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notesSlides/notesSlide2.xml" ContentType="application/vnd.openxmlformats-officedocument.presentationml.notesSlide+xml"/>
  <Override PartName="/ppt/charts/chart2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charts/chart2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2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29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256" r:id="rId2"/>
    <p:sldId id="376" r:id="rId3"/>
    <p:sldId id="282" r:id="rId4"/>
    <p:sldId id="296" r:id="rId5"/>
    <p:sldId id="283" r:id="rId6"/>
    <p:sldId id="284" r:id="rId7"/>
    <p:sldId id="286" r:id="rId8"/>
    <p:sldId id="349" r:id="rId9"/>
    <p:sldId id="287" r:id="rId10"/>
    <p:sldId id="375" r:id="rId11"/>
    <p:sldId id="290" r:id="rId12"/>
    <p:sldId id="297" r:id="rId13"/>
    <p:sldId id="388" r:id="rId14"/>
    <p:sldId id="288" r:id="rId15"/>
    <p:sldId id="258" r:id="rId16"/>
    <p:sldId id="260" r:id="rId17"/>
    <p:sldId id="261" r:id="rId18"/>
    <p:sldId id="262" r:id="rId19"/>
    <p:sldId id="339" r:id="rId20"/>
    <p:sldId id="337" r:id="rId21"/>
    <p:sldId id="338" r:id="rId22"/>
    <p:sldId id="263" r:id="rId23"/>
    <p:sldId id="322" r:id="rId24"/>
    <p:sldId id="323" r:id="rId25"/>
    <p:sldId id="391" r:id="rId26"/>
    <p:sldId id="392" r:id="rId27"/>
    <p:sldId id="324" r:id="rId28"/>
    <p:sldId id="364" r:id="rId29"/>
    <p:sldId id="319" r:id="rId30"/>
    <p:sldId id="320" r:id="rId31"/>
    <p:sldId id="321" r:id="rId32"/>
    <p:sldId id="353" r:id="rId33"/>
    <p:sldId id="354" r:id="rId34"/>
    <p:sldId id="393" r:id="rId35"/>
    <p:sldId id="318" r:id="rId36"/>
    <p:sldId id="357" r:id="rId37"/>
    <p:sldId id="358" r:id="rId38"/>
    <p:sldId id="352" r:id="rId39"/>
    <p:sldId id="371" r:id="rId40"/>
    <p:sldId id="378" r:id="rId41"/>
    <p:sldId id="365" r:id="rId42"/>
    <p:sldId id="298" r:id="rId43"/>
    <p:sldId id="333" r:id="rId44"/>
    <p:sldId id="332" r:id="rId45"/>
    <p:sldId id="389" r:id="rId46"/>
    <p:sldId id="390" r:id="rId47"/>
    <p:sldId id="381" r:id="rId48"/>
    <p:sldId id="382" r:id="rId49"/>
    <p:sldId id="383" r:id="rId50"/>
    <p:sldId id="385" r:id="rId51"/>
    <p:sldId id="355" r:id="rId52"/>
    <p:sldId id="343" r:id="rId53"/>
    <p:sldId id="344" r:id="rId54"/>
    <p:sldId id="370" r:id="rId55"/>
    <p:sldId id="356" r:id="rId56"/>
    <p:sldId id="372" r:id="rId57"/>
    <p:sldId id="373" r:id="rId58"/>
    <p:sldId id="351" r:id="rId59"/>
    <p:sldId id="369" r:id="rId60"/>
    <p:sldId id="336" r:id="rId61"/>
    <p:sldId id="379" r:id="rId62"/>
    <p:sldId id="303" r:id="rId63"/>
    <p:sldId id="380" r:id="rId64"/>
    <p:sldId id="350" r:id="rId65"/>
    <p:sldId id="368" r:id="rId66"/>
    <p:sldId id="268" r:id="rId67"/>
    <p:sldId id="269" r:id="rId68"/>
    <p:sldId id="271" r:id="rId69"/>
    <p:sldId id="326" r:id="rId70"/>
    <p:sldId id="335" r:id="rId71"/>
    <p:sldId id="367" r:id="rId72"/>
    <p:sldId id="362" r:id="rId73"/>
    <p:sldId id="325" r:id="rId74"/>
    <p:sldId id="359" r:id="rId75"/>
    <p:sldId id="361" r:id="rId76"/>
    <p:sldId id="374" r:id="rId77"/>
    <p:sldId id="395" r:id="rId78"/>
    <p:sldId id="276" r:id="rId79"/>
    <p:sldId id="277" r:id="rId80"/>
    <p:sldId id="278" r:id="rId81"/>
    <p:sldId id="280" r:id="rId82"/>
    <p:sldId id="281" r:id="rId83"/>
    <p:sldId id="328" r:id="rId84"/>
    <p:sldId id="329" r:id="rId85"/>
    <p:sldId id="330" r:id="rId86"/>
    <p:sldId id="386" r:id="rId87"/>
    <p:sldId id="387" r:id="rId88"/>
    <p:sldId id="340" r:id="rId89"/>
    <p:sldId id="345" r:id="rId90"/>
    <p:sldId id="346" r:id="rId91"/>
    <p:sldId id="366" r:id="rId92"/>
    <p:sldId id="348" r:id="rId93"/>
    <p:sldId id="347" r:id="rId94"/>
    <p:sldId id="394" r:id="rId9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114" d="100"/>
          <a:sy n="114" d="100"/>
        </p:scale>
        <p:origin x="150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'východiska - vývoj v regionech'!$A$3</c:f>
              <c:strCache>
                <c:ptCount val="1"/>
                <c:pt idx="0">
                  <c:v>Evropa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'východiska - vývoj v regionech'!$B$1:$H$1</c:f>
              <c:numCache>
                <c:formatCode>General</c:formatCode>
                <c:ptCount val="7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2017</c:v>
                </c:pt>
              </c:numCache>
            </c:numRef>
          </c:cat>
          <c:val>
            <c:numRef>
              <c:f>'východiska - vývoj v regionech'!$B$3:$H$3</c:f>
              <c:numCache>
                <c:formatCode>#,##0</c:formatCode>
                <c:ptCount val="7"/>
                <c:pt idx="0">
                  <c:v>255</c:v>
                </c:pt>
                <c:pt idx="1">
                  <c:v>308</c:v>
                </c:pt>
                <c:pt idx="2">
                  <c:v>396</c:v>
                </c:pt>
                <c:pt idx="3">
                  <c:v>451</c:v>
                </c:pt>
                <c:pt idx="4">
                  <c:v>491</c:v>
                </c:pt>
                <c:pt idx="5">
                  <c:v>580</c:v>
                </c:pt>
                <c:pt idx="6">
                  <c:v>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7E-4CB9-80D7-8C634BCB58A9}"/>
            </c:ext>
          </c:extLst>
        </c:ser>
        <c:ser>
          <c:idx val="1"/>
          <c:order val="1"/>
          <c:tx>
            <c:strRef>
              <c:f>'východiska - vývoj v regionech'!$A$4</c:f>
              <c:strCache>
                <c:ptCount val="1"/>
                <c:pt idx="0">
                  <c:v>Asie a Pacifik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'východiska - vývoj v regionech'!$B$1:$H$1</c:f>
              <c:numCache>
                <c:formatCode>General</c:formatCode>
                <c:ptCount val="7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2017</c:v>
                </c:pt>
              </c:numCache>
            </c:numRef>
          </c:cat>
          <c:val>
            <c:numRef>
              <c:f>'východiska - vývoj v regionech'!$B$4:$H$4</c:f>
              <c:numCache>
                <c:formatCode>#,##0</c:formatCode>
                <c:ptCount val="7"/>
                <c:pt idx="0">
                  <c:v>59</c:v>
                </c:pt>
                <c:pt idx="1">
                  <c:v>86</c:v>
                </c:pt>
                <c:pt idx="2">
                  <c:v>114</c:v>
                </c:pt>
                <c:pt idx="3">
                  <c:v>153</c:v>
                </c:pt>
                <c:pt idx="4">
                  <c:v>206</c:v>
                </c:pt>
                <c:pt idx="5">
                  <c:v>293</c:v>
                </c:pt>
                <c:pt idx="6">
                  <c:v>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7E-4CB9-80D7-8C634BCB58A9}"/>
            </c:ext>
          </c:extLst>
        </c:ser>
        <c:ser>
          <c:idx val="2"/>
          <c:order val="2"/>
          <c:tx>
            <c:strRef>
              <c:f>'východiska - vývoj v regionech'!$A$5</c:f>
              <c:strCache>
                <c:ptCount val="1"/>
                <c:pt idx="0">
                  <c:v>Amerika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'východiska - vývoj v regionech'!$B$1:$H$1</c:f>
              <c:numCache>
                <c:formatCode>General</c:formatCode>
                <c:ptCount val="7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2017</c:v>
                </c:pt>
              </c:numCache>
            </c:numRef>
          </c:cat>
          <c:val>
            <c:numRef>
              <c:f>'východiska - vývoj v regionech'!$B$5:$H$5</c:f>
              <c:numCache>
                <c:formatCode>#,##0</c:formatCode>
                <c:ptCount val="7"/>
                <c:pt idx="0">
                  <c:v>99</c:v>
                </c:pt>
                <c:pt idx="1">
                  <c:v>108</c:v>
                </c:pt>
                <c:pt idx="2">
                  <c:v>131</c:v>
                </c:pt>
                <c:pt idx="3">
                  <c:v>136</c:v>
                </c:pt>
                <c:pt idx="4">
                  <c:v>155</c:v>
                </c:pt>
                <c:pt idx="5">
                  <c:v>200</c:v>
                </c:pt>
                <c:pt idx="6">
                  <c:v>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7E-4CB9-80D7-8C634BCB58A9}"/>
            </c:ext>
          </c:extLst>
        </c:ser>
        <c:ser>
          <c:idx val="3"/>
          <c:order val="3"/>
          <c:tx>
            <c:strRef>
              <c:f>'východiska - vývoj v regionech'!$A$6</c:f>
              <c:strCache>
                <c:ptCount val="1"/>
                <c:pt idx="0">
                  <c:v>Střední východ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'východiska - vývoj v regionech'!$B$1:$H$1</c:f>
              <c:numCache>
                <c:formatCode>General</c:formatCode>
                <c:ptCount val="7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2017</c:v>
                </c:pt>
              </c:numCache>
            </c:numRef>
          </c:cat>
          <c:val>
            <c:numRef>
              <c:f>'východiska - vývoj v regionech'!$B$6:$H$6</c:f>
              <c:numCache>
                <c:formatCode>#,##0</c:formatCode>
                <c:ptCount val="7"/>
                <c:pt idx="0">
                  <c:v>8</c:v>
                </c:pt>
                <c:pt idx="1">
                  <c:v>9</c:v>
                </c:pt>
                <c:pt idx="2">
                  <c:v>13</c:v>
                </c:pt>
                <c:pt idx="3">
                  <c:v>22</c:v>
                </c:pt>
                <c:pt idx="4">
                  <c:v>34</c:v>
                </c:pt>
                <c:pt idx="5">
                  <c:v>39</c:v>
                </c:pt>
                <c:pt idx="6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F7E-4CB9-80D7-8C634BCB58A9}"/>
            </c:ext>
          </c:extLst>
        </c:ser>
        <c:ser>
          <c:idx val="4"/>
          <c:order val="4"/>
          <c:tx>
            <c:strRef>
              <c:f>'východiska - vývoj v regionech'!$A$7</c:f>
              <c:strCache>
                <c:ptCount val="1"/>
                <c:pt idx="0">
                  <c:v>Afrika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'východiska - vývoj v regionech'!$B$1:$H$1</c:f>
              <c:numCache>
                <c:formatCode>General</c:formatCode>
                <c:ptCount val="7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2017</c:v>
                </c:pt>
              </c:numCache>
            </c:numRef>
          </c:cat>
          <c:val>
            <c:numRef>
              <c:f>'východiska - vývoj v regionech'!$B$7:$H$7</c:f>
              <c:numCache>
                <c:formatCode>#,##0</c:formatCode>
                <c:ptCount val="7"/>
                <c:pt idx="0">
                  <c:v>10</c:v>
                </c:pt>
                <c:pt idx="1">
                  <c:v>12</c:v>
                </c:pt>
                <c:pt idx="2">
                  <c:v>15</c:v>
                </c:pt>
                <c:pt idx="3">
                  <c:v>19</c:v>
                </c:pt>
                <c:pt idx="4">
                  <c:v>28</c:v>
                </c:pt>
                <c:pt idx="5">
                  <c:v>36</c:v>
                </c:pt>
                <c:pt idx="6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7E-4CB9-80D7-8C634BCB58A9}"/>
            </c:ext>
          </c:extLst>
        </c:ser>
        <c:ser>
          <c:idx val="5"/>
          <c:order val="5"/>
          <c:tx>
            <c:strRef>
              <c:f>'východiska - vývoj v regionech'!$A$8</c:f>
              <c:strCache>
                <c:ptCount val="1"/>
                <c:pt idx="0">
                  <c:v>ostatní regiony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'východiska - vývoj v regionech'!$B$1:$H$1</c:f>
              <c:numCache>
                <c:formatCode>General</c:formatCode>
                <c:ptCount val="7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2017</c:v>
                </c:pt>
              </c:numCache>
            </c:numRef>
          </c:cat>
          <c:val>
            <c:numRef>
              <c:f>'východiska - vývoj v regionech'!$B$8:$H$8</c:f>
              <c:numCache>
                <c:formatCode>#,##0</c:formatCode>
                <c:ptCount val="7"/>
                <c:pt idx="0">
                  <c:v>7</c:v>
                </c:pt>
                <c:pt idx="1">
                  <c:v>8</c:v>
                </c:pt>
                <c:pt idx="2">
                  <c:v>11</c:v>
                </c:pt>
                <c:pt idx="3">
                  <c:v>28</c:v>
                </c:pt>
                <c:pt idx="4">
                  <c:v>38</c:v>
                </c:pt>
                <c:pt idx="5">
                  <c:v>47</c:v>
                </c:pt>
                <c:pt idx="6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F7E-4CB9-80D7-8C634BCB58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478336"/>
        <c:axId val="118479872"/>
      </c:areaChart>
      <c:catAx>
        <c:axId val="118478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8479872"/>
        <c:crosses val="autoZero"/>
        <c:auto val="1"/>
        <c:lblAlgn val="ctr"/>
        <c:lblOffset val="100"/>
        <c:noMultiLvlLbl val="0"/>
      </c:catAx>
      <c:valAx>
        <c:axId val="11847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84783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'přenocování dom a zahr turistů '!$B$39</c:f>
              <c:strCache>
                <c:ptCount val="1"/>
                <c:pt idx="0">
                  <c:v>počet turistů celkem v mil.</c:v>
                </c:pt>
              </c:strCache>
            </c:strRef>
          </c:tx>
          <c:invertIfNegative val="0"/>
          <c:cat>
            <c:strRef>
              <c:f>'přenocování dom a zahr turistů '!$A$40:$A$61</c:f>
              <c:strCache>
                <c:ptCount val="22"/>
                <c:pt idx="0">
                  <c:v>Německo</c:v>
                </c:pt>
                <c:pt idx="1">
                  <c:v>Francie</c:v>
                </c:pt>
                <c:pt idx="2">
                  <c:v>Španělsko</c:v>
                </c:pt>
                <c:pt idx="3">
                  <c:v>Itálie</c:v>
                </c:pt>
                <c:pt idx="4">
                  <c:v>Velká Británie</c:v>
                </c:pt>
                <c:pt idx="5">
                  <c:v>Nizozemsko</c:v>
                </c:pt>
                <c:pt idx="6">
                  <c:v>Rakousko</c:v>
                </c:pt>
                <c:pt idx="7">
                  <c:v>Polsko</c:v>
                </c:pt>
                <c:pt idx="8">
                  <c:v>Švédsko</c:v>
                </c:pt>
                <c:pt idx="9">
                  <c:v>Řecko</c:v>
                </c:pt>
                <c:pt idx="10">
                  <c:v>Portugalsko</c:v>
                </c:pt>
                <c:pt idx="11">
                  <c:v>Švýcarsko</c:v>
                </c:pt>
                <c:pt idx="12">
                  <c:v>Norsko</c:v>
                </c:pt>
                <c:pt idx="13">
                  <c:v>Česká republika</c:v>
                </c:pt>
                <c:pt idx="14">
                  <c:v>Chorvatsko</c:v>
                </c:pt>
                <c:pt idx="15">
                  <c:v>Belgie</c:v>
                </c:pt>
                <c:pt idx="16">
                  <c:v>Maďarsko</c:v>
                </c:pt>
                <c:pt idx="17">
                  <c:v>Rumunsko</c:v>
                </c:pt>
                <c:pt idx="18">
                  <c:v>Finsko</c:v>
                </c:pt>
                <c:pt idx="19">
                  <c:v>Irsko</c:v>
                </c:pt>
                <c:pt idx="20">
                  <c:v>Dánsko</c:v>
                </c:pt>
                <c:pt idx="21">
                  <c:v>Bulharsko</c:v>
                </c:pt>
              </c:strCache>
            </c:strRef>
          </c:cat>
          <c:val>
            <c:numRef>
              <c:f>'přenocování dom a zahr turistů '!$B$40:$B$61</c:f>
              <c:numCache>
                <c:formatCode>General</c:formatCode>
                <c:ptCount val="22"/>
                <c:pt idx="0">
                  <c:v>172.3</c:v>
                </c:pt>
                <c:pt idx="1">
                  <c:v>166.8</c:v>
                </c:pt>
                <c:pt idx="2">
                  <c:v>129.4</c:v>
                </c:pt>
                <c:pt idx="3">
                  <c:v>123.2</c:v>
                </c:pt>
                <c:pt idx="4" formatCode="0.0">
                  <c:v>123</c:v>
                </c:pt>
                <c:pt idx="5">
                  <c:v>42.2</c:v>
                </c:pt>
                <c:pt idx="6">
                  <c:v>38.6</c:v>
                </c:pt>
                <c:pt idx="7" formatCode="0.0">
                  <c:v>32</c:v>
                </c:pt>
                <c:pt idx="8">
                  <c:v>29.9</c:v>
                </c:pt>
                <c:pt idx="9">
                  <c:v>26.1</c:v>
                </c:pt>
                <c:pt idx="10">
                  <c:v>24.6</c:v>
                </c:pt>
                <c:pt idx="11">
                  <c:v>21.6</c:v>
                </c:pt>
                <c:pt idx="12" formatCode="0.0">
                  <c:v>21.3</c:v>
                </c:pt>
                <c:pt idx="13" formatCode="0.0">
                  <c:v>20</c:v>
                </c:pt>
                <c:pt idx="14">
                  <c:v>17.399999999999999</c:v>
                </c:pt>
                <c:pt idx="15">
                  <c:v>16.3</c:v>
                </c:pt>
                <c:pt idx="16">
                  <c:v>12.5</c:v>
                </c:pt>
                <c:pt idx="17">
                  <c:v>12.1</c:v>
                </c:pt>
                <c:pt idx="18">
                  <c:v>11.8</c:v>
                </c:pt>
                <c:pt idx="19">
                  <c:v>10.8</c:v>
                </c:pt>
                <c:pt idx="20">
                  <c:v>7.7</c:v>
                </c:pt>
                <c:pt idx="21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79-4FB8-A04A-42DCAEF5D62D}"/>
            </c:ext>
          </c:extLst>
        </c:ser>
        <c:ser>
          <c:idx val="1"/>
          <c:order val="1"/>
          <c:tx>
            <c:strRef>
              <c:f>'přenocování dom a zahr turistů '!$C$39</c:f>
              <c:strCache>
                <c:ptCount val="1"/>
                <c:pt idx="0">
                  <c:v>počet zahraničních turistů v mil.</c:v>
                </c:pt>
              </c:strCache>
            </c:strRef>
          </c:tx>
          <c:invertIfNegative val="0"/>
          <c:cat>
            <c:strRef>
              <c:f>'přenocování dom a zahr turistů '!$A$40:$A$61</c:f>
              <c:strCache>
                <c:ptCount val="22"/>
                <c:pt idx="0">
                  <c:v>Německo</c:v>
                </c:pt>
                <c:pt idx="1">
                  <c:v>Francie</c:v>
                </c:pt>
                <c:pt idx="2">
                  <c:v>Španělsko</c:v>
                </c:pt>
                <c:pt idx="3">
                  <c:v>Itálie</c:v>
                </c:pt>
                <c:pt idx="4">
                  <c:v>Velká Británie</c:v>
                </c:pt>
                <c:pt idx="5">
                  <c:v>Nizozemsko</c:v>
                </c:pt>
                <c:pt idx="6">
                  <c:v>Rakousko</c:v>
                </c:pt>
                <c:pt idx="7">
                  <c:v>Polsko</c:v>
                </c:pt>
                <c:pt idx="8">
                  <c:v>Švédsko</c:v>
                </c:pt>
                <c:pt idx="9">
                  <c:v>Řecko</c:v>
                </c:pt>
                <c:pt idx="10">
                  <c:v>Portugalsko</c:v>
                </c:pt>
                <c:pt idx="11">
                  <c:v>Švýcarsko</c:v>
                </c:pt>
                <c:pt idx="12">
                  <c:v>Norsko</c:v>
                </c:pt>
                <c:pt idx="13">
                  <c:v>Česká republika</c:v>
                </c:pt>
                <c:pt idx="14">
                  <c:v>Chorvatsko</c:v>
                </c:pt>
                <c:pt idx="15">
                  <c:v>Belgie</c:v>
                </c:pt>
                <c:pt idx="16">
                  <c:v>Maďarsko</c:v>
                </c:pt>
                <c:pt idx="17">
                  <c:v>Rumunsko</c:v>
                </c:pt>
                <c:pt idx="18">
                  <c:v>Finsko</c:v>
                </c:pt>
                <c:pt idx="19">
                  <c:v>Irsko</c:v>
                </c:pt>
                <c:pt idx="20">
                  <c:v>Dánsko</c:v>
                </c:pt>
                <c:pt idx="21">
                  <c:v>Bulharsko</c:v>
                </c:pt>
              </c:strCache>
            </c:strRef>
          </c:cat>
          <c:val>
            <c:numRef>
              <c:f>'přenocování dom a zahr turistů '!$C$40:$C$61</c:f>
              <c:numCache>
                <c:formatCode>General</c:formatCode>
                <c:ptCount val="22"/>
                <c:pt idx="0">
                  <c:v>37.299999999999997</c:v>
                </c:pt>
                <c:pt idx="1">
                  <c:v>48.9</c:v>
                </c:pt>
                <c:pt idx="2">
                  <c:v>65.2</c:v>
                </c:pt>
                <c:pt idx="3">
                  <c:v>60.5</c:v>
                </c:pt>
                <c:pt idx="4">
                  <c:v>44.1</c:v>
                </c:pt>
                <c:pt idx="5">
                  <c:v>17.899999999999999</c:v>
                </c:pt>
                <c:pt idx="6">
                  <c:v>25.9</c:v>
                </c:pt>
                <c:pt idx="7">
                  <c:v>6.8</c:v>
                </c:pt>
                <c:pt idx="8">
                  <c:v>6.8</c:v>
                </c:pt>
                <c:pt idx="9">
                  <c:v>17.899999999999999</c:v>
                </c:pt>
                <c:pt idx="10">
                  <c:v>14.3</c:v>
                </c:pt>
                <c:pt idx="11">
                  <c:v>10.6</c:v>
                </c:pt>
                <c:pt idx="12">
                  <c:v>6.6</c:v>
                </c:pt>
                <c:pt idx="13">
                  <c:v>10.199999999999999</c:v>
                </c:pt>
                <c:pt idx="14">
                  <c:v>15.6</c:v>
                </c:pt>
                <c:pt idx="15">
                  <c:v>8.4</c:v>
                </c:pt>
                <c:pt idx="16">
                  <c:v>5.7</c:v>
                </c:pt>
                <c:pt idx="17">
                  <c:v>2.7</c:v>
                </c:pt>
                <c:pt idx="18">
                  <c:v>3.2</c:v>
                </c:pt>
                <c:pt idx="19">
                  <c:v>3.2</c:v>
                </c:pt>
                <c:pt idx="20">
                  <c:v>2.9</c:v>
                </c:pt>
                <c:pt idx="21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79-4FB8-A04A-42DCAEF5D62D}"/>
            </c:ext>
          </c:extLst>
        </c:ser>
        <c:ser>
          <c:idx val="2"/>
          <c:order val="2"/>
          <c:tx>
            <c:strRef>
              <c:f>'přenocování dom a zahr turistů '!$D$39</c:f>
              <c:strCache>
                <c:ptCount val="1"/>
                <c:pt idx="0">
                  <c:v>počet domácích turistů v mil.</c:v>
                </c:pt>
              </c:strCache>
            </c:strRef>
          </c:tx>
          <c:invertIfNegative val="0"/>
          <c:cat>
            <c:strRef>
              <c:f>'přenocování dom a zahr turistů '!$A$40:$A$61</c:f>
              <c:strCache>
                <c:ptCount val="22"/>
                <c:pt idx="0">
                  <c:v>Německo</c:v>
                </c:pt>
                <c:pt idx="1">
                  <c:v>Francie</c:v>
                </c:pt>
                <c:pt idx="2">
                  <c:v>Španělsko</c:v>
                </c:pt>
                <c:pt idx="3">
                  <c:v>Itálie</c:v>
                </c:pt>
                <c:pt idx="4">
                  <c:v>Velká Británie</c:v>
                </c:pt>
                <c:pt idx="5">
                  <c:v>Nizozemsko</c:v>
                </c:pt>
                <c:pt idx="6">
                  <c:v>Rakousko</c:v>
                </c:pt>
                <c:pt idx="7">
                  <c:v>Polsko</c:v>
                </c:pt>
                <c:pt idx="8">
                  <c:v>Švédsko</c:v>
                </c:pt>
                <c:pt idx="9">
                  <c:v>Řecko</c:v>
                </c:pt>
                <c:pt idx="10">
                  <c:v>Portugalsko</c:v>
                </c:pt>
                <c:pt idx="11">
                  <c:v>Švýcarsko</c:v>
                </c:pt>
                <c:pt idx="12">
                  <c:v>Norsko</c:v>
                </c:pt>
                <c:pt idx="13">
                  <c:v>Česká republika</c:v>
                </c:pt>
                <c:pt idx="14">
                  <c:v>Chorvatsko</c:v>
                </c:pt>
                <c:pt idx="15">
                  <c:v>Belgie</c:v>
                </c:pt>
                <c:pt idx="16">
                  <c:v>Maďarsko</c:v>
                </c:pt>
                <c:pt idx="17">
                  <c:v>Rumunsko</c:v>
                </c:pt>
                <c:pt idx="18">
                  <c:v>Finsko</c:v>
                </c:pt>
                <c:pt idx="19">
                  <c:v>Irsko</c:v>
                </c:pt>
                <c:pt idx="20">
                  <c:v>Dánsko</c:v>
                </c:pt>
                <c:pt idx="21">
                  <c:v>Bulharsko</c:v>
                </c:pt>
              </c:strCache>
            </c:strRef>
          </c:cat>
          <c:val>
            <c:numRef>
              <c:f>'přenocování dom a zahr turistů '!$D$40:$D$61</c:f>
              <c:numCache>
                <c:formatCode>General</c:formatCode>
                <c:ptCount val="22"/>
                <c:pt idx="0" formatCode="0.0">
                  <c:v>135</c:v>
                </c:pt>
                <c:pt idx="1">
                  <c:v>117.9</c:v>
                </c:pt>
                <c:pt idx="2">
                  <c:v>64.2</c:v>
                </c:pt>
                <c:pt idx="3">
                  <c:v>62.7</c:v>
                </c:pt>
                <c:pt idx="4">
                  <c:v>78.900000000000006</c:v>
                </c:pt>
                <c:pt idx="5">
                  <c:v>24.3</c:v>
                </c:pt>
                <c:pt idx="6">
                  <c:v>12.7</c:v>
                </c:pt>
                <c:pt idx="7">
                  <c:v>25.2</c:v>
                </c:pt>
                <c:pt idx="8">
                  <c:v>23.1</c:v>
                </c:pt>
                <c:pt idx="9">
                  <c:v>8.1999999999999993</c:v>
                </c:pt>
                <c:pt idx="10">
                  <c:v>10.3</c:v>
                </c:pt>
                <c:pt idx="11">
                  <c:v>11</c:v>
                </c:pt>
                <c:pt idx="12">
                  <c:v>14.7</c:v>
                </c:pt>
                <c:pt idx="13">
                  <c:v>9.8000000000000007</c:v>
                </c:pt>
                <c:pt idx="14">
                  <c:v>1.8</c:v>
                </c:pt>
                <c:pt idx="15">
                  <c:v>7.9</c:v>
                </c:pt>
                <c:pt idx="16">
                  <c:v>6.8</c:v>
                </c:pt>
                <c:pt idx="17">
                  <c:v>9.4</c:v>
                </c:pt>
                <c:pt idx="18">
                  <c:v>8.6</c:v>
                </c:pt>
                <c:pt idx="19">
                  <c:v>7.5</c:v>
                </c:pt>
                <c:pt idx="20">
                  <c:v>4.8</c:v>
                </c:pt>
                <c:pt idx="21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79-4FB8-A04A-42DCAEF5D6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989696"/>
        <c:axId val="176991232"/>
      </c:barChart>
      <c:catAx>
        <c:axId val="176989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6991232"/>
        <c:crosses val="autoZero"/>
        <c:auto val="1"/>
        <c:lblAlgn val="ctr"/>
        <c:lblOffset val="100"/>
        <c:noMultiLvlLbl val="0"/>
      </c:catAx>
      <c:valAx>
        <c:axId val="1769912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698969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'přenocování dom a zahr turistů '!$B$3</c:f>
              <c:strCache>
                <c:ptCount val="1"/>
                <c:pt idx="0">
                  <c:v>počet přenocování zahraničních turistů v mil.</c:v>
                </c:pt>
              </c:strCache>
            </c:strRef>
          </c:tx>
          <c:invertIfNegative val="0"/>
          <c:cat>
            <c:strRef>
              <c:f>'přenocování dom a zahr turistů '!$A$4:$A$25</c:f>
              <c:strCache>
                <c:ptCount val="22"/>
                <c:pt idx="0">
                  <c:v>Španělsko</c:v>
                </c:pt>
                <c:pt idx="1">
                  <c:v>Francie</c:v>
                </c:pt>
                <c:pt idx="2">
                  <c:v>Itálie</c:v>
                </c:pt>
                <c:pt idx="3">
                  <c:v>Německo</c:v>
                </c:pt>
                <c:pt idx="4">
                  <c:v>Velká Británie</c:v>
                </c:pt>
                <c:pt idx="5">
                  <c:v>Rakousko</c:v>
                </c:pt>
                <c:pt idx="6">
                  <c:v>Nizozemsko</c:v>
                </c:pt>
                <c:pt idx="7">
                  <c:v>Řecko</c:v>
                </c:pt>
                <c:pt idx="8">
                  <c:v>Chorvatsko</c:v>
                </c:pt>
                <c:pt idx="9">
                  <c:v>Polsko</c:v>
                </c:pt>
                <c:pt idx="10">
                  <c:v>Portugalsko</c:v>
                </c:pt>
                <c:pt idx="11">
                  <c:v>Švédsko</c:v>
                </c:pt>
                <c:pt idx="12">
                  <c:v>Česká republika</c:v>
                </c:pt>
                <c:pt idx="13">
                  <c:v>Švýcarsko</c:v>
                </c:pt>
                <c:pt idx="14">
                  <c:v>Belgie</c:v>
                </c:pt>
                <c:pt idx="15">
                  <c:v>Norsko</c:v>
                </c:pt>
                <c:pt idx="16">
                  <c:v>Irsko</c:v>
                </c:pt>
                <c:pt idx="17">
                  <c:v>Dánsko</c:v>
                </c:pt>
                <c:pt idx="18">
                  <c:v>Maďarsko</c:v>
                </c:pt>
                <c:pt idx="19">
                  <c:v>Rumunsko</c:v>
                </c:pt>
                <c:pt idx="20">
                  <c:v>Bulharsko</c:v>
                </c:pt>
                <c:pt idx="21">
                  <c:v>Finsko</c:v>
                </c:pt>
              </c:strCache>
            </c:strRef>
          </c:cat>
          <c:val>
            <c:numRef>
              <c:f>'přenocování dom a zahr turistů '!$B$4:$B$25</c:f>
              <c:numCache>
                <c:formatCode>General</c:formatCode>
                <c:ptCount val="22"/>
                <c:pt idx="0">
                  <c:v>300.89999999999998</c:v>
                </c:pt>
                <c:pt idx="1">
                  <c:v>141.30000000000001</c:v>
                </c:pt>
                <c:pt idx="2">
                  <c:v>214.1</c:v>
                </c:pt>
                <c:pt idx="3">
                  <c:v>86.7</c:v>
                </c:pt>
                <c:pt idx="4">
                  <c:v>133.5</c:v>
                </c:pt>
                <c:pt idx="5">
                  <c:v>88.7</c:v>
                </c:pt>
                <c:pt idx="6">
                  <c:v>47.5</c:v>
                </c:pt>
                <c:pt idx="7">
                  <c:v>91.5</c:v>
                </c:pt>
                <c:pt idx="8">
                  <c:v>89.4</c:v>
                </c:pt>
                <c:pt idx="9">
                  <c:v>88.7</c:v>
                </c:pt>
                <c:pt idx="10">
                  <c:v>73.3</c:v>
                </c:pt>
                <c:pt idx="11">
                  <c:v>59.3</c:v>
                </c:pt>
                <c:pt idx="12">
                  <c:v>55.6</c:v>
                </c:pt>
                <c:pt idx="13">
                  <c:v>55.2</c:v>
                </c:pt>
                <c:pt idx="14">
                  <c:v>40.799999999999997</c:v>
                </c:pt>
                <c:pt idx="15">
                  <c:v>33.9</c:v>
                </c:pt>
                <c:pt idx="16">
                  <c:v>33.4</c:v>
                </c:pt>
                <c:pt idx="17">
                  <c:v>33.200000000000003</c:v>
                </c:pt>
                <c:pt idx="18">
                  <c:v>32.799999999999997</c:v>
                </c:pt>
                <c:pt idx="19">
                  <c:v>28.4</c:v>
                </c:pt>
                <c:pt idx="20">
                  <c:v>26.9</c:v>
                </c:pt>
                <c:pt idx="21">
                  <c:v>22.2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CD-4AB0-923F-880CD64D720F}"/>
            </c:ext>
          </c:extLst>
        </c:ser>
        <c:ser>
          <c:idx val="1"/>
          <c:order val="1"/>
          <c:tx>
            <c:strRef>
              <c:f>'přenocování dom a zahr turistů '!$C$3</c:f>
              <c:strCache>
                <c:ptCount val="1"/>
                <c:pt idx="0">
                  <c:v>počet přenocování domácích turistů v mil.</c:v>
                </c:pt>
              </c:strCache>
            </c:strRef>
          </c:tx>
          <c:invertIfNegative val="0"/>
          <c:cat>
            <c:strRef>
              <c:f>'přenocování dom a zahr turistů '!$A$4:$A$25</c:f>
              <c:strCache>
                <c:ptCount val="22"/>
                <c:pt idx="0">
                  <c:v>Španělsko</c:v>
                </c:pt>
                <c:pt idx="1">
                  <c:v>Francie</c:v>
                </c:pt>
                <c:pt idx="2">
                  <c:v>Itálie</c:v>
                </c:pt>
                <c:pt idx="3">
                  <c:v>Německo</c:v>
                </c:pt>
                <c:pt idx="4">
                  <c:v>Velká Británie</c:v>
                </c:pt>
                <c:pt idx="5">
                  <c:v>Rakousko</c:v>
                </c:pt>
                <c:pt idx="6">
                  <c:v>Nizozemsko</c:v>
                </c:pt>
                <c:pt idx="7">
                  <c:v>Řecko</c:v>
                </c:pt>
                <c:pt idx="8">
                  <c:v>Chorvatsko</c:v>
                </c:pt>
                <c:pt idx="9">
                  <c:v>Polsko</c:v>
                </c:pt>
                <c:pt idx="10">
                  <c:v>Portugalsko</c:v>
                </c:pt>
                <c:pt idx="11">
                  <c:v>Švédsko</c:v>
                </c:pt>
                <c:pt idx="12">
                  <c:v>Česká republika</c:v>
                </c:pt>
                <c:pt idx="13">
                  <c:v>Švýcarsko</c:v>
                </c:pt>
                <c:pt idx="14">
                  <c:v>Belgie</c:v>
                </c:pt>
                <c:pt idx="15">
                  <c:v>Norsko</c:v>
                </c:pt>
                <c:pt idx="16">
                  <c:v>Irsko</c:v>
                </c:pt>
                <c:pt idx="17">
                  <c:v>Dánsko</c:v>
                </c:pt>
                <c:pt idx="18">
                  <c:v>Maďarsko</c:v>
                </c:pt>
                <c:pt idx="19">
                  <c:v>Rumunsko</c:v>
                </c:pt>
                <c:pt idx="20">
                  <c:v>Bulharsko</c:v>
                </c:pt>
                <c:pt idx="21">
                  <c:v>Finsko</c:v>
                </c:pt>
              </c:strCache>
            </c:strRef>
          </c:cat>
          <c:val>
            <c:numRef>
              <c:f>'přenocování dom a zahr turistů '!$C$4:$C$25</c:f>
              <c:numCache>
                <c:formatCode>General</c:formatCode>
                <c:ptCount val="22"/>
                <c:pt idx="0" formatCode="0.0">
                  <c:v>166</c:v>
                </c:pt>
                <c:pt idx="1">
                  <c:v>302.2</c:v>
                </c:pt>
                <c:pt idx="2">
                  <c:v>214.5</c:v>
                </c:pt>
                <c:pt idx="3">
                  <c:v>331.8</c:v>
                </c:pt>
                <c:pt idx="4">
                  <c:v>217.2</c:v>
                </c:pt>
                <c:pt idx="5">
                  <c:v>36</c:v>
                </c:pt>
                <c:pt idx="6">
                  <c:v>69.400000000000006</c:v>
                </c:pt>
                <c:pt idx="7">
                  <c:v>20.399999999999999</c:v>
                </c:pt>
                <c:pt idx="8">
                  <c:v>83</c:v>
                </c:pt>
                <c:pt idx="9">
                  <c:v>17.7</c:v>
                </c:pt>
                <c:pt idx="10">
                  <c:v>48.8</c:v>
                </c:pt>
                <c:pt idx="11">
                  <c:v>15.5</c:v>
                </c:pt>
                <c:pt idx="12">
                  <c:v>26.8</c:v>
                </c:pt>
                <c:pt idx="13">
                  <c:v>26.2</c:v>
                </c:pt>
                <c:pt idx="14">
                  <c:v>20.3</c:v>
                </c:pt>
                <c:pt idx="15">
                  <c:v>10.199999999999999</c:v>
                </c:pt>
                <c:pt idx="16">
                  <c:v>16.600000000000001</c:v>
                </c:pt>
                <c:pt idx="17">
                  <c:v>12.6</c:v>
                </c:pt>
                <c:pt idx="18">
                  <c:v>15.3</c:v>
                </c:pt>
                <c:pt idx="19">
                  <c:v>5.3</c:v>
                </c:pt>
                <c:pt idx="20">
                  <c:v>17.8</c:v>
                </c:pt>
                <c:pt idx="21">
                  <c:v>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CD-4AB0-923F-880CD64D720F}"/>
            </c:ext>
          </c:extLst>
        </c:ser>
        <c:ser>
          <c:idx val="2"/>
          <c:order val="2"/>
          <c:tx>
            <c:strRef>
              <c:f>'přenocování dom a zahr turistů '!$D$3</c:f>
              <c:strCache>
                <c:ptCount val="1"/>
                <c:pt idx="0">
                  <c:v>počet přenocování turistů celkem v mil. </c:v>
                </c:pt>
              </c:strCache>
            </c:strRef>
          </c:tx>
          <c:invertIfNegative val="0"/>
          <c:cat>
            <c:strRef>
              <c:f>'přenocování dom a zahr turistů '!$A$4:$A$25</c:f>
              <c:strCache>
                <c:ptCount val="22"/>
                <c:pt idx="0">
                  <c:v>Španělsko</c:v>
                </c:pt>
                <c:pt idx="1">
                  <c:v>Francie</c:v>
                </c:pt>
                <c:pt idx="2">
                  <c:v>Itálie</c:v>
                </c:pt>
                <c:pt idx="3">
                  <c:v>Německo</c:v>
                </c:pt>
                <c:pt idx="4">
                  <c:v>Velká Británie</c:v>
                </c:pt>
                <c:pt idx="5">
                  <c:v>Rakousko</c:v>
                </c:pt>
                <c:pt idx="6">
                  <c:v>Nizozemsko</c:v>
                </c:pt>
                <c:pt idx="7">
                  <c:v>Řecko</c:v>
                </c:pt>
                <c:pt idx="8">
                  <c:v>Chorvatsko</c:v>
                </c:pt>
                <c:pt idx="9">
                  <c:v>Polsko</c:v>
                </c:pt>
                <c:pt idx="10">
                  <c:v>Portugalsko</c:v>
                </c:pt>
                <c:pt idx="11">
                  <c:v>Švédsko</c:v>
                </c:pt>
                <c:pt idx="12">
                  <c:v>Česká republika</c:v>
                </c:pt>
                <c:pt idx="13">
                  <c:v>Švýcarsko</c:v>
                </c:pt>
                <c:pt idx="14">
                  <c:v>Belgie</c:v>
                </c:pt>
                <c:pt idx="15">
                  <c:v>Norsko</c:v>
                </c:pt>
                <c:pt idx="16">
                  <c:v>Irsko</c:v>
                </c:pt>
                <c:pt idx="17">
                  <c:v>Dánsko</c:v>
                </c:pt>
                <c:pt idx="18">
                  <c:v>Maďarsko</c:v>
                </c:pt>
                <c:pt idx="19">
                  <c:v>Rumunsko</c:v>
                </c:pt>
                <c:pt idx="20">
                  <c:v>Bulharsko</c:v>
                </c:pt>
                <c:pt idx="21">
                  <c:v>Finsko</c:v>
                </c:pt>
              </c:strCache>
            </c:strRef>
          </c:cat>
          <c:val>
            <c:numRef>
              <c:f>'přenocování dom a zahr turistů '!$D$4:$D$25</c:f>
              <c:numCache>
                <c:formatCode>General</c:formatCode>
                <c:ptCount val="22"/>
                <c:pt idx="0" formatCode="0.0">
                  <c:v>467</c:v>
                </c:pt>
                <c:pt idx="1">
                  <c:v>443.5</c:v>
                </c:pt>
                <c:pt idx="2">
                  <c:v>428.7</c:v>
                </c:pt>
                <c:pt idx="3">
                  <c:v>428.5</c:v>
                </c:pt>
                <c:pt idx="4">
                  <c:v>350.7</c:v>
                </c:pt>
                <c:pt idx="5">
                  <c:v>124.6</c:v>
                </c:pt>
                <c:pt idx="6" formatCode="0.0">
                  <c:v>117</c:v>
                </c:pt>
                <c:pt idx="7">
                  <c:v>111.9</c:v>
                </c:pt>
                <c:pt idx="8">
                  <c:v>6.4</c:v>
                </c:pt>
                <c:pt idx="9">
                  <c:v>71.099999999999994</c:v>
                </c:pt>
                <c:pt idx="10">
                  <c:v>24.4</c:v>
                </c:pt>
                <c:pt idx="11">
                  <c:v>43.8</c:v>
                </c:pt>
                <c:pt idx="12">
                  <c:v>28.8</c:v>
                </c:pt>
                <c:pt idx="13">
                  <c:v>28.6</c:v>
                </c:pt>
                <c:pt idx="14">
                  <c:v>20.5</c:v>
                </c:pt>
                <c:pt idx="15">
                  <c:v>23.7</c:v>
                </c:pt>
                <c:pt idx="16">
                  <c:v>16.8</c:v>
                </c:pt>
                <c:pt idx="17">
                  <c:v>20.6</c:v>
                </c:pt>
                <c:pt idx="18">
                  <c:v>17.5</c:v>
                </c:pt>
                <c:pt idx="19">
                  <c:v>23.1</c:v>
                </c:pt>
                <c:pt idx="20">
                  <c:v>9.1</c:v>
                </c:pt>
                <c:pt idx="21">
                  <c:v>15.4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CD-4AB0-923F-880CD64D72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7329664"/>
        <c:axId val="177331200"/>
        <c:axId val="0"/>
      </c:bar3DChart>
      <c:catAx>
        <c:axId val="177329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7331200"/>
        <c:crosses val="autoZero"/>
        <c:auto val="1"/>
        <c:lblAlgn val="ctr"/>
        <c:lblOffset val="100"/>
        <c:noMultiLvlLbl val="0"/>
      </c:catAx>
      <c:valAx>
        <c:axId val="1773312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732966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List1!$B$79:$B$94</c:f>
              <c:strCache>
                <c:ptCount val="16"/>
                <c:pt idx="0">
                  <c:v>Španělsko</c:v>
                </c:pt>
                <c:pt idx="1">
                  <c:v>Francie</c:v>
                </c:pt>
                <c:pt idx="2">
                  <c:v>Velká Británie</c:v>
                </c:pt>
                <c:pt idx="3">
                  <c:v>Itálie</c:v>
                </c:pt>
                <c:pt idx="4">
                  <c:v>Německo</c:v>
                </c:pt>
                <c:pt idx="5">
                  <c:v>Rakousko</c:v>
                </c:pt>
                <c:pt idx="6">
                  <c:v>Portugalsko</c:v>
                </c:pt>
                <c:pt idx="7">
                  <c:v>Řecko</c:v>
                </c:pt>
                <c:pt idx="8">
                  <c:v>Nizozemsko</c:v>
                </c:pt>
                <c:pt idx="9">
                  <c:v>Švýcarsko</c:v>
                </c:pt>
                <c:pt idx="10">
                  <c:v>Švédsko</c:v>
                </c:pt>
                <c:pt idx="11">
                  <c:v>Polsko</c:v>
                </c:pt>
                <c:pt idx="12">
                  <c:v>Belgie</c:v>
                </c:pt>
                <c:pt idx="13">
                  <c:v>Chorvatsko</c:v>
                </c:pt>
                <c:pt idx="14">
                  <c:v>Dánsko</c:v>
                </c:pt>
                <c:pt idx="15">
                  <c:v>Česká republika</c:v>
                </c:pt>
              </c:strCache>
            </c:strRef>
          </c:cat>
          <c:val>
            <c:numRef>
              <c:f>List1!$C$79:$C$94</c:f>
              <c:numCache>
                <c:formatCode>General</c:formatCode>
                <c:ptCount val="16"/>
                <c:pt idx="0">
                  <c:v>73.8</c:v>
                </c:pt>
                <c:pt idx="1">
                  <c:v>67.400000000000006</c:v>
                </c:pt>
                <c:pt idx="2">
                  <c:v>51.9</c:v>
                </c:pt>
                <c:pt idx="3">
                  <c:v>49.3</c:v>
                </c:pt>
                <c:pt idx="4">
                  <c:v>43</c:v>
                </c:pt>
                <c:pt idx="5">
                  <c:v>23</c:v>
                </c:pt>
                <c:pt idx="6">
                  <c:v>19.600000000000001</c:v>
                </c:pt>
                <c:pt idx="7">
                  <c:v>19</c:v>
                </c:pt>
                <c:pt idx="8">
                  <c:v>18.600000000000001</c:v>
                </c:pt>
                <c:pt idx="9">
                  <c:v>17</c:v>
                </c:pt>
                <c:pt idx="10">
                  <c:v>15</c:v>
                </c:pt>
                <c:pt idx="11">
                  <c:v>14</c:v>
                </c:pt>
                <c:pt idx="12">
                  <c:v>13.5</c:v>
                </c:pt>
                <c:pt idx="13">
                  <c:v>11.8</c:v>
                </c:pt>
                <c:pt idx="14">
                  <c:v>8.4</c:v>
                </c:pt>
                <c:pt idx="15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8E-4443-AB13-6000D36500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02478751"/>
        <c:axId val="1302480831"/>
        <c:axId val="0"/>
      </c:bar3DChart>
      <c:catAx>
        <c:axId val="13024787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02480831"/>
        <c:crosses val="autoZero"/>
        <c:auto val="1"/>
        <c:lblAlgn val="ctr"/>
        <c:lblOffset val="100"/>
        <c:noMultiLvlLbl val="0"/>
      </c:catAx>
      <c:valAx>
        <c:axId val="1302480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024787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sz="1600" dirty="0"/>
              <a:t>Výdaje mezinárodního cestovního ruchu ve vybraných zemích Evropy 2016 </a:t>
            </a:r>
          </a:p>
          <a:p>
            <a:pPr>
              <a:defRPr/>
            </a:pPr>
            <a:r>
              <a:rPr lang="cs-CZ" sz="1600" dirty="0"/>
              <a:t>(v mld. USD)</a:t>
            </a:r>
          </a:p>
        </c:rich>
      </c:tx>
      <c:layout>
        <c:manualLayout>
          <c:xMode val="edge"/>
          <c:yMode val="edge"/>
          <c:x val="9.6535433070866122E-2"/>
          <c:y val="2.5234408677225159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List2!$B$14</c:f>
              <c:strCache>
                <c:ptCount val="1"/>
                <c:pt idx="0">
                  <c:v>výdaje (mld. USD)</c:v>
                </c:pt>
              </c:strCache>
            </c:strRef>
          </c:tx>
          <c:invertIfNegative val="0"/>
          <c:cat>
            <c:strRef>
              <c:f>List2!$A$15:$A$30</c:f>
              <c:strCache>
                <c:ptCount val="16"/>
                <c:pt idx="0">
                  <c:v>Německo</c:v>
                </c:pt>
                <c:pt idx="1">
                  <c:v>Velká Británie</c:v>
                </c:pt>
                <c:pt idx="2">
                  <c:v>Francie</c:v>
                </c:pt>
                <c:pt idx="3">
                  <c:v>Itálie</c:v>
                </c:pt>
                <c:pt idx="4">
                  <c:v>Španělsko</c:v>
                </c:pt>
                <c:pt idx="5">
                  <c:v>Belgie</c:v>
                </c:pt>
                <c:pt idx="6">
                  <c:v>Nizozemsko</c:v>
                </c:pt>
                <c:pt idx="7">
                  <c:v>Švýcarsko</c:v>
                </c:pt>
                <c:pt idx="8">
                  <c:v>Švédsko</c:v>
                </c:pt>
                <c:pt idx="9">
                  <c:v>Rakousko</c:v>
                </c:pt>
                <c:pt idx="10">
                  <c:v>Dánsko</c:v>
                </c:pt>
                <c:pt idx="11">
                  <c:v>Polsko</c:v>
                </c:pt>
                <c:pt idx="12">
                  <c:v>Česká republika</c:v>
                </c:pt>
                <c:pt idx="13">
                  <c:v>Portugalsko</c:v>
                </c:pt>
                <c:pt idx="14">
                  <c:v>Řecko</c:v>
                </c:pt>
                <c:pt idx="15">
                  <c:v>Chorvatsko</c:v>
                </c:pt>
              </c:strCache>
            </c:strRef>
          </c:cat>
          <c:val>
            <c:numRef>
              <c:f>List2!$B$15:$B$30</c:f>
              <c:numCache>
                <c:formatCode>General</c:formatCode>
                <c:ptCount val="16"/>
                <c:pt idx="0">
                  <c:v>81.099999999999994</c:v>
                </c:pt>
                <c:pt idx="1">
                  <c:v>63.4</c:v>
                </c:pt>
                <c:pt idx="2">
                  <c:v>40.299999999999997</c:v>
                </c:pt>
                <c:pt idx="3">
                  <c:v>24.7</c:v>
                </c:pt>
                <c:pt idx="4">
                  <c:v>20.2</c:v>
                </c:pt>
                <c:pt idx="5">
                  <c:v>19.600000000000001</c:v>
                </c:pt>
                <c:pt idx="6">
                  <c:v>17.899999999999999</c:v>
                </c:pt>
                <c:pt idx="7">
                  <c:v>16.5</c:v>
                </c:pt>
                <c:pt idx="8">
                  <c:v>14.1</c:v>
                </c:pt>
                <c:pt idx="9">
                  <c:v>9.5</c:v>
                </c:pt>
                <c:pt idx="10">
                  <c:v>9.1999999999999993</c:v>
                </c:pt>
                <c:pt idx="11" formatCode="0.0">
                  <c:v>8</c:v>
                </c:pt>
                <c:pt idx="12">
                  <c:v>4.9000000000000004</c:v>
                </c:pt>
                <c:pt idx="13" formatCode="0.0">
                  <c:v>4.3</c:v>
                </c:pt>
                <c:pt idx="14">
                  <c:v>2.2000000000000002</c:v>
                </c:pt>
                <c:pt idx="15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C0-4BFB-AB83-DC60F0D0BA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7054848"/>
        <c:axId val="177056384"/>
        <c:axId val="0"/>
      </c:bar3DChart>
      <c:catAx>
        <c:axId val="177054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7056384"/>
        <c:crosses val="autoZero"/>
        <c:auto val="1"/>
        <c:lblAlgn val="ctr"/>
        <c:lblOffset val="100"/>
        <c:noMultiLvlLbl val="0"/>
      </c:catAx>
      <c:valAx>
        <c:axId val="1770563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70548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List1!$B$22</c:f>
              <c:strCache>
                <c:ptCount val="1"/>
                <c:pt idx="0">
                  <c:v>počet přenocování turistů celkem v mil.</c:v>
                </c:pt>
              </c:strCache>
            </c:strRef>
          </c:tx>
          <c:invertIfNegative val="0"/>
          <c:cat>
            <c:strRef>
              <c:f>List1!$A$23:$A$34</c:f>
              <c:strCache>
                <c:ptCount val="12"/>
                <c:pt idx="0">
                  <c:v>Londýn</c:v>
                </c:pt>
                <c:pt idx="1">
                  <c:v>Paříž</c:v>
                </c:pt>
                <c:pt idx="2">
                  <c:v>Berlín</c:v>
                </c:pt>
                <c:pt idx="3">
                  <c:v>Řím</c:v>
                </c:pt>
                <c:pt idx="4">
                  <c:v>Madrid</c:v>
                </c:pt>
                <c:pt idx="5">
                  <c:v>Barcelona</c:v>
                </c:pt>
                <c:pt idx="6">
                  <c:v>Praha</c:v>
                </c:pt>
                <c:pt idx="7">
                  <c:v>Vídeň</c:v>
                </c:pt>
                <c:pt idx="8">
                  <c:v>Amsterodam</c:v>
                </c:pt>
                <c:pt idx="9">
                  <c:v>Mnichov</c:v>
                </c:pt>
                <c:pt idx="10">
                  <c:v>Milán</c:v>
                </c:pt>
                <c:pt idx="11">
                  <c:v>Benátky</c:v>
                </c:pt>
              </c:strCache>
            </c:strRef>
          </c:cat>
          <c:val>
            <c:numRef>
              <c:f>List1!$B$23:$B$34</c:f>
              <c:numCache>
                <c:formatCode>General</c:formatCode>
                <c:ptCount val="12"/>
                <c:pt idx="0">
                  <c:v>77.989999999999995</c:v>
                </c:pt>
                <c:pt idx="1">
                  <c:v>48.11</c:v>
                </c:pt>
                <c:pt idx="2">
                  <c:v>31.14</c:v>
                </c:pt>
                <c:pt idx="3">
                  <c:v>29.29</c:v>
                </c:pt>
                <c:pt idx="4">
                  <c:v>19.260000000000002</c:v>
                </c:pt>
                <c:pt idx="5">
                  <c:v>18.79</c:v>
                </c:pt>
                <c:pt idx="6">
                  <c:v>18.059999999999999</c:v>
                </c:pt>
                <c:pt idx="7">
                  <c:v>16.420000000000002</c:v>
                </c:pt>
                <c:pt idx="8">
                  <c:v>15.86</c:v>
                </c:pt>
                <c:pt idx="9">
                  <c:v>15.66</c:v>
                </c:pt>
                <c:pt idx="10">
                  <c:v>11.83</c:v>
                </c:pt>
                <c:pt idx="11">
                  <c:v>7.86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DD-40B4-8A92-653A0C1ACD20}"/>
            </c:ext>
          </c:extLst>
        </c:ser>
        <c:ser>
          <c:idx val="1"/>
          <c:order val="1"/>
          <c:tx>
            <c:strRef>
              <c:f>List1!$C$22</c:f>
              <c:strCache>
                <c:ptCount val="1"/>
                <c:pt idx="0">
                  <c:v>počet přenocování zahraničních turistů v mil.</c:v>
                </c:pt>
              </c:strCache>
            </c:strRef>
          </c:tx>
          <c:invertIfNegative val="0"/>
          <c:cat>
            <c:strRef>
              <c:f>List1!$A$23:$A$34</c:f>
              <c:strCache>
                <c:ptCount val="12"/>
                <c:pt idx="0">
                  <c:v>Londýn</c:v>
                </c:pt>
                <c:pt idx="1">
                  <c:v>Paříž</c:v>
                </c:pt>
                <c:pt idx="2">
                  <c:v>Berlín</c:v>
                </c:pt>
                <c:pt idx="3">
                  <c:v>Řím</c:v>
                </c:pt>
                <c:pt idx="4">
                  <c:v>Madrid</c:v>
                </c:pt>
                <c:pt idx="5">
                  <c:v>Barcelona</c:v>
                </c:pt>
                <c:pt idx="6">
                  <c:v>Praha</c:v>
                </c:pt>
                <c:pt idx="7">
                  <c:v>Vídeň</c:v>
                </c:pt>
                <c:pt idx="8">
                  <c:v>Amsterodam</c:v>
                </c:pt>
                <c:pt idx="9">
                  <c:v>Mnichov</c:v>
                </c:pt>
                <c:pt idx="10">
                  <c:v>Milán</c:v>
                </c:pt>
                <c:pt idx="11">
                  <c:v>Benátky</c:v>
                </c:pt>
              </c:strCache>
            </c:strRef>
          </c:cat>
          <c:val>
            <c:numRef>
              <c:f>List1!$C$23:$C$34</c:f>
              <c:numCache>
                <c:formatCode>General</c:formatCode>
                <c:ptCount val="12"/>
                <c:pt idx="0">
                  <c:v>63.36</c:v>
                </c:pt>
                <c:pt idx="1">
                  <c:v>29.02</c:v>
                </c:pt>
                <c:pt idx="2">
                  <c:v>13.98</c:v>
                </c:pt>
                <c:pt idx="3">
                  <c:v>20.53</c:v>
                </c:pt>
                <c:pt idx="4">
                  <c:v>11.83</c:v>
                </c:pt>
                <c:pt idx="5">
                  <c:v>16.05</c:v>
                </c:pt>
                <c:pt idx="6">
                  <c:v>16.13</c:v>
                </c:pt>
                <c:pt idx="7">
                  <c:v>13.36</c:v>
                </c:pt>
                <c:pt idx="8">
                  <c:v>13.39</c:v>
                </c:pt>
                <c:pt idx="9">
                  <c:v>7.7</c:v>
                </c:pt>
                <c:pt idx="10">
                  <c:v>7.81</c:v>
                </c:pt>
                <c:pt idx="11">
                  <c:v>6.96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DD-40B4-8A92-653A0C1ACD20}"/>
            </c:ext>
          </c:extLst>
        </c:ser>
        <c:ser>
          <c:idx val="2"/>
          <c:order val="2"/>
          <c:tx>
            <c:strRef>
              <c:f>List1!$D$22</c:f>
              <c:strCache>
                <c:ptCount val="1"/>
                <c:pt idx="0">
                  <c:v>počet přenocování domácích turistů v mil.</c:v>
                </c:pt>
              </c:strCache>
            </c:strRef>
          </c:tx>
          <c:invertIfNegative val="0"/>
          <c:cat>
            <c:strRef>
              <c:f>List1!$A$23:$A$34</c:f>
              <c:strCache>
                <c:ptCount val="12"/>
                <c:pt idx="0">
                  <c:v>Londýn</c:v>
                </c:pt>
                <c:pt idx="1">
                  <c:v>Paříž</c:v>
                </c:pt>
                <c:pt idx="2">
                  <c:v>Berlín</c:v>
                </c:pt>
                <c:pt idx="3">
                  <c:v>Řím</c:v>
                </c:pt>
                <c:pt idx="4">
                  <c:v>Madrid</c:v>
                </c:pt>
                <c:pt idx="5">
                  <c:v>Barcelona</c:v>
                </c:pt>
                <c:pt idx="6">
                  <c:v>Praha</c:v>
                </c:pt>
                <c:pt idx="7">
                  <c:v>Vídeň</c:v>
                </c:pt>
                <c:pt idx="8">
                  <c:v>Amsterodam</c:v>
                </c:pt>
                <c:pt idx="9">
                  <c:v>Mnichov</c:v>
                </c:pt>
                <c:pt idx="10">
                  <c:v>Milán</c:v>
                </c:pt>
                <c:pt idx="11">
                  <c:v>Benátky</c:v>
                </c:pt>
              </c:strCache>
            </c:strRef>
          </c:cat>
          <c:val>
            <c:numRef>
              <c:f>List1!$D$23:$D$34</c:f>
              <c:numCache>
                <c:formatCode>General</c:formatCode>
                <c:ptCount val="12"/>
                <c:pt idx="0">
                  <c:v>14.63</c:v>
                </c:pt>
                <c:pt idx="1">
                  <c:v>19.09</c:v>
                </c:pt>
                <c:pt idx="2">
                  <c:v>17.16</c:v>
                </c:pt>
                <c:pt idx="3">
                  <c:v>8.77</c:v>
                </c:pt>
                <c:pt idx="4">
                  <c:v>7.43</c:v>
                </c:pt>
                <c:pt idx="5">
                  <c:v>2.75</c:v>
                </c:pt>
                <c:pt idx="6">
                  <c:v>1.92</c:v>
                </c:pt>
                <c:pt idx="7">
                  <c:v>3.07</c:v>
                </c:pt>
                <c:pt idx="8">
                  <c:v>2.46</c:v>
                </c:pt>
                <c:pt idx="9">
                  <c:v>7.96</c:v>
                </c:pt>
                <c:pt idx="10">
                  <c:v>4.04</c:v>
                </c:pt>
                <c:pt idx="11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DD-40B4-8A92-653A0C1ACD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121920"/>
        <c:axId val="177127808"/>
      </c:barChart>
      <c:catAx>
        <c:axId val="177121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7127808"/>
        <c:crosses val="autoZero"/>
        <c:auto val="1"/>
        <c:lblAlgn val="ctr"/>
        <c:lblOffset val="100"/>
        <c:noMultiLvlLbl val="0"/>
      </c:catAx>
      <c:valAx>
        <c:axId val="177127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712192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cat>
            <c:strRef>
              <c:f>'světová letiště 2017'!$A$31:$A$50</c:f>
              <c:strCache>
                <c:ptCount val="20"/>
                <c:pt idx="0">
                  <c:v>Hong Kong</c:v>
                </c:pt>
                <c:pt idx="1">
                  <c:v>Bangkok</c:v>
                </c:pt>
                <c:pt idx="2">
                  <c:v>Londýn</c:v>
                </c:pt>
                <c:pt idx="3">
                  <c:v>singapur</c:v>
                </c:pt>
                <c:pt idx="4">
                  <c:v>Macau</c:v>
                </c:pt>
                <c:pt idx="5">
                  <c:v>Paříž</c:v>
                </c:pt>
                <c:pt idx="6">
                  <c:v>Dubaj</c:v>
                </c:pt>
                <c:pt idx="7">
                  <c:v>New York</c:v>
                </c:pt>
                <c:pt idx="8">
                  <c:v>Kuala Lumpur</c:v>
                </c:pt>
                <c:pt idx="9">
                  <c:v>Shenzhen</c:v>
                </c:pt>
                <c:pt idx="10">
                  <c:v>Phuket</c:v>
                </c:pt>
                <c:pt idx="11">
                  <c:v>Istanbul</c:v>
                </c:pt>
                <c:pt idx="12">
                  <c:v>Dillí</c:v>
                </c:pt>
                <c:pt idx="13">
                  <c:v>Tokyo</c:v>
                </c:pt>
                <c:pt idx="14">
                  <c:v>Řím</c:v>
                </c:pt>
                <c:pt idx="15">
                  <c:v>Antalya</c:v>
                </c:pt>
                <c:pt idx="16">
                  <c:v>Taipei</c:v>
                </c:pt>
                <c:pt idx="17">
                  <c:v>Guangzhou</c:v>
                </c:pt>
                <c:pt idx="18">
                  <c:v>Mumbai</c:v>
                </c:pt>
                <c:pt idx="19">
                  <c:v>Praha</c:v>
                </c:pt>
              </c:strCache>
            </c:strRef>
          </c:cat>
          <c:val>
            <c:numRef>
              <c:f>'světová letiště 2017'!$B$31:$B$50</c:f>
              <c:numCache>
                <c:formatCode>General</c:formatCode>
                <c:ptCount val="20"/>
                <c:pt idx="0">
                  <c:v>27.9</c:v>
                </c:pt>
                <c:pt idx="1">
                  <c:v>22.5</c:v>
                </c:pt>
                <c:pt idx="2">
                  <c:v>19.8</c:v>
                </c:pt>
                <c:pt idx="3">
                  <c:v>17.600000000000001</c:v>
                </c:pt>
                <c:pt idx="4">
                  <c:v>17.3</c:v>
                </c:pt>
                <c:pt idx="5">
                  <c:v>15.8</c:v>
                </c:pt>
                <c:pt idx="6">
                  <c:v>15.8</c:v>
                </c:pt>
                <c:pt idx="7">
                  <c:v>13.1</c:v>
                </c:pt>
                <c:pt idx="8">
                  <c:v>12.8</c:v>
                </c:pt>
                <c:pt idx="9">
                  <c:v>12.1</c:v>
                </c:pt>
                <c:pt idx="10">
                  <c:v>11.6</c:v>
                </c:pt>
                <c:pt idx="11">
                  <c:v>10.7</c:v>
                </c:pt>
                <c:pt idx="12">
                  <c:v>10.199999999999999</c:v>
                </c:pt>
                <c:pt idx="13">
                  <c:v>9.5</c:v>
                </c:pt>
                <c:pt idx="14">
                  <c:v>9.5</c:v>
                </c:pt>
                <c:pt idx="15">
                  <c:v>9.5</c:v>
                </c:pt>
                <c:pt idx="16">
                  <c:v>9.3000000000000007</c:v>
                </c:pt>
                <c:pt idx="17">
                  <c:v>9</c:v>
                </c:pt>
                <c:pt idx="18">
                  <c:v>9</c:v>
                </c:pt>
                <c:pt idx="19">
                  <c:v>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3C-4BC0-A507-A39009E377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055488"/>
        <c:axId val="123069568"/>
      </c:barChart>
      <c:catAx>
        <c:axId val="123055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3069568"/>
        <c:crosses val="autoZero"/>
        <c:auto val="1"/>
        <c:lblAlgn val="ctr"/>
        <c:lblOffset val="100"/>
        <c:noMultiLvlLbl val="0"/>
      </c:catAx>
      <c:valAx>
        <c:axId val="123069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30554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List1!$B$3</c:f>
              <c:strCache>
                <c:ptCount val="1"/>
                <c:pt idx="0">
                  <c:v>% podíl města v cestovním ruchu celé země</c:v>
                </c:pt>
              </c:strCache>
            </c:strRef>
          </c:tx>
          <c:invertIfNegative val="0"/>
          <c:cat>
            <c:strRef>
              <c:f>List1!$A$4:$A$19</c:f>
              <c:strCache>
                <c:ptCount val="16"/>
                <c:pt idx="0">
                  <c:v>Singapur</c:v>
                </c:pt>
                <c:pt idx="1">
                  <c:v>Budapešť</c:v>
                </c:pt>
                <c:pt idx="2">
                  <c:v>Dubai</c:v>
                </c:pt>
                <c:pt idx="3">
                  <c:v>Dublin</c:v>
                </c:pt>
                <c:pt idx="4">
                  <c:v>Brusel</c:v>
                </c:pt>
                <c:pt idx="5">
                  <c:v>Lima</c:v>
                </c:pt>
                <c:pt idx="6">
                  <c:v>Buenos Aires</c:v>
                </c:pt>
                <c:pt idx="7">
                  <c:v>Santiago</c:v>
                </c:pt>
                <c:pt idx="8">
                  <c:v>Praha</c:v>
                </c:pt>
                <c:pt idx="9">
                  <c:v>Auckland</c:v>
                </c:pt>
                <c:pt idx="10">
                  <c:v>Stockholm</c:v>
                </c:pt>
                <c:pt idx="11">
                  <c:v>Kuala Lumpur</c:v>
                </c:pt>
                <c:pt idx="12">
                  <c:v>Varšava</c:v>
                </c:pt>
                <c:pt idx="13">
                  <c:v>Istanbul</c:v>
                </c:pt>
                <c:pt idx="14">
                  <c:v>Bangkok</c:v>
                </c:pt>
                <c:pt idx="15">
                  <c:v>Lisabon</c:v>
                </c:pt>
              </c:strCache>
            </c:strRef>
          </c:cat>
          <c:val>
            <c:numRef>
              <c:f>List1!$B$4:$B$19</c:f>
              <c:numCache>
                <c:formatCode>General</c:formatCode>
                <c:ptCount val="16"/>
                <c:pt idx="0">
                  <c:v>100</c:v>
                </c:pt>
                <c:pt idx="1">
                  <c:v>86.1</c:v>
                </c:pt>
                <c:pt idx="2">
                  <c:v>68.900000000000006</c:v>
                </c:pt>
                <c:pt idx="3">
                  <c:v>59.4</c:v>
                </c:pt>
                <c:pt idx="4">
                  <c:v>47.2</c:v>
                </c:pt>
                <c:pt idx="5">
                  <c:v>44</c:v>
                </c:pt>
                <c:pt idx="6">
                  <c:v>43.5</c:v>
                </c:pt>
                <c:pt idx="7">
                  <c:v>42.9</c:v>
                </c:pt>
                <c:pt idx="8">
                  <c:v>41.1</c:v>
                </c:pt>
                <c:pt idx="9">
                  <c:v>36.799999999999997</c:v>
                </c:pt>
                <c:pt idx="10">
                  <c:v>36.200000000000003</c:v>
                </c:pt>
                <c:pt idx="11">
                  <c:v>31.4</c:v>
                </c:pt>
                <c:pt idx="12">
                  <c:v>31.1</c:v>
                </c:pt>
                <c:pt idx="13">
                  <c:v>28.4</c:v>
                </c:pt>
                <c:pt idx="14">
                  <c:v>27.7</c:v>
                </c:pt>
                <c:pt idx="15">
                  <c:v>27.2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81-493A-8DBB-0AE4F363C6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271936"/>
        <c:axId val="177273472"/>
      </c:barChart>
      <c:catAx>
        <c:axId val="177271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7273472"/>
        <c:crosses val="autoZero"/>
        <c:auto val="1"/>
        <c:lblAlgn val="ctr"/>
        <c:lblOffset val="100"/>
        <c:noMultiLvlLbl val="0"/>
      </c:catAx>
      <c:valAx>
        <c:axId val="177273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72719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5107976086322545"/>
          <c:y val="8.7396870014182629E-2"/>
          <c:w val="0.2986115971614659"/>
          <c:h val="5.0741245564756052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List1!$A$11:$A$14</c:f>
              <c:strCache>
                <c:ptCount val="4"/>
                <c:pt idx="0">
                  <c:v>dovolená, rekreace</c:v>
                </c:pt>
                <c:pt idx="1">
                  <c:v>návčtěva známých a příbuzných</c:v>
                </c:pt>
                <c:pt idx="2">
                  <c:v>podnikání, obchod</c:v>
                </c:pt>
                <c:pt idx="3">
                  <c:v>nespecifikováno</c:v>
                </c:pt>
              </c:strCache>
            </c:strRef>
          </c:cat>
          <c:val>
            <c:numRef>
              <c:f>List1!$B$11:$B$14</c:f>
              <c:numCache>
                <c:formatCode>General</c:formatCode>
                <c:ptCount val="4"/>
                <c:pt idx="0">
                  <c:v>55</c:v>
                </c:pt>
                <c:pt idx="1">
                  <c:v>27</c:v>
                </c:pt>
                <c:pt idx="2">
                  <c:v>13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CD-477C-B907-0622760FEA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List1!$B$3</c:f>
              <c:strCache>
                <c:ptCount val="1"/>
                <c:pt idx="0">
                  <c:v>dopravní prostředek</c:v>
                </c:pt>
              </c:strCache>
            </c:strRef>
          </c:tx>
          <c:cat>
            <c:strRef>
              <c:f>List1!$A$4:$A$7</c:f>
              <c:strCache>
                <c:ptCount val="4"/>
                <c:pt idx="0">
                  <c:v>letadlo</c:v>
                </c:pt>
                <c:pt idx="1">
                  <c:v>auto, bus</c:v>
                </c:pt>
                <c:pt idx="2">
                  <c:v>loď</c:v>
                </c:pt>
                <c:pt idx="3">
                  <c:v>vlak</c:v>
                </c:pt>
              </c:strCache>
            </c:strRef>
          </c:cat>
          <c:val>
            <c:numRef>
              <c:f>List1!$B$4:$B$7</c:f>
              <c:numCache>
                <c:formatCode>0%</c:formatCode>
                <c:ptCount val="4"/>
                <c:pt idx="0">
                  <c:v>0.56999999999999995</c:v>
                </c:pt>
                <c:pt idx="1">
                  <c:v>0.37</c:v>
                </c:pt>
                <c:pt idx="2">
                  <c:v>0.04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28-4149-9E64-4649C685C1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List1!$C$1</c:f>
              <c:strCache>
                <c:ptCount val="1"/>
                <c:pt idx="0">
                  <c:v>rozložení v 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List1!$B$2:$B$10</c:f>
              <c:strCache>
                <c:ptCount val="9"/>
                <c:pt idx="0">
                  <c:v>Velká Británie</c:v>
                </c:pt>
                <c:pt idx="1">
                  <c:v>Itálie</c:v>
                </c:pt>
                <c:pt idx="2">
                  <c:v>Francie</c:v>
                </c:pt>
                <c:pt idx="3">
                  <c:v>Německo</c:v>
                </c:pt>
                <c:pt idx="4">
                  <c:v>Španělsko</c:v>
                </c:pt>
                <c:pt idx="5">
                  <c:v>Rakousko</c:v>
                </c:pt>
                <c:pt idx="6">
                  <c:v>Řecko</c:v>
                </c:pt>
                <c:pt idx="7">
                  <c:v>Česká republika</c:v>
                </c:pt>
                <c:pt idx="8">
                  <c:v>Nizozemsko</c:v>
                </c:pt>
              </c:strCache>
            </c:strRef>
          </c:cat>
          <c:val>
            <c:numRef>
              <c:f>List1!$C$2:$C$10</c:f>
              <c:numCache>
                <c:formatCode>General</c:formatCode>
                <c:ptCount val="9"/>
                <c:pt idx="0">
                  <c:v>31</c:v>
                </c:pt>
                <c:pt idx="1">
                  <c:v>18</c:v>
                </c:pt>
                <c:pt idx="2">
                  <c:v>13</c:v>
                </c:pt>
                <c:pt idx="3">
                  <c:v>10</c:v>
                </c:pt>
                <c:pt idx="4">
                  <c:v>7</c:v>
                </c:pt>
                <c:pt idx="5">
                  <c:v>4</c:v>
                </c:pt>
                <c:pt idx="6">
                  <c:v>3</c:v>
                </c:pt>
                <c:pt idx="7">
                  <c:v>2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50-425F-B4C7-459A9575DA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6495087"/>
        <c:axId val="836493839"/>
      </c:barChart>
      <c:catAx>
        <c:axId val="836495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36493839"/>
        <c:crosses val="autoZero"/>
        <c:auto val="1"/>
        <c:lblAlgn val="ctr"/>
        <c:lblOffset val="100"/>
        <c:noMultiLvlLbl val="0"/>
      </c:catAx>
      <c:valAx>
        <c:axId val="836493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364950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List2!$B$50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List2!$A$51:$A$56</c:f>
              <c:strCache>
                <c:ptCount val="6"/>
                <c:pt idx="0">
                  <c:v>svět celkem</c:v>
                </c:pt>
                <c:pt idx="1">
                  <c:v>Evropa</c:v>
                </c:pt>
                <c:pt idx="2">
                  <c:v>Asie a Pacifik</c:v>
                </c:pt>
                <c:pt idx="3">
                  <c:v>Amerika</c:v>
                </c:pt>
                <c:pt idx="4">
                  <c:v>Střední Východ</c:v>
                </c:pt>
                <c:pt idx="5">
                  <c:v>Afrika</c:v>
                </c:pt>
              </c:strCache>
            </c:strRef>
          </c:cat>
          <c:val>
            <c:numRef>
              <c:f>List2!$B$51:$B$56</c:f>
              <c:numCache>
                <c:formatCode>General</c:formatCode>
                <c:ptCount val="6"/>
                <c:pt idx="0">
                  <c:v>940</c:v>
                </c:pt>
                <c:pt idx="1">
                  <c:v>475</c:v>
                </c:pt>
                <c:pt idx="2">
                  <c:v>204</c:v>
                </c:pt>
                <c:pt idx="3">
                  <c:v>150</c:v>
                </c:pt>
                <c:pt idx="4">
                  <c:v>61</c:v>
                </c:pt>
                <c:pt idx="5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D0-4903-ADDE-2886D837202D}"/>
            </c:ext>
          </c:extLst>
        </c:ser>
        <c:ser>
          <c:idx val="1"/>
          <c:order val="1"/>
          <c:tx>
            <c:strRef>
              <c:f>List2!$C$50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cat>
            <c:strRef>
              <c:f>List2!$A$51:$A$56</c:f>
              <c:strCache>
                <c:ptCount val="6"/>
                <c:pt idx="0">
                  <c:v>svět celkem</c:v>
                </c:pt>
                <c:pt idx="1">
                  <c:v>Evropa</c:v>
                </c:pt>
                <c:pt idx="2">
                  <c:v>Asie a Pacifik</c:v>
                </c:pt>
                <c:pt idx="3">
                  <c:v>Amerika</c:v>
                </c:pt>
                <c:pt idx="4">
                  <c:v>Střední Východ</c:v>
                </c:pt>
                <c:pt idx="5">
                  <c:v>Afrika</c:v>
                </c:pt>
              </c:strCache>
            </c:strRef>
          </c:cat>
          <c:val>
            <c:numRef>
              <c:f>List2!$C$51:$C$56</c:f>
              <c:numCache>
                <c:formatCode>General</c:formatCode>
                <c:ptCount val="6"/>
                <c:pt idx="0">
                  <c:v>1360</c:v>
                </c:pt>
                <c:pt idx="1">
                  <c:v>620</c:v>
                </c:pt>
                <c:pt idx="2">
                  <c:v>355</c:v>
                </c:pt>
                <c:pt idx="3">
                  <c:v>199</c:v>
                </c:pt>
                <c:pt idx="4">
                  <c:v>101</c:v>
                </c:pt>
                <c:pt idx="5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D0-4903-ADDE-2886D837202D}"/>
            </c:ext>
          </c:extLst>
        </c:ser>
        <c:ser>
          <c:idx val="2"/>
          <c:order val="2"/>
          <c:tx>
            <c:strRef>
              <c:f>List2!$D$50</c:f>
              <c:strCache>
                <c:ptCount val="1"/>
                <c:pt idx="0">
                  <c:v>2030</c:v>
                </c:pt>
              </c:strCache>
            </c:strRef>
          </c:tx>
          <c:invertIfNegative val="0"/>
          <c:cat>
            <c:strRef>
              <c:f>List2!$A$51:$A$56</c:f>
              <c:strCache>
                <c:ptCount val="6"/>
                <c:pt idx="0">
                  <c:v>svět celkem</c:v>
                </c:pt>
                <c:pt idx="1">
                  <c:v>Evropa</c:v>
                </c:pt>
                <c:pt idx="2">
                  <c:v>Asie a Pacifik</c:v>
                </c:pt>
                <c:pt idx="3">
                  <c:v>Amerika</c:v>
                </c:pt>
                <c:pt idx="4">
                  <c:v>Střední Východ</c:v>
                </c:pt>
                <c:pt idx="5">
                  <c:v>Afrika</c:v>
                </c:pt>
              </c:strCache>
            </c:strRef>
          </c:cat>
          <c:val>
            <c:numRef>
              <c:f>List2!$D$51:$D$56</c:f>
              <c:numCache>
                <c:formatCode>General</c:formatCode>
                <c:ptCount val="6"/>
                <c:pt idx="0">
                  <c:v>1809</c:v>
                </c:pt>
                <c:pt idx="1">
                  <c:v>744</c:v>
                </c:pt>
                <c:pt idx="2">
                  <c:v>535</c:v>
                </c:pt>
                <c:pt idx="3">
                  <c:v>248</c:v>
                </c:pt>
                <c:pt idx="4">
                  <c:v>149</c:v>
                </c:pt>
                <c:pt idx="5">
                  <c:v>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D0-4903-ADDE-2886D83720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0724096"/>
        <c:axId val="120734080"/>
        <c:axId val="0"/>
      </c:bar3DChart>
      <c:catAx>
        <c:axId val="120724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0734080"/>
        <c:crosses val="autoZero"/>
        <c:auto val="1"/>
        <c:lblAlgn val="ctr"/>
        <c:lblOffset val="100"/>
        <c:noMultiLvlLbl val="0"/>
      </c:catAx>
      <c:valAx>
        <c:axId val="1207340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072409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List1!$B$46</c:f>
              <c:strCache>
                <c:ptCount val="1"/>
                <c:pt idx="0">
                  <c:v>počet výjezdů do zahraničí/počet obvatel</c:v>
                </c:pt>
              </c:strCache>
            </c:strRef>
          </c:tx>
          <c:invertIfNegative val="0"/>
          <c:cat>
            <c:strRef>
              <c:f>List1!$A$47:$A$57</c:f>
              <c:strCache>
                <c:ptCount val="11"/>
                <c:pt idx="0">
                  <c:v>Švýcarsko</c:v>
                </c:pt>
                <c:pt idx="1">
                  <c:v>Nizozemsko</c:v>
                </c:pt>
                <c:pt idx="2">
                  <c:v>Rakousko</c:v>
                </c:pt>
                <c:pt idx="3">
                  <c:v>Německo</c:v>
                </c:pt>
                <c:pt idx="4">
                  <c:v>Velká Británie</c:v>
                </c:pt>
                <c:pt idx="5">
                  <c:v>Francie</c:v>
                </c:pt>
                <c:pt idx="6">
                  <c:v>Česká republika</c:v>
                </c:pt>
                <c:pt idx="7">
                  <c:v>Itálie</c:v>
                </c:pt>
                <c:pt idx="8">
                  <c:v>Španělsko</c:v>
                </c:pt>
                <c:pt idx="9">
                  <c:v>Polsko</c:v>
                </c:pt>
                <c:pt idx="10">
                  <c:v>Rusko</c:v>
                </c:pt>
              </c:strCache>
            </c:strRef>
          </c:cat>
          <c:val>
            <c:numRef>
              <c:f>List1!$B$47:$B$57</c:f>
              <c:numCache>
                <c:formatCode>General</c:formatCode>
                <c:ptCount val="11"/>
                <c:pt idx="0">
                  <c:v>2.0449999999999999</c:v>
                </c:pt>
                <c:pt idx="1">
                  <c:v>1.6319999999999999</c:v>
                </c:pt>
                <c:pt idx="2">
                  <c:v>1.232</c:v>
                </c:pt>
                <c:pt idx="3">
                  <c:v>1.01</c:v>
                </c:pt>
                <c:pt idx="4">
                  <c:v>1</c:v>
                </c:pt>
                <c:pt idx="5">
                  <c:v>0.61</c:v>
                </c:pt>
                <c:pt idx="6">
                  <c:v>0.59499999999999997</c:v>
                </c:pt>
                <c:pt idx="7">
                  <c:v>0.4</c:v>
                </c:pt>
                <c:pt idx="8">
                  <c:v>0.4</c:v>
                </c:pt>
                <c:pt idx="9">
                  <c:v>0.32100000000000001</c:v>
                </c:pt>
                <c:pt idx="1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8D-4527-A3DF-06B6315CCA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387008"/>
        <c:axId val="177388544"/>
      </c:barChart>
      <c:catAx>
        <c:axId val="177387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7388544"/>
        <c:crosses val="autoZero"/>
        <c:auto val="1"/>
        <c:lblAlgn val="ctr"/>
        <c:lblOffset val="100"/>
        <c:noMultiLvlLbl val="0"/>
      </c:catAx>
      <c:valAx>
        <c:axId val="1773885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73870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List1!$B$2</c:f>
              <c:strCache>
                <c:ptCount val="1"/>
                <c:pt idx="0">
                  <c:v>počet příjezdů v tis.</c:v>
                </c:pt>
              </c:strCache>
            </c:strRef>
          </c:tx>
          <c:invertIfNegative val="0"/>
          <c:cat>
            <c:strRef>
              <c:f>List1!$A$3:$A$20</c:f>
              <c:strCache>
                <c:ptCount val="18"/>
                <c:pt idx="0">
                  <c:v>Německo</c:v>
                </c:pt>
                <c:pt idx="1">
                  <c:v>Slovensko</c:v>
                </c:pt>
                <c:pt idx="2">
                  <c:v>Polsko</c:v>
                </c:pt>
                <c:pt idx="3">
                  <c:v>Čína</c:v>
                </c:pt>
                <c:pt idx="4">
                  <c:v>USA</c:v>
                </c:pt>
                <c:pt idx="5">
                  <c:v>Rusko</c:v>
                </c:pt>
                <c:pt idx="6">
                  <c:v>Velká Británie</c:v>
                </c:pt>
                <c:pt idx="7">
                  <c:v>Jižní Korea</c:v>
                </c:pt>
                <c:pt idx="8">
                  <c:v>Itálie</c:v>
                </c:pt>
                <c:pt idx="9">
                  <c:v>Rakoisko</c:v>
                </c:pt>
                <c:pt idx="10">
                  <c:v>Francie</c:v>
                </c:pt>
                <c:pt idx="11">
                  <c:v>Španělsko</c:v>
                </c:pt>
                <c:pt idx="12">
                  <c:v>Nizozemsko</c:v>
                </c:pt>
                <c:pt idx="13">
                  <c:v>Ukrajina</c:v>
                </c:pt>
                <c:pt idx="14">
                  <c:v>Thaj-wan</c:v>
                </c:pt>
                <c:pt idx="15">
                  <c:v>Izrael</c:v>
                </c:pt>
                <c:pt idx="16">
                  <c:v>Belgie</c:v>
                </c:pt>
                <c:pt idx="17">
                  <c:v>Dánsko</c:v>
                </c:pt>
              </c:strCache>
            </c:strRef>
          </c:cat>
          <c:val>
            <c:numRef>
              <c:f>List1!$B$3:$B$20</c:f>
              <c:numCache>
                <c:formatCode>General</c:formatCode>
                <c:ptCount val="18"/>
                <c:pt idx="0">
                  <c:v>2031</c:v>
                </c:pt>
                <c:pt idx="1">
                  <c:v>731</c:v>
                </c:pt>
                <c:pt idx="2">
                  <c:v>620</c:v>
                </c:pt>
                <c:pt idx="3">
                  <c:v>618</c:v>
                </c:pt>
                <c:pt idx="4">
                  <c:v>554</c:v>
                </c:pt>
                <c:pt idx="5">
                  <c:v>544</c:v>
                </c:pt>
                <c:pt idx="6">
                  <c:v>495</c:v>
                </c:pt>
                <c:pt idx="7">
                  <c:v>415</c:v>
                </c:pt>
                <c:pt idx="8">
                  <c:v>408</c:v>
                </c:pt>
                <c:pt idx="9">
                  <c:v>299</c:v>
                </c:pt>
                <c:pt idx="10">
                  <c:v>286</c:v>
                </c:pt>
                <c:pt idx="11">
                  <c:v>267</c:v>
                </c:pt>
                <c:pt idx="12">
                  <c:v>257</c:v>
                </c:pt>
                <c:pt idx="13">
                  <c:v>211</c:v>
                </c:pt>
                <c:pt idx="14">
                  <c:v>182</c:v>
                </c:pt>
                <c:pt idx="15">
                  <c:v>163</c:v>
                </c:pt>
                <c:pt idx="16">
                  <c:v>110</c:v>
                </c:pt>
                <c:pt idx="17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35-4499-832B-7C44DF66A9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8400"/>
        <c:axId val="1639936"/>
      </c:barChart>
      <c:catAx>
        <c:axId val="1638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639936"/>
        <c:crosses val="autoZero"/>
        <c:auto val="1"/>
        <c:lblAlgn val="ctr"/>
        <c:lblOffset val="100"/>
        <c:noMultiLvlLbl val="0"/>
      </c:catAx>
      <c:valAx>
        <c:axId val="16399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3840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% </a:t>
            </a:r>
            <a:r>
              <a:rPr lang="cs-CZ" dirty="0"/>
              <a:t>zahraničních </a:t>
            </a:r>
            <a:r>
              <a:rPr lang="en-US" dirty="0" err="1"/>
              <a:t>hostů</a:t>
            </a:r>
            <a:r>
              <a:rPr lang="en-US" dirty="0"/>
              <a:t> </a:t>
            </a:r>
            <a:r>
              <a:rPr lang="en-US" dirty="0" err="1"/>
              <a:t>směřující</a:t>
            </a:r>
            <a:r>
              <a:rPr lang="cs-CZ" dirty="0"/>
              <a:t>ch</a:t>
            </a:r>
            <a:r>
              <a:rPr lang="en-US" dirty="0"/>
              <a:t> do </a:t>
            </a:r>
            <a:r>
              <a:rPr lang="en-US" dirty="0" err="1"/>
              <a:t>Prahy</a:t>
            </a:r>
            <a:endParaRPr lang="en-US" dirty="0"/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'cíl Praha 2017'!$B$1</c:f>
              <c:strCache>
                <c:ptCount val="1"/>
                <c:pt idx="0">
                  <c:v>% hostů směřující do Prahy</c:v>
                </c:pt>
              </c:strCache>
            </c:strRef>
          </c:tx>
          <c:invertIfNegative val="0"/>
          <c:cat>
            <c:strRef>
              <c:f>'cíl Praha 2017'!$A$2:$A$17</c:f>
              <c:strCache>
                <c:ptCount val="16"/>
                <c:pt idx="0">
                  <c:v>USA</c:v>
                </c:pt>
                <c:pt idx="1">
                  <c:v>Španělsko</c:v>
                </c:pt>
                <c:pt idx="2">
                  <c:v>Velká Británie</c:v>
                </c:pt>
                <c:pt idx="3">
                  <c:v>Itálie</c:v>
                </c:pt>
                <c:pt idx="4">
                  <c:v>Francie</c:v>
                </c:pt>
                <c:pt idx="5">
                  <c:v>Kanada</c:v>
                </c:pt>
                <c:pt idx="6">
                  <c:v>Japonsko</c:v>
                </c:pt>
                <c:pt idx="7">
                  <c:v>Švýcarsko</c:v>
                </c:pt>
                <c:pt idx="8">
                  <c:v>Jižní Korea</c:v>
                </c:pt>
                <c:pt idx="9">
                  <c:v>Rusko</c:v>
                </c:pt>
                <c:pt idx="10">
                  <c:v>Nizozemsko</c:v>
                </c:pt>
                <c:pt idx="11">
                  <c:v>Čína</c:v>
                </c:pt>
                <c:pt idx="12">
                  <c:v>Rakousko</c:v>
                </c:pt>
                <c:pt idx="13">
                  <c:v>Německo</c:v>
                </c:pt>
                <c:pt idx="14">
                  <c:v>Slovensko</c:v>
                </c:pt>
                <c:pt idx="15">
                  <c:v>Polsko</c:v>
                </c:pt>
              </c:strCache>
            </c:strRef>
          </c:cat>
          <c:val>
            <c:numRef>
              <c:f>'cíl Praha 2017'!$B$2:$B$17</c:f>
              <c:numCache>
                <c:formatCode>General</c:formatCode>
                <c:ptCount val="16"/>
                <c:pt idx="0">
                  <c:v>87</c:v>
                </c:pt>
                <c:pt idx="1">
                  <c:v>87</c:v>
                </c:pt>
                <c:pt idx="2">
                  <c:v>86</c:v>
                </c:pt>
                <c:pt idx="3">
                  <c:v>81</c:v>
                </c:pt>
                <c:pt idx="4">
                  <c:v>80</c:v>
                </c:pt>
                <c:pt idx="5">
                  <c:v>80</c:v>
                </c:pt>
                <c:pt idx="6">
                  <c:v>74</c:v>
                </c:pt>
                <c:pt idx="7">
                  <c:v>72</c:v>
                </c:pt>
                <c:pt idx="8">
                  <c:v>71</c:v>
                </c:pt>
                <c:pt idx="9">
                  <c:v>71</c:v>
                </c:pt>
                <c:pt idx="10">
                  <c:v>60</c:v>
                </c:pt>
                <c:pt idx="11">
                  <c:v>53</c:v>
                </c:pt>
                <c:pt idx="12">
                  <c:v>48</c:v>
                </c:pt>
                <c:pt idx="13">
                  <c:v>45</c:v>
                </c:pt>
                <c:pt idx="14">
                  <c:v>41</c:v>
                </c:pt>
                <c:pt idx="15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01-4C21-AAB9-0B43FB4462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8194688"/>
        <c:axId val="178196480"/>
        <c:axId val="0"/>
      </c:bar3DChart>
      <c:catAx>
        <c:axId val="178194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8196480"/>
        <c:crosses val="autoZero"/>
        <c:auto val="1"/>
        <c:lblAlgn val="ctr"/>
        <c:lblOffset val="100"/>
        <c:noMultiLvlLbl val="0"/>
      </c:catAx>
      <c:valAx>
        <c:axId val="1781964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81946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'výjezdový ČR'!$B$3</c:f>
              <c:strCache>
                <c:ptCount val="1"/>
                <c:pt idx="0">
                  <c:v>výjezdy v tis.</c:v>
                </c:pt>
              </c:strCache>
            </c:strRef>
          </c:tx>
          <c:invertIfNegative val="0"/>
          <c:cat>
            <c:strRef>
              <c:f>'výjezdový ČR'!$A$4:$A$18</c:f>
              <c:strCache>
                <c:ptCount val="15"/>
                <c:pt idx="0">
                  <c:v>Rakousko</c:v>
                </c:pt>
                <c:pt idx="1">
                  <c:v>Itálie</c:v>
                </c:pt>
                <c:pt idx="2">
                  <c:v>Chorvatsko</c:v>
                </c:pt>
                <c:pt idx="3">
                  <c:v>Slovensko</c:v>
                </c:pt>
                <c:pt idx="4">
                  <c:v>Německo</c:v>
                </c:pt>
                <c:pt idx="5">
                  <c:v>Velká Británie</c:v>
                </c:pt>
                <c:pt idx="6">
                  <c:v>Maďarsko</c:v>
                </c:pt>
                <c:pt idx="7">
                  <c:v>Španělsko</c:v>
                </c:pt>
                <c:pt idx="8">
                  <c:v>Řecko</c:v>
                </c:pt>
                <c:pt idx="9">
                  <c:v>Francie</c:v>
                </c:pt>
                <c:pt idx="10">
                  <c:v>Polsko</c:v>
                </c:pt>
                <c:pt idx="11">
                  <c:v>USA</c:v>
                </c:pt>
                <c:pt idx="12">
                  <c:v>Egypt</c:v>
                </c:pt>
                <c:pt idx="13">
                  <c:v>Bulharsko</c:v>
                </c:pt>
                <c:pt idx="14">
                  <c:v>Turecko</c:v>
                </c:pt>
              </c:strCache>
            </c:strRef>
          </c:cat>
          <c:val>
            <c:numRef>
              <c:f>'výjezdový ČR'!$B$4:$B$18</c:f>
              <c:numCache>
                <c:formatCode>General</c:formatCode>
                <c:ptCount val="15"/>
                <c:pt idx="0">
                  <c:v>807</c:v>
                </c:pt>
                <c:pt idx="1">
                  <c:v>720</c:v>
                </c:pt>
                <c:pt idx="2">
                  <c:v>689</c:v>
                </c:pt>
                <c:pt idx="3">
                  <c:v>621</c:v>
                </c:pt>
                <c:pt idx="4">
                  <c:v>507</c:v>
                </c:pt>
                <c:pt idx="5">
                  <c:v>414</c:v>
                </c:pt>
                <c:pt idx="6">
                  <c:v>271</c:v>
                </c:pt>
                <c:pt idx="7">
                  <c:v>270</c:v>
                </c:pt>
                <c:pt idx="8">
                  <c:v>189</c:v>
                </c:pt>
                <c:pt idx="9">
                  <c:v>184</c:v>
                </c:pt>
                <c:pt idx="10">
                  <c:v>118</c:v>
                </c:pt>
                <c:pt idx="11">
                  <c:v>100</c:v>
                </c:pt>
                <c:pt idx="12">
                  <c:v>90</c:v>
                </c:pt>
                <c:pt idx="13">
                  <c:v>84</c:v>
                </c:pt>
                <c:pt idx="14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0D-45B4-84E5-F70D15DBE7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8210688"/>
        <c:axId val="178212224"/>
      </c:barChart>
      <c:catAx>
        <c:axId val="178210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8212224"/>
        <c:crosses val="autoZero"/>
        <c:auto val="1"/>
        <c:lblAlgn val="ctr"/>
        <c:lblOffset val="100"/>
        <c:noMultiLvlLbl val="0"/>
      </c:catAx>
      <c:valAx>
        <c:axId val="178212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82106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List1!$B$25</c:f>
              <c:strCache>
                <c:ptCount val="1"/>
                <c:pt idx="0">
                  <c:v>tis. příjezdů </c:v>
                </c:pt>
              </c:strCache>
            </c:strRef>
          </c:tx>
          <c:invertIfNegative val="0"/>
          <c:cat>
            <c:strRef>
              <c:f>List1!$A$26:$A$40</c:f>
              <c:strCache>
                <c:ptCount val="15"/>
                <c:pt idx="0">
                  <c:v>Německo</c:v>
                </c:pt>
                <c:pt idx="1">
                  <c:v>Nizozemsko</c:v>
                </c:pt>
                <c:pt idx="2">
                  <c:v>Švýcarsko</c:v>
                </c:pt>
                <c:pt idx="3">
                  <c:v>Itálie</c:v>
                </c:pt>
                <c:pt idx="4">
                  <c:v>Velká Británie</c:v>
                </c:pt>
                <c:pt idx="5">
                  <c:v>Čína</c:v>
                </c:pt>
                <c:pt idx="6">
                  <c:v>Česká republika</c:v>
                </c:pt>
                <c:pt idx="7">
                  <c:v>USA</c:v>
                </c:pt>
                <c:pt idx="8">
                  <c:v>Maďarsko</c:v>
                </c:pt>
                <c:pt idx="9">
                  <c:v>Belgie</c:v>
                </c:pt>
                <c:pt idx="10">
                  <c:v>Francie</c:v>
                </c:pt>
                <c:pt idx="11">
                  <c:v>Polsko</c:v>
                </c:pt>
                <c:pt idx="12">
                  <c:v>Španělsko</c:v>
                </c:pt>
                <c:pt idx="13">
                  <c:v>Dánsko</c:v>
                </c:pt>
                <c:pt idx="14">
                  <c:v>Rusko</c:v>
                </c:pt>
              </c:strCache>
            </c:strRef>
          </c:cat>
          <c:val>
            <c:numRef>
              <c:f>List1!$B$26:$B$40</c:f>
              <c:numCache>
                <c:formatCode>General</c:formatCode>
                <c:ptCount val="15"/>
                <c:pt idx="0">
                  <c:v>14092</c:v>
                </c:pt>
                <c:pt idx="1">
                  <c:v>2001</c:v>
                </c:pt>
                <c:pt idx="2">
                  <c:v>1445</c:v>
                </c:pt>
                <c:pt idx="3">
                  <c:v>1099</c:v>
                </c:pt>
                <c:pt idx="4">
                  <c:v>996</c:v>
                </c:pt>
                <c:pt idx="5">
                  <c:v>973</c:v>
                </c:pt>
                <c:pt idx="6">
                  <c:v>948</c:v>
                </c:pt>
                <c:pt idx="7">
                  <c:v>809</c:v>
                </c:pt>
                <c:pt idx="8">
                  <c:v>620</c:v>
                </c:pt>
                <c:pt idx="9">
                  <c:v>587</c:v>
                </c:pt>
                <c:pt idx="10">
                  <c:v>551</c:v>
                </c:pt>
                <c:pt idx="11">
                  <c:v>541</c:v>
                </c:pt>
                <c:pt idx="12">
                  <c:v>390</c:v>
                </c:pt>
                <c:pt idx="13">
                  <c:v>368</c:v>
                </c:pt>
                <c:pt idx="14">
                  <c:v>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15-4853-A71D-88884DCD46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734784"/>
        <c:axId val="177736320"/>
      </c:barChart>
      <c:catAx>
        <c:axId val="177734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7736320"/>
        <c:crosses val="autoZero"/>
        <c:auto val="1"/>
        <c:lblAlgn val="ctr"/>
        <c:lblOffset val="100"/>
        <c:noMultiLvlLbl val="0"/>
      </c:catAx>
      <c:valAx>
        <c:axId val="1777363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77347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List1!$B$52</c:f>
              <c:strCache>
                <c:ptCount val="1"/>
                <c:pt idx="0">
                  <c:v>počet přenocování v tis.</c:v>
                </c:pt>
              </c:strCache>
            </c:strRef>
          </c:tx>
          <c:invertIfNegative val="0"/>
          <c:cat>
            <c:strRef>
              <c:f>List1!$A$53:$A$67</c:f>
              <c:strCache>
                <c:ptCount val="15"/>
                <c:pt idx="0">
                  <c:v>Německo</c:v>
                </c:pt>
                <c:pt idx="1">
                  <c:v>Rakousko</c:v>
                </c:pt>
                <c:pt idx="2">
                  <c:v>USA</c:v>
                </c:pt>
                <c:pt idx="3">
                  <c:v>Velká Británie</c:v>
                </c:pt>
                <c:pt idx="4">
                  <c:v>Itálie</c:v>
                </c:pt>
                <c:pt idx="5">
                  <c:v>Španělsko</c:v>
                </c:pt>
                <c:pt idx="6">
                  <c:v>Čína</c:v>
                </c:pt>
                <c:pt idx="7">
                  <c:v>Rusko</c:v>
                </c:pt>
                <c:pt idx="8">
                  <c:v>Švýcarsko</c:v>
                </c:pt>
                <c:pt idx="9">
                  <c:v>Francie</c:v>
                </c:pt>
                <c:pt idx="10">
                  <c:v>Rumunsko</c:v>
                </c:pt>
                <c:pt idx="11">
                  <c:v>Nizozemsko</c:v>
                </c:pt>
                <c:pt idx="12">
                  <c:v>Japonsko</c:v>
                </c:pt>
                <c:pt idx="13">
                  <c:v>Polsko</c:v>
                </c:pt>
                <c:pt idx="14">
                  <c:v>Jižní korea</c:v>
                </c:pt>
              </c:strCache>
            </c:strRef>
          </c:cat>
          <c:val>
            <c:numRef>
              <c:f>List1!$B$53:$B$67</c:f>
              <c:numCache>
                <c:formatCode>General</c:formatCode>
                <c:ptCount val="15"/>
                <c:pt idx="0">
                  <c:v>3116</c:v>
                </c:pt>
                <c:pt idx="1">
                  <c:v>2831</c:v>
                </c:pt>
                <c:pt idx="2">
                  <c:v>893</c:v>
                </c:pt>
                <c:pt idx="3">
                  <c:v>692</c:v>
                </c:pt>
                <c:pt idx="4">
                  <c:v>665</c:v>
                </c:pt>
                <c:pt idx="5">
                  <c:v>467</c:v>
                </c:pt>
                <c:pt idx="6">
                  <c:v>440</c:v>
                </c:pt>
                <c:pt idx="7">
                  <c:v>437</c:v>
                </c:pt>
                <c:pt idx="8">
                  <c:v>436</c:v>
                </c:pt>
                <c:pt idx="9">
                  <c:v>401</c:v>
                </c:pt>
                <c:pt idx="10">
                  <c:v>309</c:v>
                </c:pt>
                <c:pt idx="11">
                  <c:v>287</c:v>
                </c:pt>
                <c:pt idx="12">
                  <c:v>262</c:v>
                </c:pt>
                <c:pt idx="13">
                  <c:v>223</c:v>
                </c:pt>
                <c:pt idx="14">
                  <c:v>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FD-4E04-A583-D003891D29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8143616"/>
        <c:axId val="178145152"/>
      </c:barChart>
      <c:catAx>
        <c:axId val="178143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8145152"/>
        <c:crosses val="autoZero"/>
        <c:auto val="1"/>
        <c:lblAlgn val="ctr"/>
        <c:lblOffset val="100"/>
        <c:noMultiLvlLbl val="0"/>
      </c:catAx>
      <c:valAx>
        <c:axId val="178145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81436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List1!$B$100:$B$115</c:f>
              <c:strCache>
                <c:ptCount val="16"/>
                <c:pt idx="0">
                  <c:v>Velká Británie</c:v>
                </c:pt>
                <c:pt idx="1">
                  <c:v>Německo</c:v>
                </c:pt>
                <c:pt idx="2">
                  <c:v>Nizozemsko</c:v>
                </c:pt>
                <c:pt idx="3">
                  <c:v>Belgie</c:v>
                </c:pt>
                <c:pt idx="4">
                  <c:v>USA</c:v>
                </c:pt>
                <c:pt idx="5">
                  <c:v>Španělsko</c:v>
                </c:pt>
                <c:pt idx="6">
                  <c:v>Itálie</c:v>
                </c:pt>
                <c:pt idx="7">
                  <c:v>Švýcarsko</c:v>
                </c:pt>
                <c:pt idx="8">
                  <c:v>Čína</c:v>
                </c:pt>
                <c:pt idx="9">
                  <c:v>Japonsko</c:v>
                </c:pt>
                <c:pt idx="10">
                  <c:v>Rusko</c:v>
                </c:pt>
                <c:pt idx="11">
                  <c:v>Kanada</c:v>
                </c:pt>
                <c:pt idx="12">
                  <c:v>Austrálie</c:v>
                </c:pt>
                <c:pt idx="13">
                  <c:v>Portugalsko</c:v>
                </c:pt>
                <c:pt idx="14">
                  <c:v>Polsko</c:v>
                </c:pt>
                <c:pt idx="15">
                  <c:v>Rakousko</c:v>
                </c:pt>
              </c:strCache>
            </c:strRef>
          </c:cat>
          <c:val>
            <c:numRef>
              <c:f>List1!$C$100:$C$115</c:f>
              <c:numCache>
                <c:formatCode>General</c:formatCode>
                <c:ptCount val="16"/>
                <c:pt idx="0">
                  <c:v>7392</c:v>
                </c:pt>
                <c:pt idx="1">
                  <c:v>6342</c:v>
                </c:pt>
                <c:pt idx="2">
                  <c:v>4764</c:v>
                </c:pt>
                <c:pt idx="3">
                  <c:v>4703</c:v>
                </c:pt>
                <c:pt idx="4">
                  <c:v>4302</c:v>
                </c:pt>
                <c:pt idx="5">
                  <c:v>3411</c:v>
                </c:pt>
                <c:pt idx="6">
                  <c:v>2925</c:v>
                </c:pt>
                <c:pt idx="7">
                  <c:v>2521</c:v>
                </c:pt>
                <c:pt idx="8">
                  <c:v>1940</c:v>
                </c:pt>
                <c:pt idx="9">
                  <c:v>718</c:v>
                </c:pt>
                <c:pt idx="10">
                  <c:v>701</c:v>
                </c:pt>
                <c:pt idx="11">
                  <c:v>519</c:v>
                </c:pt>
                <c:pt idx="12">
                  <c:v>473</c:v>
                </c:pt>
                <c:pt idx="13">
                  <c:v>469</c:v>
                </c:pt>
                <c:pt idx="14">
                  <c:v>419</c:v>
                </c:pt>
                <c:pt idx="15">
                  <c:v>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07-4E7A-A4FC-6B0C4630E6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02487487"/>
        <c:axId val="1302487903"/>
      </c:barChart>
      <c:catAx>
        <c:axId val="1302487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02487903"/>
        <c:crosses val="autoZero"/>
        <c:auto val="1"/>
        <c:lblAlgn val="ctr"/>
        <c:lblOffset val="100"/>
        <c:noMultiLvlLbl val="0"/>
      </c:catAx>
      <c:valAx>
        <c:axId val="1302487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02487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List1!$B$121:$B$133</c:f>
              <c:strCache>
                <c:ptCount val="13"/>
                <c:pt idx="0">
                  <c:v>Kanada</c:v>
                </c:pt>
                <c:pt idx="1">
                  <c:v>Mexiko</c:v>
                </c:pt>
                <c:pt idx="2">
                  <c:v>Velká Británie</c:v>
                </c:pt>
                <c:pt idx="3">
                  <c:v>Japonsko</c:v>
                </c:pt>
                <c:pt idx="4">
                  <c:v>Čína</c:v>
                </c:pt>
                <c:pt idx="5">
                  <c:v>Korea</c:v>
                </c:pt>
                <c:pt idx="6">
                  <c:v>Brazílie</c:v>
                </c:pt>
                <c:pt idx="7">
                  <c:v>Německo</c:v>
                </c:pt>
                <c:pt idx="8">
                  <c:v>Francie</c:v>
                </c:pt>
                <c:pt idx="9">
                  <c:v>Indie</c:v>
                </c:pt>
                <c:pt idx="10">
                  <c:v>Austrálie</c:v>
                </c:pt>
                <c:pt idx="11">
                  <c:v>Itálie</c:v>
                </c:pt>
                <c:pt idx="12">
                  <c:v>Argentina</c:v>
                </c:pt>
              </c:strCache>
            </c:strRef>
          </c:cat>
          <c:val>
            <c:numRef>
              <c:f>List1!$C$121:$C$133</c:f>
              <c:numCache>
                <c:formatCode>General</c:formatCode>
                <c:ptCount val="13"/>
                <c:pt idx="0">
                  <c:v>20723</c:v>
                </c:pt>
                <c:pt idx="1">
                  <c:v>18140</c:v>
                </c:pt>
                <c:pt idx="2">
                  <c:v>4780</c:v>
                </c:pt>
                <c:pt idx="3">
                  <c:v>3723</c:v>
                </c:pt>
                <c:pt idx="4">
                  <c:v>2830</c:v>
                </c:pt>
                <c:pt idx="5">
                  <c:v>2298</c:v>
                </c:pt>
                <c:pt idx="6">
                  <c:v>2105</c:v>
                </c:pt>
                <c:pt idx="7">
                  <c:v>2064</c:v>
                </c:pt>
                <c:pt idx="8">
                  <c:v>1844</c:v>
                </c:pt>
                <c:pt idx="9">
                  <c:v>1474</c:v>
                </c:pt>
                <c:pt idx="10">
                  <c:v>1319</c:v>
                </c:pt>
                <c:pt idx="11">
                  <c:v>1086</c:v>
                </c:pt>
                <c:pt idx="12">
                  <c:v>854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E5-407D-A543-F905B3CF93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2947471"/>
        <c:axId val="1132955791"/>
      </c:barChart>
      <c:catAx>
        <c:axId val="1132947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32955791"/>
        <c:crosses val="autoZero"/>
        <c:auto val="1"/>
        <c:lblAlgn val="ctr"/>
        <c:lblOffset val="100"/>
        <c:noMultiLvlLbl val="0"/>
      </c:catAx>
      <c:valAx>
        <c:axId val="1132955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329474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List1!$B$170:$B$186</c:f>
              <c:strCache>
                <c:ptCount val="17"/>
                <c:pt idx="0">
                  <c:v>Myanmar</c:v>
                </c:pt>
                <c:pt idx="1">
                  <c:v>Vietnam</c:v>
                </c:pt>
                <c:pt idx="2">
                  <c:v>Tajwan</c:v>
                </c:pt>
                <c:pt idx="3">
                  <c:v>Jižní Korea</c:v>
                </c:pt>
                <c:pt idx="4">
                  <c:v>Rusko</c:v>
                </c:pt>
                <c:pt idx="5">
                  <c:v>Japonsko</c:v>
                </c:pt>
                <c:pt idx="6">
                  <c:v>USA</c:v>
                </c:pt>
                <c:pt idx="7">
                  <c:v>Malajsko</c:v>
                </c:pt>
                <c:pt idx="8">
                  <c:v>Filipíny</c:v>
                </c:pt>
                <c:pt idx="9">
                  <c:v>Singapur</c:v>
                </c:pt>
                <c:pt idx="10">
                  <c:v>Thajsko</c:v>
                </c:pt>
                <c:pt idx="11">
                  <c:v>Kanada</c:v>
                </c:pt>
                <c:pt idx="12">
                  <c:v>Austrálie</c:v>
                </c:pt>
                <c:pt idx="13">
                  <c:v>Indonésie</c:v>
                </c:pt>
                <c:pt idx="14">
                  <c:v>Německo</c:v>
                </c:pt>
                <c:pt idx="15">
                  <c:v>Velká Británie</c:v>
                </c:pt>
                <c:pt idx="16">
                  <c:v>Francie</c:v>
                </c:pt>
              </c:strCache>
            </c:strRef>
          </c:cat>
          <c:val>
            <c:numRef>
              <c:f>List1!$C$170:$C$186</c:f>
              <c:numCache>
                <c:formatCode>General</c:formatCode>
                <c:ptCount val="17"/>
                <c:pt idx="0">
                  <c:v>12422</c:v>
                </c:pt>
                <c:pt idx="1">
                  <c:v>7949</c:v>
                </c:pt>
                <c:pt idx="2">
                  <c:v>6134</c:v>
                </c:pt>
                <c:pt idx="3">
                  <c:v>4347</c:v>
                </c:pt>
                <c:pt idx="4">
                  <c:v>2723</c:v>
                </c:pt>
                <c:pt idx="5">
                  <c:v>2676</c:v>
                </c:pt>
                <c:pt idx="6">
                  <c:v>2407</c:v>
                </c:pt>
                <c:pt idx="7">
                  <c:v>1384</c:v>
                </c:pt>
                <c:pt idx="8">
                  <c:v>1178</c:v>
                </c:pt>
                <c:pt idx="9">
                  <c:v>1009</c:v>
                </c:pt>
                <c:pt idx="10">
                  <c:v>871</c:v>
                </c:pt>
                <c:pt idx="11">
                  <c:v>776</c:v>
                </c:pt>
                <c:pt idx="12">
                  <c:v>735</c:v>
                </c:pt>
                <c:pt idx="13">
                  <c:v>725</c:v>
                </c:pt>
                <c:pt idx="14">
                  <c:v>622</c:v>
                </c:pt>
                <c:pt idx="15">
                  <c:v>612</c:v>
                </c:pt>
                <c:pt idx="16">
                  <c:v>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90-4A2F-AAB8-E9EC0C1482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5578655"/>
        <c:axId val="735560351"/>
      </c:barChart>
      <c:catAx>
        <c:axId val="735578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35560351"/>
        <c:crosses val="autoZero"/>
        <c:auto val="1"/>
        <c:lblAlgn val="ctr"/>
        <c:lblOffset val="100"/>
        <c:noMultiLvlLbl val="0"/>
      </c:catAx>
      <c:valAx>
        <c:axId val="735560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355786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List2!$B$90</c:f>
              <c:strCache>
                <c:ptCount val="1"/>
                <c:pt idx="0">
                  <c:v>mil. turistických příjezdů</c:v>
                </c:pt>
              </c:strCache>
            </c:strRef>
          </c:tx>
          <c:invertIfNegative val="0"/>
          <c:cat>
            <c:strRef>
              <c:f>List2!$A$91:$A$103</c:f>
              <c:strCache>
                <c:ptCount val="13"/>
                <c:pt idx="0">
                  <c:v>Maroko</c:v>
                </c:pt>
                <c:pt idx="1">
                  <c:v>Jižní Afrika</c:v>
                </c:pt>
                <c:pt idx="2">
                  <c:v>Tunis</c:v>
                </c:pt>
                <c:pt idx="3">
                  <c:v>Egypt</c:v>
                </c:pt>
                <c:pt idx="4">
                  <c:v>Zimbabwe</c:v>
                </c:pt>
                <c:pt idx="5">
                  <c:v>Mosambik</c:v>
                </c:pt>
                <c:pt idx="6">
                  <c:v>Botswana</c:v>
                </c:pt>
                <c:pt idx="7">
                  <c:v>Alžírsko</c:v>
                </c:pt>
                <c:pt idx="8">
                  <c:v>Namibie</c:v>
                </c:pt>
                <c:pt idx="9">
                  <c:v>Mauritius</c:v>
                </c:pt>
                <c:pt idx="10">
                  <c:v>Nigerie</c:v>
                </c:pt>
                <c:pt idx="11">
                  <c:v>Keňa</c:v>
                </c:pt>
                <c:pt idx="12">
                  <c:v>Tanzánie</c:v>
                </c:pt>
              </c:strCache>
            </c:strRef>
          </c:cat>
          <c:val>
            <c:numRef>
              <c:f>List2!$B$91:$B$103</c:f>
              <c:numCache>
                <c:formatCode>0.0</c:formatCode>
                <c:ptCount val="13"/>
                <c:pt idx="0" formatCode="General">
                  <c:v>10.3</c:v>
                </c:pt>
                <c:pt idx="1">
                  <c:v>10</c:v>
                </c:pt>
                <c:pt idx="2" formatCode="General">
                  <c:v>5.7</c:v>
                </c:pt>
                <c:pt idx="3" formatCode="General">
                  <c:v>5.3</c:v>
                </c:pt>
                <c:pt idx="4" formatCode="General">
                  <c:v>2.1</c:v>
                </c:pt>
                <c:pt idx="5" formatCode="General">
                  <c:v>1.6</c:v>
                </c:pt>
                <c:pt idx="6" formatCode="General">
                  <c:v>1.6</c:v>
                </c:pt>
                <c:pt idx="7" formatCode="General">
                  <c:v>1.5</c:v>
                </c:pt>
                <c:pt idx="8" formatCode="General">
                  <c:v>1.4</c:v>
                </c:pt>
                <c:pt idx="9" formatCode="General">
                  <c:v>1.3</c:v>
                </c:pt>
                <c:pt idx="10" formatCode="General">
                  <c:v>1.3</c:v>
                </c:pt>
                <c:pt idx="11" formatCode="General">
                  <c:v>1.2</c:v>
                </c:pt>
                <c:pt idx="12" formatCode="General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0B-4F6D-855F-084AAE6A9A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3749888"/>
        <c:axId val="211420288"/>
        <c:axId val="0"/>
      </c:bar3DChart>
      <c:catAx>
        <c:axId val="233749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1420288"/>
        <c:crosses val="autoZero"/>
        <c:auto val="1"/>
        <c:lblAlgn val="ctr"/>
        <c:lblOffset val="100"/>
        <c:noMultiLvlLbl val="0"/>
      </c:catAx>
      <c:valAx>
        <c:axId val="2114202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37498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List2!$B$70</c:f>
              <c:strCache>
                <c:ptCount val="1"/>
                <c:pt idx="0">
                  <c:v>počet mezinárodních příjezdů v mil.</c:v>
                </c:pt>
              </c:strCache>
            </c:strRef>
          </c:tx>
          <c:invertIfNegative val="0"/>
          <c:cat>
            <c:strRef>
              <c:f>List2!$A$71:$A$85</c:f>
              <c:strCache>
                <c:ptCount val="15"/>
                <c:pt idx="0">
                  <c:v>jižní/středomořská Evropa</c:v>
                </c:pt>
                <c:pt idx="1">
                  <c:v>západní Evropa</c:v>
                </c:pt>
                <c:pt idx="2">
                  <c:v>severovýchodní Asie</c:v>
                </c:pt>
                <c:pt idx="3">
                  <c:v>severní Amerika</c:v>
                </c:pt>
                <c:pt idx="4">
                  <c:v>střední/východní Evropa</c:v>
                </c:pt>
                <c:pt idx="5">
                  <c:v>jihovýchodní Asie</c:v>
                </c:pt>
                <c:pt idx="6">
                  <c:v>severní Evropa</c:v>
                </c:pt>
                <c:pt idx="7">
                  <c:v>střední Východ</c:v>
                </c:pt>
                <c:pt idx="8">
                  <c:v>subsaharská Afrika</c:v>
                </c:pt>
                <c:pt idx="9">
                  <c:v>jižní Amerika</c:v>
                </c:pt>
                <c:pt idx="10">
                  <c:v>jižní Asie</c:v>
                </c:pt>
                <c:pt idx="11">
                  <c:v>Karibik</c:v>
                </c:pt>
                <c:pt idx="12">
                  <c:v>severní Afrika</c:v>
                </c:pt>
                <c:pt idx="13">
                  <c:v>Oceánie</c:v>
                </c:pt>
                <c:pt idx="14">
                  <c:v>střední Amerika</c:v>
                </c:pt>
              </c:strCache>
            </c:strRef>
          </c:cat>
          <c:val>
            <c:numRef>
              <c:f>List2!$B$71:$B$85</c:f>
              <c:numCache>
                <c:formatCode>General</c:formatCode>
                <c:ptCount val="15"/>
                <c:pt idx="0">
                  <c:v>228.5</c:v>
                </c:pt>
                <c:pt idx="1">
                  <c:v>181.5</c:v>
                </c:pt>
                <c:pt idx="2">
                  <c:v>154.30000000000001</c:v>
                </c:pt>
                <c:pt idx="3">
                  <c:v>130.5</c:v>
                </c:pt>
                <c:pt idx="4" formatCode="0.0">
                  <c:v>126</c:v>
                </c:pt>
                <c:pt idx="5">
                  <c:v>113.2</c:v>
                </c:pt>
                <c:pt idx="6">
                  <c:v>80.2</c:v>
                </c:pt>
                <c:pt idx="7">
                  <c:v>53.6</c:v>
                </c:pt>
                <c:pt idx="8">
                  <c:v>39.200000000000003</c:v>
                </c:pt>
                <c:pt idx="9">
                  <c:v>32.799999999999997</c:v>
                </c:pt>
                <c:pt idx="10">
                  <c:v>25.3</c:v>
                </c:pt>
                <c:pt idx="11">
                  <c:v>25.2</c:v>
                </c:pt>
                <c:pt idx="12">
                  <c:v>18.600000000000001</c:v>
                </c:pt>
                <c:pt idx="13">
                  <c:v>15.6</c:v>
                </c:pt>
                <c:pt idx="14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66-4844-83C1-25B0F486BD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1966848"/>
        <c:axId val="151968384"/>
        <c:axId val="0"/>
      </c:bar3DChart>
      <c:catAx>
        <c:axId val="151966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1968384"/>
        <c:crosses val="autoZero"/>
        <c:auto val="1"/>
        <c:lblAlgn val="ctr"/>
        <c:lblOffset val="100"/>
        <c:noMultiLvlLbl val="0"/>
      </c:catAx>
      <c:valAx>
        <c:axId val="1519683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19668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List1!$C$4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List1!$B$5:$B$19</c:f>
              <c:strCache>
                <c:ptCount val="15"/>
                <c:pt idx="0">
                  <c:v>jižní/středomořská Evropa</c:v>
                </c:pt>
                <c:pt idx="1">
                  <c:v>západní Evropa</c:v>
                </c:pt>
                <c:pt idx="2">
                  <c:v>severovýchodní Asie</c:v>
                </c:pt>
                <c:pt idx="3">
                  <c:v>severní Amerika</c:v>
                </c:pt>
                <c:pt idx="4">
                  <c:v>střední/východní Evropa</c:v>
                </c:pt>
                <c:pt idx="5">
                  <c:v>jihovýchodní Asie</c:v>
                </c:pt>
                <c:pt idx="6">
                  <c:v>severní Evropa</c:v>
                </c:pt>
                <c:pt idx="7">
                  <c:v>střední Východ</c:v>
                </c:pt>
                <c:pt idx="8">
                  <c:v>subsaharská Afrika</c:v>
                </c:pt>
                <c:pt idx="9">
                  <c:v>jižní Amerika</c:v>
                </c:pt>
                <c:pt idx="10">
                  <c:v>jižní Asie</c:v>
                </c:pt>
                <c:pt idx="11">
                  <c:v>Karibik</c:v>
                </c:pt>
                <c:pt idx="12">
                  <c:v>severní Afrika</c:v>
                </c:pt>
                <c:pt idx="13">
                  <c:v>Oceánie</c:v>
                </c:pt>
                <c:pt idx="14">
                  <c:v>střední Amerika</c:v>
                </c:pt>
              </c:strCache>
            </c:strRef>
          </c:cat>
          <c:val>
            <c:numRef>
              <c:f>List1!$C$5:$C$19</c:f>
              <c:numCache>
                <c:formatCode>General</c:formatCode>
                <c:ptCount val="15"/>
                <c:pt idx="0">
                  <c:v>176.9</c:v>
                </c:pt>
                <c:pt idx="1">
                  <c:v>154.4</c:v>
                </c:pt>
                <c:pt idx="2">
                  <c:v>111.5</c:v>
                </c:pt>
                <c:pt idx="3">
                  <c:v>99.5</c:v>
                </c:pt>
                <c:pt idx="4">
                  <c:v>98.1</c:v>
                </c:pt>
                <c:pt idx="5">
                  <c:v>70.5</c:v>
                </c:pt>
                <c:pt idx="6">
                  <c:v>57</c:v>
                </c:pt>
                <c:pt idx="7">
                  <c:v>56.1</c:v>
                </c:pt>
                <c:pt idx="8">
                  <c:v>30.7</c:v>
                </c:pt>
                <c:pt idx="9">
                  <c:v>23.6</c:v>
                </c:pt>
                <c:pt idx="10">
                  <c:v>14.7</c:v>
                </c:pt>
                <c:pt idx="11">
                  <c:v>19.5</c:v>
                </c:pt>
                <c:pt idx="12">
                  <c:v>19.7</c:v>
                </c:pt>
                <c:pt idx="13">
                  <c:v>11.5</c:v>
                </c:pt>
                <c:pt idx="14">
                  <c:v>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84-4284-A214-A0AD254D1FE3}"/>
            </c:ext>
          </c:extLst>
        </c:ser>
        <c:ser>
          <c:idx val="1"/>
          <c:order val="1"/>
          <c:tx>
            <c:strRef>
              <c:f>List1!$D$4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List1!$B$5:$B$19</c:f>
              <c:strCache>
                <c:ptCount val="15"/>
                <c:pt idx="0">
                  <c:v>jižní/středomořská Evropa</c:v>
                </c:pt>
                <c:pt idx="1">
                  <c:v>západní Evropa</c:v>
                </c:pt>
                <c:pt idx="2">
                  <c:v>severovýchodní Asie</c:v>
                </c:pt>
                <c:pt idx="3">
                  <c:v>severní Amerika</c:v>
                </c:pt>
                <c:pt idx="4">
                  <c:v>střední/východní Evropa</c:v>
                </c:pt>
                <c:pt idx="5">
                  <c:v>jihovýchodní Asie</c:v>
                </c:pt>
                <c:pt idx="6">
                  <c:v>severní Evropa</c:v>
                </c:pt>
                <c:pt idx="7">
                  <c:v>střední Východ</c:v>
                </c:pt>
                <c:pt idx="8">
                  <c:v>subsaharská Afrika</c:v>
                </c:pt>
                <c:pt idx="9">
                  <c:v>jižní Amerika</c:v>
                </c:pt>
                <c:pt idx="10">
                  <c:v>jižní Asie</c:v>
                </c:pt>
                <c:pt idx="11">
                  <c:v>Karibik</c:v>
                </c:pt>
                <c:pt idx="12">
                  <c:v>severní Afrika</c:v>
                </c:pt>
                <c:pt idx="13">
                  <c:v>Oceánie</c:v>
                </c:pt>
                <c:pt idx="14">
                  <c:v>střední Amerika</c:v>
                </c:pt>
              </c:strCache>
            </c:strRef>
          </c:cat>
          <c:val>
            <c:numRef>
              <c:f>List1!$D$5:$D$19</c:f>
              <c:numCache>
                <c:formatCode>General</c:formatCode>
                <c:ptCount val="15"/>
                <c:pt idx="0">
                  <c:v>289.39999999999998</c:v>
                </c:pt>
                <c:pt idx="1">
                  <c:v>200.4</c:v>
                </c:pt>
                <c:pt idx="2">
                  <c:v>169.2</c:v>
                </c:pt>
                <c:pt idx="3">
                  <c:v>142.19999999999999</c:v>
                </c:pt>
                <c:pt idx="4">
                  <c:v>141.4</c:v>
                </c:pt>
                <c:pt idx="5">
                  <c:v>128.69999999999999</c:v>
                </c:pt>
                <c:pt idx="6">
                  <c:v>78.900000000000006</c:v>
                </c:pt>
                <c:pt idx="7">
                  <c:v>60.5</c:v>
                </c:pt>
                <c:pt idx="8">
                  <c:v>43.3</c:v>
                </c:pt>
                <c:pt idx="9">
                  <c:v>37</c:v>
                </c:pt>
                <c:pt idx="10">
                  <c:v>32.799999999999997</c:v>
                </c:pt>
                <c:pt idx="11">
                  <c:v>25.7</c:v>
                </c:pt>
                <c:pt idx="12">
                  <c:v>23.9</c:v>
                </c:pt>
                <c:pt idx="13">
                  <c:v>17</c:v>
                </c:pt>
                <c:pt idx="14">
                  <c:v>10.8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84-4284-A214-A0AD254D1F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2974511"/>
        <c:axId val="1132975343"/>
      </c:barChart>
      <c:catAx>
        <c:axId val="1132974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32975343"/>
        <c:crosses val="autoZero"/>
        <c:auto val="1"/>
        <c:lblAlgn val="ctr"/>
        <c:lblOffset val="100"/>
        <c:noMultiLvlLbl val="0"/>
      </c:catAx>
      <c:valAx>
        <c:axId val="1132975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32974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List1!$C$22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List1!$B$23:$B$37</c:f>
              <c:strCache>
                <c:ptCount val="15"/>
                <c:pt idx="0">
                  <c:v>severní Amerika</c:v>
                </c:pt>
                <c:pt idx="1">
                  <c:v>jižní/středomořská Evropa</c:v>
                </c:pt>
                <c:pt idx="2">
                  <c:v>severovýchodní Asie</c:v>
                </c:pt>
                <c:pt idx="3">
                  <c:v>západní Evropa</c:v>
                </c:pt>
                <c:pt idx="4">
                  <c:v>jihovýchodní Asie</c:v>
                </c:pt>
                <c:pt idx="5">
                  <c:v>severní Evropa</c:v>
                </c:pt>
                <c:pt idx="6">
                  <c:v>střední Východ</c:v>
                </c:pt>
                <c:pt idx="7">
                  <c:v>střední/východní Evropa</c:v>
                </c:pt>
                <c:pt idx="8">
                  <c:v>Oceánie</c:v>
                </c:pt>
                <c:pt idx="9">
                  <c:v>jižní Asie</c:v>
                </c:pt>
                <c:pt idx="10">
                  <c:v>Karibik</c:v>
                </c:pt>
                <c:pt idx="11">
                  <c:v>jižní Amerika</c:v>
                </c:pt>
                <c:pt idx="12">
                  <c:v>subsaharská Afrika</c:v>
                </c:pt>
                <c:pt idx="13">
                  <c:v>střední Amerika</c:v>
                </c:pt>
                <c:pt idx="14">
                  <c:v>severní Afrika</c:v>
                </c:pt>
              </c:strCache>
            </c:strRef>
          </c:cat>
          <c:val>
            <c:numRef>
              <c:f>List1!$C$23:$C$37</c:f>
              <c:numCache>
                <c:formatCode>General</c:formatCode>
                <c:ptCount val="15"/>
                <c:pt idx="0">
                  <c:v>164.8</c:v>
                </c:pt>
                <c:pt idx="1">
                  <c:v>161.5</c:v>
                </c:pt>
                <c:pt idx="2">
                  <c:v>123</c:v>
                </c:pt>
                <c:pt idx="3">
                  <c:v>152.4</c:v>
                </c:pt>
                <c:pt idx="4">
                  <c:v>68.5</c:v>
                </c:pt>
                <c:pt idx="5">
                  <c:v>60.6</c:v>
                </c:pt>
                <c:pt idx="6">
                  <c:v>52.2</c:v>
                </c:pt>
                <c:pt idx="7">
                  <c:v>48.3</c:v>
                </c:pt>
                <c:pt idx="8">
                  <c:v>42.8</c:v>
                </c:pt>
                <c:pt idx="9">
                  <c:v>20.100000000000001</c:v>
                </c:pt>
                <c:pt idx="10">
                  <c:v>23.3</c:v>
                </c:pt>
                <c:pt idx="11">
                  <c:v>20.5</c:v>
                </c:pt>
                <c:pt idx="12">
                  <c:v>20.8</c:v>
                </c:pt>
                <c:pt idx="13">
                  <c:v>6.9</c:v>
                </c:pt>
                <c:pt idx="14">
                  <c:v>9.6999999999999993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70-453F-AE78-E3F258BD7CC6}"/>
            </c:ext>
          </c:extLst>
        </c:ser>
        <c:ser>
          <c:idx val="1"/>
          <c:order val="1"/>
          <c:tx>
            <c:strRef>
              <c:f>List1!$D$22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List1!$B$23:$B$37</c:f>
              <c:strCache>
                <c:ptCount val="15"/>
                <c:pt idx="0">
                  <c:v>severní Amerika</c:v>
                </c:pt>
                <c:pt idx="1">
                  <c:v>jižní/středomořská Evropa</c:v>
                </c:pt>
                <c:pt idx="2">
                  <c:v>severovýchodní Asie</c:v>
                </c:pt>
                <c:pt idx="3">
                  <c:v>západní Evropa</c:v>
                </c:pt>
                <c:pt idx="4">
                  <c:v>jihovýchodní Asie</c:v>
                </c:pt>
                <c:pt idx="5">
                  <c:v>severní Evropa</c:v>
                </c:pt>
                <c:pt idx="6">
                  <c:v>střední Východ</c:v>
                </c:pt>
                <c:pt idx="7">
                  <c:v>střední/východní Evropa</c:v>
                </c:pt>
                <c:pt idx="8">
                  <c:v>Oceánie</c:v>
                </c:pt>
                <c:pt idx="9">
                  <c:v>jižní Asie</c:v>
                </c:pt>
                <c:pt idx="10">
                  <c:v>Karibik</c:v>
                </c:pt>
                <c:pt idx="11">
                  <c:v>jižní Amerika</c:v>
                </c:pt>
                <c:pt idx="12">
                  <c:v>subsaharská Afrika</c:v>
                </c:pt>
                <c:pt idx="13">
                  <c:v>střední Amerika</c:v>
                </c:pt>
                <c:pt idx="14">
                  <c:v>severní Afrika</c:v>
                </c:pt>
              </c:strCache>
            </c:strRef>
          </c:cat>
          <c:val>
            <c:numRef>
              <c:f>List1!$D$23:$D$37</c:f>
              <c:numCache>
                <c:formatCode>General</c:formatCode>
                <c:ptCount val="15"/>
                <c:pt idx="0">
                  <c:v>258.89999999999998</c:v>
                </c:pt>
                <c:pt idx="1">
                  <c:v>220.4</c:v>
                </c:pt>
                <c:pt idx="2">
                  <c:v>188.4</c:v>
                </c:pt>
                <c:pt idx="3">
                  <c:v>187.5</c:v>
                </c:pt>
                <c:pt idx="4">
                  <c:v>142.30000000000001</c:v>
                </c:pt>
                <c:pt idx="5">
                  <c:v>93.9</c:v>
                </c:pt>
                <c:pt idx="6">
                  <c:v>73</c:v>
                </c:pt>
                <c:pt idx="7">
                  <c:v>68.7</c:v>
                </c:pt>
                <c:pt idx="8">
                  <c:v>61.1</c:v>
                </c:pt>
                <c:pt idx="9">
                  <c:v>43.6</c:v>
                </c:pt>
                <c:pt idx="10">
                  <c:v>32</c:v>
                </c:pt>
                <c:pt idx="11">
                  <c:v>29.9</c:v>
                </c:pt>
                <c:pt idx="12">
                  <c:v>27.7</c:v>
                </c:pt>
                <c:pt idx="13">
                  <c:v>12.8</c:v>
                </c:pt>
                <c:pt idx="14">
                  <c:v>10.8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70-453F-AE78-E3F258BD7C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5095071"/>
        <c:axId val="1132967439"/>
      </c:barChart>
      <c:catAx>
        <c:axId val="945095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32967439"/>
        <c:crosses val="autoZero"/>
        <c:auto val="1"/>
        <c:lblAlgn val="ctr"/>
        <c:lblOffset val="100"/>
        <c:noMultiLvlLbl val="0"/>
      </c:catAx>
      <c:valAx>
        <c:axId val="1132967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45095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% podíl cestovního ruchu na HDP - odhad WTTC 2019</c:v>
                </c:pt>
              </c:strCache>
            </c:strRef>
          </c:tx>
          <c:invertIfNegative val="0"/>
          <c:cat>
            <c:strRef>
              <c:f>List1!$A$2:$A$20</c:f>
              <c:strCache>
                <c:ptCount val="19"/>
                <c:pt idx="0">
                  <c:v>Macau</c:v>
                </c:pt>
                <c:pt idx="1">
                  <c:v>Maledivy</c:v>
                </c:pt>
                <c:pt idx="2">
                  <c:v>Aruba</c:v>
                </c:pt>
                <c:pt idx="3">
                  <c:v>Seychely</c:v>
                </c:pt>
                <c:pt idx="4">
                  <c:v>Br. Panenské ostrovy</c:v>
                </c:pt>
                <c:pt idx="5">
                  <c:v>Am. Panenské ostrovy</c:v>
                </c:pt>
                <c:pt idx="6">
                  <c:v>Holandské Antily</c:v>
                </c:pt>
                <c:pt idx="7">
                  <c:v>Bahamy</c:v>
                </c:pt>
                <c:pt idx="8">
                  <c:v>Sv. Kitts a Nevis</c:v>
                </c:pt>
                <c:pt idx="9">
                  <c:v>Kapverdské ostrovy</c:v>
                </c:pt>
                <c:pt idx="10">
                  <c:v>Vanuatu</c:v>
                </c:pt>
                <c:pt idx="11">
                  <c:v>Grenada</c:v>
                </c:pt>
                <c:pt idx="12">
                  <c:v>Sv. Lucia</c:v>
                </c:pt>
                <c:pt idx="13">
                  <c:v>Anguilla</c:v>
                </c:pt>
                <c:pt idx="14">
                  <c:v>Belize</c:v>
                </c:pt>
                <c:pt idx="15">
                  <c:v>Kambodža</c:v>
                </c:pt>
                <c:pt idx="16">
                  <c:v>Fidži</c:v>
                </c:pt>
                <c:pt idx="18">
                  <c:v>Česká republika</c:v>
                </c:pt>
              </c:strCache>
            </c:strRef>
          </c:cat>
          <c:val>
            <c:numRef>
              <c:f>List1!$B$2:$B$20</c:f>
              <c:numCache>
                <c:formatCode>General</c:formatCode>
                <c:ptCount val="19"/>
                <c:pt idx="0">
                  <c:v>54.1</c:v>
                </c:pt>
                <c:pt idx="1">
                  <c:v>32.5</c:v>
                </c:pt>
                <c:pt idx="2">
                  <c:v>32</c:v>
                </c:pt>
                <c:pt idx="3">
                  <c:v>26.4</c:v>
                </c:pt>
                <c:pt idx="4">
                  <c:v>25.8</c:v>
                </c:pt>
                <c:pt idx="5">
                  <c:v>23.1</c:v>
                </c:pt>
                <c:pt idx="6">
                  <c:v>23</c:v>
                </c:pt>
                <c:pt idx="7">
                  <c:v>19.5</c:v>
                </c:pt>
                <c:pt idx="8">
                  <c:v>19.100000000000001</c:v>
                </c:pt>
                <c:pt idx="9">
                  <c:v>18.600000000000001</c:v>
                </c:pt>
                <c:pt idx="10">
                  <c:v>18.3</c:v>
                </c:pt>
                <c:pt idx="11">
                  <c:v>18.600000000000001</c:v>
                </c:pt>
                <c:pt idx="12">
                  <c:v>16</c:v>
                </c:pt>
                <c:pt idx="13">
                  <c:v>16</c:v>
                </c:pt>
                <c:pt idx="14">
                  <c:v>15.5</c:v>
                </c:pt>
                <c:pt idx="15">
                  <c:v>14.4</c:v>
                </c:pt>
                <c:pt idx="16">
                  <c:v>14.4</c:v>
                </c:pt>
                <c:pt idx="18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FE-429A-8692-2A68F1AB3E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4123392"/>
        <c:axId val="164124928"/>
      </c:barChart>
      <c:catAx>
        <c:axId val="164123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4124928"/>
        <c:crosses val="autoZero"/>
        <c:auto val="1"/>
        <c:lblAlgn val="ctr"/>
        <c:lblOffset val="100"/>
        <c:noMultiLvlLbl val="0"/>
      </c:catAx>
      <c:valAx>
        <c:axId val="1641249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41233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List1!$C$43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List1!$B$44:$B$54</c:f>
              <c:strCache>
                <c:ptCount val="11"/>
                <c:pt idx="0">
                  <c:v>Francie</c:v>
                </c:pt>
                <c:pt idx="1">
                  <c:v>Španělsko</c:v>
                </c:pt>
                <c:pt idx="2">
                  <c:v>USA</c:v>
                </c:pt>
                <c:pt idx="3">
                  <c:v>Čína</c:v>
                </c:pt>
                <c:pt idx="4">
                  <c:v>Itálie</c:v>
                </c:pt>
                <c:pt idx="5">
                  <c:v>Turecko</c:v>
                </c:pt>
                <c:pt idx="6">
                  <c:v>Mexiko</c:v>
                </c:pt>
                <c:pt idx="7">
                  <c:v>Německo</c:v>
                </c:pt>
                <c:pt idx="8">
                  <c:v>Thajsko</c:v>
                </c:pt>
                <c:pt idx="9">
                  <c:v>Velká Británie</c:v>
                </c:pt>
                <c:pt idx="10">
                  <c:v>Rakousko</c:v>
                </c:pt>
              </c:strCache>
            </c:strRef>
          </c:cat>
          <c:val>
            <c:numRef>
              <c:f>List1!$C$44:$C$54</c:f>
              <c:numCache>
                <c:formatCode>General</c:formatCode>
                <c:ptCount val="11"/>
                <c:pt idx="0">
                  <c:v>77.599999999999994</c:v>
                </c:pt>
                <c:pt idx="1">
                  <c:v>52.7</c:v>
                </c:pt>
                <c:pt idx="2">
                  <c:v>60</c:v>
                </c:pt>
                <c:pt idx="3">
                  <c:v>55.7</c:v>
                </c:pt>
                <c:pt idx="4">
                  <c:v>43.6</c:v>
                </c:pt>
                <c:pt idx="5">
                  <c:v>31.4</c:v>
                </c:pt>
                <c:pt idx="6">
                  <c:v>23.3</c:v>
                </c:pt>
                <c:pt idx="7">
                  <c:v>26.9</c:v>
                </c:pt>
                <c:pt idx="8">
                  <c:v>15.9</c:v>
                </c:pt>
                <c:pt idx="9">
                  <c:v>28.3</c:v>
                </c:pt>
                <c:pt idx="1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3B-4250-9197-C53DDFCA3CFC}"/>
            </c:ext>
          </c:extLst>
        </c:ser>
        <c:ser>
          <c:idx val="1"/>
          <c:order val="1"/>
          <c:tx>
            <c:strRef>
              <c:f>List1!$D$43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List1!$B$44:$B$54</c:f>
              <c:strCache>
                <c:ptCount val="11"/>
                <c:pt idx="0">
                  <c:v>Francie</c:v>
                </c:pt>
                <c:pt idx="1">
                  <c:v>Španělsko</c:v>
                </c:pt>
                <c:pt idx="2">
                  <c:v>USA</c:v>
                </c:pt>
                <c:pt idx="3">
                  <c:v>Čína</c:v>
                </c:pt>
                <c:pt idx="4">
                  <c:v>Itálie</c:v>
                </c:pt>
                <c:pt idx="5">
                  <c:v>Turecko</c:v>
                </c:pt>
                <c:pt idx="6">
                  <c:v>Mexiko</c:v>
                </c:pt>
                <c:pt idx="7">
                  <c:v>Německo</c:v>
                </c:pt>
                <c:pt idx="8">
                  <c:v>Thajsko</c:v>
                </c:pt>
                <c:pt idx="9">
                  <c:v>Velká Británie</c:v>
                </c:pt>
                <c:pt idx="10">
                  <c:v>Rakousko</c:v>
                </c:pt>
              </c:strCache>
            </c:strRef>
          </c:cat>
          <c:val>
            <c:numRef>
              <c:f>List1!$D$44:$D$54</c:f>
              <c:numCache>
                <c:formatCode>General</c:formatCode>
                <c:ptCount val="11"/>
                <c:pt idx="0">
                  <c:v>89.4</c:v>
                </c:pt>
                <c:pt idx="1">
                  <c:v>82.8</c:v>
                </c:pt>
                <c:pt idx="2">
                  <c:v>79.599999999999994</c:v>
                </c:pt>
                <c:pt idx="3">
                  <c:v>62.9</c:v>
                </c:pt>
                <c:pt idx="4">
                  <c:v>62.1</c:v>
                </c:pt>
                <c:pt idx="5">
                  <c:v>45.8</c:v>
                </c:pt>
                <c:pt idx="6">
                  <c:v>41.4</c:v>
                </c:pt>
                <c:pt idx="7">
                  <c:v>38.9</c:v>
                </c:pt>
                <c:pt idx="8">
                  <c:v>38.299999999999997</c:v>
                </c:pt>
                <c:pt idx="9">
                  <c:v>36.299999999999997</c:v>
                </c:pt>
                <c:pt idx="10">
                  <c:v>30.8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3B-4250-9197-C53DDFCA3C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04390991"/>
        <c:axId val="1304381007"/>
        <c:axId val="0"/>
      </c:bar3DChart>
      <c:catAx>
        <c:axId val="1304390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04381007"/>
        <c:crosses val="autoZero"/>
        <c:auto val="1"/>
        <c:lblAlgn val="ctr"/>
        <c:lblOffset val="100"/>
        <c:noMultiLvlLbl val="0"/>
      </c:catAx>
      <c:valAx>
        <c:axId val="13043810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043909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List1!$C$61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List1!$B$62:$B$72</c:f>
              <c:strCache>
                <c:ptCount val="11"/>
                <c:pt idx="0">
                  <c:v>USA</c:v>
                </c:pt>
                <c:pt idx="1">
                  <c:v>Španělsko</c:v>
                </c:pt>
                <c:pt idx="2">
                  <c:v>Francie</c:v>
                </c:pt>
                <c:pt idx="3">
                  <c:v>Thajsko</c:v>
                </c:pt>
                <c:pt idx="4">
                  <c:v>Velká Británie</c:v>
                </c:pt>
                <c:pt idx="5">
                  <c:v>Itálie</c:v>
                </c:pt>
                <c:pt idx="6">
                  <c:v>Německo</c:v>
                </c:pt>
                <c:pt idx="7">
                  <c:v>Čína</c:v>
                </c:pt>
                <c:pt idx="8">
                  <c:v>Turecko</c:v>
                </c:pt>
                <c:pt idx="9">
                  <c:v>Rakousko</c:v>
                </c:pt>
                <c:pt idx="10">
                  <c:v>Mexiko</c:v>
                </c:pt>
              </c:strCache>
            </c:strRef>
          </c:cat>
          <c:val>
            <c:numRef>
              <c:f>List1!$C$62:$C$72</c:f>
              <c:numCache>
                <c:formatCode>General</c:formatCode>
                <c:ptCount val="11"/>
                <c:pt idx="0">
                  <c:v>137</c:v>
                </c:pt>
                <c:pt idx="1">
                  <c:v>54.6</c:v>
                </c:pt>
                <c:pt idx="2">
                  <c:v>57.1</c:v>
                </c:pt>
                <c:pt idx="3">
                  <c:v>20.100000000000001</c:v>
                </c:pt>
                <c:pt idx="4">
                  <c:v>34</c:v>
                </c:pt>
                <c:pt idx="5">
                  <c:v>38.799999999999997</c:v>
                </c:pt>
                <c:pt idx="6">
                  <c:v>34.700000000000003</c:v>
                </c:pt>
                <c:pt idx="7">
                  <c:v>45.8</c:v>
                </c:pt>
                <c:pt idx="8">
                  <c:v>22.6</c:v>
                </c:pt>
                <c:pt idx="9">
                  <c:v>18.600000000000001</c:v>
                </c:pt>
                <c:pt idx="1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A4-4EDA-8E9E-C5AE745C4C62}"/>
            </c:ext>
          </c:extLst>
        </c:ser>
        <c:ser>
          <c:idx val="1"/>
          <c:order val="1"/>
          <c:tx>
            <c:strRef>
              <c:f>List1!$D$61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List1!$B$62:$B$72</c:f>
              <c:strCache>
                <c:ptCount val="11"/>
                <c:pt idx="0">
                  <c:v>USA</c:v>
                </c:pt>
                <c:pt idx="1">
                  <c:v>Španělsko</c:v>
                </c:pt>
                <c:pt idx="2">
                  <c:v>Francie</c:v>
                </c:pt>
                <c:pt idx="3">
                  <c:v>Thajsko</c:v>
                </c:pt>
                <c:pt idx="4">
                  <c:v>Velká Británie</c:v>
                </c:pt>
                <c:pt idx="5">
                  <c:v>Itálie</c:v>
                </c:pt>
                <c:pt idx="6">
                  <c:v>Německo</c:v>
                </c:pt>
                <c:pt idx="7">
                  <c:v>Čína</c:v>
                </c:pt>
                <c:pt idx="8">
                  <c:v>Turecko</c:v>
                </c:pt>
                <c:pt idx="9">
                  <c:v>Rakousko</c:v>
                </c:pt>
                <c:pt idx="10">
                  <c:v>Mexiko</c:v>
                </c:pt>
              </c:strCache>
            </c:strRef>
          </c:cat>
          <c:val>
            <c:numRef>
              <c:f>List1!$D$62:$D$72</c:f>
              <c:numCache>
                <c:formatCode>General</c:formatCode>
                <c:ptCount val="11"/>
                <c:pt idx="0">
                  <c:v>214.5</c:v>
                </c:pt>
                <c:pt idx="1">
                  <c:v>73.8</c:v>
                </c:pt>
                <c:pt idx="2">
                  <c:v>67.400000000000006</c:v>
                </c:pt>
                <c:pt idx="3">
                  <c:v>63</c:v>
                </c:pt>
                <c:pt idx="4">
                  <c:v>51.9</c:v>
                </c:pt>
                <c:pt idx="5">
                  <c:v>49.3</c:v>
                </c:pt>
                <c:pt idx="6">
                  <c:v>43</c:v>
                </c:pt>
                <c:pt idx="7">
                  <c:v>40.4</c:v>
                </c:pt>
                <c:pt idx="8">
                  <c:v>25.2</c:v>
                </c:pt>
                <c:pt idx="9">
                  <c:v>23</c:v>
                </c:pt>
                <c:pt idx="10">
                  <c:v>22.5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A4-4EDA-8E9E-C5AE745C4C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66696479"/>
        <c:axId val="1366707295"/>
        <c:axId val="0"/>
      </c:bar3DChart>
      <c:catAx>
        <c:axId val="1366696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66707295"/>
        <c:crosses val="autoZero"/>
        <c:auto val="1"/>
        <c:lblAlgn val="ctr"/>
        <c:lblOffset val="100"/>
        <c:noMultiLvlLbl val="0"/>
      </c:catAx>
      <c:valAx>
        <c:axId val="13667072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66696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List2!$B$35</c:f>
              <c:strCache>
                <c:ptCount val="1"/>
                <c:pt idx="0">
                  <c:v>výdaje v mld. USD</c:v>
                </c:pt>
              </c:strCache>
            </c:strRef>
          </c:tx>
          <c:invertIfNegative val="0"/>
          <c:cat>
            <c:strRef>
              <c:f>List2!$A$36:$A$44</c:f>
              <c:strCache>
                <c:ptCount val="9"/>
                <c:pt idx="0">
                  <c:v>Čína</c:v>
                </c:pt>
                <c:pt idx="1">
                  <c:v>USA</c:v>
                </c:pt>
                <c:pt idx="2">
                  <c:v>Německo</c:v>
                </c:pt>
                <c:pt idx="3">
                  <c:v>Velká Británie</c:v>
                </c:pt>
                <c:pt idx="4">
                  <c:v>Francie</c:v>
                </c:pt>
                <c:pt idx="5">
                  <c:v>Kanada</c:v>
                </c:pt>
                <c:pt idx="6">
                  <c:v>Jižní Korea</c:v>
                </c:pt>
                <c:pt idx="7">
                  <c:v>Itálie</c:v>
                </c:pt>
                <c:pt idx="8">
                  <c:v>Austrálie</c:v>
                </c:pt>
              </c:strCache>
            </c:strRef>
          </c:cat>
          <c:val>
            <c:numRef>
              <c:f>List2!$B$36:$B$44</c:f>
              <c:numCache>
                <c:formatCode>General</c:formatCode>
                <c:ptCount val="9"/>
                <c:pt idx="0">
                  <c:v>261.10000000000002</c:v>
                </c:pt>
                <c:pt idx="1">
                  <c:v>123.6</c:v>
                </c:pt>
                <c:pt idx="2">
                  <c:v>79.8</c:v>
                </c:pt>
                <c:pt idx="3">
                  <c:v>63.6</c:v>
                </c:pt>
                <c:pt idx="4">
                  <c:v>40.5</c:v>
                </c:pt>
                <c:pt idx="5">
                  <c:v>29.1</c:v>
                </c:pt>
                <c:pt idx="6">
                  <c:v>26.6</c:v>
                </c:pt>
                <c:pt idx="7" formatCode="0.0">
                  <c:v>25</c:v>
                </c:pt>
                <c:pt idx="8">
                  <c:v>24.9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06-4B16-8B64-63DEFA11A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6910720"/>
        <c:axId val="176912256"/>
      </c:barChart>
      <c:catAx>
        <c:axId val="176910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6912256"/>
        <c:crosses val="autoZero"/>
        <c:auto val="1"/>
        <c:lblAlgn val="ctr"/>
        <c:lblOffset val="100"/>
        <c:noMultiLvlLbl val="0"/>
      </c:catAx>
      <c:valAx>
        <c:axId val="176912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69107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F853AF-465F-47B4-A14C-9C3080EC6B17}" type="doc">
      <dgm:prSet loTypeId="urn:microsoft.com/office/officeart/2005/8/layout/default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638F20C6-18FA-4A19-AA01-7FEAABB0C94D}">
      <dgm:prSet/>
      <dgm:spPr/>
      <dgm:t>
        <a:bodyPr/>
        <a:lstStyle/>
        <a:p>
          <a:r>
            <a:rPr lang="cs-CZ"/>
            <a:t>Základní ekonomické charakteristiky MCR</a:t>
          </a:r>
          <a:endParaRPr lang="en-US"/>
        </a:p>
      </dgm:t>
    </dgm:pt>
    <dgm:pt modelId="{7A8B1B70-36F3-493B-94FB-2D902D516069}" type="parTrans" cxnId="{F919FC25-61C6-4640-A13D-5832368F6208}">
      <dgm:prSet/>
      <dgm:spPr/>
      <dgm:t>
        <a:bodyPr/>
        <a:lstStyle/>
        <a:p>
          <a:endParaRPr lang="en-US"/>
        </a:p>
      </dgm:t>
    </dgm:pt>
    <dgm:pt modelId="{BA2E0F72-2818-43F4-A2CC-92B2BC8B2ABF}" type="sibTrans" cxnId="{F919FC25-61C6-4640-A13D-5832368F6208}">
      <dgm:prSet/>
      <dgm:spPr/>
      <dgm:t>
        <a:bodyPr/>
        <a:lstStyle/>
        <a:p>
          <a:endParaRPr lang="en-US"/>
        </a:p>
      </dgm:t>
    </dgm:pt>
    <dgm:pt modelId="{BC3FB0CD-98DF-4BDF-AE73-904F534F4E28}">
      <dgm:prSet/>
      <dgm:spPr/>
      <dgm:t>
        <a:bodyPr/>
        <a:lstStyle/>
        <a:p>
          <a:r>
            <a:rPr lang="cs-CZ"/>
            <a:t>Základní geografické charakteristiky MCR</a:t>
          </a:r>
          <a:endParaRPr lang="en-US"/>
        </a:p>
      </dgm:t>
    </dgm:pt>
    <dgm:pt modelId="{0CACCA38-460E-4D07-8F18-797B32BBEA46}" type="parTrans" cxnId="{7F4F1057-28F2-46A0-946D-40F0E1EDB939}">
      <dgm:prSet/>
      <dgm:spPr/>
      <dgm:t>
        <a:bodyPr/>
        <a:lstStyle/>
        <a:p>
          <a:endParaRPr lang="en-US"/>
        </a:p>
      </dgm:t>
    </dgm:pt>
    <dgm:pt modelId="{AAC94338-B87D-4ABF-86B5-7FF911401162}" type="sibTrans" cxnId="{7F4F1057-28F2-46A0-946D-40F0E1EDB939}">
      <dgm:prSet/>
      <dgm:spPr/>
      <dgm:t>
        <a:bodyPr/>
        <a:lstStyle/>
        <a:p>
          <a:endParaRPr lang="en-US"/>
        </a:p>
      </dgm:t>
    </dgm:pt>
    <dgm:pt modelId="{8AA2D8C5-F7D9-4BFD-BA8A-B5860E66DA87}">
      <dgm:prSet/>
      <dgm:spPr/>
      <dgm:t>
        <a:bodyPr/>
        <a:lstStyle/>
        <a:p>
          <a:r>
            <a:rPr lang="cs-CZ"/>
            <a:t>Světový prostorový přehled MCR</a:t>
          </a:r>
          <a:endParaRPr lang="en-US"/>
        </a:p>
      </dgm:t>
    </dgm:pt>
    <dgm:pt modelId="{88DD226B-5FA8-48E8-B22C-BB4E79499FBD}" type="parTrans" cxnId="{ECC4E5F1-27B2-4CD8-B5ED-26E842C2D5D8}">
      <dgm:prSet/>
      <dgm:spPr/>
      <dgm:t>
        <a:bodyPr/>
        <a:lstStyle/>
        <a:p>
          <a:endParaRPr lang="en-US"/>
        </a:p>
      </dgm:t>
    </dgm:pt>
    <dgm:pt modelId="{542BBF7A-23D2-469C-BF8B-2466BD8D3F22}" type="sibTrans" cxnId="{ECC4E5F1-27B2-4CD8-B5ED-26E842C2D5D8}">
      <dgm:prSet/>
      <dgm:spPr/>
      <dgm:t>
        <a:bodyPr/>
        <a:lstStyle/>
        <a:p>
          <a:endParaRPr lang="en-US"/>
        </a:p>
      </dgm:t>
    </dgm:pt>
    <dgm:pt modelId="{EB231BA8-6AAC-4CDF-A2B5-9C37D9363A03}">
      <dgm:prSet/>
      <dgm:spPr/>
      <dgm:t>
        <a:bodyPr/>
        <a:lstStyle/>
        <a:p>
          <a:r>
            <a:rPr lang="cs-CZ"/>
            <a:t>Mezi regionální přehled MCR</a:t>
          </a:r>
          <a:endParaRPr lang="en-US"/>
        </a:p>
      </dgm:t>
    </dgm:pt>
    <dgm:pt modelId="{61A1E026-EB23-4368-A04C-348656C8A8CC}" type="parTrans" cxnId="{F7328BCC-5420-420A-A9C8-A2089B2C1929}">
      <dgm:prSet/>
      <dgm:spPr/>
      <dgm:t>
        <a:bodyPr/>
        <a:lstStyle/>
        <a:p>
          <a:endParaRPr lang="en-US"/>
        </a:p>
      </dgm:t>
    </dgm:pt>
    <dgm:pt modelId="{95607DEE-B3D8-4837-91AB-C2AFA0DD053A}" type="sibTrans" cxnId="{F7328BCC-5420-420A-A9C8-A2089B2C1929}">
      <dgm:prSet/>
      <dgm:spPr/>
      <dgm:t>
        <a:bodyPr/>
        <a:lstStyle/>
        <a:p>
          <a:endParaRPr lang="en-US"/>
        </a:p>
      </dgm:t>
    </dgm:pt>
    <dgm:pt modelId="{6D2E160F-FCFF-45E1-95FF-1421B8110D89}">
      <dgm:prSet/>
      <dgm:spPr/>
      <dgm:t>
        <a:bodyPr/>
        <a:lstStyle/>
        <a:p>
          <a:r>
            <a:rPr lang="cs-CZ"/>
            <a:t>TOP světové země MCR</a:t>
          </a:r>
          <a:endParaRPr lang="en-US"/>
        </a:p>
      </dgm:t>
    </dgm:pt>
    <dgm:pt modelId="{459CF090-4736-447A-9926-D3C2E588721C}" type="parTrans" cxnId="{CF8ACF06-4DB5-4EE5-B332-E35BD83828C1}">
      <dgm:prSet/>
      <dgm:spPr/>
      <dgm:t>
        <a:bodyPr/>
        <a:lstStyle/>
        <a:p>
          <a:endParaRPr lang="en-US"/>
        </a:p>
      </dgm:t>
    </dgm:pt>
    <dgm:pt modelId="{6DBF763C-B3C4-478E-9141-5E2314BB7769}" type="sibTrans" cxnId="{CF8ACF06-4DB5-4EE5-B332-E35BD83828C1}">
      <dgm:prSet/>
      <dgm:spPr/>
      <dgm:t>
        <a:bodyPr/>
        <a:lstStyle/>
        <a:p>
          <a:endParaRPr lang="en-US"/>
        </a:p>
      </dgm:t>
    </dgm:pt>
    <dgm:pt modelId="{4CBEEC08-4562-4123-9077-7886EEFC67BD}">
      <dgm:prSet/>
      <dgm:spPr/>
      <dgm:t>
        <a:bodyPr/>
        <a:lstStyle/>
        <a:p>
          <a:r>
            <a:rPr lang="cs-CZ"/>
            <a:t>Evropský MCR</a:t>
          </a:r>
          <a:endParaRPr lang="en-US"/>
        </a:p>
      </dgm:t>
    </dgm:pt>
    <dgm:pt modelId="{DAFA77AE-50E9-4967-85BD-A780E05535E8}" type="parTrans" cxnId="{4D70F7C9-7C84-499D-8088-39CF06C4F5EA}">
      <dgm:prSet/>
      <dgm:spPr/>
      <dgm:t>
        <a:bodyPr/>
        <a:lstStyle/>
        <a:p>
          <a:endParaRPr lang="en-US"/>
        </a:p>
      </dgm:t>
    </dgm:pt>
    <dgm:pt modelId="{E0FCB0D1-79CB-4F86-94FB-3C30924899C9}" type="sibTrans" cxnId="{4D70F7C9-7C84-499D-8088-39CF06C4F5EA}">
      <dgm:prSet/>
      <dgm:spPr/>
      <dgm:t>
        <a:bodyPr/>
        <a:lstStyle/>
        <a:p>
          <a:endParaRPr lang="en-US"/>
        </a:p>
      </dgm:t>
    </dgm:pt>
    <dgm:pt modelId="{90BDF444-94C6-4D52-85A5-B717DA8EB3B8}">
      <dgm:prSet/>
      <dgm:spPr/>
      <dgm:t>
        <a:bodyPr/>
        <a:lstStyle/>
        <a:p>
          <a:r>
            <a:rPr lang="cs-CZ"/>
            <a:t>Světová velkoměsta v MCR</a:t>
          </a:r>
          <a:endParaRPr lang="en-US"/>
        </a:p>
      </dgm:t>
    </dgm:pt>
    <dgm:pt modelId="{51CF2B9E-E93F-4536-9D04-7DB3291EDD48}" type="parTrans" cxnId="{21DBA1AF-D721-4D6F-BA44-54CFAF0E295F}">
      <dgm:prSet/>
      <dgm:spPr/>
      <dgm:t>
        <a:bodyPr/>
        <a:lstStyle/>
        <a:p>
          <a:endParaRPr lang="en-US"/>
        </a:p>
      </dgm:t>
    </dgm:pt>
    <dgm:pt modelId="{46C2063F-978C-4638-9FCF-E0F3817FD51F}" type="sibTrans" cxnId="{21DBA1AF-D721-4D6F-BA44-54CFAF0E295F}">
      <dgm:prSet/>
      <dgm:spPr/>
      <dgm:t>
        <a:bodyPr/>
        <a:lstStyle/>
        <a:p>
          <a:endParaRPr lang="en-US"/>
        </a:p>
      </dgm:t>
    </dgm:pt>
    <dgm:pt modelId="{0A476852-5ABF-4E80-9688-421C71FE0B60}">
      <dgm:prSet/>
      <dgm:spPr/>
      <dgm:t>
        <a:bodyPr/>
        <a:lstStyle/>
        <a:p>
          <a:r>
            <a:rPr lang="cs-CZ"/>
            <a:t>Příjezdový a výjezdový CR ČR</a:t>
          </a:r>
          <a:endParaRPr lang="en-US"/>
        </a:p>
      </dgm:t>
    </dgm:pt>
    <dgm:pt modelId="{5C4DA842-1D25-4131-B019-4CB43B2A014B}" type="parTrans" cxnId="{1504248E-AC95-4806-8BC1-7FAD1EDA44B0}">
      <dgm:prSet/>
      <dgm:spPr/>
      <dgm:t>
        <a:bodyPr/>
        <a:lstStyle/>
        <a:p>
          <a:endParaRPr lang="en-US"/>
        </a:p>
      </dgm:t>
    </dgm:pt>
    <dgm:pt modelId="{68433CD6-5554-4B29-BA60-3252F0FAC6E5}" type="sibTrans" cxnId="{1504248E-AC95-4806-8BC1-7FAD1EDA44B0}">
      <dgm:prSet/>
      <dgm:spPr/>
      <dgm:t>
        <a:bodyPr/>
        <a:lstStyle/>
        <a:p>
          <a:endParaRPr lang="en-US"/>
        </a:p>
      </dgm:t>
    </dgm:pt>
    <dgm:pt modelId="{94FBE348-CF6E-4A15-AF1F-46D5C397C2ED}">
      <dgm:prSet/>
      <dgm:spPr/>
      <dgm:t>
        <a:bodyPr/>
        <a:lstStyle/>
        <a:p>
          <a:r>
            <a:rPr lang="cs-CZ"/>
            <a:t>Mezinárodní turistické proudy TOP zemí</a:t>
          </a:r>
          <a:endParaRPr lang="en-US"/>
        </a:p>
      </dgm:t>
    </dgm:pt>
    <dgm:pt modelId="{F368C1C3-0492-4B6C-8BDA-E6B6880F0FAD}" type="parTrans" cxnId="{D6C6D78F-6BBF-4EB3-A625-E0FAB4BB07B3}">
      <dgm:prSet/>
      <dgm:spPr/>
      <dgm:t>
        <a:bodyPr/>
        <a:lstStyle/>
        <a:p>
          <a:endParaRPr lang="en-US"/>
        </a:p>
      </dgm:t>
    </dgm:pt>
    <dgm:pt modelId="{0C1D5AC1-89B1-442A-92F6-835CAD14BB74}" type="sibTrans" cxnId="{D6C6D78F-6BBF-4EB3-A625-E0FAB4BB07B3}">
      <dgm:prSet/>
      <dgm:spPr/>
      <dgm:t>
        <a:bodyPr/>
        <a:lstStyle/>
        <a:p>
          <a:endParaRPr lang="en-US"/>
        </a:p>
      </dgm:t>
    </dgm:pt>
    <dgm:pt modelId="{2CC9E4C1-DE49-4BB6-83AB-F6A7D25D6AF1}" type="pres">
      <dgm:prSet presAssocID="{25F853AF-465F-47B4-A14C-9C3080EC6B17}" presName="diagram" presStyleCnt="0">
        <dgm:presLayoutVars>
          <dgm:dir/>
          <dgm:resizeHandles val="exact"/>
        </dgm:presLayoutVars>
      </dgm:prSet>
      <dgm:spPr/>
    </dgm:pt>
    <dgm:pt modelId="{A0C49810-93EF-40C4-9ED5-74DA4E0A53F4}" type="pres">
      <dgm:prSet presAssocID="{638F20C6-18FA-4A19-AA01-7FEAABB0C94D}" presName="node" presStyleLbl="node1" presStyleIdx="0" presStyleCnt="9">
        <dgm:presLayoutVars>
          <dgm:bulletEnabled val="1"/>
        </dgm:presLayoutVars>
      </dgm:prSet>
      <dgm:spPr/>
    </dgm:pt>
    <dgm:pt modelId="{D9670754-C4F4-4C47-B012-F772341B42AB}" type="pres">
      <dgm:prSet presAssocID="{BA2E0F72-2818-43F4-A2CC-92B2BC8B2ABF}" presName="sibTrans" presStyleCnt="0"/>
      <dgm:spPr/>
    </dgm:pt>
    <dgm:pt modelId="{36901FC9-30EC-47D0-87D9-AF28D625D01C}" type="pres">
      <dgm:prSet presAssocID="{BC3FB0CD-98DF-4BDF-AE73-904F534F4E28}" presName="node" presStyleLbl="node1" presStyleIdx="1" presStyleCnt="9">
        <dgm:presLayoutVars>
          <dgm:bulletEnabled val="1"/>
        </dgm:presLayoutVars>
      </dgm:prSet>
      <dgm:spPr/>
    </dgm:pt>
    <dgm:pt modelId="{1863D783-C477-4945-AA2F-A05859EB7F63}" type="pres">
      <dgm:prSet presAssocID="{AAC94338-B87D-4ABF-86B5-7FF911401162}" presName="sibTrans" presStyleCnt="0"/>
      <dgm:spPr/>
    </dgm:pt>
    <dgm:pt modelId="{8AACE84F-E69D-4F3A-93DC-57B115975BB6}" type="pres">
      <dgm:prSet presAssocID="{8AA2D8C5-F7D9-4BFD-BA8A-B5860E66DA87}" presName="node" presStyleLbl="node1" presStyleIdx="2" presStyleCnt="9">
        <dgm:presLayoutVars>
          <dgm:bulletEnabled val="1"/>
        </dgm:presLayoutVars>
      </dgm:prSet>
      <dgm:spPr/>
    </dgm:pt>
    <dgm:pt modelId="{03199AC5-ADA7-4794-9F18-B87EEB2A5C0C}" type="pres">
      <dgm:prSet presAssocID="{542BBF7A-23D2-469C-BF8B-2466BD8D3F22}" presName="sibTrans" presStyleCnt="0"/>
      <dgm:spPr/>
    </dgm:pt>
    <dgm:pt modelId="{06AC41EB-14C9-4ACF-B595-CB15C31EC807}" type="pres">
      <dgm:prSet presAssocID="{EB231BA8-6AAC-4CDF-A2B5-9C37D9363A03}" presName="node" presStyleLbl="node1" presStyleIdx="3" presStyleCnt="9">
        <dgm:presLayoutVars>
          <dgm:bulletEnabled val="1"/>
        </dgm:presLayoutVars>
      </dgm:prSet>
      <dgm:spPr/>
    </dgm:pt>
    <dgm:pt modelId="{1BCB6746-70A2-4953-897D-158AC09AC4A7}" type="pres">
      <dgm:prSet presAssocID="{95607DEE-B3D8-4837-91AB-C2AFA0DD053A}" presName="sibTrans" presStyleCnt="0"/>
      <dgm:spPr/>
    </dgm:pt>
    <dgm:pt modelId="{C0343532-6D70-4F99-A78E-D9C6541E41E8}" type="pres">
      <dgm:prSet presAssocID="{6D2E160F-FCFF-45E1-95FF-1421B8110D89}" presName="node" presStyleLbl="node1" presStyleIdx="4" presStyleCnt="9">
        <dgm:presLayoutVars>
          <dgm:bulletEnabled val="1"/>
        </dgm:presLayoutVars>
      </dgm:prSet>
      <dgm:spPr/>
    </dgm:pt>
    <dgm:pt modelId="{0D06BC31-F64E-42E9-AB18-2832EC7F44EB}" type="pres">
      <dgm:prSet presAssocID="{6DBF763C-B3C4-478E-9141-5E2314BB7769}" presName="sibTrans" presStyleCnt="0"/>
      <dgm:spPr/>
    </dgm:pt>
    <dgm:pt modelId="{82EA8FA2-6CFC-4C60-B85D-30695C5CE082}" type="pres">
      <dgm:prSet presAssocID="{4CBEEC08-4562-4123-9077-7886EEFC67BD}" presName="node" presStyleLbl="node1" presStyleIdx="5" presStyleCnt="9">
        <dgm:presLayoutVars>
          <dgm:bulletEnabled val="1"/>
        </dgm:presLayoutVars>
      </dgm:prSet>
      <dgm:spPr/>
    </dgm:pt>
    <dgm:pt modelId="{DD6A2036-E815-4ACA-ACC6-CB3873F19C78}" type="pres">
      <dgm:prSet presAssocID="{E0FCB0D1-79CB-4F86-94FB-3C30924899C9}" presName="sibTrans" presStyleCnt="0"/>
      <dgm:spPr/>
    </dgm:pt>
    <dgm:pt modelId="{DCA6FC27-4130-47B7-8317-A4FD7BC436E5}" type="pres">
      <dgm:prSet presAssocID="{90BDF444-94C6-4D52-85A5-B717DA8EB3B8}" presName="node" presStyleLbl="node1" presStyleIdx="6" presStyleCnt="9">
        <dgm:presLayoutVars>
          <dgm:bulletEnabled val="1"/>
        </dgm:presLayoutVars>
      </dgm:prSet>
      <dgm:spPr/>
    </dgm:pt>
    <dgm:pt modelId="{39212D34-CCA6-4000-96EF-6EEECDB3AF1E}" type="pres">
      <dgm:prSet presAssocID="{46C2063F-978C-4638-9FCF-E0F3817FD51F}" presName="sibTrans" presStyleCnt="0"/>
      <dgm:spPr/>
    </dgm:pt>
    <dgm:pt modelId="{2A38C845-9A1C-4C4B-91DE-D6EC7B273F6A}" type="pres">
      <dgm:prSet presAssocID="{0A476852-5ABF-4E80-9688-421C71FE0B60}" presName="node" presStyleLbl="node1" presStyleIdx="7" presStyleCnt="9">
        <dgm:presLayoutVars>
          <dgm:bulletEnabled val="1"/>
        </dgm:presLayoutVars>
      </dgm:prSet>
      <dgm:spPr/>
    </dgm:pt>
    <dgm:pt modelId="{E7796C65-1CCB-4B7D-97F9-3A6878E41F82}" type="pres">
      <dgm:prSet presAssocID="{68433CD6-5554-4B29-BA60-3252F0FAC6E5}" presName="sibTrans" presStyleCnt="0"/>
      <dgm:spPr/>
    </dgm:pt>
    <dgm:pt modelId="{A1CFB711-F4FE-4DCD-A32A-6A03593993FF}" type="pres">
      <dgm:prSet presAssocID="{94FBE348-CF6E-4A15-AF1F-46D5C397C2ED}" presName="node" presStyleLbl="node1" presStyleIdx="8" presStyleCnt="9">
        <dgm:presLayoutVars>
          <dgm:bulletEnabled val="1"/>
        </dgm:presLayoutVars>
      </dgm:prSet>
      <dgm:spPr/>
    </dgm:pt>
  </dgm:ptLst>
  <dgm:cxnLst>
    <dgm:cxn modelId="{2B7EB801-B8C0-4FC2-B0B7-48890FE9CFE5}" type="presOf" srcId="{EB231BA8-6AAC-4CDF-A2B5-9C37D9363A03}" destId="{06AC41EB-14C9-4ACF-B595-CB15C31EC807}" srcOrd="0" destOrd="0" presId="urn:microsoft.com/office/officeart/2005/8/layout/default"/>
    <dgm:cxn modelId="{CF8ACF06-4DB5-4EE5-B332-E35BD83828C1}" srcId="{25F853AF-465F-47B4-A14C-9C3080EC6B17}" destId="{6D2E160F-FCFF-45E1-95FF-1421B8110D89}" srcOrd="4" destOrd="0" parTransId="{459CF090-4736-447A-9926-D3C2E588721C}" sibTransId="{6DBF763C-B3C4-478E-9141-5E2314BB7769}"/>
    <dgm:cxn modelId="{F919FC25-61C6-4640-A13D-5832368F6208}" srcId="{25F853AF-465F-47B4-A14C-9C3080EC6B17}" destId="{638F20C6-18FA-4A19-AA01-7FEAABB0C94D}" srcOrd="0" destOrd="0" parTransId="{7A8B1B70-36F3-493B-94FB-2D902D516069}" sibTransId="{BA2E0F72-2818-43F4-A2CC-92B2BC8B2ABF}"/>
    <dgm:cxn modelId="{7F4F1057-28F2-46A0-946D-40F0E1EDB939}" srcId="{25F853AF-465F-47B4-A14C-9C3080EC6B17}" destId="{BC3FB0CD-98DF-4BDF-AE73-904F534F4E28}" srcOrd="1" destOrd="0" parTransId="{0CACCA38-460E-4D07-8F18-797B32BBEA46}" sibTransId="{AAC94338-B87D-4ABF-86B5-7FF911401162}"/>
    <dgm:cxn modelId="{19307085-53F4-4396-9C9D-6F4E37924AEA}" type="presOf" srcId="{6D2E160F-FCFF-45E1-95FF-1421B8110D89}" destId="{C0343532-6D70-4F99-A78E-D9C6541E41E8}" srcOrd="0" destOrd="0" presId="urn:microsoft.com/office/officeart/2005/8/layout/default"/>
    <dgm:cxn modelId="{9A45C589-0324-4699-A587-D1348F2F9E0E}" type="presOf" srcId="{4CBEEC08-4562-4123-9077-7886EEFC67BD}" destId="{82EA8FA2-6CFC-4C60-B85D-30695C5CE082}" srcOrd="0" destOrd="0" presId="urn:microsoft.com/office/officeart/2005/8/layout/default"/>
    <dgm:cxn modelId="{1504248E-AC95-4806-8BC1-7FAD1EDA44B0}" srcId="{25F853AF-465F-47B4-A14C-9C3080EC6B17}" destId="{0A476852-5ABF-4E80-9688-421C71FE0B60}" srcOrd="7" destOrd="0" parTransId="{5C4DA842-1D25-4131-B019-4CB43B2A014B}" sibTransId="{68433CD6-5554-4B29-BA60-3252F0FAC6E5}"/>
    <dgm:cxn modelId="{765F198F-A7EE-42FF-B436-3B8BB62C00B2}" type="presOf" srcId="{638F20C6-18FA-4A19-AA01-7FEAABB0C94D}" destId="{A0C49810-93EF-40C4-9ED5-74DA4E0A53F4}" srcOrd="0" destOrd="0" presId="urn:microsoft.com/office/officeart/2005/8/layout/default"/>
    <dgm:cxn modelId="{D6C6D78F-6BBF-4EB3-A625-E0FAB4BB07B3}" srcId="{25F853AF-465F-47B4-A14C-9C3080EC6B17}" destId="{94FBE348-CF6E-4A15-AF1F-46D5C397C2ED}" srcOrd="8" destOrd="0" parTransId="{F368C1C3-0492-4B6C-8BDA-E6B6880F0FAD}" sibTransId="{0C1D5AC1-89B1-442A-92F6-835CAD14BB74}"/>
    <dgm:cxn modelId="{9D09969A-5E52-4BE0-9BFF-271EE816A2CF}" type="presOf" srcId="{90BDF444-94C6-4D52-85A5-B717DA8EB3B8}" destId="{DCA6FC27-4130-47B7-8317-A4FD7BC436E5}" srcOrd="0" destOrd="0" presId="urn:microsoft.com/office/officeart/2005/8/layout/default"/>
    <dgm:cxn modelId="{21DBA1AF-D721-4D6F-BA44-54CFAF0E295F}" srcId="{25F853AF-465F-47B4-A14C-9C3080EC6B17}" destId="{90BDF444-94C6-4D52-85A5-B717DA8EB3B8}" srcOrd="6" destOrd="0" parTransId="{51CF2B9E-E93F-4536-9D04-7DB3291EDD48}" sibTransId="{46C2063F-978C-4638-9FCF-E0F3817FD51F}"/>
    <dgm:cxn modelId="{51D76FB4-CE86-42B9-9CCC-4F07CF8D921F}" type="presOf" srcId="{0A476852-5ABF-4E80-9688-421C71FE0B60}" destId="{2A38C845-9A1C-4C4B-91DE-D6EC7B273F6A}" srcOrd="0" destOrd="0" presId="urn:microsoft.com/office/officeart/2005/8/layout/default"/>
    <dgm:cxn modelId="{4D70F7C9-7C84-499D-8088-39CF06C4F5EA}" srcId="{25F853AF-465F-47B4-A14C-9C3080EC6B17}" destId="{4CBEEC08-4562-4123-9077-7886EEFC67BD}" srcOrd="5" destOrd="0" parTransId="{DAFA77AE-50E9-4967-85BD-A780E05535E8}" sibTransId="{E0FCB0D1-79CB-4F86-94FB-3C30924899C9}"/>
    <dgm:cxn modelId="{F7328BCC-5420-420A-A9C8-A2089B2C1929}" srcId="{25F853AF-465F-47B4-A14C-9C3080EC6B17}" destId="{EB231BA8-6AAC-4CDF-A2B5-9C37D9363A03}" srcOrd="3" destOrd="0" parTransId="{61A1E026-EB23-4368-A04C-348656C8A8CC}" sibTransId="{95607DEE-B3D8-4837-91AB-C2AFA0DD053A}"/>
    <dgm:cxn modelId="{EBA746E7-B022-467F-8206-3859273D36F1}" type="presOf" srcId="{BC3FB0CD-98DF-4BDF-AE73-904F534F4E28}" destId="{36901FC9-30EC-47D0-87D9-AF28D625D01C}" srcOrd="0" destOrd="0" presId="urn:microsoft.com/office/officeart/2005/8/layout/default"/>
    <dgm:cxn modelId="{907E9DE8-947A-4E7F-9A1D-E79404F80331}" type="presOf" srcId="{25F853AF-465F-47B4-A14C-9C3080EC6B17}" destId="{2CC9E4C1-DE49-4BB6-83AB-F6A7D25D6AF1}" srcOrd="0" destOrd="0" presId="urn:microsoft.com/office/officeart/2005/8/layout/default"/>
    <dgm:cxn modelId="{ECC4E5F1-27B2-4CD8-B5ED-26E842C2D5D8}" srcId="{25F853AF-465F-47B4-A14C-9C3080EC6B17}" destId="{8AA2D8C5-F7D9-4BFD-BA8A-B5860E66DA87}" srcOrd="2" destOrd="0" parTransId="{88DD226B-5FA8-48E8-B22C-BB4E79499FBD}" sibTransId="{542BBF7A-23D2-469C-BF8B-2466BD8D3F22}"/>
    <dgm:cxn modelId="{78CC9EFB-1D4B-4E61-9500-9A8EFAB967AE}" type="presOf" srcId="{94FBE348-CF6E-4A15-AF1F-46D5C397C2ED}" destId="{A1CFB711-F4FE-4DCD-A32A-6A03593993FF}" srcOrd="0" destOrd="0" presId="urn:microsoft.com/office/officeart/2005/8/layout/default"/>
    <dgm:cxn modelId="{F46FB1FC-B3E8-4C03-8B9D-6AB8AAFBCA43}" type="presOf" srcId="{8AA2D8C5-F7D9-4BFD-BA8A-B5860E66DA87}" destId="{8AACE84F-E69D-4F3A-93DC-57B115975BB6}" srcOrd="0" destOrd="0" presId="urn:microsoft.com/office/officeart/2005/8/layout/default"/>
    <dgm:cxn modelId="{218E004A-C67C-4A18-9C8E-F9927ABCE3B9}" type="presParOf" srcId="{2CC9E4C1-DE49-4BB6-83AB-F6A7D25D6AF1}" destId="{A0C49810-93EF-40C4-9ED5-74DA4E0A53F4}" srcOrd="0" destOrd="0" presId="urn:microsoft.com/office/officeart/2005/8/layout/default"/>
    <dgm:cxn modelId="{7F4EE76A-68A7-4607-A2A4-51E917238657}" type="presParOf" srcId="{2CC9E4C1-DE49-4BB6-83AB-F6A7D25D6AF1}" destId="{D9670754-C4F4-4C47-B012-F772341B42AB}" srcOrd="1" destOrd="0" presId="urn:microsoft.com/office/officeart/2005/8/layout/default"/>
    <dgm:cxn modelId="{62DF0ACA-364A-4653-B4A2-58F26D5B94B8}" type="presParOf" srcId="{2CC9E4C1-DE49-4BB6-83AB-F6A7D25D6AF1}" destId="{36901FC9-30EC-47D0-87D9-AF28D625D01C}" srcOrd="2" destOrd="0" presId="urn:microsoft.com/office/officeart/2005/8/layout/default"/>
    <dgm:cxn modelId="{56E81EB9-F39C-4E3D-BB98-B1E165166C7C}" type="presParOf" srcId="{2CC9E4C1-DE49-4BB6-83AB-F6A7D25D6AF1}" destId="{1863D783-C477-4945-AA2F-A05859EB7F63}" srcOrd="3" destOrd="0" presId="urn:microsoft.com/office/officeart/2005/8/layout/default"/>
    <dgm:cxn modelId="{AC29E1AB-ACB2-49B3-ADDE-9C9A2CC58A43}" type="presParOf" srcId="{2CC9E4C1-DE49-4BB6-83AB-F6A7D25D6AF1}" destId="{8AACE84F-E69D-4F3A-93DC-57B115975BB6}" srcOrd="4" destOrd="0" presId="urn:microsoft.com/office/officeart/2005/8/layout/default"/>
    <dgm:cxn modelId="{A65F40F5-3C65-4825-8039-224C11385963}" type="presParOf" srcId="{2CC9E4C1-DE49-4BB6-83AB-F6A7D25D6AF1}" destId="{03199AC5-ADA7-4794-9F18-B87EEB2A5C0C}" srcOrd="5" destOrd="0" presId="urn:microsoft.com/office/officeart/2005/8/layout/default"/>
    <dgm:cxn modelId="{DF88E549-56B3-4CF1-9B9F-E8D73A11D96E}" type="presParOf" srcId="{2CC9E4C1-DE49-4BB6-83AB-F6A7D25D6AF1}" destId="{06AC41EB-14C9-4ACF-B595-CB15C31EC807}" srcOrd="6" destOrd="0" presId="urn:microsoft.com/office/officeart/2005/8/layout/default"/>
    <dgm:cxn modelId="{39E361BC-D2F3-46E1-9968-068F057C5993}" type="presParOf" srcId="{2CC9E4C1-DE49-4BB6-83AB-F6A7D25D6AF1}" destId="{1BCB6746-70A2-4953-897D-158AC09AC4A7}" srcOrd="7" destOrd="0" presId="urn:microsoft.com/office/officeart/2005/8/layout/default"/>
    <dgm:cxn modelId="{1CB8A222-9789-48A2-BEA8-66F088D0A41D}" type="presParOf" srcId="{2CC9E4C1-DE49-4BB6-83AB-F6A7D25D6AF1}" destId="{C0343532-6D70-4F99-A78E-D9C6541E41E8}" srcOrd="8" destOrd="0" presId="urn:microsoft.com/office/officeart/2005/8/layout/default"/>
    <dgm:cxn modelId="{4DA22825-9539-48DA-B176-3DA60C58A82F}" type="presParOf" srcId="{2CC9E4C1-DE49-4BB6-83AB-F6A7D25D6AF1}" destId="{0D06BC31-F64E-42E9-AB18-2832EC7F44EB}" srcOrd="9" destOrd="0" presId="urn:microsoft.com/office/officeart/2005/8/layout/default"/>
    <dgm:cxn modelId="{D8B4CE18-EAA1-41B3-9AEF-4EA762807F41}" type="presParOf" srcId="{2CC9E4C1-DE49-4BB6-83AB-F6A7D25D6AF1}" destId="{82EA8FA2-6CFC-4C60-B85D-30695C5CE082}" srcOrd="10" destOrd="0" presId="urn:microsoft.com/office/officeart/2005/8/layout/default"/>
    <dgm:cxn modelId="{83D2B858-AADA-4628-A8AC-D3D9D7F9D179}" type="presParOf" srcId="{2CC9E4C1-DE49-4BB6-83AB-F6A7D25D6AF1}" destId="{DD6A2036-E815-4ACA-ACC6-CB3873F19C78}" srcOrd="11" destOrd="0" presId="urn:microsoft.com/office/officeart/2005/8/layout/default"/>
    <dgm:cxn modelId="{0B83B96F-904F-4575-84E9-90F21B9242C1}" type="presParOf" srcId="{2CC9E4C1-DE49-4BB6-83AB-F6A7D25D6AF1}" destId="{DCA6FC27-4130-47B7-8317-A4FD7BC436E5}" srcOrd="12" destOrd="0" presId="urn:microsoft.com/office/officeart/2005/8/layout/default"/>
    <dgm:cxn modelId="{5772B84E-432B-4960-AE0D-1DD59F902075}" type="presParOf" srcId="{2CC9E4C1-DE49-4BB6-83AB-F6A7D25D6AF1}" destId="{39212D34-CCA6-4000-96EF-6EEECDB3AF1E}" srcOrd="13" destOrd="0" presId="urn:microsoft.com/office/officeart/2005/8/layout/default"/>
    <dgm:cxn modelId="{DAE9EE2A-B41E-48D9-A1FD-5AB300D0F336}" type="presParOf" srcId="{2CC9E4C1-DE49-4BB6-83AB-F6A7D25D6AF1}" destId="{2A38C845-9A1C-4C4B-91DE-D6EC7B273F6A}" srcOrd="14" destOrd="0" presId="urn:microsoft.com/office/officeart/2005/8/layout/default"/>
    <dgm:cxn modelId="{A03AB0D9-AEF9-410F-8AF5-89DC449FE55D}" type="presParOf" srcId="{2CC9E4C1-DE49-4BB6-83AB-F6A7D25D6AF1}" destId="{E7796C65-1CCB-4B7D-97F9-3A6878E41F82}" srcOrd="15" destOrd="0" presId="urn:microsoft.com/office/officeart/2005/8/layout/default"/>
    <dgm:cxn modelId="{AAD97168-BDF0-404E-A54C-D8C986D5F275}" type="presParOf" srcId="{2CC9E4C1-DE49-4BB6-83AB-F6A7D25D6AF1}" destId="{A1CFB711-F4FE-4DCD-A32A-6A03593993FF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DA8B40-2BD4-49C6-A361-BA642B8827AF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951ACE-8267-42F1-B7E4-0A36057ED73F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cs-CZ" dirty="0"/>
            <a:t>Význam mezinárodního cestovního ruchu ve světové ekonomice (příjmy, výdaje, zaměstnanost)</a:t>
          </a:r>
          <a:endParaRPr lang="en-US" dirty="0"/>
        </a:p>
      </dgm:t>
    </dgm:pt>
    <dgm:pt modelId="{26E0D86A-C681-4CAD-8ADF-3C4A6033642E}" type="parTrans" cxnId="{87A86653-7390-40B2-A4EF-AEB806526552}">
      <dgm:prSet/>
      <dgm:spPr/>
      <dgm:t>
        <a:bodyPr/>
        <a:lstStyle/>
        <a:p>
          <a:endParaRPr lang="en-US"/>
        </a:p>
      </dgm:t>
    </dgm:pt>
    <dgm:pt modelId="{43B7FB2F-BF63-47D1-99E8-7D773812592D}" type="sibTrans" cxnId="{87A86653-7390-40B2-A4EF-AEB806526552}">
      <dgm:prSet/>
      <dgm:spPr/>
      <dgm:t>
        <a:bodyPr/>
        <a:lstStyle/>
        <a:p>
          <a:endParaRPr lang="en-US"/>
        </a:p>
      </dgm:t>
    </dgm:pt>
    <dgm:pt modelId="{B782EBA4-A5AA-4968-A8CB-F08542D1869A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cs-CZ" dirty="0"/>
            <a:t>Statistické zdroje (satelitní účty) UNWTO, WTTC, jednotlivé země</a:t>
          </a:r>
          <a:endParaRPr lang="en-US" dirty="0"/>
        </a:p>
      </dgm:t>
    </dgm:pt>
    <dgm:pt modelId="{EC87AA4D-0169-49DA-AF77-6B090C59F333}" type="parTrans" cxnId="{B45F1EDD-2086-4A81-882C-BC8E65D78C12}">
      <dgm:prSet/>
      <dgm:spPr/>
      <dgm:t>
        <a:bodyPr/>
        <a:lstStyle/>
        <a:p>
          <a:endParaRPr lang="en-US"/>
        </a:p>
      </dgm:t>
    </dgm:pt>
    <dgm:pt modelId="{BA210570-B125-408F-B0C9-4A219CF88B0E}" type="sibTrans" cxnId="{B45F1EDD-2086-4A81-882C-BC8E65D78C12}">
      <dgm:prSet/>
      <dgm:spPr/>
      <dgm:t>
        <a:bodyPr/>
        <a:lstStyle/>
        <a:p>
          <a:endParaRPr lang="en-US"/>
        </a:p>
      </dgm:t>
    </dgm:pt>
    <dgm:pt modelId="{9CA47BD2-D928-46CB-A153-0789F2CE0615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cs-CZ" dirty="0"/>
            <a:t>Mezinárodní export zboží a služeb (dlouhodobě první až druhé místo zaujímá mezinárodní cestovní ruch)</a:t>
          </a:r>
          <a:endParaRPr lang="en-US" dirty="0"/>
        </a:p>
      </dgm:t>
    </dgm:pt>
    <dgm:pt modelId="{276F8E32-35DA-4ABB-A49B-7440DA69263E}" type="parTrans" cxnId="{1384519D-9BBC-4953-8C1F-5498C5DE3183}">
      <dgm:prSet/>
      <dgm:spPr/>
      <dgm:t>
        <a:bodyPr/>
        <a:lstStyle/>
        <a:p>
          <a:endParaRPr lang="en-US"/>
        </a:p>
      </dgm:t>
    </dgm:pt>
    <dgm:pt modelId="{56285B0D-2972-4930-BF68-3D2B802EFAB0}" type="sibTrans" cxnId="{1384519D-9BBC-4953-8C1F-5498C5DE3183}">
      <dgm:prSet/>
      <dgm:spPr/>
      <dgm:t>
        <a:bodyPr/>
        <a:lstStyle/>
        <a:p>
          <a:endParaRPr lang="en-US"/>
        </a:p>
      </dgm:t>
    </dgm:pt>
    <dgm:pt modelId="{2DB647D2-CB81-4DCF-8C4B-430A8CBD500B}" type="pres">
      <dgm:prSet presAssocID="{96DA8B40-2BD4-49C6-A361-BA642B8827AF}" presName="linear" presStyleCnt="0">
        <dgm:presLayoutVars>
          <dgm:animLvl val="lvl"/>
          <dgm:resizeHandles val="exact"/>
        </dgm:presLayoutVars>
      </dgm:prSet>
      <dgm:spPr/>
    </dgm:pt>
    <dgm:pt modelId="{951148C0-7E30-421B-9AE8-5A02DC4979B1}" type="pres">
      <dgm:prSet presAssocID="{6E951ACE-8267-42F1-B7E4-0A36057ED73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03553DE-837B-42BC-BA98-4FAD9D19976D}" type="pres">
      <dgm:prSet presAssocID="{43B7FB2F-BF63-47D1-99E8-7D773812592D}" presName="spacer" presStyleCnt="0"/>
      <dgm:spPr/>
    </dgm:pt>
    <dgm:pt modelId="{6D51E0E5-D2AC-4282-8997-AC00017552CB}" type="pres">
      <dgm:prSet presAssocID="{B782EBA4-A5AA-4968-A8CB-F08542D1869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3D999E7-96E3-4F4B-A167-EFD0618E5D97}" type="pres">
      <dgm:prSet presAssocID="{BA210570-B125-408F-B0C9-4A219CF88B0E}" presName="spacer" presStyleCnt="0"/>
      <dgm:spPr/>
    </dgm:pt>
    <dgm:pt modelId="{035F0C07-CE63-4DDF-88B6-40C1367AA2BF}" type="pres">
      <dgm:prSet presAssocID="{9CA47BD2-D928-46CB-A153-0789F2CE061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7A86653-7390-40B2-A4EF-AEB806526552}" srcId="{96DA8B40-2BD4-49C6-A361-BA642B8827AF}" destId="{6E951ACE-8267-42F1-B7E4-0A36057ED73F}" srcOrd="0" destOrd="0" parTransId="{26E0D86A-C681-4CAD-8ADF-3C4A6033642E}" sibTransId="{43B7FB2F-BF63-47D1-99E8-7D773812592D}"/>
    <dgm:cxn modelId="{2D292055-4635-47D0-B0E1-82C5F35143F4}" type="presOf" srcId="{B782EBA4-A5AA-4968-A8CB-F08542D1869A}" destId="{6D51E0E5-D2AC-4282-8997-AC00017552CB}" srcOrd="0" destOrd="0" presId="urn:microsoft.com/office/officeart/2005/8/layout/vList2"/>
    <dgm:cxn modelId="{A9825385-FBF2-4AF6-B493-9292AFEA1803}" type="presOf" srcId="{6E951ACE-8267-42F1-B7E4-0A36057ED73F}" destId="{951148C0-7E30-421B-9AE8-5A02DC4979B1}" srcOrd="0" destOrd="0" presId="urn:microsoft.com/office/officeart/2005/8/layout/vList2"/>
    <dgm:cxn modelId="{365EC493-387D-4159-A80D-5EC1B515740D}" type="presOf" srcId="{9CA47BD2-D928-46CB-A153-0789F2CE0615}" destId="{035F0C07-CE63-4DDF-88B6-40C1367AA2BF}" srcOrd="0" destOrd="0" presId="urn:microsoft.com/office/officeart/2005/8/layout/vList2"/>
    <dgm:cxn modelId="{1384519D-9BBC-4953-8C1F-5498C5DE3183}" srcId="{96DA8B40-2BD4-49C6-A361-BA642B8827AF}" destId="{9CA47BD2-D928-46CB-A153-0789F2CE0615}" srcOrd="2" destOrd="0" parTransId="{276F8E32-35DA-4ABB-A49B-7440DA69263E}" sibTransId="{56285B0D-2972-4930-BF68-3D2B802EFAB0}"/>
    <dgm:cxn modelId="{CC86B2A6-FE70-4106-9A7D-355FE1553FA0}" type="presOf" srcId="{96DA8B40-2BD4-49C6-A361-BA642B8827AF}" destId="{2DB647D2-CB81-4DCF-8C4B-430A8CBD500B}" srcOrd="0" destOrd="0" presId="urn:microsoft.com/office/officeart/2005/8/layout/vList2"/>
    <dgm:cxn modelId="{B45F1EDD-2086-4A81-882C-BC8E65D78C12}" srcId="{96DA8B40-2BD4-49C6-A361-BA642B8827AF}" destId="{B782EBA4-A5AA-4968-A8CB-F08542D1869A}" srcOrd="1" destOrd="0" parTransId="{EC87AA4D-0169-49DA-AF77-6B090C59F333}" sibTransId="{BA210570-B125-408F-B0C9-4A219CF88B0E}"/>
    <dgm:cxn modelId="{1156E218-0D37-4425-8D41-95616813F664}" type="presParOf" srcId="{2DB647D2-CB81-4DCF-8C4B-430A8CBD500B}" destId="{951148C0-7E30-421B-9AE8-5A02DC4979B1}" srcOrd="0" destOrd="0" presId="urn:microsoft.com/office/officeart/2005/8/layout/vList2"/>
    <dgm:cxn modelId="{B21577DB-9EE0-477E-86A8-A33E80FE6392}" type="presParOf" srcId="{2DB647D2-CB81-4DCF-8C4B-430A8CBD500B}" destId="{D03553DE-837B-42BC-BA98-4FAD9D19976D}" srcOrd="1" destOrd="0" presId="urn:microsoft.com/office/officeart/2005/8/layout/vList2"/>
    <dgm:cxn modelId="{A4F939F8-2980-4218-950C-C9F3D76FDDE4}" type="presParOf" srcId="{2DB647D2-CB81-4DCF-8C4B-430A8CBD500B}" destId="{6D51E0E5-D2AC-4282-8997-AC00017552CB}" srcOrd="2" destOrd="0" presId="urn:microsoft.com/office/officeart/2005/8/layout/vList2"/>
    <dgm:cxn modelId="{B8DB992C-6257-4130-A94F-4B1E7C359FB4}" type="presParOf" srcId="{2DB647D2-CB81-4DCF-8C4B-430A8CBD500B}" destId="{43D999E7-96E3-4F4B-A167-EFD0618E5D97}" srcOrd="3" destOrd="0" presId="urn:microsoft.com/office/officeart/2005/8/layout/vList2"/>
    <dgm:cxn modelId="{A67E00A0-B8DA-4FA9-94B2-DBC781C45DA3}" type="presParOf" srcId="{2DB647D2-CB81-4DCF-8C4B-430A8CBD500B}" destId="{035F0C07-CE63-4DDF-88B6-40C1367AA2B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45F117-D455-4AF0-972B-FF40E2CC3B82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68DCC4-AE17-4CC8-B16F-EEBC1DF84267}">
      <dgm:prSet/>
      <dgm:spPr>
        <a:solidFill>
          <a:schemeClr val="accent2"/>
        </a:solidFill>
      </dgm:spPr>
      <dgm:t>
        <a:bodyPr/>
        <a:lstStyle/>
        <a:p>
          <a:r>
            <a:rPr lang="cs-CZ" b="1"/>
            <a:t>PRŮMYSL cestovního ruchu</a:t>
          </a:r>
          <a:endParaRPr lang="en-US"/>
        </a:p>
      </dgm:t>
    </dgm:pt>
    <dgm:pt modelId="{5B85B196-F483-44A6-858A-210AF04CDB74}" type="parTrans" cxnId="{ED78A9EA-6E8E-4E09-86D9-170D4CD540BB}">
      <dgm:prSet/>
      <dgm:spPr/>
      <dgm:t>
        <a:bodyPr/>
        <a:lstStyle/>
        <a:p>
          <a:endParaRPr lang="en-US"/>
        </a:p>
      </dgm:t>
    </dgm:pt>
    <dgm:pt modelId="{B7AE9007-7002-428A-8711-4C703AEF801B}" type="sibTrans" cxnId="{ED78A9EA-6E8E-4E09-86D9-170D4CD540BB}">
      <dgm:prSet/>
      <dgm:spPr/>
      <dgm:t>
        <a:bodyPr/>
        <a:lstStyle/>
        <a:p>
          <a:endParaRPr lang="en-US"/>
        </a:p>
      </dgm:t>
    </dgm:pt>
    <dgm:pt modelId="{0FE9932C-1DB3-4AA6-9FBE-BD24C01B64C2}">
      <dgm:prSet/>
      <dgm:spPr/>
      <dgm:t>
        <a:bodyPr/>
        <a:lstStyle/>
        <a:p>
          <a:r>
            <a:rPr lang="cs-CZ"/>
            <a:t>ubytovací služby</a:t>
          </a:r>
          <a:endParaRPr lang="en-US"/>
        </a:p>
      </dgm:t>
    </dgm:pt>
    <dgm:pt modelId="{1A9801DE-05CD-404B-A03D-FC925C0BB602}" type="parTrans" cxnId="{EE48DDE6-5A90-4466-8D35-EF0C6DBA87C2}">
      <dgm:prSet/>
      <dgm:spPr/>
      <dgm:t>
        <a:bodyPr/>
        <a:lstStyle/>
        <a:p>
          <a:endParaRPr lang="en-US"/>
        </a:p>
      </dgm:t>
    </dgm:pt>
    <dgm:pt modelId="{38F58992-642D-405C-BC1B-C65B97331371}" type="sibTrans" cxnId="{EE48DDE6-5A90-4466-8D35-EF0C6DBA87C2}">
      <dgm:prSet/>
      <dgm:spPr/>
      <dgm:t>
        <a:bodyPr/>
        <a:lstStyle/>
        <a:p>
          <a:endParaRPr lang="en-US"/>
        </a:p>
      </dgm:t>
    </dgm:pt>
    <dgm:pt modelId="{44F554D6-0B85-47F3-9EA0-4BBDF0909B9F}">
      <dgm:prSet/>
      <dgm:spPr/>
      <dgm:t>
        <a:bodyPr/>
        <a:lstStyle/>
        <a:p>
          <a:r>
            <a:rPr lang="cs-CZ"/>
            <a:t>stravovací služby a prodej nápojů</a:t>
          </a:r>
          <a:endParaRPr lang="en-US"/>
        </a:p>
      </dgm:t>
    </dgm:pt>
    <dgm:pt modelId="{51860C3A-31B9-4474-98F7-71928E070D23}" type="parTrans" cxnId="{50564E2B-67AD-45AC-A166-43ABE4BAC7E3}">
      <dgm:prSet/>
      <dgm:spPr/>
      <dgm:t>
        <a:bodyPr/>
        <a:lstStyle/>
        <a:p>
          <a:endParaRPr lang="en-US"/>
        </a:p>
      </dgm:t>
    </dgm:pt>
    <dgm:pt modelId="{57921B40-1634-4D11-8637-64C455B01553}" type="sibTrans" cxnId="{50564E2B-67AD-45AC-A166-43ABE4BAC7E3}">
      <dgm:prSet/>
      <dgm:spPr/>
      <dgm:t>
        <a:bodyPr/>
        <a:lstStyle/>
        <a:p>
          <a:endParaRPr lang="en-US"/>
        </a:p>
      </dgm:t>
    </dgm:pt>
    <dgm:pt modelId="{90E8E726-8E02-4D1D-B5B5-E7079F5A42E3}">
      <dgm:prSet/>
      <dgm:spPr/>
      <dgm:t>
        <a:bodyPr/>
        <a:lstStyle/>
        <a:p>
          <a:r>
            <a:rPr lang="cs-CZ"/>
            <a:t>služby osobní dopravy</a:t>
          </a:r>
          <a:endParaRPr lang="en-US"/>
        </a:p>
      </dgm:t>
    </dgm:pt>
    <dgm:pt modelId="{C23ADD6B-FEB6-49CF-9BB4-966747D5EB40}" type="parTrans" cxnId="{FBB1E4B2-5198-427F-ADDA-78EE8A6F1DF0}">
      <dgm:prSet/>
      <dgm:spPr/>
      <dgm:t>
        <a:bodyPr/>
        <a:lstStyle/>
        <a:p>
          <a:endParaRPr lang="en-US"/>
        </a:p>
      </dgm:t>
    </dgm:pt>
    <dgm:pt modelId="{ECDFCD42-08A2-48E5-BAB2-ED511D229AEF}" type="sibTrans" cxnId="{FBB1E4B2-5198-427F-ADDA-78EE8A6F1DF0}">
      <dgm:prSet/>
      <dgm:spPr/>
      <dgm:t>
        <a:bodyPr/>
        <a:lstStyle/>
        <a:p>
          <a:endParaRPr lang="en-US"/>
        </a:p>
      </dgm:t>
    </dgm:pt>
    <dgm:pt modelId="{94E299C0-4E29-45FA-9529-571549A42DEE}">
      <dgm:prSet/>
      <dgm:spPr/>
      <dgm:t>
        <a:bodyPr/>
        <a:lstStyle/>
        <a:p>
          <a:r>
            <a:rPr lang="pl-PL"/>
            <a:t>pomocné služby v osobní dopravě</a:t>
          </a:r>
          <a:endParaRPr lang="en-US"/>
        </a:p>
      </dgm:t>
    </dgm:pt>
    <dgm:pt modelId="{23577C13-0671-4FD5-845E-8BEA3559086D}" type="parTrans" cxnId="{6ABA0940-778B-4D25-A761-C9E6C7334C23}">
      <dgm:prSet/>
      <dgm:spPr/>
      <dgm:t>
        <a:bodyPr/>
        <a:lstStyle/>
        <a:p>
          <a:endParaRPr lang="en-US"/>
        </a:p>
      </dgm:t>
    </dgm:pt>
    <dgm:pt modelId="{ACACD531-1F40-4CA6-B12F-9C430EB78828}" type="sibTrans" cxnId="{6ABA0940-778B-4D25-A761-C9E6C7334C23}">
      <dgm:prSet/>
      <dgm:spPr/>
      <dgm:t>
        <a:bodyPr/>
        <a:lstStyle/>
        <a:p>
          <a:endParaRPr lang="en-US"/>
        </a:p>
      </dgm:t>
    </dgm:pt>
    <dgm:pt modelId="{8DB02446-879F-4CDF-95ED-F905A70BF9ED}">
      <dgm:prSet/>
      <dgm:spPr/>
      <dgm:t>
        <a:bodyPr/>
        <a:lstStyle/>
        <a:p>
          <a:r>
            <a:rPr lang="cs-CZ"/>
            <a:t>pronájem osobních dopravních prostředků</a:t>
          </a:r>
          <a:endParaRPr lang="en-US"/>
        </a:p>
      </dgm:t>
    </dgm:pt>
    <dgm:pt modelId="{C0BCB9C4-55AC-48EB-9C5C-E96C6C54E1CA}" type="parTrans" cxnId="{363DC2C3-9D6C-437E-A1E4-56EC7FFC13F3}">
      <dgm:prSet/>
      <dgm:spPr/>
      <dgm:t>
        <a:bodyPr/>
        <a:lstStyle/>
        <a:p>
          <a:endParaRPr lang="en-US"/>
        </a:p>
      </dgm:t>
    </dgm:pt>
    <dgm:pt modelId="{DE2A5D5C-4592-4C3D-91F4-AB23CE2BEC13}" type="sibTrans" cxnId="{363DC2C3-9D6C-437E-A1E4-56EC7FFC13F3}">
      <dgm:prSet/>
      <dgm:spPr/>
      <dgm:t>
        <a:bodyPr/>
        <a:lstStyle/>
        <a:p>
          <a:endParaRPr lang="en-US"/>
        </a:p>
      </dgm:t>
    </dgm:pt>
    <dgm:pt modelId="{E6496253-FDEC-4018-AEF6-A9D85C6209F9}">
      <dgm:prSet/>
      <dgm:spPr/>
      <dgm:t>
        <a:bodyPr/>
        <a:lstStyle/>
        <a:p>
          <a:r>
            <a:rPr lang="cs-CZ"/>
            <a:t>udržovací a opravárenské služby osobních dopravních prostředků</a:t>
          </a:r>
          <a:endParaRPr lang="en-US"/>
        </a:p>
      </dgm:t>
    </dgm:pt>
    <dgm:pt modelId="{300AE61E-135C-4477-A423-1F402639B379}" type="parTrans" cxnId="{5FA53DD4-068F-4A7D-B361-99D3AFE3C79F}">
      <dgm:prSet/>
      <dgm:spPr/>
      <dgm:t>
        <a:bodyPr/>
        <a:lstStyle/>
        <a:p>
          <a:endParaRPr lang="en-US"/>
        </a:p>
      </dgm:t>
    </dgm:pt>
    <dgm:pt modelId="{E927E70E-EB1D-47C0-98B3-F92982A32CEA}" type="sibTrans" cxnId="{5FA53DD4-068F-4A7D-B361-99D3AFE3C79F}">
      <dgm:prSet/>
      <dgm:spPr/>
      <dgm:t>
        <a:bodyPr/>
        <a:lstStyle/>
        <a:p>
          <a:endParaRPr lang="en-US"/>
        </a:p>
      </dgm:t>
    </dgm:pt>
    <dgm:pt modelId="{753E9E74-0906-4CD5-9DF0-3E8E0A228EE5}">
      <dgm:prSet/>
      <dgm:spPr/>
      <dgm:t>
        <a:bodyPr/>
        <a:lstStyle/>
        <a:p>
          <a:r>
            <a:rPr lang="cs-CZ"/>
            <a:t>cestovní kanceláře a průvodcovské služby, informační kanceláře</a:t>
          </a:r>
          <a:endParaRPr lang="en-US"/>
        </a:p>
      </dgm:t>
    </dgm:pt>
    <dgm:pt modelId="{95CD3840-8667-4F3C-A71A-27C1A3E5967F}" type="parTrans" cxnId="{309DB213-ABE2-4B5C-9BCC-38334E90659A}">
      <dgm:prSet/>
      <dgm:spPr/>
      <dgm:t>
        <a:bodyPr/>
        <a:lstStyle/>
        <a:p>
          <a:endParaRPr lang="en-US"/>
        </a:p>
      </dgm:t>
    </dgm:pt>
    <dgm:pt modelId="{A7993F4E-74B7-4E5C-81FB-E19F21F1F9AE}" type="sibTrans" cxnId="{309DB213-ABE2-4B5C-9BCC-38334E90659A}">
      <dgm:prSet/>
      <dgm:spPr/>
      <dgm:t>
        <a:bodyPr/>
        <a:lstStyle/>
        <a:p>
          <a:endParaRPr lang="en-US"/>
        </a:p>
      </dgm:t>
    </dgm:pt>
    <dgm:pt modelId="{54F9DF50-1706-4789-BA45-1F8F8AEA5ECE}">
      <dgm:prSet/>
      <dgm:spPr/>
      <dgm:t>
        <a:bodyPr/>
        <a:lstStyle/>
        <a:p>
          <a:r>
            <a:rPr lang="cs-CZ"/>
            <a:t>kulturní služby</a:t>
          </a:r>
          <a:endParaRPr lang="en-US"/>
        </a:p>
      </dgm:t>
    </dgm:pt>
    <dgm:pt modelId="{6AAA3DED-AA69-48B8-A725-979D86202B32}" type="parTrans" cxnId="{7A4A037D-2B78-48C3-96E8-31769E78506F}">
      <dgm:prSet/>
      <dgm:spPr/>
      <dgm:t>
        <a:bodyPr/>
        <a:lstStyle/>
        <a:p>
          <a:endParaRPr lang="en-US"/>
        </a:p>
      </dgm:t>
    </dgm:pt>
    <dgm:pt modelId="{041122AE-EA37-4E3E-A5F1-85077ECCB632}" type="sibTrans" cxnId="{7A4A037D-2B78-48C3-96E8-31769E78506F}">
      <dgm:prSet/>
      <dgm:spPr/>
      <dgm:t>
        <a:bodyPr/>
        <a:lstStyle/>
        <a:p>
          <a:endParaRPr lang="en-US"/>
        </a:p>
      </dgm:t>
    </dgm:pt>
    <dgm:pt modelId="{522EF8B2-51E4-4EBF-8711-861C26B913D0}">
      <dgm:prSet/>
      <dgm:spPr/>
      <dgm:t>
        <a:bodyPr/>
        <a:lstStyle/>
        <a:p>
          <a:r>
            <a:rPr lang="cs-CZ"/>
            <a:t>rekreační a zábavní služby</a:t>
          </a:r>
          <a:endParaRPr lang="en-US"/>
        </a:p>
      </dgm:t>
    </dgm:pt>
    <dgm:pt modelId="{6391F38B-B3B5-469D-B443-F1357908655A}" type="parTrans" cxnId="{3A22841E-38AF-48E3-8E72-A713F480FD99}">
      <dgm:prSet/>
      <dgm:spPr/>
      <dgm:t>
        <a:bodyPr/>
        <a:lstStyle/>
        <a:p>
          <a:endParaRPr lang="en-US"/>
        </a:p>
      </dgm:t>
    </dgm:pt>
    <dgm:pt modelId="{9A5E1575-0E45-44E0-8BA3-32D40476C102}" type="sibTrans" cxnId="{3A22841E-38AF-48E3-8E72-A713F480FD99}">
      <dgm:prSet/>
      <dgm:spPr/>
      <dgm:t>
        <a:bodyPr/>
        <a:lstStyle/>
        <a:p>
          <a:endParaRPr lang="en-US"/>
        </a:p>
      </dgm:t>
    </dgm:pt>
    <dgm:pt modelId="{4B3DDDDC-F9DC-436B-B519-3C55525094D6}">
      <dgm:prSet/>
      <dgm:spPr/>
      <dgm:t>
        <a:bodyPr/>
        <a:lstStyle/>
        <a:p>
          <a:r>
            <a:rPr lang="cs-CZ"/>
            <a:t>různé služby pro turisty (prodej jízdenek, cestovní a zdravotní pojištění, lázeňské, směnárenské služby, …)</a:t>
          </a:r>
          <a:endParaRPr lang="en-US"/>
        </a:p>
      </dgm:t>
    </dgm:pt>
    <dgm:pt modelId="{81DCBE2D-D68C-4891-B134-31EE8089BBCB}" type="parTrans" cxnId="{D3286034-ADA3-47C5-81C8-7D68B0391E46}">
      <dgm:prSet/>
      <dgm:spPr/>
      <dgm:t>
        <a:bodyPr/>
        <a:lstStyle/>
        <a:p>
          <a:endParaRPr lang="en-US"/>
        </a:p>
      </dgm:t>
    </dgm:pt>
    <dgm:pt modelId="{257A823F-5D60-48EE-9609-4C4248CECC3B}" type="sibTrans" cxnId="{D3286034-ADA3-47C5-81C8-7D68B0391E46}">
      <dgm:prSet/>
      <dgm:spPr/>
      <dgm:t>
        <a:bodyPr/>
        <a:lstStyle/>
        <a:p>
          <a:endParaRPr lang="en-US"/>
        </a:p>
      </dgm:t>
    </dgm:pt>
    <dgm:pt modelId="{FFA7F29F-AB5A-441F-AA9F-E5D35D12DD44}" type="pres">
      <dgm:prSet presAssocID="{4C45F117-D455-4AF0-972B-FF40E2CC3B82}" presName="diagram" presStyleCnt="0">
        <dgm:presLayoutVars>
          <dgm:dir/>
          <dgm:resizeHandles val="exact"/>
        </dgm:presLayoutVars>
      </dgm:prSet>
      <dgm:spPr/>
    </dgm:pt>
    <dgm:pt modelId="{9C288A1E-B20E-4538-B617-A033D3384A71}" type="pres">
      <dgm:prSet presAssocID="{A868DCC4-AE17-4CC8-B16F-EEBC1DF84267}" presName="node" presStyleLbl="node1" presStyleIdx="0" presStyleCnt="11">
        <dgm:presLayoutVars>
          <dgm:bulletEnabled val="1"/>
        </dgm:presLayoutVars>
      </dgm:prSet>
      <dgm:spPr/>
    </dgm:pt>
    <dgm:pt modelId="{141CD840-7373-4F82-BA81-49999F14537E}" type="pres">
      <dgm:prSet presAssocID="{B7AE9007-7002-428A-8711-4C703AEF801B}" presName="sibTrans" presStyleCnt="0"/>
      <dgm:spPr/>
    </dgm:pt>
    <dgm:pt modelId="{AC84A9C7-64FD-40E6-8481-E782060D06C0}" type="pres">
      <dgm:prSet presAssocID="{0FE9932C-1DB3-4AA6-9FBE-BD24C01B64C2}" presName="node" presStyleLbl="node1" presStyleIdx="1" presStyleCnt="11">
        <dgm:presLayoutVars>
          <dgm:bulletEnabled val="1"/>
        </dgm:presLayoutVars>
      </dgm:prSet>
      <dgm:spPr/>
    </dgm:pt>
    <dgm:pt modelId="{80385F95-0950-4921-9F58-BB77691541D5}" type="pres">
      <dgm:prSet presAssocID="{38F58992-642D-405C-BC1B-C65B97331371}" presName="sibTrans" presStyleCnt="0"/>
      <dgm:spPr/>
    </dgm:pt>
    <dgm:pt modelId="{B6106388-3C1E-4421-8CDA-62674ADB0E9A}" type="pres">
      <dgm:prSet presAssocID="{44F554D6-0B85-47F3-9EA0-4BBDF0909B9F}" presName="node" presStyleLbl="node1" presStyleIdx="2" presStyleCnt="11">
        <dgm:presLayoutVars>
          <dgm:bulletEnabled val="1"/>
        </dgm:presLayoutVars>
      </dgm:prSet>
      <dgm:spPr/>
    </dgm:pt>
    <dgm:pt modelId="{9615556F-9571-48DB-8011-D588FF9A95BB}" type="pres">
      <dgm:prSet presAssocID="{57921B40-1634-4D11-8637-64C455B01553}" presName="sibTrans" presStyleCnt="0"/>
      <dgm:spPr/>
    </dgm:pt>
    <dgm:pt modelId="{87EB633A-0E4E-44DC-80B8-ECF2F48DB8FC}" type="pres">
      <dgm:prSet presAssocID="{90E8E726-8E02-4D1D-B5B5-E7079F5A42E3}" presName="node" presStyleLbl="node1" presStyleIdx="3" presStyleCnt="11">
        <dgm:presLayoutVars>
          <dgm:bulletEnabled val="1"/>
        </dgm:presLayoutVars>
      </dgm:prSet>
      <dgm:spPr/>
    </dgm:pt>
    <dgm:pt modelId="{2F25536F-1D17-41D8-876E-9DCE1607FFED}" type="pres">
      <dgm:prSet presAssocID="{ECDFCD42-08A2-48E5-BAB2-ED511D229AEF}" presName="sibTrans" presStyleCnt="0"/>
      <dgm:spPr/>
    </dgm:pt>
    <dgm:pt modelId="{ACCCD873-7035-4C4C-B9ED-9AA5BD4C3FC9}" type="pres">
      <dgm:prSet presAssocID="{94E299C0-4E29-45FA-9529-571549A42DEE}" presName="node" presStyleLbl="node1" presStyleIdx="4" presStyleCnt="11">
        <dgm:presLayoutVars>
          <dgm:bulletEnabled val="1"/>
        </dgm:presLayoutVars>
      </dgm:prSet>
      <dgm:spPr/>
    </dgm:pt>
    <dgm:pt modelId="{624E520C-A454-49BB-8CFF-61722A7656C8}" type="pres">
      <dgm:prSet presAssocID="{ACACD531-1F40-4CA6-B12F-9C430EB78828}" presName="sibTrans" presStyleCnt="0"/>
      <dgm:spPr/>
    </dgm:pt>
    <dgm:pt modelId="{E3FA9CF0-7DF3-4991-AD66-194C79A09A24}" type="pres">
      <dgm:prSet presAssocID="{8DB02446-879F-4CDF-95ED-F905A70BF9ED}" presName="node" presStyleLbl="node1" presStyleIdx="5" presStyleCnt="11">
        <dgm:presLayoutVars>
          <dgm:bulletEnabled val="1"/>
        </dgm:presLayoutVars>
      </dgm:prSet>
      <dgm:spPr/>
    </dgm:pt>
    <dgm:pt modelId="{7DBF5E16-BCA4-4F43-832A-9FF969E166C4}" type="pres">
      <dgm:prSet presAssocID="{DE2A5D5C-4592-4C3D-91F4-AB23CE2BEC13}" presName="sibTrans" presStyleCnt="0"/>
      <dgm:spPr/>
    </dgm:pt>
    <dgm:pt modelId="{7F3B2DAB-A4EB-48C8-AABD-82D89EAEC767}" type="pres">
      <dgm:prSet presAssocID="{E6496253-FDEC-4018-AEF6-A9D85C6209F9}" presName="node" presStyleLbl="node1" presStyleIdx="6" presStyleCnt="11">
        <dgm:presLayoutVars>
          <dgm:bulletEnabled val="1"/>
        </dgm:presLayoutVars>
      </dgm:prSet>
      <dgm:spPr/>
    </dgm:pt>
    <dgm:pt modelId="{5A803600-7B61-4A29-B9DA-7509166D269C}" type="pres">
      <dgm:prSet presAssocID="{E927E70E-EB1D-47C0-98B3-F92982A32CEA}" presName="sibTrans" presStyleCnt="0"/>
      <dgm:spPr/>
    </dgm:pt>
    <dgm:pt modelId="{9A5310B9-04BB-4DF7-A547-EF7E82A18398}" type="pres">
      <dgm:prSet presAssocID="{753E9E74-0906-4CD5-9DF0-3E8E0A228EE5}" presName="node" presStyleLbl="node1" presStyleIdx="7" presStyleCnt="11">
        <dgm:presLayoutVars>
          <dgm:bulletEnabled val="1"/>
        </dgm:presLayoutVars>
      </dgm:prSet>
      <dgm:spPr/>
    </dgm:pt>
    <dgm:pt modelId="{2E1C47EB-F82D-44A1-B063-FEB08EC06E18}" type="pres">
      <dgm:prSet presAssocID="{A7993F4E-74B7-4E5C-81FB-E19F21F1F9AE}" presName="sibTrans" presStyleCnt="0"/>
      <dgm:spPr/>
    </dgm:pt>
    <dgm:pt modelId="{19160BAB-4ADF-42AB-8C14-3D7D3B305FAC}" type="pres">
      <dgm:prSet presAssocID="{54F9DF50-1706-4789-BA45-1F8F8AEA5ECE}" presName="node" presStyleLbl="node1" presStyleIdx="8" presStyleCnt="11">
        <dgm:presLayoutVars>
          <dgm:bulletEnabled val="1"/>
        </dgm:presLayoutVars>
      </dgm:prSet>
      <dgm:spPr/>
    </dgm:pt>
    <dgm:pt modelId="{2AC8A4EE-567D-4CB2-9093-AF8D20062A1B}" type="pres">
      <dgm:prSet presAssocID="{041122AE-EA37-4E3E-A5F1-85077ECCB632}" presName="sibTrans" presStyleCnt="0"/>
      <dgm:spPr/>
    </dgm:pt>
    <dgm:pt modelId="{528A90C8-3A08-4C52-ACE9-C81B207D98C3}" type="pres">
      <dgm:prSet presAssocID="{522EF8B2-51E4-4EBF-8711-861C26B913D0}" presName="node" presStyleLbl="node1" presStyleIdx="9" presStyleCnt="11">
        <dgm:presLayoutVars>
          <dgm:bulletEnabled val="1"/>
        </dgm:presLayoutVars>
      </dgm:prSet>
      <dgm:spPr/>
    </dgm:pt>
    <dgm:pt modelId="{7187D6A3-FA15-4A75-B867-D2FC2CC8A589}" type="pres">
      <dgm:prSet presAssocID="{9A5E1575-0E45-44E0-8BA3-32D40476C102}" presName="sibTrans" presStyleCnt="0"/>
      <dgm:spPr/>
    </dgm:pt>
    <dgm:pt modelId="{152B423B-22E2-4F56-B8F5-1DD3A4DC0F17}" type="pres">
      <dgm:prSet presAssocID="{4B3DDDDC-F9DC-436B-B519-3C55525094D6}" presName="node" presStyleLbl="node1" presStyleIdx="10" presStyleCnt="11">
        <dgm:presLayoutVars>
          <dgm:bulletEnabled val="1"/>
        </dgm:presLayoutVars>
      </dgm:prSet>
      <dgm:spPr/>
    </dgm:pt>
  </dgm:ptLst>
  <dgm:cxnLst>
    <dgm:cxn modelId="{309DB213-ABE2-4B5C-9BCC-38334E90659A}" srcId="{4C45F117-D455-4AF0-972B-FF40E2CC3B82}" destId="{753E9E74-0906-4CD5-9DF0-3E8E0A228EE5}" srcOrd="7" destOrd="0" parTransId="{95CD3840-8667-4F3C-A71A-27C1A3E5967F}" sibTransId="{A7993F4E-74B7-4E5C-81FB-E19F21F1F9AE}"/>
    <dgm:cxn modelId="{3A22841E-38AF-48E3-8E72-A713F480FD99}" srcId="{4C45F117-D455-4AF0-972B-FF40E2CC3B82}" destId="{522EF8B2-51E4-4EBF-8711-861C26B913D0}" srcOrd="9" destOrd="0" parTransId="{6391F38B-B3B5-469D-B443-F1357908655A}" sibTransId="{9A5E1575-0E45-44E0-8BA3-32D40476C102}"/>
    <dgm:cxn modelId="{50564E2B-67AD-45AC-A166-43ABE4BAC7E3}" srcId="{4C45F117-D455-4AF0-972B-FF40E2CC3B82}" destId="{44F554D6-0B85-47F3-9EA0-4BBDF0909B9F}" srcOrd="2" destOrd="0" parTransId="{51860C3A-31B9-4474-98F7-71928E070D23}" sibTransId="{57921B40-1634-4D11-8637-64C455B01553}"/>
    <dgm:cxn modelId="{C1737C30-B534-450F-8A91-FC260EA79F38}" type="presOf" srcId="{54F9DF50-1706-4789-BA45-1F8F8AEA5ECE}" destId="{19160BAB-4ADF-42AB-8C14-3D7D3B305FAC}" srcOrd="0" destOrd="0" presId="urn:microsoft.com/office/officeart/2005/8/layout/default"/>
    <dgm:cxn modelId="{F19AD731-F004-439F-A85B-C228B212BA6C}" type="presOf" srcId="{4C45F117-D455-4AF0-972B-FF40E2CC3B82}" destId="{FFA7F29F-AB5A-441F-AA9F-E5D35D12DD44}" srcOrd="0" destOrd="0" presId="urn:microsoft.com/office/officeart/2005/8/layout/default"/>
    <dgm:cxn modelId="{D3286034-ADA3-47C5-81C8-7D68B0391E46}" srcId="{4C45F117-D455-4AF0-972B-FF40E2CC3B82}" destId="{4B3DDDDC-F9DC-436B-B519-3C55525094D6}" srcOrd="10" destOrd="0" parTransId="{81DCBE2D-D68C-4891-B134-31EE8089BBCB}" sibTransId="{257A823F-5D60-48EE-9609-4C4248CECC3B}"/>
    <dgm:cxn modelId="{CF796D3B-409E-4DF7-9021-A3332875B30E}" type="presOf" srcId="{90E8E726-8E02-4D1D-B5B5-E7079F5A42E3}" destId="{87EB633A-0E4E-44DC-80B8-ECF2F48DB8FC}" srcOrd="0" destOrd="0" presId="urn:microsoft.com/office/officeart/2005/8/layout/default"/>
    <dgm:cxn modelId="{B44E9E3F-AFE9-42A8-AE96-4193EE638817}" type="presOf" srcId="{0FE9932C-1DB3-4AA6-9FBE-BD24C01B64C2}" destId="{AC84A9C7-64FD-40E6-8481-E782060D06C0}" srcOrd="0" destOrd="0" presId="urn:microsoft.com/office/officeart/2005/8/layout/default"/>
    <dgm:cxn modelId="{6ABA0940-778B-4D25-A761-C9E6C7334C23}" srcId="{4C45F117-D455-4AF0-972B-FF40E2CC3B82}" destId="{94E299C0-4E29-45FA-9529-571549A42DEE}" srcOrd="4" destOrd="0" parTransId="{23577C13-0671-4FD5-845E-8BEA3559086D}" sibTransId="{ACACD531-1F40-4CA6-B12F-9C430EB78828}"/>
    <dgm:cxn modelId="{8601E271-CE4F-43E5-9472-9180BB930155}" type="presOf" srcId="{E6496253-FDEC-4018-AEF6-A9D85C6209F9}" destId="{7F3B2DAB-A4EB-48C8-AABD-82D89EAEC767}" srcOrd="0" destOrd="0" presId="urn:microsoft.com/office/officeart/2005/8/layout/default"/>
    <dgm:cxn modelId="{7A4A037D-2B78-48C3-96E8-31769E78506F}" srcId="{4C45F117-D455-4AF0-972B-FF40E2CC3B82}" destId="{54F9DF50-1706-4789-BA45-1F8F8AEA5ECE}" srcOrd="8" destOrd="0" parTransId="{6AAA3DED-AA69-48B8-A725-979D86202B32}" sibTransId="{041122AE-EA37-4E3E-A5F1-85077ECCB632}"/>
    <dgm:cxn modelId="{E0B6C291-18F7-46B2-82BD-7AB46489E182}" type="presOf" srcId="{94E299C0-4E29-45FA-9529-571549A42DEE}" destId="{ACCCD873-7035-4C4C-B9ED-9AA5BD4C3FC9}" srcOrd="0" destOrd="0" presId="urn:microsoft.com/office/officeart/2005/8/layout/default"/>
    <dgm:cxn modelId="{F130EF91-C1EB-4581-A8AE-64DD6EF984CB}" type="presOf" srcId="{44F554D6-0B85-47F3-9EA0-4BBDF0909B9F}" destId="{B6106388-3C1E-4421-8CDA-62674ADB0E9A}" srcOrd="0" destOrd="0" presId="urn:microsoft.com/office/officeart/2005/8/layout/default"/>
    <dgm:cxn modelId="{C998C298-BF13-4FCF-AD0E-C1684E216B57}" type="presOf" srcId="{753E9E74-0906-4CD5-9DF0-3E8E0A228EE5}" destId="{9A5310B9-04BB-4DF7-A547-EF7E82A18398}" srcOrd="0" destOrd="0" presId="urn:microsoft.com/office/officeart/2005/8/layout/default"/>
    <dgm:cxn modelId="{6B9CB6A1-4E67-4F9C-96E5-D7613EECC9D4}" type="presOf" srcId="{8DB02446-879F-4CDF-95ED-F905A70BF9ED}" destId="{E3FA9CF0-7DF3-4991-AD66-194C79A09A24}" srcOrd="0" destOrd="0" presId="urn:microsoft.com/office/officeart/2005/8/layout/default"/>
    <dgm:cxn modelId="{FBB1E4B2-5198-427F-ADDA-78EE8A6F1DF0}" srcId="{4C45F117-D455-4AF0-972B-FF40E2CC3B82}" destId="{90E8E726-8E02-4D1D-B5B5-E7079F5A42E3}" srcOrd="3" destOrd="0" parTransId="{C23ADD6B-FEB6-49CF-9BB4-966747D5EB40}" sibTransId="{ECDFCD42-08A2-48E5-BAB2-ED511D229AEF}"/>
    <dgm:cxn modelId="{363DC2C3-9D6C-437E-A1E4-56EC7FFC13F3}" srcId="{4C45F117-D455-4AF0-972B-FF40E2CC3B82}" destId="{8DB02446-879F-4CDF-95ED-F905A70BF9ED}" srcOrd="5" destOrd="0" parTransId="{C0BCB9C4-55AC-48EB-9C5C-E96C6C54E1CA}" sibTransId="{DE2A5D5C-4592-4C3D-91F4-AB23CE2BEC13}"/>
    <dgm:cxn modelId="{01AA43C6-5300-49DF-AAFA-912684C34C34}" type="presOf" srcId="{522EF8B2-51E4-4EBF-8711-861C26B913D0}" destId="{528A90C8-3A08-4C52-ACE9-C81B207D98C3}" srcOrd="0" destOrd="0" presId="urn:microsoft.com/office/officeart/2005/8/layout/default"/>
    <dgm:cxn modelId="{5FA53DD4-068F-4A7D-B361-99D3AFE3C79F}" srcId="{4C45F117-D455-4AF0-972B-FF40E2CC3B82}" destId="{E6496253-FDEC-4018-AEF6-A9D85C6209F9}" srcOrd="6" destOrd="0" parTransId="{300AE61E-135C-4477-A423-1F402639B379}" sibTransId="{E927E70E-EB1D-47C0-98B3-F92982A32CEA}"/>
    <dgm:cxn modelId="{45EA9AE1-B37D-4D62-AC65-04FD188BDF03}" type="presOf" srcId="{A868DCC4-AE17-4CC8-B16F-EEBC1DF84267}" destId="{9C288A1E-B20E-4538-B617-A033D3384A71}" srcOrd="0" destOrd="0" presId="urn:microsoft.com/office/officeart/2005/8/layout/default"/>
    <dgm:cxn modelId="{EE48DDE6-5A90-4466-8D35-EF0C6DBA87C2}" srcId="{4C45F117-D455-4AF0-972B-FF40E2CC3B82}" destId="{0FE9932C-1DB3-4AA6-9FBE-BD24C01B64C2}" srcOrd="1" destOrd="0" parTransId="{1A9801DE-05CD-404B-A03D-FC925C0BB602}" sibTransId="{38F58992-642D-405C-BC1B-C65B97331371}"/>
    <dgm:cxn modelId="{ED78A9EA-6E8E-4E09-86D9-170D4CD540BB}" srcId="{4C45F117-D455-4AF0-972B-FF40E2CC3B82}" destId="{A868DCC4-AE17-4CC8-B16F-EEBC1DF84267}" srcOrd="0" destOrd="0" parTransId="{5B85B196-F483-44A6-858A-210AF04CDB74}" sibTransId="{B7AE9007-7002-428A-8711-4C703AEF801B}"/>
    <dgm:cxn modelId="{8FC4EAF0-885E-424D-83FD-B63B4F5A245D}" type="presOf" srcId="{4B3DDDDC-F9DC-436B-B519-3C55525094D6}" destId="{152B423B-22E2-4F56-B8F5-1DD3A4DC0F17}" srcOrd="0" destOrd="0" presId="urn:microsoft.com/office/officeart/2005/8/layout/default"/>
    <dgm:cxn modelId="{C70F90B6-7B92-4444-AE77-3D457A0E3F5A}" type="presParOf" srcId="{FFA7F29F-AB5A-441F-AA9F-E5D35D12DD44}" destId="{9C288A1E-B20E-4538-B617-A033D3384A71}" srcOrd="0" destOrd="0" presId="urn:microsoft.com/office/officeart/2005/8/layout/default"/>
    <dgm:cxn modelId="{9C6A9734-8EE1-4AD4-B640-35D8FCC74061}" type="presParOf" srcId="{FFA7F29F-AB5A-441F-AA9F-E5D35D12DD44}" destId="{141CD840-7373-4F82-BA81-49999F14537E}" srcOrd="1" destOrd="0" presId="urn:microsoft.com/office/officeart/2005/8/layout/default"/>
    <dgm:cxn modelId="{1FB3780E-4EB2-4FD8-8C62-4B026C8629FC}" type="presParOf" srcId="{FFA7F29F-AB5A-441F-AA9F-E5D35D12DD44}" destId="{AC84A9C7-64FD-40E6-8481-E782060D06C0}" srcOrd="2" destOrd="0" presId="urn:microsoft.com/office/officeart/2005/8/layout/default"/>
    <dgm:cxn modelId="{07115A7F-0248-49AA-B19F-19F0E00128A9}" type="presParOf" srcId="{FFA7F29F-AB5A-441F-AA9F-E5D35D12DD44}" destId="{80385F95-0950-4921-9F58-BB77691541D5}" srcOrd="3" destOrd="0" presId="urn:microsoft.com/office/officeart/2005/8/layout/default"/>
    <dgm:cxn modelId="{E12D76D4-B437-44D8-BDE2-F4143B082180}" type="presParOf" srcId="{FFA7F29F-AB5A-441F-AA9F-E5D35D12DD44}" destId="{B6106388-3C1E-4421-8CDA-62674ADB0E9A}" srcOrd="4" destOrd="0" presId="urn:microsoft.com/office/officeart/2005/8/layout/default"/>
    <dgm:cxn modelId="{BA214E52-8233-4694-A55A-FBBA394CB132}" type="presParOf" srcId="{FFA7F29F-AB5A-441F-AA9F-E5D35D12DD44}" destId="{9615556F-9571-48DB-8011-D588FF9A95BB}" srcOrd="5" destOrd="0" presId="urn:microsoft.com/office/officeart/2005/8/layout/default"/>
    <dgm:cxn modelId="{87C3CD4E-445C-437A-B30D-4025A5FF5345}" type="presParOf" srcId="{FFA7F29F-AB5A-441F-AA9F-E5D35D12DD44}" destId="{87EB633A-0E4E-44DC-80B8-ECF2F48DB8FC}" srcOrd="6" destOrd="0" presId="urn:microsoft.com/office/officeart/2005/8/layout/default"/>
    <dgm:cxn modelId="{3F0995B7-D776-4B89-9D05-49B42FDADE00}" type="presParOf" srcId="{FFA7F29F-AB5A-441F-AA9F-E5D35D12DD44}" destId="{2F25536F-1D17-41D8-876E-9DCE1607FFED}" srcOrd="7" destOrd="0" presId="urn:microsoft.com/office/officeart/2005/8/layout/default"/>
    <dgm:cxn modelId="{75365306-DAA7-4DF1-B6A6-3C8A636D6789}" type="presParOf" srcId="{FFA7F29F-AB5A-441F-AA9F-E5D35D12DD44}" destId="{ACCCD873-7035-4C4C-B9ED-9AA5BD4C3FC9}" srcOrd="8" destOrd="0" presId="urn:microsoft.com/office/officeart/2005/8/layout/default"/>
    <dgm:cxn modelId="{58CA83F4-917F-43DB-B26C-9F87EEAD91BE}" type="presParOf" srcId="{FFA7F29F-AB5A-441F-AA9F-E5D35D12DD44}" destId="{624E520C-A454-49BB-8CFF-61722A7656C8}" srcOrd="9" destOrd="0" presId="urn:microsoft.com/office/officeart/2005/8/layout/default"/>
    <dgm:cxn modelId="{396088C8-874F-4CEB-8C41-C3CA63081DDF}" type="presParOf" srcId="{FFA7F29F-AB5A-441F-AA9F-E5D35D12DD44}" destId="{E3FA9CF0-7DF3-4991-AD66-194C79A09A24}" srcOrd="10" destOrd="0" presId="urn:microsoft.com/office/officeart/2005/8/layout/default"/>
    <dgm:cxn modelId="{C6838009-A496-401D-8CE1-3D781CD2277E}" type="presParOf" srcId="{FFA7F29F-AB5A-441F-AA9F-E5D35D12DD44}" destId="{7DBF5E16-BCA4-4F43-832A-9FF969E166C4}" srcOrd="11" destOrd="0" presId="urn:microsoft.com/office/officeart/2005/8/layout/default"/>
    <dgm:cxn modelId="{EF5347B6-0DAC-4BAF-A144-86D7BA2DD37A}" type="presParOf" srcId="{FFA7F29F-AB5A-441F-AA9F-E5D35D12DD44}" destId="{7F3B2DAB-A4EB-48C8-AABD-82D89EAEC767}" srcOrd="12" destOrd="0" presId="urn:microsoft.com/office/officeart/2005/8/layout/default"/>
    <dgm:cxn modelId="{747534C3-ADFB-439F-8901-F1A03AEC8151}" type="presParOf" srcId="{FFA7F29F-AB5A-441F-AA9F-E5D35D12DD44}" destId="{5A803600-7B61-4A29-B9DA-7509166D269C}" srcOrd="13" destOrd="0" presId="urn:microsoft.com/office/officeart/2005/8/layout/default"/>
    <dgm:cxn modelId="{0D6134FF-43FD-47DC-B26E-950B60EEABF2}" type="presParOf" srcId="{FFA7F29F-AB5A-441F-AA9F-E5D35D12DD44}" destId="{9A5310B9-04BB-4DF7-A547-EF7E82A18398}" srcOrd="14" destOrd="0" presId="urn:microsoft.com/office/officeart/2005/8/layout/default"/>
    <dgm:cxn modelId="{9F11113C-B11D-4CDF-9338-EFE13C54189B}" type="presParOf" srcId="{FFA7F29F-AB5A-441F-AA9F-E5D35D12DD44}" destId="{2E1C47EB-F82D-44A1-B063-FEB08EC06E18}" srcOrd="15" destOrd="0" presId="urn:microsoft.com/office/officeart/2005/8/layout/default"/>
    <dgm:cxn modelId="{D5082A46-8D39-420C-B09F-290D2F43E1BE}" type="presParOf" srcId="{FFA7F29F-AB5A-441F-AA9F-E5D35D12DD44}" destId="{19160BAB-4ADF-42AB-8C14-3D7D3B305FAC}" srcOrd="16" destOrd="0" presId="urn:microsoft.com/office/officeart/2005/8/layout/default"/>
    <dgm:cxn modelId="{4AF0BBBB-CA1B-4E72-BED9-CB88517A7212}" type="presParOf" srcId="{FFA7F29F-AB5A-441F-AA9F-E5D35D12DD44}" destId="{2AC8A4EE-567D-4CB2-9093-AF8D20062A1B}" srcOrd="17" destOrd="0" presId="urn:microsoft.com/office/officeart/2005/8/layout/default"/>
    <dgm:cxn modelId="{92FD3C75-2FDD-4DA0-B46A-A7B4899F4A1D}" type="presParOf" srcId="{FFA7F29F-AB5A-441F-AA9F-E5D35D12DD44}" destId="{528A90C8-3A08-4C52-ACE9-C81B207D98C3}" srcOrd="18" destOrd="0" presId="urn:microsoft.com/office/officeart/2005/8/layout/default"/>
    <dgm:cxn modelId="{4881BA5A-AE87-477E-B60A-2C3CFE8A94F4}" type="presParOf" srcId="{FFA7F29F-AB5A-441F-AA9F-E5D35D12DD44}" destId="{7187D6A3-FA15-4A75-B867-D2FC2CC8A589}" srcOrd="19" destOrd="0" presId="urn:microsoft.com/office/officeart/2005/8/layout/default"/>
    <dgm:cxn modelId="{7FE7975F-278F-48EA-BD84-30EB043A63B5}" type="presParOf" srcId="{FFA7F29F-AB5A-441F-AA9F-E5D35D12DD44}" destId="{152B423B-22E2-4F56-B8F5-1DD3A4DC0F17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F9ABFE-F3D0-41A4-A6ED-2853FBB6E58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E9D4C06-9AE8-485C-A01A-5DD5D3617C15}">
      <dgm:prSet/>
      <dgm:spPr/>
      <dgm:t>
        <a:bodyPr/>
        <a:lstStyle/>
        <a:p>
          <a:r>
            <a:rPr lang="cs-CZ"/>
            <a:t>1. Fuels – 2,31 bilionů USD</a:t>
          </a:r>
          <a:endParaRPr lang="en-US"/>
        </a:p>
      </dgm:t>
    </dgm:pt>
    <dgm:pt modelId="{B2690C73-4CB2-455F-B245-9E59BCF108FC}" type="parTrans" cxnId="{D2D7A202-1626-476A-A108-AE321AD1362A}">
      <dgm:prSet/>
      <dgm:spPr/>
      <dgm:t>
        <a:bodyPr/>
        <a:lstStyle/>
        <a:p>
          <a:endParaRPr lang="en-US"/>
        </a:p>
      </dgm:t>
    </dgm:pt>
    <dgm:pt modelId="{C557FCC0-1EB2-4210-AA33-17D42F564A70}" type="sibTrans" cxnId="{D2D7A202-1626-476A-A108-AE321AD1362A}">
      <dgm:prSet/>
      <dgm:spPr/>
      <dgm:t>
        <a:bodyPr/>
        <a:lstStyle/>
        <a:p>
          <a:endParaRPr lang="en-US"/>
        </a:p>
      </dgm:t>
    </dgm:pt>
    <dgm:pt modelId="{AC8271A2-F214-483B-ABE7-A572814B27A5}">
      <dgm:prSet/>
      <dgm:spPr/>
      <dgm:t>
        <a:bodyPr/>
        <a:lstStyle/>
        <a:p>
          <a:r>
            <a:rPr lang="cs-CZ"/>
            <a:t>2. Chemicals – 2,19 bilionů USD</a:t>
          </a:r>
          <a:endParaRPr lang="en-US"/>
        </a:p>
      </dgm:t>
    </dgm:pt>
    <dgm:pt modelId="{3070D790-9EB1-4E1D-BBD2-77AFA69EDC01}" type="parTrans" cxnId="{7027D172-27FA-4E22-AC38-BB93F7B2060C}">
      <dgm:prSet/>
      <dgm:spPr/>
      <dgm:t>
        <a:bodyPr/>
        <a:lstStyle/>
        <a:p>
          <a:endParaRPr lang="en-US"/>
        </a:p>
      </dgm:t>
    </dgm:pt>
    <dgm:pt modelId="{A6B40D83-AF82-4803-ABE4-C88389373892}" type="sibTrans" cxnId="{7027D172-27FA-4E22-AC38-BB93F7B2060C}">
      <dgm:prSet/>
      <dgm:spPr/>
      <dgm:t>
        <a:bodyPr/>
        <a:lstStyle/>
        <a:p>
          <a:endParaRPr lang="en-US"/>
        </a:p>
      </dgm:t>
    </dgm:pt>
    <dgm:pt modelId="{19F95AF9-9EDB-41DF-876D-2138D7812A03}">
      <dgm:prSet/>
      <dgm:spPr/>
      <dgm:t>
        <a:bodyPr/>
        <a:lstStyle/>
        <a:p>
          <a:r>
            <a:rPr lang="cs-CZ"/>
            <a:t>3. International tourism – 1,74 bilionů USD</a:t>
          </a:r>
          <a:endParaRPr lang="en-US"/>
        </a:p>
      </dgm:t>
    </dgm:pt>
    <dgm:pt modelId="{3A086AC0-1CD8-4342-BB00-F5D64E41FF82}" type="parTrans" cxnId="{436D99E5-26B0-4230-964D-8E300F75DE4B}">
      <dgm:prSet/>
      <dgm:spPr/>
      <dgm:t>
        <a:bodyPr/>
        <a:lstStyle/>
        <a:p>
          <a:endParaRPr lang="en-US"/>
        </a:p>
      </dgm:t>
    </dgm:pt>
    <dgm:pt modelId="{FDFAD122-6AF6-4199-A10B-AD0483234CA3}" type="sibTrans" cxnId="{436D99E5-26B0-4230-964D-8E300F75DE4B}">
      <dgm:prSet/>
      <dgm:spPr/>
      <dgm:t>
        <a:bodyPr/>
        <a:lstStyle/>
        <a:p>
          <a:endParaRPr lang="en-US"/>
        </a:p>
      </dgm:t>
    </dgm:pt>
    <dgm:pt modelId="{7B3B480F-B1B1-4D5A-9717-F60418254DE4}">
      <dgm:prSet/>
      <dgm:spPr/>
      <dgm:t>
        <a:bodyPr/>
        <a:lstStyle/>
        <a:p>
          <a:r>
            <a:rPr lang="cs-CZ"/>
            <a:t>4. Automotive products - - 1,53 bilionů USD</a:t>
          </a:r>
          <a:endParaRPr lang="en-US"/>
        </a:p>
      </dgm:t>
    </dgm:pt>
    <dgm:pt modelId="{1D154797-D27E-42C1-BC12-9D4E407163BF}" type="parTrans" cxnId="{BD1929C4-CE18-4610-B278-A3C25181529D}">
      <dgm:prSet/>
      <dgm:spPr/>
      <dgm:t>
        <a:bodyPr/>
        <a:lstStyle/>
        <a:p>
          <a:endParaRPr lang="en-US"/>
        </a:p>
      </dgm:t>
    </dgm:pt>
    <dgm:pt modelId="{2A8E05D5-AE5E-44F7-8EF0-54D04E76F079}" type="sibTrans" cxnId="{BD1929C4-CE18-4610-B278-A3C25181529D}">
      <dgm:prSet/>
      <dgm:spPr/>
      <dgm:t>
        <a:bodyPr/>
        <a:lstStyle/>
        <a:p>
          <a:endParaRPr lang="en-US"/>
        </a:p>
      </dgm:t>
    </dgm:pt>
    <dgm:pt modelId="{B9B236DA-A155-4A02-827A-F82F96F1E4D8}">
      <dgm:prSet/>
      <dgm:spPr/>
      <dgm:t>
        <a:bodyPr/>
        <a:lstStyle/>
        <a:p>
          <a:r>
            <a:rPr lang="cs-CZ"/>
            <a:t>5. Food – 1,50 bilionů USD </a:t>
          </a:r>
          <a:endParaRPr lang="en-US"/>
        </a:p>
      </dgm:t>
    </dgm:pt>
    <dgm:pt modelId="{382F8F9B-E5B8-4395-9659-54CBE9B2FF90}" type="parTrans" cxnId="{9E7FC72E-2B4E-4F28-9A18-71E8B9C1A9AD}">
      <dgm:prSet/>
      <dgm:spPr/>
      <dgm:t>
        <a:bodyPr/>
        <a:lstStyle/>
        <a:p>
          <a:endParaRPr lang="en-US"/>
        </a:p>
      </dgm:t>
    </dgm:pt>
    <dgm:pt modelId="{93F194FF-7A46-4010-BE01-2E396B918CC9}" type="sibTrans" cxnId="{9E7FC72E-2B4E-4F28-9A18-71E8B9C1A9AD}">
      <dgm:prSet/>
      <dgm:spPr/>
      <dgm:t>
        <a:bodyPr/>
        <a:lstStyle/>
        <a:p>
          <a:endParaRPr lang="en-US"/>
        </a:p>
      </dgm:t>
    </dgm:pt>
    <dgm:pt modelId="{592ABFF8-B847-42F6-81C7-CB613E86D9C8}">
      <dgm:prSet/>
      <dgm:spPr/>
      <dgm:t>
        <a:bodyPr/>
        <a:lstStyle/>
        <a:p>
          <a:r>
            <a:rPr lang="cs-CZ" dirty="0"/>
            <a:t>Zdroj: International </a:t>
          </a:r>
          <a:r>
            <a:rPr lang="cs-CZ" dirty="0" err="1"/>
            <a:t>Tourism</a:t>
          </a:r>
          <a:r>
            <a:rPr lang="cs-CZ" dirty="0"/>
            <a:t> Highlights2019</a:t>
          </a:r>
          <a:endParaRPr lang="en-US" dirty="0"/>
        </a:p>
      </dgm:t>
    </dgm:pt>
    <dgm:pt modelId="{63F3E8D7-37C5-4116-BE2E-32CFA0F27423}" type="parTrans" cxnId="{677EC0DC-435B-4B55-B5C6-665810624D04}">
      <dgm:prSet/>
      <dgm:spPr/>
      <dgm:t>
        <a:bodyPr/>
        <a:lstStyle/>
        <a:p>
          <a:endParaRPr lang="en-US"/>
        </a:p>
      </dgm:t>
    </dgm:pt>
    <dgm:pt modelId="{88A71E82-0D85-4132-9B21-0C3761DEECBD}" type="sibTrans" cxnId="{677EC0DC-435B-4B55-B5C6-665810624D04}">
      <dgm:prSet/>
      <dgm:spPr/>
      <dgm:t>
        <a:bodyPr/>
        <a:lstStyle/>
        <a:p>
          <a:endParaRPr lang="en-US"/>
        </a:p>
      </dgm:t>
    </dgm:pt>
    <dgm:pt modelId="{45257F5D-291B-4929-AE67-B166188301D3}" type="pres">
      <dgm:prSet presAssocID="{31F9ABFE-F3D0-41A4-A6ED-2853FBB6E580}" presName="root" presStyleCnt="0">
        <dgm:presLayoutVars>
          <dgm:dir/>
          <dgm:resizeHandles val="exact"/>
        </dgm:presLayoutVars>
      </dgm:prSet>
      <dgm:spPr/>
    </dgm:pt>
    <dgm:pt modelId="{96340349-1B8A-4032-B740-88B083715CD5}" type="pres">
      <dgm:prSet presAssocID="{0E9D4C06-9AE8-485C-A01A-5DD5D3617C15}" presName="compNode" presStyleCnt="0"/>
      <dgm:spPr/>
    </dgm:pt>
    <dgm:pt modelId="{01F10302-4B5C-43D5-A3C8-968A8CD469DF}" type="pres">
      <dgm:prSet presAssocID="{0E9D4C06-9AE8-485C-A01A-5DD5D3617C15}" presName="bgRect" presStyleLbl="bgShp" presStyleIdx="0" presStyleCnt="6"/>
      <dgm:spPr/>
    </dgm:pt>
    <dgm:pt modelId="{264B014C-CA78-4802-9202-3B6FD44B7116}" type="pres">
      <dgm:prSet presAssocID="{0E9D4C06-9AE8-485C-A01A-5DD5D3617C1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32711016-CD8D-4229-9631-7E5570705783}" type="pres">
      <dgm:prSet presAssocID="{0E9D4C06-9AE8-485C-A01A-5DD5D3617C15}" presName="spaceRect" presStyleCnt="0"/>
      <dgm:spPr/>
    </dgm:pt>
    <dgm:pt modelId="{643269EC-AA99-4A14-8643-9E537AB74BB9}" type="pres">
      <dgm:prSet presAssocID="{0E9D4C06-9AE8-485C-A01A-5DD5D3617C15}" presName="parTx" presStyleLbl="revTx" presStyleIdx="0" presStyleCnt="6">
        <dgm:presLayoutVars>
          <dgm:chMax val="0"/>
          <dgm:chPref val="0"/>
        </dgm:presLayoutVars>
      </dgm:prSet>
      <dgm:spPr/>
    </dgm:pt>
    <dgm:pt modelId="{4C9618ED-7D15-459A-8178-EED699A8AFC8}" type="pres">
      <dgm:prSet presAssocID="{C557FCC0-1EB2-4210-AA33-17D42F564A70}" presName="sibTrans" presStyleCnt="0"/>
      <dgm:spPr/>
    </dgm:pt>
    <dgm:pt modelId="{2763D8F4-6C6B-4860-B983-B06C234948BE}" type="pres">
      <dgm:prSet presAssocID="{AC8271A2-F214-483B-ABE7-A572814B27A5}" presName="compNode" presStyleCnt="0"/>
      <dgm:spPr/>
    </dgm:pt>
    <dgm:pt modelId="{2737E38C-0EEE-4C3B-9C74-3687C2BF13E0}" type="pres">
      <dgm:prSet presAssocID="{AC8271A2-F214-483B-ABE7-A572814B27A5}" presName="bgRect" presStyleLbl="bgShp" presStyleIdx="1" presStyleCnt="6"/>
      <dgm:spPr/>
    </dgm:pt>
    <dgm:pt modelId="{03ED396C-9FC5-4867-92CB-E34C4CB3BABE}" type="pres">
      <dgm:prSet presAssocID="{AC8271A2-F214-483B-ABE7-A572814B27A5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ňka"/>
        </a:ext>
      </dgm:extLst>
    </dgm:pt>
    <dgm:pt modelId="{85A9E1E3-F5B6-4475-B5BB-13CA8B63C7CB}" type="pres">
      <dgm:prSet presAssocID="{AC8271A2-F214-483B-ABE7-A572814B27A5}" presName="spaceRect" presStyleCnt="0"/>
      <dgm:spPr/>
    </dgm:pt>
    <dgm:pt modelId="{539D944B-695C-404B-B92F-E519D91D299C}" type="pres">
      <dgm:prSet presAssocID="{AC8271A2-F214-483B-ABE7-A572814B27A5}" presName="parTx" presStyleLbl="revTx" presStyleIdx="1" presStyleCnt="6">
        <dgm:presLayoutVars>
          <dgm:chMax val="0"/>
          <dgm:chPref val="0"/>
        </dgm:presLayoutVars>
      </dgm:prSet>
      <dgm:spPr/>
    </dgm:pt>
    <dgm:pt modelId="{07D032EA-4322-43C2-B7F3-31F0019A1818}" type="pres">
      <dgm:prSet presAssocID="{A6B40D83-AF82-4803-ABE4-C88389373892}" presName="sibTrans" presStyleCnt="0"/>
      <dgm:spPr/>
    </dgm:pt>
    <dgm:pt modelId="{83D22B9C-27BE-4EFB-861A-B86101B716BC}" type="pres">
      <dgm:prSet presAssocID="{19F95AF9-9EDB-41DF-876D-2138D7812A03}" presName="compNode" presStyleCnt="0"/>
      <dgm:spPr/>
    </dgm:pt>
    <dgm:pt modelId="{173CC9A4-852A-421A-9ED8-E334CA9CFDD8}" type="pres">
      <dgm:prSet presAssocID="{19F95AF9-9EDB-41DF-876D-2138D7812A03}" presName="bgRect" presStyleLbl="bgShp" presStyleIdx="2" presStyleCnt="6"/>
      <dgm:spPr/>
    </dgm:pt>
    <dgm:pt modelId="{D68FC733-FBC3-4443-BB81-F8203F79EE74}" type="pres">
      <dgm:prSet presAssocID="{19F95AF9-9EDB-41DF-876D-2138D7812A03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üan"/>
        </a:ext>
      </dgm:extLst>
    </dgm:pt>
    <dgm:pt modelId="{145707DB-88CE-47E1-B848-0F91239A5837}" type="pres">
      <dgm:prSet presAssocID="{19F95AF9-9EDB-41DF-876D-2138D7812A03}" presName="spaceRect" presStyleCnt="0"/>
      <dgm:spPr/>
    </dgm:pt>
    <dgm:pt modelId="{917C1336-A2F3-4B36-8217-004AC8E99C08}" type="pres">
      <dgm:prSet presAssocID="{19F95AF9-9EDB-41DF-876D-2138D7812A03}" presName="parTx" presStyleLbl="revTx" presStyleIdx="2" presStyleCnt="6">
        <dgm:presLayoutVars>
          <dgm:chMax val="0"/>
          <dgm:chPref val="0"/>
        </dgm:presLayoutVars>
      </dgm:prSet>
      <dgm:spPr/>
    </dgm:pt>
    <dgm:pt modelId="{DEEE7E4C-B529-4058-A234-52A0FAF91CB1}" type="pres">
      <dgm:prSet presAssocID="{FDFAD122-6AF6-4199-A10B-AD0483234CA3}" presName="sibTrans" presStyleCnt="0"/>
      <dgm:spPr/>
    </dgm:pt>
    <dgm:pt modelId="{7B5B619C-C6AE-42FB-B3F8-A25055353E0E}" type="pres">
      <dgm:prSet presAssocID="{7B3B480F-B1B1-4D5A-9717-F60418254DE4}" presName="compNode" presStyleCnt="0"/>
      <dgm:spPr/>
    </dgm:pt>
    <dgm:pt modelId="{C25C931A-EAED-47B8-8882-94C76293C143}" type="pres">
      <dgm:prSet presAssocID="{7B3B480F-B1B1-4D5A-9717-F60418254DE4}" presName="bgRect" presStyleLbl="bgShp" presStyleIdx="3" presStyleCnt="6"/>
      <dgm:spPr/>
    </dgm:pt>
    <dgm:pt modelId="{2F01470E-0BCB-476B-9BBB-C7314F623238}" type="pres">
      <dgm:prSet presAssocID="{7B3B480F-B1B1-4D5A-9717-F60418254DE4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uto"/>
        </a:ext>
      </dgm:extLst>
    </dgm:pt>
    <dgm:pt modelId="{D955FE4A-2B0E-4BCF-97D0-27FFCD11F99A}" type="pres">
      <dgm:prSet presAssocID="{7B3B480F-B1B1-4D5A-9717-F60418254DE4}" presName="spaceRect" presStyleCnt="0"/>
      <dgm:spPr/>
    </dgm:pt>
    <dgm:pt modelId="{A5079C10-E3FC-4FBD-8EC4-1B8DADF6BAED}" type="pres">
      <dgm:prSet presAssocID="{7B3B480F-B1B1-4D5A-9717-F60418254DE4}" presName="parTx" presStyleLbl="revTx" presStyleIdx="3" presStyleCnt="6">
        <dgm:presLayoutVars>
          <dgm:chMax val="0"/>
          <dgm:chPref val="0"/>
        </dgm:presLayoutVars>
      </dgm:prSet>
      <dgm:spPr/>
    </dgm:pt>
    <dgm:pt modelId="{34AA71E2-B87F-41C8-806D-ECBCCC94AD79}" type="pres">
      <dgm:prSet presAssocID="{2A8E05D5-AE5E-44F7-8EF0-54D04E76F079}" presName="sibTrans" presStyleCnt="0"/>
      <dgm:spPr/>
    </dgm:pt>
    <dgm:pt modelId="{8A3F1C15-30F7-4162-8206-872CAB10DE44}" type="pres">
      <dgm:prSet presAssocID="{B9B236DA-A155-4A02-827A-F82F96F1E4D8}" presName="compNode" presStyleCnt="0"/>
      <dgm:spPr/>
    </dgm:pt>
    <dgm:pt modelId="{0A4E1973-A31D-4119-A306-659D70513087}" type="pres">
      <dgm:prSet presAssocID="{B9B236DA-A155-4A02-827A-F82F96F1E4D8}" presName="bgRect" presStyleLbl="bgShp" presStyleIdx="4" presStyleCnt="6"/>
      <dgm:spPr/>
    </dgm:pt>
    <dgm:pt modelId="{CB3925F2-3615-46B0-B2B1-21F2EC506DB8}" type="pres">
      <dgm:prSet presAssocID="{B9B236DA-A155-4A02-827A-F82F96F1E4D8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íze"/>
        </a:ext>
      </dgm:extLst>
    </dgm:pt>
    <dgm:pt modelId="{8868E49B-EC74-4D96-89F4-E71D218A6DC2}" type="pres">
      <dgm:prSet presAssocID="{B9B236DA-A155-4A02-827A-F82F96F1E4D8}" presName="spaceRect" presStyleCnt="0"/>
      <dgm:spPr/>
    </dgm:pt>
    <dgm:pt modelId="{E8511A4E-6026-46CB-908C-01764D527D92}" type="pres">
      <dgm:prSet presAssocID="{B9B236DA-A155-4A02-827A-F82F96F1E4D8}" presName="parTx" presStyleLbl="revTx" presStyleIdx="4" presStyleCnt="6">
        <dgm:presLayoutVars>
          <dgm:chMax val="0"/>
          <dgm:chPref val="0"/>
        </dgm:presLayoutVars>
      </dgm:prSet>
      <dgm:spPr/>
    </dgm:pt>
    <dgm:pt modelId="{3BC84962-3B53-4E95-B76F-B891256055FB}" type="pres">
      <dgm:prSet presAssocID="{93F194FF-7A46-4010-BE01-2E396B918CC9}" presName="sibTrans" presStyleCnt="0"/>
      <dgm:spPr/>
    </dgm:pt>
    <dgm:pt modelId="{DD36605F-4E46-461C-93C1-5635D996119F}" type="pres">
      <dgm:prSet presAssocID="{592ABFF8-B847-42F6-81C7-CB613E86D9C8}" presName="compNode" presStyleCnt="0"/>
      <dgm:spPr/>
    </dgm:pt>
    <dgm:pt modelId="{BE9D2C91-3B8E-4A53-B856-31749765C0A0}" type="pres">
      <dgm:prSet presAssocID="{592ABFF8-B847-42F6-81C7-CB613E86D9C8}" presName="bgRect" presStyleLbl="bgShp" presStyleIdx="5" presStyleCnt="6"/>
      <dgm:spPr>
        <a:solidFill>
          <a:schemeClr val="tx2">
            <a:lumMod val="60000"/>
            <a:lumOff val="40000"/>
          </a:schemeClr>
        </a:solidFill>
      </dgm:spPr>
    </dgm:pt>
    <dgm:pt modelId="{1C5150B9-4DC2-4EFB-995B-A439B812F667}" type="pres">
      <dgm:prSet presAssocID="{592ABFF8-B847-42F6-81C7-CB613E86D9C8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tadlo"/>
        </a:ext>
      </dgm:extLst>
    </dgm:pt>
    <dgm:pt modelId="{8D6C5627-979B-4B9C-96D3-967F217DA306}" type="pres">
      <dgm:prSet presAssocID="{592ABFF8-B847-42F6-81C7-CB613E86D9C8}" presName="spaceRect" presStyleCnt="0"/>
      <dgm:spPr/>
    </dgm:pt>
    <dgm:pt modelId="{5C6BFD34-BAB4-4C9B-95AD-D2502BBAD4D1}" type="pres">
      <dgm:prSet presAssocID="{592ABFF8-B847-42F6-81C7-CB613E86D9C8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D2D7A202-1626-476A-A108-AE321AD1362A}" srcId="{31F9ABFE-F3D0-41A4-A6ED-2853FBB6E580}" destId="{0E9D4C06-9AE8-485C-A01A-5DD5D3617C15}" srcOrd="0" destOrd="0" parTransId="{B2690C73-4CB2-455F-B245-9E59BCF108FC}" sibTransId="{C557FCC0-1EB2-4210-AA33-17D42F564A70}"/>
    <dgm:cxn modelId="{30B5EF1D-EE91-4C3B-92C9-CA94DCD2B450}" type="presOf" srcId="{7B3B480F-B1B1-4D5A-9717-F60418254DE4}" destId="{A5079C10-E3FC-4FBD-8EC4-1B8DADF6BAED}" srcOrd="0" destOrd="0" presId="urn:microsoft.com/office/officeart/2018/2/layout/IconVerticalSolidList"/>
    <dgm:cxn modelId="{5C1DBC2A-60FA-490A-815B-815966A06A97}" type="presOf" srcId="{0E9D4C06-9AE8-485C-A01A-5DD5D3617C15}" destId="{643269EC-AA99-4A14-8643-9E537AB74BB9}" srcOrd="0" destOrd="0" presId="urn:microsoft.com/office/officeart/2018/2/layout/IconVerticalSolidList"/>
    <dgm:cxn modelId="{9E7FC72E-2B4E-4F28-9A18-71E8B9C1A9AD}" srcId="{31F9ABFE-F3D0-41A4-A6ED-2853FBB6E580}" destId="{B9B236DA-A155-4A02-827A-F82F96F1E4D8}" srcOrd="4" destOrd="0" parTransId="{382F8F9B-E5B8-4395-9659-54CBE9B2FF90}" sibTransId="{93F194FF-7A46-4010-BE01-2E396B918CC9}"/>
    <dgm:cxn modelId="{CB54F049-8B21-40F7-AA62-88A73132BB71}" type="presOf" srcId="{31F9ABFE-F3D0-41A4-A6ED-2853FBB6E580}" destId="{45257F5D-291B-4929-AE67-B166188301D3}" srcOrd="0" destOrd="0" presId="urn:microsoft.com/office/officeart/2018/2/layout/IconVerticalSolidList"/>
    <dgm:cxn modelId="{7027D172-27FA-4E22-AC38-BB93F7B2060C}" srcId="{31F9ABFE-F3D0-41A4-A6ED-2853FBB6E580}" destId="{AC8271A2-F214-483B-ABE7-A572814B27A5}" srcOrd="1" destOrd="0" parTransId="{3070D790-9EB1-4E1D-BBD2-77AFA69EDC01}" sibTransId="{A6B40D83-AF82-4803-ABE4-C88389373892}"/>
    <dgm:cxn modelId="{85DBC855-ADBA-4BB3-B17C-728CC8C6517F}" type="presOf" srcId="{AC8271A2-F214-483B-ABE7-A572814B27A5}" destId="{539D944B-695C-404B-B92F-E519D91D299C}" srcOrd="0" destOrd="0" presId="urn:microsoft.com/office/officeart/2018/2/layout/IconVerticalSolidList"/>
    <dgm:cxn modelId="{D5C2767B-431C-433E-A5E1-44A6988139DA}" type="presOf" srcId="{19F95AF9-9EDB-41DF-876D-2138D7812A03}" destId="{917C1336-A2F3-4B36-8217-004AC8E99C08}" srcOrd="0" destOrd="0" presId="urn:microsoft.com/office/officeart/2018/2/layout/IconVerticalSolidList"/>
    <dgm:cxn modelId="{DC3D967F-05AE-411F-8095-4047A1005F93}" type="presOf" srcId="{592ABFF8-B847-42F6-81C7-CB613E86D9C8}" destId="{5C6BFD34-BAB4-4C9B-95AD-D2502BBAD4D1}" srcOrd="0" destOrd="0" presId="urn:microsoft.com/office/officeart/2018/2/layout/IconVerticalSolidList"/>
    <dgm:cxn modelId="{6E1C7097-8660-4E1B-9208-27477F82F238}" type="presOf" srcId="{B9B236DA-A155-4A02-827A-F82F96F1E4D8}" destId="{E8511A4E-6026-46CB-908C-01764D527D92}" srcOrd="0" destOrd="0" presId="urn:microsoft.com/office/officeart/2018/2/layout/IconVerticalSolidList"/>
    <dgm:cxn modelId="{BD1929C4-CE18-4610-B278-A3C25181529D}" srcId="{31F9ABFE-F3D0-41A4-A6ED-2853FBB6E580}" destId="{7B3B480F-B1B1-4D5A-9717-F60418254DE4}" srcOrd="3" destOrd="0" parTransId="{1D154797-D27E-42C1-BC12-9D4E407163BF}" sibTransId="{2A8E05D5-AE5E-44F7-8EF0-54D04E76F079}"/>
    <dgm:cxn modelId="{677EC0DC-435B-4B55-B5C6-665810624D04}" srcId="{31F9ABFE-F3D0-41A4-A6ED-2853FBB6E580}" destId="{592ABFF8-B847-42F6-81C7-CB613E86D9C8}" srcOrd="5" destOrd="0" parTransId="{63F3E8D7-37C5-4116-BE2E-32CFA0F27423}" sibTransId="{88A71E82-0D85-4132-9B21-0C3761DEECBD}"/>
    <dgm:cxn modelId="{436D99E5-26B0-4230-964D-8E300F75DE4B}" srcId="{31F9ABFE-F3D0-41A4-A6ED-2853FBB6E580}" destId="{19F95AF9-9EDB-41DF-876D-2138D7812A03}" srcOrd="2" destOrd="0" parTransId="{3A086AC0-1CD8-4342-BB00-F5D64E41FF82}" sibTransId="{FDFAD122-6AF6-4199-A10B-AD0483234CA3}"/>
    <dgm:cxn modelId="{944F0EF3-33EA-4A0A-89D8-4DFDD154CC78}" type="presParOf" srcId="{45257F5D-291B-4929-AE67-B166188301D3}" destId="{96340349-1B8A-4032-B740-88B083715CD5}" srcOrd="0" destOrd="0" presId="urn:microsoft.com/office/officeart/2018/2/layout/IconVerticalSolidList"/>
    <dgm:cxn modelId="{009A5F48-3D3C-46F3-A46A-0E0FB4915518}" type="presParOf" srcId="{96340349-1B8A-4032-B740-88B083715CD5}" destId="{01F10302-4B5C-43D5-A3C8-968A8CD469DF}" srcOrd="0" destOrd="0" presId="urn:microsoft.com/office/officeart/2018/2/layout/IconVerticalSolidList"/>
    <dgm:cxn modelId="{4364D706-DEDD-4A23-BCC9-F65C83A253A6}" type="presParOf" srcId="{96340349-1B8A-4032-B740-88B083715CD5}" destId="{264B014C-CA78-4802-9202-3B6FD44B7116}" srcOrd="1" destOrd="0" presId="urn:microsoft.com/office/officeart/2018/2/layout/IconVerticalSolidList"/>
    <dgm:cxn modelId="{9EB7E254-A275-4483-9070-DF8FD32C4FDB}" type="presParOf" srcId="{96340349-1B8A-4032-B740-88B083715CD5}" destId="{32711016-CD8D-4229-9631-7E5570705783}" srcOrd="2" destOrd="0" presId="urn:microsoft.com/office/officeart/2018/2/layout/IconVerticalSolidList"/>
    <dgm:cxn modelId="{13C20B17-B216-4956-AE14-F8E9AE2F1C82}" type="presParOf" srcId="{96340349-1B8A-4032-B740-88B083715CD5}" destId="{643269EC-AA99-4A14-8643-9E537AB74BB9}" srcOrd="3" destOrd="0" presId="urn:microsoft.com/office/officeart/2018/2/layout/IconVerticalSolidList"/>
    <dgm:cxn modelId="{36BD783A-6F0F-4F9B-BCF6-310253C7BB2F}" type="presParOf" srcId="{45257F5D-291B-4929-AE67-B166188301D3}" destId="{4C9618ED-7D15-459A-8178-EED699A8AFC8}" srcOrd="1" destOrd="0" presId="urn:microsoft.com/office/officeart/2018/2/layout/IconVerticalSolidList"/>
    <dgm:cxn modelId="{C74A94A6-84EA-4B81-AA2D-8F13F49AEE07}" type="presParOf" srcId="{45257F5D-291B-4929-AE67-B166188301D3}" destId="{2763D8F4-6C6B-4860-B983-B06C234948BE}" srcOrd="2" destOrd="0" presId="urn:microsoft.com/office/officeart/2018/2/layout/IconVerticalSolidList"/>
    <dgm:cxn modelId="{3996AAC7-F486-44D3-A745-C2021B43EA8E}" type="presParOf" srcId="{2763D8F4-6C6B-4860-B983-B06C234948BE}" destId="{2737E38C-0EEE-4C3B-9C74-3687C2BF13E0}" srcOrd="0" destOrd="0" presId="urn:microsoft.com/office/officeart/2018/2/layout/IconVerticalSolidList"/>
    <dgm:cxn modelId="{54C97D09-E6FE-4F81-88E6-EB833A27405B}" type="presParOf" srcId="{2763D8F4-6C6B-4860-B983-B06C234948BE}" destId="{03ED396C-9FC5-4867-92CB-E34C4CB3BABE}" srcOrd="1" destOrd="0" presId="urn:microsoft.com/office/officeart/2018/2/layout/IconVerticalSolidList"/>
    <dgm:cxn modelId="{2331B821-D2F0-47DE-A04C-0885AFF1C5F2}" type="presParOf" srcId="{2763D8F4-6C6B-4860-B983-B06C234948BE}" destId="{85A9E1E3-F5B6-4475-B5BB-13CA8B63C7CB}" srcOrd="2" destOrd="0" presId="urn:microsoft.com/office/officeart/2018/2/layout/IconVerticalSolidList"/>
    <dgm:cxn modelId="{12B93A7F-F844-47F6-B0AF-DE1B5F1B35E9}" type="presParOf" srcId="{2763D8F4-6C6B-4860-B983-B06C234948BE}" destId="{539D944B-695C-404B-B92F-E519D91D299C}" srcOrd="3" destOrd="0" presId="urn:microsoft.com/office/officeart/2018/2/layout/IconVerticalSolidList"/>
    <dgm:cxn modelId="{58344827-A644-46AB-8228-D51A9841A52A}" type="presParOf" srcId="{45257F5D-291B-4929-AE67-B166188301D3}" destId="{07D032EA-4322-43C2-B7F3-31F0019A1818}" srcOrd="3" destOrd="0" presId="urn:microsoft.com/office/officeart/2018/2/layout/IconVerticalSolidList"/>
    <dgm:cxn modelId="{CC2FDF7D-DF93-46D1-9451-439758591EB1}" type="presParOf" srcId="{45257F5D-291B-4929-AE67-B166188301D3}" destId="{83D22B9C-27BE-4EFB-861A-B86101B716BC}" srcOrd="4" destOrd="0" presId="urn:microsoft.com/office/officeart/2018/2/layout/IconVerticalSolidList"/>
    <dgm:cxn modelId="{43D01E47-21B1-4572-A32B-B551794E94AC}" type="presParOf" srcId="{83D22B9C-27BE-4EFB-861A-B86101B716BC}" destId="{173CC9A4-852A-421A-9ED8-E334CA9CFDD8}" srcOrd="0" destOrd="0" presId="urn:microsoft.com/office/officeart/2018/2/layout/IconVerticalSolidList"/>
    <dgm:cxn modelId="{07958A66-0145-436A-B52A-125DD38C459D}" type="presParOf" srcId="{83D22B9C-27BE-4EFB-861A-B86101B716BC}" destId="{D68FC733-FBC3-4443-BB81-F8203F79EE74}" srcOrd="1" destOrd="0" presId="urn:microsoft.com/office/officeart/2018/2/layout/IconVerticalSolidList"/>
    <dgm:cxn modelId="{C6C3723F-41E2-4588-8E95-60ACD2818545}" type="presParOf" srcId="{83D22B9C-27BE-4EFB-861A-B86101B716BC}" destId="{145707DB-88CE-47E1-B848-0F91239A5837}" srcOrd="2" destOrd="0" presId="urn:microsoft.com/office/officeart/2018/2/layout/IconVerticalSolidList"/>
    <dgm:cxn modelId="{AF8C196B-ACAF-4860-A82E-A3CB41DF0C92}" type="presParOf" srcId="{83D22B9C-27BE-4EFB-861A-B86101B716BC}" destId="{917C1336-A2F3-4B36-8217-004AC8E99C08}" srcOrd="3" destOrd="0" presId="urn:microsoft.com/office/officeart/2018/2/layout/IconVerticalSolidList"/>
    <dgm:cxn modelId="{DC3B024E-E3D8-433A-A155-74F70D1B582D}" type="presParOf" srcId="{45257F5D-291B-4929-AE67-B166188301D3}" destId="{DEEE7E4C-B529-4058-A234-52A0FAF91CB1}" srcOrd="5" destOrd="0" presId="urn:microsoft.com/office/officeart/2018/2/layout/IconVerticalSolidList"/>
    <dgm:cxn modelId="{58B7BDA1-5A52-4050-80DF-77FB49A7F96B}" type="presParOf" srcId="{45257F5D-291B-4929-AE67-B166188301D3}" destId="{7B5B619C-C6AE-42FB-B3F8-A25055353E0E}" srcOrd="6" destOrd="0" presId="urn:microsoft.com/office/officeart/2018/2/layout/IconVerticalSolidList"/>
    <dgm:cxn modelId="{2532F763-7EC9-417E-9073-00502397AFD6}" type="presParOf" srcId="{7B5B619C-C6AE-42FB-B3F8-A25055353E0E}" destId="{C25C931A-EAED-47B8-8882-94C76293C143}" srcOrd="0" destOrd="0" presId="urn:microsoft.com/office/officeart/2018/2/layout/IconVerticalSolidList"/>
    <dgm:cxn modelId="{44D1782F-531C-4747-8D03-DAF092FF4C66}" type="presParOf" srcId="{7B5B619C-C6AE-42FB-B3F8-A25055353E0E}" destId="{2F01470E-0BCB-476B-9BBB-C7314F623238}" srcOrd="1" destOrd="0" presId="urn:microsoft.com/office/officeart/2018/2/layout/IconVerticalSolidList"/>
    <dgm:cxn modelId="{2E80293A-7694-45EA-A13A-BE879638A6EB}" type="presParOf" srcId="{7B5B619C-C6AE-42FB-B3F8-A25055353E0E}" destId="{D955FE4A-2B0E-4BCF-97D0-27FFCD11F99A}" srcOrd="2" destOrd="0" presId="urn:microsoft.com/office/officeart/2018/2/layout/IconVerticalSolidList"/>
    <dgm:cxn modelId="{1E25C2F7-8D18-4DF0-9B56-71C6E0E1236A}" type="presParOf" srcId="{7B5B619C-C6AE-42FB-B3F8-A25055353E0E}" destId="{A5079C10-E3FC-4FBD-8EC4-1B8DADF6BAED}" srcOrd="3" destOrd="0" presId="urn:microsoft.com/office/officeart/2018/2/layout/IconVerticalSolidList"/>
    <dgm:cxn modelId="{07523711-B69D-4954-8DC4-F8984F85D67A}" type="presParOf" srcId="{45257F5D-291B-4929-AE67-B166188301D3}" destId="{34AA71E2-B87F-41C8-806D-ECBCCC94AD79}" srcOrd="7" destOrd="0" presId="urn:microsoft.com/office/officeart/2018/2/layout/IconVerticalSolidList"/>
    <dgm:cxn modelId="{28C86BAD-7C56-4899-B86C-F532679AD078}" type="presParOf" srcId="{45257F5D-291B-4929-AE67-B166188301D3}" destId="{8A3F1C15-30F7-4162-8206-872CAB10DE44}" srcOrd="8" destOrd="0" presId="urn:microsoft.com/office/officeart/2018/2/layout/IconVerticalSolidList"/>
    <dgm:cxn modelId="{0ECF38CD-ECFD-48BF-9CDB-5AE85B469F65}" type="presParOf" srcId="{8A3F1C15-30F7-4162-8206-872CAB10DE44}" destId="{0A4E1973-A31D-4119-A306-659D70513087}" srcOrd="0" destOrd="0" presId="urn:microsoft.com/office/officeart/2018/2/layout/IconVerticalSolidList"/>
    <dgm:cxn modelId="{2AC77961-CFFF-4459-8ECB-23DBE9FD55B4}" type="presParOf" srcId="{8A3F1C15-30F7-4162-8206-872CAB10DE44}" destId="{CB3925F2-3615-46B0-B2B1-21F2EC506DB8}" srcOrd="1" destOrd="0" presId="urn:microsoft.com/office/officeart/2018/2/layout/IconVerticalSolidList"/>
    <dgm:cxn modelId="{F1A00C42-8571-46DE-9C84-1ECADC97CA69}" type="presParOf" srcId="{8A3F1C15-30F7-4162-8206-872CAB10DE44}" destId="{8868E49B-EC74-4D96-89F4-E71D218A6DC2}" srcOrd="2" destOrd="0" presId="urn:microsoft.com/office/officeart/2018/2/layout/IconVerticalSolidList"/>
    <dgm:cxn modelId="{8DBD962A-EE0D-4AA2-9DD6-70C9A527BDB0}" type="presParOf" srcId="{8A3F1C15-30F7-4162-8206-872CAB10DE44}" destId="{E8511A4E-6026-46CB-908C-01764D527D92}" srcOrd="3" destOrd="0" presId="urn:microsoft.com/office/officeart/2018/2/layout/IconVerticalSolidList"/>
    <dgm:cxn modelId="{98ED0760-CBDB-4849-9180-F24CA947450E}" type="presParOf" srcId="{45257F5D-291B-4929-AE67-B166188301D3}" destId="{3BC84962-3B53-4E95-B76F-B891256055FB}" srcOrd="9" destOrd="0" presId="urn:microsoft.com/office/officeart/2018/2/layout/IconVerticalSolidList"/>
    <dgm:cxn modelId="{1775A71C-F3D7-4E34-BA28-24087BFBF1CB}" type="presParOf" srcId="{45257F5D-291B-4929-AE67-B166188301D3}" destId="{DD36605F-4E46-461C-93C1-5635D996119F}" srcOrd="10" destOrd="0" presId="urn:microsoft.com/office/officeart/2018/2/layout/IconVerticalSolidList"/>
    <dgm:cxn modelId="{F7AF0BDB-CC74-4C0F-A1B9-E37CF688E726}" type="presParOf" srcId="{DD36605F-4E46-461C-93C1-5635D996119F}" destId="{BE9D2C91-3B8E-4A53-B856-31749765C0A0}" srcOrd="0" destOrd="0" presId="urn:microsoft.com/office/officeart/2018/2/layout/IconVerticalSolidList"/>
    <dgm:cxn modelId="{1090B880-73DC-46B7-B80E-02E56B76F2FE}" type="presParOf" srcId="{DD36605F-4E46-461C-93C1-5635D996119F}" destId="{1C5150B9-4DC2-4EFB-995B-A439B812F667}" srcOrd="1" destOrd="0" presId="urn:microsoft.com/office/officeart/2018/2/layout/IconVerticalSolidList"/>
    <dgm:cxn modelId="{F03B948E-B3DE-4030-9703-867AC334EA4B}" type="presParOf" srcId="{DD36605F-4E46-461C-93C1-5635D996119F}" destId="{8D6C5627-979B-4B9C-96D3-967F217DA306}" srcOrd="2" destOrd="0" presId="urn:microsoft.com/office/officeart/2018/2/layout/IconVerticalSolidList"/>
    <dgm:cxn modelId="{8BEE8CB1-DE0D-4812-8090-F7E4885B12D3}" type="presParOf" srcId="{DD36605F-4E46-461C-93C1-5635D996119F}" destId="{5C6BFD34-BAB4-4C9B-95AD-D2502BBAD4D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9B0FB5-0161-43B2-8986-54B1FE2E2FAE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EBE79E-5594-45D5-BBC5-465F2FAA1071}">
      <dgm:prSet/>
      <dgm:spPr/>
      <dgm:t>
        <a:bodyPr/>
        <a:lstStyle/>
        <a:p>
          <a:r>
            <a:rPr lang="cs-CZ" b="1"/>
            <a:t>ekonomika (vývoj světové ekonomiky)</a:t>
          </a:r>
          <a:endParaRPr lang="en-US"/>
        </a:p>
      </dgm:t>
    </dgm:pt>
    <dgm:pt modelId="{21F8B4D0-0F9C-4B96-96F8-39E36087D9EB}" type="parTrans" cxnId="{DBE35EA8-F345-4584-BE8E-4D89D65488EA}">
      <dgm:prSet/>
      <dgm:spPr/>
      <dgm:t>
        <a:bodyPr/>
        <a:lstStyle/>
        <a:p>
          <a:endParaRPr lang="en-US"/>
        </a:p>
      </dgm:t>
    </dgm:pt>
    <dgm:pt modelId="{83796907-703E-4A72-A76E-0FB9AC20481F}" type="sibTrans" cxnId="{DBE35EA8-F345-4584-BE8E-4D89D65488EA}">
      <dgm:prSet/>
      <dgm:spPr/>
      <dgm:t>
        <a:bodyPr/>
        <a:lstStyle/>
        <a:p>
          <a:endParaRPr lang="en-US"/>
        </a:p>
      </dgm:t>
    </dgm:pt>
    <dgm:pt modelId="{B7B171AB-EEEA-4795-B804-6680F7169D12}">
      <dgm:prSet/>
      <dgm:spPr/>
      <dgm:t>
        <a:bodyPr/>
        <a:lstStyle/>
        <a:p>
          <a:r>
            <a:rPr lang="cs-CZ" b="1"/>
            <a:t>technologie (informační, dopravní)</a:t>
          </a:r>
          <a:endParaRPr lang="en-US"/>
        </a:p>
      </dgm:t>
    </dgm:pt>
    <dgm:pt modelId="{D6DF38FD-9BDF-4FF3-AD81-B7C1D304B4BB}" type="parTrans" cxnId="{9D1CC6D8-46C3-40C7-8B18-8308DA1F0E77}">
      <dgm:prSet/>
      <dgm:spPr/>
      <dgm:t>
        <a:bodyPr/>
        <a:lstStyle/>
        <a:p>
          <a:endParaRPr lang="en-US"/>
        </a:p>
      </dgm:t>
    </dgm:pt>
    <dgm:pt modelId="{39A4957C-1125-4D0D-AB1C-017FE092EEC9}" type="sibTrans" cxnId="{9D1CC6D8-46C3-40C7-8B18-8308DA1F0E77}">
      <dgm:prSet/>
      <dgm:spPr/>
      <dgm:t>
        <a:bodyPr/>
        <a:lstStyle/>
        <a:p>
          <a:endParaRPr lang="en-US"/>
        </a:p>
      </dgm:t>
    </dgm:pt>
    <dgm:pt modelId="{8DA7FDC0-90C9-4EF9-AE06-3303E3F5ABAD}">
      <dgm:prSet/>
      <dgm:spPr/>
      <dgm:t>
        <a:bodyPr/>
        <a:lstStyle/>
        <a:p>
          <a:r>
            <a:rPr lang="cs-CZ" b="1"/>
            <a:t>zjednodušení formalit a odstranění bariér</a:t>
          </a:r>
          <a:endParaRPr lang="en-US"/>
        </a:p>
      </dgm:t>
    </dgm:pt>
    <dgm:pt modelId="{098009E7-2B59-4A6E-BB74-DBD0F7F6BB96}" type="parTrans" cxnId="{3DA07E35-4464-470C-B06E-8909BEF7E5D3}">
      <dgm:prSet/>
      <dgm:spPr/>
      <dgm:t>
        <a:bodyPr/>
        <a:lstStyle/>
        <a:p>
          <a:endParaRPr lang="en-US"/>
        </a:p>
      </dgm:t>
    </dgm:pt>
    <dgm:pt modelId="{EA17F650-92F6-4155-AC4F-2A6CA04CFC86}" type="sibTrans" cxnId="{3DA07E35-4464-470C-B06E-8909BEF7E5D3}">
      <dgm:prSet/>
      <dgm:spPr/>
      <dgm:t>
        <a:bodyPr/>
        <a:lstStyle/>
        <a:p>
          <a:endParaRPr lang="en-US"/>
        </a:p>
      </dgm:t>
    </dgm:pt>
    <dgm:pt modelId="{35F5CD19-C88F-4961-98C6-01DE083DCB65}">
      <dgm:prSet/>
      <dgm:spPr/>
      <dgm:t>
        <a:bodyPr/>
        <a:lstStyle/>
        <a:p>
          <a:r>
            <a:rPr lang="cs-CZ" b="1"/>
            <a:t>bezpečnost</a:t>
          </a:r>
          <a:endParaRPr lang="en-US"/>
        </a:p>
      </dgm:t>
    </dgm:pt>
    <dgm:pt modelId="{28019E10-4B5D-4A5B-9F89-0F1B473CFDBF}" type="parTrans" cxnId="{4FF7D6E2-9B10-46F0-855F-112CEF8532EC}">
      <dgm:prSet/>
      <dgm:spPr/>
      <dgm:t>
        <a:bodyPr/>
        <a:lstStyle/>
        <a:p>
          <a:endParaRPr lang="en-US"/>
        </a:p>
      </dgm:t>
    </dgm:pt>
    <dgm:pt modelId="{E50EF42D-E527-4A75-AD16-D7F99B96AB2C}" type="sibTrans" cxnId="{4FF7D6E2-9B10-46F0-855F-112CEF8532EC}">
      <dgm:prSet/>
      <dgm:spPr/>
      <dgm:t>
        <a:bodyPr/>
        <a:lstStyle/>
        <a:p>
          <a:endParaRPr lang="en-US"/>
        </a:p>
      </dgm:t>
    </dgm:pt>
    <dgm:pt modelId="{92086B89-A0B7-476F-A0C4-133CE2DEFC0F}">
      <dgm:prSet/>
      <dgm:spPr/>
      <dgm:t>
        <a:bodyPr/>
        <a:lstStyle/>
        <a:p>
          <a:r>
            <a:rPr lang="cs-CZ" b="1"/>
            <a:t>demografický vývoj</a:t>
          </a:r>
          <a:endParaRPr lang="en-US"/>
        </a:p>
      </dgm:t>
    </dgm:pt>
    <dgm:pt modelId="{47959E90-13EC-408D-A989-0E328B633F7C}" type="parTrans" cxnId="{F8BA475D-732A-4185-9525-58B6B4943253}">
      <dgm:prSet/>
      <dgm:spPr/>
      <dgm:t>
        <a:bodyPr/>
        <a:lstStyle/>
        <a:p>
          <a:endParaRPr lang="en-US"/>
        </a:p>
      </dgm:t>
    </dgm:pt>
    <dgm:pt modelId="{749CCFEE-1398-45D1-AB52-B19EA3AEC3F2}" type="sibTrans" cxnId="{F8BA475D-732A-4185-9525-58B6B4943253}">
      <dgm:prSet/>
      <dgm:spPr/>
      <dgm:t>
        <a:bodyPr/>
        <a:lstStyle/>
        <a:p>
          <a:endParaRPr lang="en-US"/>
        </a:p>
      </dgm:t>
    </dgm:pt>
    <dgm:pt modelId="{BD242F4C-908D-4CD3-B206-EB3DBE41FC26}">
      <dgm:prSet/>
      <dgm:spPr/>
      <dgm:t>
        <a:bodyPr/>
        <a:lstStyle/>
        <a:p>
          <a:r>
            <a:rPr lang="cs-CZ" b="1"/>
            <a:t>globalizace</a:t>
          </a:r>
          <a:endParaRPr lang="en-US"/>
        </a:p>
      </dgm:t>
    </dgm:pt>
    <dgm:pt modelId="{50C9F249-6EAB-4C16-B075-71A4716D1C78}" type="parTrans" cxnId="{95794D22-204C-44F0-AFCD-7F0AACCA3066}">
      <dgm:prSet/>
      <dgm:spPr/>
      <dgm:t>
        <a:bodyPr/>
        <a:lstStyle/>
        <a:p>
          <a:endParaRPr lang="en-US"/>
        </a:p>
      </dgm:t>
    </dgm:pt>
    <dgm:pt modelId="{33DACC50-E4FA-4DD9-8FB4-0AD3F2C79E0C}" type="sibTrans" cxnId="{95794D22-204C-44F0-AFCD-7F0AACCA3066}">
      <dgm:prSet/>
      <dgm:spPr/>
      <dgm:t>
        <a:bodyPr/>
        <a:lstStyle/>
        <a:p>
          <a:endParaRPr lang="en-US"/>
        </a:p>
      </dgm:t>
    </dgm:pt>
    <dgm:pt modelId="{21B04E11-08C2-4A9A-AB41-1769389D050B}">
      <dgm:prSet/>
      <dgm:spPr/>
      <dgm:t>
        <a:bodyPr/>
        <a:lstStyle/>
        <a:p>
          <a:r>
            <a:rPr lang="cs-CZ" b="1"/>
            <a:t>lokalizace</a:t>
          </a:r>
          <a:endParaRPr lang="en-US"/>
        </a:p>
      </dgm:t>
    </dgm:pt>
    <dgm:pt modelId="{79B57F4F-845B-401D-8AFC-D545AC1956ED}" type="parTrans" cxnId="{1AE2603C-966F-4037-AE85-E326ED5D104E}">
      <dgm:prSet/>
      <dgm:spPr/>
      <dgm:t>
        <a:bodyPr/>
        <a:lstStyle/>
        <a:p>
          <a:endParaRPr lang="en-US"/>
        </a:p>
      </dgm:t>
    </dgm:pt>
    <dgm:pt modelId="{5663E69C-EB09-477C-A15C-511B27001C5B}" type="sibTrans" cxnId="{1AE2603C-966F-4037-AE85-E326ED5D104E}">
      <dgm:prSet/>
      <dgm:spPr/>
      <dgm:t>
        <a:bodyPr/>
        <a:lstStyle/>
        <a:p>
          <a:endParaRPr lang="en-US"/>
        </a:p>
      </dgm:t>
    </dgm:pt>
    <dgm:pt modelId="{9E1C7E3A-A0F0-464C-A43C-41DDC0360F45}">
      <dgm:prSet/>
      <dgm:spPr/>
      <dgm:t>
        <a:bodyPr/>
        <a:lstStyle/>
        <a:p>
          <a:r>
            <a:rPr lang="cs-CZ" b="1"/>
            <a:t>udržitelný rozvoj cestovního ruchu</a:t>
          </a:r>
          <a:endParaRPr lang="en-US"/>
        </a:p>
      </dgm:t>
    </dgm:pt>
    <dgm:pt modelId="{EBC8EA37-1DEC-49C1-AD52-B20256367176}" type="parTrans" cxnId="{7D4E85E5-14D0-4C5F-8BD0-257A7880FAE5}">
      <dgm:prSet/>
      <dgm:spPr/>
      <dgm:t>
        <a:bodyPr/>
        <a:lstStyle/>
        <a:p>
          <a:endParaRPr lang="en-US"/>
        </a:p>
      </dgm:t>
    </dgm:pt>
    <dgm:pt modelId="{FA5F26F9-D085-4FAB-A75A-ADF9A8FF112F}" type="sibTrans" cxnId="{7D4E85E5-14D0-4C5F-8BD0-257A7880FAE5}">
      <dgm:prSet/>
      <dgm:spPr/>
      <dgm:t>
        <a:bodyPr/>
        <a:lstStyle/>
        <a:p>
          <a:endParaRPr lang="en-US"/>
        </a:p>
      </dgm:t>
    </dgm:pt>
    <dgm:pt modelId="{7A20E999-F92A-48BA-A78F-0CABAE107FB1}">
      <dgm:prSet/>
      <dgm:spPr/>
      <dgm:t>
        <a:bodyPr/>
        <a:lstStyle/>
        <a:p>
          <a:r>
            <a:rPr lang="cs-CZ" b="1"/>
            <a:t>pracovní podmínky + podmínky života obecně</a:t>
          </a:r>
          <a:endParaRPr lang="en-US"/>
        </a:p>
      </dgm:t>
    </dgm:pt>
    <dgm:pt modelId="{0D04B089-9CBE-489D-8A6E-3C73D9BA93DB}" type="parTrans" cxnId="{E025A591-4165-4077-83B7-5CA48A2E59E8}">
      <dgm:prSet/>
      <dgm:spPr/>
      <dgm:t>
        <a:bodyPr/>
        <a:lstStyle/>
        <a:p>
          <a:endParaRPr lang="en-US"/>
        </a:p>
      </dgm:t>
    </dgm:pt>
    <dgm:pt modelId="{35F3FEB9-A08A-4F78-A5F4-F031EA202358}" type="sibTrans" cxnId="{E025A591-4165-4077-83B7-5CA48A2E59E8}">
      <dgm:prSet/>
      <dgm:spPr/>
      <dgm:t>
        <a:bodyPr/>
        <a:lstStyle/>
        <a:p>
          <a:endParaRPr lang="en-US"/>
        </a:p>
      </dgm:t>
    </dgm:pt>
    <dgm:pt modelId="{2FEB5FBC-FC58-4010-8DEE-3D69FAB412F1}">
      <dgm:prSet/>
      <dgm:spPr/>
      <dgm:t>
        <a:bodyPr/>
        <a:lstStyle/>
        <a:p>
          <a:r>
            <a:rPr lang="cs-CZ" b="1"/>
            <a:t>posun k ekonomice zážitků</a:t>
          </a:r>
          <a:endParaRPr lang="en-US"/>
        </a:p>
      </dgm:t>
    </dgm:pt>
    <dgm:pt modelId="{E5D9AF2C-C8FB-42E0-A658-0776DA82CBAC}" type="parTrans" cxnId="{5D42CC81-F98F-456C-9480-8605050D18F1}">
      <dgm:prSet/>
      <dgm:spPr/>
      <dgm:t>
        <a:bodyPr/>
        <a:lstStyle/>
        <a:p>
          <a:endParaRPr lang="en-US"/>
        </a:p>
      </dgm:t>
    </dgm:pt>
    <dgm:pt modelId="{D9F47C0A-9B50-4D43-8B98-0059C5662CFC}" type="sibTrans" cxnId="{5D42CC81-F98F-456C-9480-8605050D18F1}">
      <dgm:prSet/>
      <dgm:spPr/>
      <dgm:t>
        <a:bodyPr/>
        <a:lstStyle/>
        <a:p>
          <a:endParaRPr lang="en-US"/>
        </a:p>
      </dgm:t>
    </dgm:pt>
    <dgm:pt modelId="{235E08AA-2C85-4D86-A0F1-30CAF50429A9}">
      <dgm:prSet/>
      <dgm:spPr/>
      <dgm:t>
        <a:bodyPr/>
        <a:lstStyle/>
        <a:p>
          <a:r>
            <a:rPr lang="cs-CZ" b="1"/>
            <a:t>marketing</a:t>
          </a:r>
          <a:endParaRPr lang="en-US"/>
        </a:p>
      </dgm:t>
    </dgm:pt>
    <dgm:pt modelId="{E01DE087-6375-4347-9817-FB279B3B687F}" type="parTrans" cxnId="{216EDB2F-39A4-493B-A056-D268FCA7407B}">
      <dgm:prSet/>
      <dgm:spPr/>
      <dgm:t>
        <a:bodyPr/>
        <a:lstStyle/>
        <a:p>
          <a:endParaRPr lang="en-US"/>
        </a:p>
      </dgm:t>
    </dgm:pt>
    <dgm:pt modelId="{91A62256-843D-4CFF-BA92-E0396A5891D2}" type="sibTrans" cxnId="{216EDB2F-39A4-493B-A056-D268FCA7407B}">
      <dgm:prSet/>
      <dgm:spPr/>
      <dgm:t>
        <a:bodyPr/>
        <a:lstStyle/>
        <a:p>
          <a:endParaRPr lang="en-US"/>
        </a:p>
      </dgm:t>
    </dgm:pt>
    <dgm:pt modelId="{FFD4DE44-7654-41F9-BB09-F40004A86C53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cs-CZ"/>
            <a:t>Zdroj: Palatková M. : Mezinárodní cestovní ruch I</a:t>
          </a:r>
          <a:endParaRPr lang="en-US"/>
        </a:p>
      </dgm:t>
    </dgm:pt>
    <dgm:pt modelId="{36B22AD6-3AA5-4BA6-B509-FE907F78144B}" type="parTrans" cxnId="{FF43AC40-6657-444F-BA0F-FB754A8BEB1F}">
      <dgm:prSet/>
      <dgm:spPr/>
      <dgm:t>
        <a:bodyPr/>
        <a:lstStyle/>
        <a:p>
          <a:endParaRPr lang="en-US"/>
        </a:p>
      </dgm:t>
    </dgm:pt>
    <dgm:pt modelId="{A83B8FC5-31E7-4CDC-8D64-66A59A8CC216}" type="sibTrans" cxnId="{FF43AC40-6657-444F-BA0F-FB754A8BEB1F}">
      <dgm:prSet/>
      <dgm:spPr/>
      <dgm:t>
        <a:bodyPr/>
        <a:lstStyle/>
        <a:p>
          <a:endParaRPr lang="en-US"/>
        </a:p>
      </dgm:t>
    </dgm:pt>
    <dgm:pt modelId="{BEADFBD0-145F-4D0C-B115-DC88132B5C7C}" type="pres">
      <dgm:prSet presAssocID="{1A9B0FB5-0161-43B2-8986-54B1FE2E2FAE}" presName="diagram" presStyleCnt="0">
        <dgm:presLayoutVars>
          <dgm:dir/>
          <dgm:resizeHandles val="exact"/>
        </dgm:presLayoutVars>
      </dgm:prSet>
      <dgm:spPr/>
    </dgm:pt>
    <dgm:pt modelId="{634E018F-C9DE-4B33-B3D5-373D7359212F}" type="pres">
      <dgm:prSet presAssocID="{97EBE79E-5594-45D5-BBC5-465F2FAA1071}" presName="node" presStyleLbl="node1" presStyleIdx="0" presStyleCnt="12">
        <dgm:presLayoutVars>
          <dgm:bulletEnabled val="1"/>
        </dgm:presLayoutVars>
      </dgm:prSet>
      <dgm:spPr/>
    </dgm:pt>
    <dgm:pt modelId="{D7B12A6C-2B1A-4267-8713-744B60016FEF}" type="pres">
      <dgm:prSet presAssocID="{83796907-703E-4A72-A76E-0FB9AC20481F}" presName="sibTrans" presStyleCnt="0"/>
      <dgm:spPr/>
    </dgm:pt>
    <dgm:pt modelId="{BCC19FF9-4CCF-4B90-8632-1743BC304918}" type="pres">
      <dgm:prSet presAssocID="{B7B171AB-EEEA-4795-B804-6680F7169D12}" presName="node" presStyleLbl="node1" presStyleIdx="1" presStyleCnt="12">
        <dgm:presLayoutVars>
          <dgm:bulletEnabled val="1"/>
        </dgm:presLayoutVars>
      </dgm:prSet>
      <dgm:spPr/>
    </dgm:pt>
    <dgm:pt modelId="{66E9808F-82B6-4BAE-A354-0EF49E35E8DF}" type="pres">
      <dgm:prSet presAssocID="{39A4957C-1125-4D0D-AB1C-017FE092EEC9}" presName="sibTrans" presStyleCnt="0"/>
      <dgm:spPr/>
    </dgm:pt>
    <dgm:pt modelId="{26A5C870-B578-4773-AD3F-DA647BF10B6D}" type="pres">
      <dgm:prSet presAssocID="{8DA7FDC0-90C9-4EF9-AE06-3303E3F5ABAD}" presName="node" presStyleLbl="node1" presStyleIdx="2" presStyleCnt="12">
        <dgm:presLayoutVars>
          <dgm:bulletEnabled val="1"/>
        </dgm:presLayoutVars>
      </dgm:prSet>
      <dgm:spPr/>
    </dgm:pt>
    <dgm:pt modelId="{6742D01E-F986-4B0A-8FAF-3D56663DA65C}" type="pres">
      <dgm:prSet presAssocID="{EA17F650-92F6-4155-AC4F-2A6CA04CFC86}" presName="sibTrans" presStyleCnt="0"/>
      <dgm:spPr/>
    </dgm:pt>
    <dgm:pt modelId="{532A7B96-1030-4E5E-B8A1-0CBD37A3F040}" type="pres">
      <dgm:prSet presAssocID="{35F5CD19-C88F-4961-98C6-01DE083DCB65}" presName="node" presStyleLbl="node1" presStyleIdx="3" presStyleCnt="12">
        <dgm:presLayoutVars>
          <dgm:bulletEnabled val="1"/>
        </dgm:presLayoutVars>
      </dgm:prSet>
      <dgm:spPr/>
    </dgm:pt>
    <dgm:pt modelId="{6D1DF52A-F76C-4A27-8949-845DC9E93841}" type="pres">
      <dgm:prSet presAssocID="{E50EF42D-E527-4A75-AD16-D7F99B96AB2C}" presName="sibTrans" presStyleCnt="0"/>
      <dgm:spPr/>
    </dgm:pt>
    <dgm:pt modelId="{D4E0A8A2-C025-4207-807B-AD04F0AF943F}" type="pres">
      <dgm:prSet presAssocID="{92086B89-A0B7-476F-A0C4-133CE2DEFC0F}" presName="node" presStyleLbl="node1" presStyleIdx="4" presStyleCnt="12">
        <dgm:presLayoutVars>
          <dgm:bulletEnabled val="1"/>
        </dgm:presLayoutVars>
      </dgm:prSet>
      <dgm:spPr/>
    </dgm:pt>
    <dgm:pt modelId="{1C472339-9C18-4B47-AD7A-7F139D635C23}" type="pres">
      <dgm:prSet presAssocID="{749CCFEE-1398-45D1-AB52-B19EA3AEC3F2}" presName="sibTrans" presStyleCnt="0"/>
      <dgm:spPr/>
    </dgm:pt>
    <dgm:pt modelId="{D2513463-1B9F-4174-BC36-1C0048E8001A}" type="pres">
      <dgm:prSet presAssocID="{BD242F4C-908D-4CD3-B206-EB3DBE41FC26}" presName="node" presStyleLbl="node1" presStyleIdx="5" presStyleCnt="12">
        <dgm:presLayoutVars>
          <dgm:bulletEnabled val="1"/>
        </dgm:presLayoutVars>
      </dgm:prSet>
      <dgm:spPr/>
    </dgm:pt>
    <dgm:pt modelId="{E9064541-E470-436C-98DE-29DA474F41EF}" type="pres">
      <dgm:prSet presAssocID="{33DACC50-E4FA-4DD9-8FB4-0AD3F2C79E0C}" presName="sibTrans" presStyleCnt="0"/>
      <dgm:spPr/>
    </dgm:pt>
    <dgm:pt modelId="{9E8FE194-F121-4DA0-BFD0-981FDF963467}" type="pres">
      <dgm:prSet presAssocID="{21B04E11-08C2-4A9A-AB41-1769389D050B}" presName="node" presStyleLbl="node1" presStyleIdx="6" presStyleCnt="12">
        <dgm:presLayoutVars>
          <dgm:bulletEnabled val="1"/>
        </dgm:presLayoutVars>
      </dgm:prSet>
      <dgm:spPr/>
    </dgm:pt>
    <dgm:pt modelId="{ED180816-2292-45DF-9D43-AF9AE20F41A9}" type="pres">
      <dgm:prSet presAssocID="{5663E69C-EB09-477C-A15C-511B27001C5B}" presName="sibTrans" presStyleCnt="0"/>
      <dgm:spPr/>
    </dgm:pt>
    <dgm:pt modelId="{483573B4-6486-4ADE-8999-D5507342DC5A}" type="pres">
      <dgm:prSet presAssocID="{9E1C7E3A-A0F0-464C-A43C-41DDC0360F45}" presName="node" presStyleLbl="node1" presStyleIdx="7" presStyleCnt="12">
        <dgm:presLayoutVars>
          <dgm:bulletEnabled val="1"/>
        </dgm:presLayoutVars>
      </dgm:prSet>
      <dgm:spPr/>
    </dgm:pt>
    <dgm:pt modelId="{C2932557-CC08-4E4F-851D-A75AB8288A81}" type="pres">
      <dgm:prSet presAssocID="{FA5F26F9-D085-4FAB-A75A-ADF9A8FF112F}" presName="sibTrans" presStyleCnt="0"/>
      <dgm:spPr/>
    </dgm:pt>
    <dgm:pt modelId="{F8947126-C1E4-4A9E-85F7-99FB4B117220}" type="pres">
      <dgm:prSet presAssocID="{7A20E999-F92A-48BA-A78F-0CABAE107FB1}" presName="node" presStyleLbl="node1" presStyleIdx="8" presStyleCnt="12">
        <dgm:presLayoutVars>
          <dgm:bulletEnabled val="1"/>
        </dgm:presLayoutVars>
      </dgm:prSet>
      <dgm:spPr/>
    </dgm:pt>
    <dgm:pt modelId="{6139FFA9-F93B-4F0C-A403-1B7CDE403ED2}" type="pres">
      <dgm:prSet presAssocID="{35F3FEB9-A08A-4F78-A5F4-F031EA202358}" presName="sibTrans" presStyleCnt="0"/>
      <dgm:spPr/>
    </dgm:pt>
    <dgm:pt modelId="{2E3CED63-6723-4415-A073-D4434DF6BA2B}" type="pres">
      <dgm:prSet presAssocID="{2FEB5FBC-FC58-4010-8DEE-3D69FAB412F1}" presName="node" presStyleLbl="node1" presStyleIdx="9" presStyleCnt="12">
        <dgm:presLayoutVars>
          <dgm:bulletEnabled val="1"/>
        </dgm:presLayoutVars>
      </dgm:prSet>
      <dgm:spPr/>
    </dgm:pt>
    <dgm:pt modelId="{95A0CF2A-233C-4A72-8CCE-21B77EA1B745}" type="pres">
      <dgm:prSet presAssocID="{D9F47C0A-9B50-4D43-8B98-0059C5662CFC}" presName="sibTrans" presStyleCnt="0"/>
      <dgm:spPr/>
    </dgm:pt>
    <dgm:pt modelId="{B9FC5D7F-14FC-4189-B2B6-207DFDC18371}" type="pres">
      <dgm:prSet presAssocID="{235E08AA-2C85-4D86-A0F1-30CAF50429A9}" presName="node" presStyleLbl="node1" presStyleIdx="10" presStyleCnt="12">
        <dgm:presLayoutVars>
          <dgm:bulletEnabled val="1"/>
        </dgm:presLayoutVars>
      </dgm:prSet>
      <dgm:spPr/>
    </dgm:pt>
    <dgm:pt modelId="{9F7C2BFF-EF79-4E0C-9E77-E3F57FAC0F1E}" type="pres">
      <dgm:prSet presAssocID="{91A62256-843D-4CFF-BA92-E0396A5891D2}" presName="sibTrans" presStyleCnt="0"/>
      <dgm:spPr/>
    </dgm:pt>
    <dgm:pt modelId="{9F409351-C2CD-4691-9A12-DFB3CDBD2CFC}" type="pres">
      <dgm:prSet presAssocID="{FFD4DE44-7654-41F9-BB09-F40004A86C53}" presName="node" presStyleLbl="node1" presStyleIdx="11" presStyleCnt="12" custLinFactNeighborX="-183" custLinFactNeighborY="20989">
        <dgm:presLayoutVars>
          <dgm:bulletEnabled val="1"/>
        </dgm:presLayoutVars>
      </dgm:prSet>
      <dgm:spPr/>
    </dgm:pt>
  </dgm:ptLst>
  <dgm:cxnLst>
    <dgm:cxn modelId="{2181C00D-E4D5-4505-8625-854DF6D4D065}" type="presOf" srcId="{35F5CD19-C88F-4961-98C6-01DE083DCB65}" destId="{532A7B96-1030-4E5E-B8A1-0CBD37A3F040}" srcOrd="0" destOrd="0" presId="urn:microsoft.com/office/officeart/2005/8/layout/default"/>
    <dgm:cxn modelId="{D822F00F-C422-4BEC-9B2E-42A9BFF72A90}" type="presOf" srcId="{1A9B0FB5-0161-43B2-8986-54B1FE2E2FAE}" destId="{BEADFBD0-145F-4D0C-B115-DC88132B5C7C}" srcOrd="0" destOrd="0" presId="urn:microsoft.com/office/officeart/2005/8/layout/default"/>
    <dgm:cxn modelId="{6B73B014-9FF9-41C3-8A06-FAD01CAF12E0}" type="presOf" srcId="{9E1C7E3A-A0F0-464C-A43C-41DDC0360F45}" destId="{483573B4-6486-4ADE-8999-D5507342DC5A}" srcOrd="0" destOrd="0" presId="urn:microsoft.com/office/officeart/2005/8/layout/default"/>
    <dgm:cxn modelId="{95794D22-204C-44F0-AFCD-7F0AACCA3066}" srcId="{1A9B0FB5-0161-43B2-8986-54B1FE2E2FAE}" destId="{BD242F4C-908D-4CD3-B206-EB3DBE41FC26}" srcOrd="5" destOrd="0" parTransId="{50C9F249-6EAB-4C16-B075-71A4716D1C78}" sibTransId="{33DACC50-E4FA-4DD9-8FB4-0AD3F2C79E0C}"/>
    <dgm:cxn modelId="{216EDB2F-39A4-493B-A056-D268FCA7407B}" srcId="{1A9B0FB5-0161-43B2-8986-54B1FE2E2FAE}" destId="{235E08AA-2C85-4D86-A0F1-30CAF50429A9}" srcOrd="10" destOrd="0" parTransId="{E01DE087-6375-4347-9817-FB279B3B687F}" sibTransId="{91A62256-843D-4CFF-BA92-E0396A5891D2}"/>
    <dgm:cxn modelId="{3DA07E35-4464-470C-B06E-8909BEF7E5D3}" srcId="{1A9B0FB5-0161-43B2-8986-54B1FE2E2FAE}" destId="{8DA7FDC0-90C9-4EF9-AE06-3303E3F5ABAD}" srcOrd="2" destOrd="0" parTransId="{098009E7-2B59-4A6E-BB74-DBD0F7F6BB96}" sibTransId="{EA17F650-92F6-4155-AC4F-2A6CA04CFC86}"/>
    <dgm:cxn modelId="{1AE2603C-966F-4037-AE85-E326ED5D104E}" srcId="{1A9B0FB5-0161-43B2-8986-54B1FE2E2FAE}" destId="{21B04E11-08C2-4A9A-AB41-1769389D050B}" srcOrd="6" destOrd="0" parTransId="{79B57F4F-845B-401D-8AFC-D545AC1956ED}" sibTransId="{5663E69C-EB09-477C-A15C-511B27001C5B}"/>
    <dgm:cxn modelId="{FF43AC40-6657-444F-BA0F-FB754A8BEB1F}" srcId="{1A9B0FB5-0161-43B2-8986-54B1FE2E2FAE}" destId="{FFD4DE44-7654-41F9-BB09-F40004A86C53}" srcOrd="11" destOrd="0" parTransId="{36B22AD6-3AA5-4BA6-B509-FE907F78144B}" sibTransId="{A83B8FC5-31E7-4CDC-8D64-66A59A8CC216}"/>
    <dgm:cxn modelId="{F8BA475D-732A-4185-9525-58B6B4943253}" srcId="{1A9B0FB5-0161-43B2-8986-54B1FE2E2FAE}" destId="{92086B89-A0B7-476F-A0C4-133CE2DEFC0F}" srcOrd="4" destOrd="0" parTransId="{47959E90-13EC-408D-A989-0E328B633F7C}" sibTransId="{749CCFEE-1398-45D1-AB52-B19EA3AEC3F2}"/>
    <dgm:cxn modelId="{B0780255-38D3-48EA-B86F-D58E03FA8529}" type="presOf" srcId="{97EBE79E-5594-45D5-BBC5-465F2FAA1071}" destId="{634E018F-C9DE-4B33-B3D5-373D7359212F}" srcOrd="0" destOrd="0" presId="urn:microsoft.com/office/officeart/2005/8/layout/default"/>
    <dgm:cxn modelId="{5DD2F455-8E9E-4F3D-85C0-30A0E0B2CAA3}" type="presOf" srcId="{2FEB5FBC-FC58-4010-8DEE-3D69FAB412F1}" destId="{2E3CED63-6723-4415-A073-D4434DF6BA2B}" srcOrd="0" destOrd="0" presId="urn:microsoft.com/office/officeart/2005/8/layout/default"/>
    <dgm:cxn modelId="{E845CB7B-A3EB-4AA8-B4BB-664E5223DE31}" type="presOf" srcId="{21B04E11-08C2-4A9A-AB41-1769389D050B}" destId="{9E8FE194-F121-4DA0-BFD0-981FDF963467}" srcOrd="0" destOrd="0" presId="urn:microsoft.com/office/officeart/2005/8/layout/default"/>
    <dgm:cxn modelId="{5D42CC81-F98F-456C-9480-8605050D18F1}" srcId="{1A9B0FB5-0161-43B2-8986-54B1FE2E2FAE}" destId="{2FEB5FBC-FC58-4010-8DEE-3D69FAB412F1}" srcOrd="9" destOrd="0" parTransId="{E5D9AF2C-C8FB-42E0-A658-0776DA82CBAC}" sibTransId="{D9F47C0A-9B50-4D43-8B98-0059C5662CFC}"/>
    <dgm:cxn modelId="{E4E83A8F-F3DF-4549-890E-7986D53C9010}" type="presOf" srcId="{FFD4DE44-7654-41F9-BB09-F40004A86C53}" destId="{9F409351-C2CD-4691-9A12-DFB3CDBD2CFC}" srcOrd="0" destOrd="0" presId="urn:microsoft.com/office/officeart/2005/8/layout/default"/>
    <dgm:cxn modelId="{E025A591-4165-4077-83B7-5CA48A2E59E8}" srcId="{1A9B0FB5-0161-43B2-8986-54B1FE2E2FAE}" destId="{7A20E999-F92A-48BA-A78F-0CABAE107FB1}" srcOrd="8" destOrd="0" parTransId="{0D04B089-9CBE-489D-8A6E-3C73D9BA93DB}" sibTransId="{35F3FEB9-A08A-4F78-A5F4-F031EA202358}"/>
    <dgm:cxn modelId="{AF2E619B-C1EC-4C1A-BB0A-FD69B91BC67A}" type="presOf" srcId="{B7B171AB-EEEA-4795-B804-6680F7169D12}" destId="{BCC19FF9-4CCF-4B90-8632-1743BC304918}" srcOrd="0" destOrd="0" presId="urn:microsoft.com/office/officeart/2005/8/layout/default"/>
    <dgm:cxn modelId="{8B175FA2-CCFA-4984-BE75-41FD018CE640}" type="presOf" srcId="{235E08AA-2C85-4D86-A0F1-30CAF50429A9}" destId="{B9FC5D7F-14FC-4189-B2B6-207DFDC18371}" srcOrd="0" destOrd="0" presId="urn:microsoft.com/office/officeart/2005/8/layout/default"/>
    <dgm:cxn modelId="{96822FA7-532B-4EB4-97AD-46770246EA55}" type="presOf" srcId="{BD242F4C-908D-4CD3-B206-EB3DBE41FC26}" destId="{D2513463-1B9F-4174-BC36-1C0048E8001A}" srcOrd="0" destOrd="0" presId="urn:microsoft.com/office/officeart/2005/8/layout/default"/>
    <dgm:cxn modelId="{DBE35EA8-F345-4584-BE8E-4D89D65488EA}" srcId="{1A9B0FB5-0161-43B2-8986-54B1FE2E2FAE}" destId="{97EBE79E-5594-45D5-BBC5-465F2FAA1071}" srcOrd="0" destOrd="0" parTransId="{21F8B4D0-0F9C-4B96-96F8-39E36087D9EB}" sibTransId="{83796907-703E-4A72-A76E-0FB9AC20481F}"/>
    <dgm:cxn modelId="{F552BDD2-154A-44A2-833F-EA34675A85CF}" type="presOf" srcId="{7A20E999-F92A-48BA-A78F-0CABAE107FB1}" destId="{F8947126-C1E4-4A9E-85F7-99FB4B117220}" srcOrd="0" destOrd="0" presId="urn:microsoft.com/office/officeart/2005/8/layout/default"/>
    <dgm:cxn modelId="{9D1CC6D8-46C3-40C7-8B18-8308DA1F0E77}" srcId="{1A9B0FB5-0161-43B2-8986-54B1FE2E2FAE}" destId="{B7B171AB-EEEA-4795-B804-6680F7169D12}" srcOrd="1" destOrd="0" parTransId="{D6DF38FD-9BDF-4FF3-AD81-B7C1D304B4BB}" sibTransId="{39A4957C-1125-4D0D-AB1C-017FE092EEC9}"/>
    <dgm:cxn modelId="{4FF7D6E2-9B10-46F0-855F-112CEF8532EC}" srcId="{1A9B0FB5-0161-43B2-8986-54B1FE2E2FAE}" destId="{35F5CD19-C88F-4961-98C6-01DE083DCB65}" srcOrd="3" destOrd="0" parTransId="{28019E10-4B5D-4A5B-9F89-0F1B473CFDBF}" sibTransId="{E50EF42D-E527-4A75-AD16-D7F99B96AB2C}"/>
    <dgm:cxn modelId="{7D4E85E5-14D0-4C5F-8BD0-257A7880FAE5}" srcId="{1A9B0FB5-0161-43B2-8986-54B1FE2E2FAE}" destId="{9E1C7E3A-A0F0-464C-A43C-41DDC0360F45}" srcOrd="7" destOrd="0" parTransId="{EBC8EA37-1DEC-49C1-AD52-B20256367176}" sibTransId="{FA5F26F9-D085-4FAB-A75A-ADF9A8FF112F}"/>
    <dgm:cxn modelId="{C71BD6EF-1BE1-4764-A49B-607EFDFCF8FE}" type="presOf" srcId="{92086B89-A0B7-476F-A0C4-133CE2DEFC0F}" destId="{D4E0A8A2-C025-4207-807B-AD04F0AF943F}" srcOrd="0" destOrd="0" presId="urn:microsoft.com/office/officeart/2005/8/layout/default"/>
    <dgm:cxn modelId="{1FECF8FB-CA77-4113-BDB4-CA736341D43D}" type="presOf" srcId="{8DA7FDC0-90C9-4EF9-AE06-3303E3F5ABAD}" destId="{26A5C870-B578-4773-AD3F-DA647BF10B6D}" srcOrd="0" destOrd="0" presId="urn:microsoft.com/office/officeart/2005/8/layout/default"/>
    <dgm:cxn modelId="{30672704-7F79-4573-930E-DBD5B3730255}" type="presParOf" srcId="{BEADFBD0-145F-4D0C-B115-DC88132B5C7C}" destId="{634E018F-C9DE-4B33-B3D5-373D7359212F}" srcOrd="0" destOrd="0" presId="urn:microsoft.com/office/officeart/2005/8/layout/default"/>
    <dgm:cxn modelId="{6771CB7E-B546-4E94-B0F0-07FCF74411B9}" type="presParOf" srcId="{BEADFBD0-145F-4D0C-B115-DC88132B5C7C}" destId="{D7B12A6C-2B1A-4267-8713-744B60016FEF}" srcOrd="1" destOrd="0" presId="urn:microsoft.com/office/officeart/2005/8/layout/default"/>
    <dgm:cxn modelId="{D541A212-818B-4883-85D3-D4AD86F767FB}" type="presParOf" srcId="{BEADFBD0-145F-4D0C-B115-DC88132B5C7C}" destId="{BCC19FF9-4CCF-4B90-8632-1743BC304918}" srcOrd="2" destOrd="0" presId="urn:microsoft.com/office/officeart/2005/8/layout/default"/>
    <dgm:cxn modelId="{EAF0F058-91D6-42AF-A575-3FAB0F66FD73}" type="presParOf" srcId="{BEADFBD0-145F-4D0C-B115-DC88132B5C7C}" destId="{66E9808F-82B6-4BAE-A354-0EF49E35E8DF}" srcOrd="3" destOrd="0" presId="urn:microsoft.com/office/officeart/2005/8/layout/default"/>
    <dgm:cxn modelId="{1873EBB6-1438-425B-A9E2-61D427C5A6C3}" type="presParOf" srcId="{BEADFBD0-145F-4D0C-B115-DC88132B5C7C}" destId="{26A5C870-B578-4773-AD3F-DA647BF10B6D}" srcOrd="4" destOrd="0" presId="urn:microsoft.com/office/officeart/2005/8/layout/default"/>
    <dgm:cxn modelId="{613D76B3-A5E2-44AF-AF84-6CC1BBF3D9A4}" type="presParOf" srcId="{BEADFBD0-145F-4D0C-B115-DC88132B5C7C}" destId="{6742D01E-F986-4B0A-8FAF-3D56663DA65C}" srcOrd="5" destOrd="0" presId="urn:microsoft.com/office/officeart/2005/8/layout/default"/>
    <dgm:cxn modelId="{B1749FB9-AAD6-410E-921F-0ABC7DD42A8F}" type="presParOf" srcId="{BEADFBD0-145F-4D0C-B115-DC88132B5C7C}" destId="{532A7B96-1030-4E5E-B8A1-0CBD37A3F040}" srcOrd="6" destOrd="0" presId="urn:microsoft.com/office/officeart/2005/8/layout/default"/>
    <dgm:cxn modelId="{00974597-5BD1-4A44-943B-F74570790804}" type="presParOf" srcId="{BEADFBD0-145F-4D0C-B115-DC88132B5C7C}" destId="{6D1DF52A-F76C-4A27-8949-845DC9E93841}" srcOrd="7" destOrd="0" presId="urn:microsoft.com/office/officeart/2005/8/layout/default"/>
    <dgm:cxn modelId="{6ED02266-E5C0-4DD2-8D14-BC0FF791D17B}" type="presParOf" srcId="{BEADFBD0-145F-4D0C-B115-DC88132B5C7C}" destId="{D4E0A8A2-C025-4207-807B-AD04F0AF943F}" srcOrd="8" destOrd="0" presId="urn:microsoft.com/office/officeart/2005/8/layout/default"/>
    <dgm:cxn modelId="{3A4177A3-6E88-4B7E-8F70-349C685F59BF}" type="presParOf" srcId="{BEADFBD0-145F-4D0C-B115-DC88132B5C7C}" destId="{1C472339-9C18-4B47-AD7A-7F139D635C23}" srcOrd="9" destOrd="0" presId="urn:microsoft.com/office/officeart/2005/8/layout/default"/>
    <dgm:cxn modelId="{36841DE1-2052-483A-97A8-A250E08AF25C}" type="presParOf" srcId="{BEADFBD0-145F-4D0C-B115-DC88132B5C7C}" destId="{D2513463-1B9F-4174-BC36-1C0048E8001A}" srcOrd="10" destOrd="0" presId="urn:microsoft.com/office/officeart/2005/8/layout/default"/>
    <dgm:cxn modelId="{1F3EF6C6-3D45-494D-B30F-E4BC5187E1CA}" type="presParOf" srcId="{BEADFBD0-145F-4D0C-B115-DC88132B5C7C}" destId="{E9064541-E470-436C-98DE-29DA474F41EF}" srcOrd="11" destOrd="0" presId="urn:microsoft.com/office/officeart/2005/8/layout/default"/>
    <dgm:cxn modelId="{FBCDE1AD-B2DE-4D5A-91AF-068ADB79D0DF}" type="presParOf" srcId="{BEADFBD0-145F-4D0C-B115-DC88132B5C7C}" destId="{9E8FE194-F121-4DA0-BFD0-981FDF963467}" srcOrd="12" destOrd="0" presId="urn:microsoft.com/office/officeart/2005/8/layout/default"/>
    <dgm:cxn modelId="{7963E45C-FD23-4B84-98EF-8843DFD57982}" type="presParOf" srcId="{BEADFBD0-145F-4D0C-B115-DC88132B5C7C}" destId="{ED180816-2292-45DF-9D43-AF9AE20F41A9}" srcOrd="13" destOrd="0" presId="urn:microsoft.com/office/officeart/2005/8/layout/default"/>
    <dgm:cxn modelId="{E1AFD357-F5BC-4C56-A039-86F713814515}" type="presParOf" srcId="{BEADFBD0-145F-4D0C-B115-DC88132B5C7C}" destId="{483573B4-6486-4ADE-8999-D5507342DC5A}" srcOrd="14" destOrd="0" presId="urn:microsoft.com/office/officeart/2005/8/layout/default"/>
    <dgm:cxn modelId="{0E05BCBC-1D2C-4EBA-97D2-7A63FBA816EC}" type="presParOf" srcId="{BEADFBD0-145F-4D0C-B115-DC88132B5C7C}" destId="{C2932557-CC08-4E4F-851D-A75AB8288A81}" srcOrd="15" destOrd="0" presId="urn:microsoft.com/office/officeart/2005/8/layout/default"/>
    <dgm:cxn modelId="{5616E522-7649-42B6-8D29-92B492A32490}" type="presParOf" srcId="{BEADFBD0-145F-4D0C-B115-DC88132B5C7C}" destId="{F8947126-C1E4-4A9E-85F7-99FB4B117220}" srcOrd="16" destOrd="0" presId="urn:microsoft.com/office/officeart/2005/8/layout/default"/>
    <dgm:cxn modelId="{8E1DCC2E-42C0-476B-866D-CF0BEE8AB84E}" type="presParOf" srcId="{BEADFBD0-145F-4D0C-B115-DC88132B5C7C}" destId="{6139FFA9-F93B-4F0C-A403-1B7CDE403ED2}" srcOrd="17" destOrd="0" presId="urn:microsoft.com/office/officeart/2005/8/layout/default"/>
    <dgm:cxn modelId="{6DFE7CE4-3F3B-4B7D-9347-B59CA8620316}" type="presParOf" srcId="{BEADFBD0-145F-4D0C-B115-DC88132B5C7C}" destId="{2E3CED63-6723-4415-A073-D4434DF6BA2B}" srcOrd="18" destOrd="0" presId="urn:microsoft.com/office/officeart/2005/8/layout/default"/>
    <dgm:cxn modelId="{1B158EB6-AB74-4778-BCCC-C7C8CF75E4DE}" type="presParOf" srcId="{BEADFBD0-145F-4D0C-B115-DC88132B5C7C}" destId="{95A0CF2A-233C-4A72-8CCE-21B77EA1B745}" srcOrd="19" destOrd="0" presId="urn:microsoft.com/office/officeart/2005/8/layout/default"/>
    <dgm:cxn modelId="{B6E1FD78-E10A-4F19-A237-8B49A6E56612}" type="presParOf" srcId="{BEADFBD0-145F-4D0C-B115-DC88132B5C7C}" destId="{B9FC5D7F-14FC-4189-B2B6-207DFDC18371}" srcOrd="20" destOrd="0" presId="urn:microsoft.com/office/officeart/2005/8/layout/default"/>
    <dgm:cxn modelId="{17D24DE2-B3AA-453A-9485-3641FC31E40C}" type="presParOf" srcId="{BEADFBD0-145F-4D0C-B115-DC88132B5C7C}" destId="{9F7C2BFF-EF79-4E0C-9E77-E3F57FAC0F1E}" srcOrd="21" destOrd="0" presId="urn:microsoft.com/office/officeart/2005/8/layout/default"/>
    <dgm:cxn modelId="{FEC2EE78-8E69-418F-9057-7B7C92606F15}" type="presParOf" srcId="{BEADFBD0-145F-4D0C-B115-DC88132B5C7C}" destId="{9F409351-C2CD-4691-9A12-DFB3CDBD2CFC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92C46C4-EFB6-4A8E-AD0A-ED5BD71E252D}" type="doc">
      <dgm:prSet loTypeId="urn:microsoft.com/office/officeart/2005/8/layout/hierarchy1" loCatId="hierarchy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29EC58A-5804-4047-8A19-58DA0241F3CC}">
      <dgm:prSet/>
      <dgm:spPr/>
      <dgm:t>
        <a:bodyPr/>
        <a:lstStyle/>
        <a:p>
          <a:r>
            <a:rPr lang="cs-CZ" dirty="0"/>
            <a:t>Mezinárodní cestovní ruch je jeden z hlavních článků mezinárodního obchodu. V roce 1997 bylo zaznamenáno celkově 612 milionů mezinárodních turistických příjezdů, v roce 2002 více než 700 mil., v roce 2013 již více než 1 miliarda mezinárodních turistických příjezdů, v roce 2019 téměř 1,46 miliard.</a:t>
          </a:r>
          <a:endParaRPr lang="en-US" dirty="0"/>
        </a:p>
      </dgm:t>
    </dgm:pt>
    <dgm:pt modelId="{1954580B-D083-4D1E-A117-0813BB0543A0}" type="parTrans" cxnId="{BEBC3AC1-BA69-466E-8196-1BD989A14997}">
      <dgm:prSet/>
      <dgm:spPr/>
      <dgm:t>
        <a:bodyPr/>
        <a:lstStyle/>
        <a:p>
          <a:endParaRPr lang="en-US"/>
        </a:p>
      </dgm:t>
    </dgm:pt>
    <dgm:pt modelId="{6E429C41-0948-4704-AB84-3540FCE911ED}" type="sibTrans" cxnId="{BEBC3AC1-BA69-466E-8196-1BD989A14997}">
      <dgm:prSet/>
      <dgm:spPr/>
      <dgm:t>
        <a:bodyPr/>
        <a:lstStyle/>
        <a:p>
          <a:endParaRPr lang="en-US"/>
        </a:p>
      </dgm:t>
    </dgm:pt>
    <dgm:pt modelId="{EF81298D-D78E-4CA5-9711-DBA47A892F09}">
      <dgm:prSet/>
      <dgm:spPr/>
      <dgm:t>
        <a:bodyPr/>
        <a:lstStyle/>
        <a:p>
          <a:r>
            <a:rPr lang="cs-CZ"/>
            <a:t>Termín turistický příjezd je vztažen na celkový počet uskutečněných turistických cest, protože někteří turisté mohou uskutečnit více než jednu mezinárodní cestu za rok.</a:t>
          </a:r>
          <a:endParaRPr lang="en-US"/>
        </a:p>
      </dgm:t>
    </dgm:pt>
    <dgm:pt modelId="{DCC34140-8540-47B7-82FC-15E34894BB53}" type="parTrans" cxnId="{08F565CF-9EAE-4FE4-8D50-5CCE953FF5A1}">
      <dgm:prSet/>
      <dgm:spPr/>
      <dgm:t>
        <a:bodyPr/>
        <a:lstStyle/>
        <a:p>
          <a:endParaRPr lang="en-US"/>
        </a:p>
      </dgm:t>
    </dgm:pt>
    <dgm:pt modelId="{EFBA3A21-C28E-4451-955C-A4D03A3D242D}" type="sibTrans" cxnId="{08F565CF-9EAE-4FE4-8D50-5CCE953FF5A1}">
      <dgm:prSet/>
      <dgm:spPr/>
      <dgm:t>
        <a:bodyPr/>
        <a:lstStyle/>
        <a:p>
          <a:endParaRPr lang="en-US"/>
        </a:p>
      </dgm:t>
    </dgm:pt>
    <dgm:pt modelId="{8887324C-0A03-4FED-A7C2-3643BB450E47}" type="pres">
      <dgm:prSet presAssocID="{992C46C4-EFB6-4A8E-AD0A-ED5BD71E252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E77FFF6-8352-4432-B9BB-A1987750F71E}" type="pres">
      <dgm:prSet presAssocID="{029EC58A-5804-4047-8A19-58DA0241F3CC}" presName="hierRoot1" presStyleCnt="0"/>
      <dgm:spPr/>
    </dgm:pt>
    <dgm:pt modelId="{94109531-0B13-426C-941B-79CF81B64B4E}" type="pres">
      <dgm:prSet presAssocID="{029EC58A-5804-4047-8A19-58DA0241F3CC}" presName="composite" presStyleCnt="0"/>
      <dgm:spPr/>
    </dgm:pt>
    <dgm:pt modelId="{FF83A442-8657-4055-A1E5-A6C72673A835}" type="pres">
      <dgm:prSet presAssocID="{029EC58A-5804-4047-8A19-58DA0241F3CC}" presName="background" presStyleLbl="node0" presStyleIdx="0" presStyleCnt="2"/>
      <dgm:spPr/>
    </dgm:pt>
    <dgm:pt modelId="{F4B2E4F9-E415-4024-96FB-D49D0FCC46DF}" type="pres">
      <dgm:prSet presAssocID="{029EC58A-5804-4047-8A19-58DA0241F3CC}" presName="text" presStyleLbl="fgAcc0" presStyleIdx="0" presStyleCnt="2" custScaleY="127016">
        <dgm:presLayoutVars>
          <dgm:chPref val="3"/>
        </dgm:presLayoutVars>
      </dgm:prSet>
      <dgm:spPr/>
    </dgm:pt>
    <dgm:pt modelId="{1AB37826-0C0D-48EF-AE12-FBBC4CFFB3A9}" type="pres">
      <dgm:prSet presAssocID="{029EC58A-5804-4047-8A19-58DA0241F3CC}" presName="hierChild2" presStyleCnt="0"/>
      <dgm:spPr/>
    </dgm:pt>
    <dgm:pt modelId="{36D607A5-5E07-47A5-ACF5-53FA87824AC3}" type="pres">
      <dgm:prSet presAssocID="{EF81298D-D78E-4CA5-9711-DBA47A892F09}" presName="hierRoot1" presStyleCnt="0"/>
      <dgm:spPr/>
    </dgm:pt>
    <dgm:pt modelId="{4F88E480-5ECE-46A2-8B2C-0ABF26B65CBB}" type="pres">
      <dgm:prSet presAssocID="{EF81298D-D78E-4CA5-9711-DBA47A892F09}" presName="composite" presStyleCnt="0"/>
      <dgm:spPr/>
    </dgm:pt>
    <dgm:pt modelId="{314664C7-8A4A-455E-9EF5-5DE4AEC8E7AC}" type="pres">
      <dgm:prSet presAssocID="{EF81298D-D78E-4CA5-9711-DBA47A892F09}" presName="background" presStyleLbl="node0" presStyleIdx="1" presStyleCnt="2"/>
      <dgm:spPr/>
    </dgm:pt>
    <dgm:pt modelId="{C65789F7-8162-4EE5-9C1C-8762FA91B728}" type="pres">
      <dgm:prSet presAssocID="{EF81298D-D78E-4CA5-9711-DBA47A892F09}" presName="text" presStyleLbl="fgAcc0" presStyleIdx="1" presStyleCnt="2" custScaleX="114318" custScaleY="143725">
        <dgm:presLayoutVars>
          <dgm:chPref val="3"/>
        </dgm:presLayoutVars>
      </dgm:prSet>
      <dgm:spPr/>
    </dgm:pt>
    <dgm:pt modelId="{EB8C53C2-406B-4A0A-8F74-A912BD0A0339}" type="pres">
      <dgm:prSet presAssocID="{EF81298D-D78E-4CA5-9711-DBA47A892F09}" presName="hierChild2" presStyleCnt="0"/>
      <dgm:spPr/>
    </dgm:pt>
  </dgm:ptLst>
  <dgm:cxnLst>
    <dgm:cxn modelId="{8525DC12-ED58-4306-B0BF-AC6C64F9A68C}" type="presOf" srcId="{992C46C4-EFB6-4A8E-AD0A-ED5BD71E252D}" destId="{8887324C-0A03-4FED-A7C2-3643BB450E47}" srcOrd="0" destOrd="0" presId="urn:microsoft.com/office/officeart/2005/8/layout/hierarchy1"/>
    <dgm:cxn modelId="{06FC4177-582B-42A9-8157-B553EA1AE1C9}" type="presOf" srcId="{029EC58A-5804-4047-8A19-58DA0241F3CC}" destId="{F4B2E4F9-E415-4024-96FB-D49D0FCC46DF}" srcOrd="0" destOrd="0" presId="urn:microsoft.com/office/officeart/2005/8/layout/hierarchy1"/>
    <dgm:cxn modelId="{216C41AE-AC85-40AD-B3D7-1C264C31EA03}" type="presOf" srcId="{EF81298D-D78E-4CA5-9711-DBA47A892F09}" destId="{C65789F7-8162-4EE5-9C1C-8762FA91B728}" srcOrd="0" destOrd="0" presId="urn:microsoft.com/office/officeart/2005/8/layout/hierarchy1"/>
    <dgm:cxn modelId="{BEBC3AC1-BA69-466E-8196-1BD989A14997}" srcId="{992C46C4-EFB6-4A8E-AD0A-ED5BD71E252D}" destId="{029EC58A-5804-4047-8A19-58DA0241F3CC}" srcOrd="0" destOrd="0" parTransId="{1954580B-D083-4D1E-A117-0813BB0543A0}" sibTransId="{6E429C41-0948-4704-AB84-3540FCE911ED}"/>
    <dgm:cxn modelId="{08F565CF-9EAE-4FE4-8D50-5CCE953FF5A1}" srcId="{992C46C4-EFB6-4A8E-AD0A-ED5BD71E252D}" destId="{EF81298D-D78E-4CA5-9711-DBA47A892F09}" srcOrd="1" destOrd="0" parTransId="{DCC34140-8540-47B7-82FC-15E34894BB53}" sibTransId="{EFBA3A21-C28E-4451-955C-A4D03A3D242D}"/>
    <dgm:cxn modelId="{384F7B6A-F393-4E81-8FF5-9947976E1ABA}" type="presParOf" srcId="{8887324C-0A03-4FED-A7C2-3643BB450E47}" destId="{EE77FFF6-8352-4432-B9BB-A1987750F71E}" srcOrd="0" destOrd="0" presId="urn:microsoft.com/office/officeart/2005/8/layout/hierarchy1"/>
    <dgm:cxn modelId="{95AF3DFC-79EE-4FFD-987B-402501E4D5C6}" type="presParOf" srcId="{EE77FFF6-8352-4432-B9BB-A1987750F71E}" destId="{94109531-0B13-426C-941B-79CF81B64B4E}" srcOrd="0" destOrd="0" presId="urn:microsoft.com/office/officeart/2005/8/layout/hierarchy1"/>
    <dgm:cxn modelId="{13D3FE95-E10D-4955-9333-36C4B3CB4862}" type="presParOf" srcId="{94109531-0B13-426C-941B-79CF81B64B4E}" destId="{FF83A442-8657-4055-A1E5-A6C72673A835}" srcOrd="0" destOrd="0" presId="urn:microsoft.com/office/officeart/2005/8/layout/hierarchy1"/>
    <dgm:cxn modelId="{546A969D-4D0C-4977-A791-F1D38A08218D}" type="presParOf" srcId="{94109531-0B13-426C-941B-79CF81B64B4E}" destId="{F4B2E4F9-E415-4024-96FB-D49D0FCC46DF}" srcOrd="1" destOrd="0" presId="urn:microsoft.com/office/officeart/2005/8/layout/hierarchy1"/>
    <dgm:cxn modelId="{4F629F0B-9821-4A8C-9FDA-9DC91EE16C5E}" type="presParOf" srcId="{EE77FFF6-8352-4432-B9BB-A1987750F71E}" destId="{1AB37826-0C0D-48EF-AE12-FBBC4CFFB3A9}" srcOrd="1" destOrd="0" presId="urn:microsoft.com/office/officeart/2005/8/layout/hierarchy1"/>
    <dgm:cxn modelId="{CDA80AE7-D6A5-4631-9EBC-5BCA972ABB16}" type="presParOf" srcId="{8887324C-0A03-4FED-A7C2-3643BB450E47}" destId="{36D607A5-5E07-47A5-ACF5-53FA87824AC3}" srcOrd="1" destOrd="0" presId="urn:microsoft.com/office/officeart/2005/8/layout/hierarchy1"/>
    <dgm:cxn modelId="{7C9D41CE-F1D3-4C8F-A975-C28CE8F14C0F}" type="presParOf" srcId="{36D607A5-5E07-47A5-ACF5-53FA87824AC3}" destId="{4F88E480-5ECE-46A2-8B2C-0ABF26B65CBB}" srcOrd="0" destOrd="0" presId="urn:microsoft.com/office/officeart/2005/8/layout/hierarchy1"/>
    <dgm:cxn modelId="{33320DD6-EBD6-4C87-B221-4227EBE544F3}" type="presParOf" srcId="{4F88E480-5ECE-46A2-8B2C-0ABF26B65CBB}" destId="{314664C7-8A4A-455E-9EF5-5DE4AEC8E7AC}" srcOrd="0" destOrd="0" presId="urn:microsoft.com/office/officeart/2005/8/layout/hierarchy1"/>
    <dgm:cxn modelId="{F404FF20-1A38-4D31-8487-2A4E69EA70B6}" type="presParOf" srcId="{4F88E480-5ECE-46A2-8B2C-0ABF26B65CBB}" destId="{C65789F7-8162-4EE5-9C1C-8762FA91B728}" srcOrd="1" destOrd="0" presId="urn:microsoft.com/office/officeart/2005/8/layout/hierarchy1"/>
    <dgm:cxn modelId="{E0D400E3-8D2A-4493-B6A2-B72961FB63F4}" type="presParOf" srcId="{36D607A5-5E07-47A5-ACF5-53FA87824AC3}" destId="{EB8C53C2-406B-4A0A-8F74-A912BD0A033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C68821B-BA24-447D-9AA2-CDE9685FB7FB}" type="doc">
      <dgm:prSet loTypeId="urn:microsoft.com/office/officeart/2005/8/layout/vList2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686F963-5429-49EE-894D-D5E8096C3CC4}">
      <dgm:prSet/>
      <dgm:spPr/>
      <dgm:t>
        <a:bodyPr/>
        <a:lstStyle/>
        <a:p>
          <a:r>
            <a:rPr lang="cs-CZ" dirty="0"/>
            <a:t>Mezinárodní cestovní ruch se tradičně měří pomocí mezinárodních příjezdů a příjmů z něho. Mezinárodní příjmy z cestovního ruchu (vyjma mezinárodních příjmů z jízdného) dosáhly v roce 1999 455 mld. USD, v roce 2013 kolem 1,2 bilionu USD  a v roce 2019 1,46 bilionu USD (UNWTO </a:t>
          </a:r>
          <a:r>
            <a:rPr lang="cs-CZ" dirty="0" err="1"/>
            <a:t>World</a:t>
          </a:r>
          <a:r>
            <a:rPr lang="cs-CZ" dirty="0"/>
            <a:t> </a:t>
          </a:r>
          <a:r>
            <a:rPr lang="cs-CZ" dirty="0" err="1"/>
            <a:t>Tourism</a:t>
          </a:r>
          <a:r>
            <a:rPr lang="cs-CZ" dirty="0"/>
            <a:t> </a:t>
          </a:r>
          <a:r>
            <a:rPr lang="cs-CZ" dirty="0" err="1"/>
            <a:t>Barometer</a:t>
          </a:r>
          <a:r>
            <a:rPr lang="cs-CZ" dirty="0"/>
            <a:t>, 2020)</a:t>
          </a:r>
          <a:r>
            <a:rPr lang="cs-CZ" i="1" dirty="0"/>
            <a:t>.</a:t>
          </a:r>
          <a:endParaRPr lang="en-US" dirty="0"/>
        </a:p>
      </dgm:t>
    </dgm:pt>
    <dgm:pt modelId="{F49A3B56-3906-4CE2-A66B-156E7DD1EA3B}" type="parTrans" cxnId="{D415316E-FEA4-44A3-B76F-5C65A3492F27}">
      <dgm:prSet/>
      <dgm:spPr/>
      <dgm:t>
        <a:bodyPr/>
        <a:lstStyle/>
        <a:p>
          <a:endParaRPr lang="en-US"/>
        </a:p>
      </dgm:t>
    </dgm:pt>
    <dgm:pt modelId="{C3D707A9-0A89-4BF4-8293-A13D95195927}" type="sibTrans" cxnId="{D415316E-FEA4-44A3-B76F-5C65A3492F27}">
      <dgm:prSet/>
      <dgm:spPr/>
      <dgm:t>
        <a:bodyPr/>
        <a:lstStyle/>
        <a:p>
          <a:endParaRPr lang="en-US"/>
        </a:p>
      </dgm:t>
    </dgm:pt>
    <dgm:pt modelId="{BC6A648C-918F-4D65-A8A5-44F68EB42850}">
      <dgm:prSet/>
      <dgm:spPr/>
      <dgm:t>
        <a:bodyPr/>
        <a:lstStyle/>
        <a:p>
          <a:r>
            <a:rPr lang="cs-CZ" dirty="0"/>
            <a:t>Ačkoliv nejsou dostupná všechna hodnotící data, předpokládá se, že celkově je domácí cestovní ruch (počty účastí) až desetinásobně vyšší než mezinárodní. Cestovní ruch je důležitou aktivitou v mnoha velkých zemích, přispívá 5–10 % národnímu HDP. Avšak v některých menších zemích a zvláště v několika malých ostrovních státech v oblasti Karibiku, rovníkového Pacifiku a Indického oceánu cestovní ruch vytváří až 20–30 % HDP.</a:t>
          </a:r>
          <a:endParaRPr lang="en-US" dirty="0"/>
        </a:p>
      </dgm:t>
    </dgm:pt>
    <dgm:pt modelId="{B38CAEEF-338F-4609-BADF-C518817A77B7}" type="parTrans" cxnId="{26458796-E8C3-426F-8164-77F5E69E1473}">
      <dgm:prSet/>
      <dgm:spPr/>
      <dgm:t>
        <a:bodyPr/>
        <a:lstStyle/>
        <a:p>
          <a:endParaRPr lang="en-US"/>
        </a:p>
      </dgm:t>
    </dgm:pt>
    <dgm:pt modelId="{4009426F-6BD4-46DB-8F8D-8F7CEE4F2F17}" type="sibTrans" cxnId="{26458796-E8C3-426F-8164-77F5E69E1473}">
      <dgm:prSet/>
      <dgm:spPr/>
      <dgm:t>
        <a:bodyPr/>
        <a:lstStyle/>
        <a:p>
          <a:endParaRPr lang="en-US"/>
        </a:p>
      </dgm:t>
    </dgm:pt>
    <dgm:pt modelId="{3563A3E9-B4BE-43FB-920F-DF22AFCD5EA4}" type="pres">
      <dgm:prSet presAssocID="{AC68821B-BA24-447D-9AA2-CDE9685FB7FB}" presName="linear" presStyleCnt="0">
        <dgm:presLayoutVars>
          <dgm:animLvl val="lvl"/>
          <dgm:resizeHandles val="exact"/>
        </dgm:presLayoutVars>
      </dgm:prSet>
      <dgm:spPr/>
    </dgm:pt>
    <dgm:pt modelId="{64A67044-29A9-404F-8A4B-3577E4311F12}" type="pres">
      <dgm:prSet presAssocID="{A686F963-5429-49EE-894D-D5E8096C3CC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ACDDE2A-008D-47FE-A758-E6CA544376C6}" type="pres">
      <dgm:prSet presAssocID="{C3D707A9-0A89-4BF4-8293-A13D95195927}" presName="spacer" presStyleCnt="0"/>
      <dgm:spPr/>
    </dgm:pt>
    <dgm:pt modelId="{30A68EC4-4AE7-4E72-B589-3E2152561301}" type="pres">
      <dgm:prSet presAssocID="{BC6A648C-918F-4D65-A8A5-44F68EB42850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146391A-BB57-4501-93D0-4135C0FC28FB}" type="presOf" srcId="{A686F963-5429-49EE-894D-D5E8096C3CC4}" destId="{64A67044-29A9-404F-8A4B-3577E4311F12}" srcOrd="0" destOrd="0" presId="urn:microsoft.com/office/officeart/2005/8/layout/vList2"/>
    <dgm:cxn modelId="{CF78325E-6D76-49FE-A083-7F8A488874A5}" type="presOf" srcId="{AC68821B-BA24-447D-9AA2-CDE9685FB7FB}" destId="{3563A3E9-B4BE-43FB-920F-DF22AFCD5EA4}" srcOrd="0" destOrd="0" presId="urn:microsoft.com/office/officeart/2005/8/layout/vList2"/>
    <dgm:cxn modelId="{D415316E-FEA4-44A3-B76F-5C65A3492F27}" srcId="{AC68821B-BA24-447D-9AA2-CDE9685FB7FB}" destId="{A686F963-5429-49EE-894D-D5E8096C3CC4}" srcOrd="0" destOrd="0" parTransId="{F49A3B56-3906-4CE2-A66B-156E7DD1EA3B}" sibTransId="{C3D707A9-0A89-4BF4-8293-A13D95195927}"/>
    <dgm:cxn modelId="{26458796-E8C3-426F-8164-77F5E69E1473}" srcId="{AC68821B-BA24-447D-9AA2-CDE9685FB7FB}" destId="{BC6A648C-918F-4D65-A8A5-44F68EB42850}" srcOrd="1" destOrd="0" parTransId="{B38CAEEF-338F-4609-BADF-C518817A77B7}" sibTransId="{4009426F-6BD4-46DB-8F8D-8F7CEE4F2F17}"/>
    <dgm:cxn modelId="{2FB4FFCE-42F2-4680-B09D-FFA65DC29F53}" type="presOf" srcId="{BC6A648C-918F-4D65-A8A5-44F68EB42850}" destId="{30A68EC4-4AE7-4E72-B589-3E2152561301}" srcOrd="0" destOrd="0" presId="urn:microsoft.com/office/officeart/2005/8/layout/vList2"/>
    <dgm:cxn modelId="{CCC23774-7ECA-4DBA-9697-05DEB150ACF5}" type="presParOf" srcId="{3563A3E9-B4BE-43FB-920F-DF22AFCD5EA4}" destId="{64A67044-29A9-404F-8A4B-3577E4311F12}" srcOrd="0" destOrd="0" presId="urn:microsoft.com/office/officeart/2005/8/layout/vList2"/>
    <dgm:cxn modelId="{15283540-B7CB-44BA-BE38-EB29F9BE6239}" type="presParOf" srcId="{3563A3E9-B4BE-43FB-920F-DF22AFCD5EA4}" destId="{AACDDE2A-008D-47FE-A758-E6CA544376C6}" srcOrd="1" destOrd="0" presId="urn:microsoft.com/office/officeart/2005/8/layout/vList2"/>
    <dgm:cxn modelId="{60D7ACB5-5C0B-41AD-8086-CA240BC272CC}" type="presParOf" srcId="{3563A3E9-B4BE-43FB-920F-DF22AFCD5EA4}" destId="{30A68EC4-4AE7-4E72-B589-3E215256130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67ABEC3-4C19-4FB5-8D18-EF0DF91AECEF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72DFAF-1F73-49B2-8C58-515E6A27E6A7}">
      <dgm:prSet/>
      <dgm:spPr/>
      <dgm:t>
        <a:bodyPr/>
        <a:lstStyle/>
        <a:p>
          <a:r>
            <a:rPr lang="cs-CZ" dirty="0"/>
            <a:t>UNWTO v této souvislosti předpovídalo v roce 2018 okolo 1,8 miliardy mezinárodních příjezdů/účastí v roce 2030. Dále se předpokládá, že jeden ze čtyř turistických pobytů bude dlouhodobý. Všechny regiony světa by měly mít zajištěn solidní růst mezinárodního cestovního ruchu, stejně tak lze uvažovat o růstu domácího cestovního ruchu.</a:t>
          </a:r>
          <a:endParaRPr lang="en-US" dirty="0"/>
        </a:p>
      </dgm:t>
    </dgm:pt>
    <dgm:pt modelId="{76D0FD19-88FC-412B-9B36-934FA4B7ED09}" type="parTrans" cxnId="{91FA2D82-F469-4ADE-8B01-28D925F5CCBB}">
      <dgm:prSet/>
      <dgm:spPr/>
      <dgm:t>
        <a:bodyPr/>
        <a:lstStyle/>
        <a:p>
          <a:endParaRPr lang="en-US"/>
        </a:p>
      </dgm:t>
    </dgm:pt>
    <dgm:pt modelId="{0ED8CBFA-825E-4F74-8048-741CA8BB48DA}" type="sibTrans" cxnId="{91FA2D82-F469-4ADE-8B01-28D925F5CCBB}">
      <dgm:prSet/>
      <dgm:spPr/>
      <dgm:t>
        <a:bodyPr/>
        <a:lstStyle/>
        <a:p>
          <a:endParaRPr lang="en-US"/>
        </a:p>
      </dgm:t>
    </dgm:pt>
    <dgm:pt modelId="{9DD44122-4958-49E3-B686-FAA481D4318D}">
      <dgm:prSet custT="1"/>
      <dgm:spPr>
        <a:solidFill>
          <a:srgbClr val="FF0000"/>
        </a:solidFill>
      </dgm:spPr>
      <dgm:t>
        <a:bodyPr/>
        <a:lstStyle/>
        <a:p>
          <a:r>
            <a:rPr lang="cs-CZ" sz="2200" b="1" dirty="0"/>
            <a:t>Jednoduchá rovnice předpokladu růstu mezinárodního cestovního ruchu = </a:t>
          </a:r>
          <a:r>
            <a:rPr lang="cs-CZ" sz="2800" b="1" dirty="0"/>
            <a:t>růst životní úrovně(disponibilní příjmy, dostatek volného času), motivace (chuť) cestovat, společenská prestiž a ….</a:t>
          </a:r>
          <a:endParaRPr lang="en-US" sz="2800" dirty="0"/>
        </a:p>
      </dgm:t>
    </dgm:pt>
    <dgm:pt modelId="{8E3509A5-25BF-4CF6-AD32-19D3FF806389}" type="parTrans" cxnId="{B2156EB9-8A9D-4190-9169-EFDE4D547852}">
      <dgm:prSet/>
      <dgm:spPr/>
      <dgm:t>
        <a:bodyPr/>
        <a:lstStyle/>
        <a:p>
          <a:endParaRPr lang="en-US"/>
        </a:p>
      </dgm:t>
    </dgm:pt>
    <dgm:pt modelId="{D3E06840-5FAC-4255-B6CE-1CA59D7A7021}" type="sibTrans" cxnId="{B2156EB9-8A9D-4190-9169-EFDE4D547852}">
      <dgm:prSet/>
      <dgm:spPr/>
      <dgm:t>
        <a:bodyPr/>
        <a:lstStyle/>
        <a:p>
          <a:endParaRPr lang="en-US"/>
        </a:p>
      </dgm:t>
    </dgm:pt>
    <dgm:pt modelId="{E5D09AD3-0427-4701-B896-00206C5395C4}" type="pres">
      <dgm:prSet presAssocID="{267ABEC3-4C19-4FB5-8D18-EF0DF91AECEF}" presName="linear" presStyleCnt="0">
        <dgm:presLayoutVars>
          <dgm:animLvl val="lvl"/>
          <dgm:resizeHandles val="exact"/>
        </dgm:presLayoutVars>
      </dgm:prSet>
      <dgm:spPr/>
    </dgm:pt>
    <dgm:pt modelId="{492B2A46-B3F8-404C-9BDE-E89C980D8D63}" type="pres">
      <dgm:prSet presAssocID="{E772DFAF-1F73-49B2-8C58-515E6A27E6A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02ACB97-12B5-4E0D-835F-8512BCFACE5D}" type="pres">
      <dgm:prSet presAssocID="{0ED8CBFA-825E-4F74-8048-741CA8BB48DA}" presName="spacer" presStyleCnt="0"/>
      <dgm:spPr/>
    </dgm:pt>
    <dgm:pt modelId="{6BE6B45E-B131-4637-B19B-6F63D2C685B1}" type="pres">
      <dgm:prSet presAssocID="{9DD44122-4958-49E3-B686-FAA481D4318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6545F5D-9A16-4999-9C52-D365E3657E82}" type="presOf" srcId="{E772DFAF-1F73-49B2-8C58-515E6A27E6A7}" destId="{492B2A46-B3F8-404C-9BDE-E89C980D8D63}" srcOrd="0" destOrd="0" presId="urn:microsoft.com/office/officeart/2005/8/layout/vList2"/>
    <dgm:cxn modelId="{AE6CE071-8276-4761-BD40-26A76ADBA31F}" type="presOf" srcId="{267ABEC3-4C19-4FB5-8D18-EF0DF91AECEF}" destId="{E5D09AD3-0427-4701-B896-00206C5395C4}" srcOrd="0" destOrd="0" presId="urn:microsoft.com/office/officeart/2005/8/layout/vList2"/>
    <dgm:cxn modelId="{91FA2D82-F469-4ADE-8B01-28D925F5CCBB}" srcId="{267ABEC3-4C19-4FB5-8D18-EF0DF91AECEF}" destId="{E772DFAF-1F73-49B2-8C58-515E6A27E6A7}" srcOrd="0" destOrd="0" parTransId="{76D0FD19-88FC-412B-9B36-934FA4B7ED09}" sibTransId="{0ED8CBFA-825E-4F74-8048-741CA8BB48DA}"/>
    <dgm:cxn modelId="{B2156EB9-8A9D-4190-9169-EFDE4D547852}" srcId="{267ABEC3-4C19-4FB5-8D18-EF0DF91AECEF}" destId="{9DD44122-4958-49E3-B686-FAA481D4318D}" srcOrd="1" destOrd="0" parTransId="{8E3509A5-25BF-4CF6-AD32-19D3FF806389}" sibTransId="{D3E06840-5FAC-4255-B6CE-1CA59D7A7021}"/>
    <dgm:cxn modelId="{A82CB5E3-C100-4C31-9C03-791FAF8647C7}" type="presOf" srcId="{9DD44122-4958-49E3-B686-FAA481D4318D}" destId="{6BE6B45E-B131-4637-B19B-6F63D2C685B1}" srcOrd="0" destOrd="0" presId="urn:microsoft.com/office/officeart/2005/8/layout/vList2"/>
    <dgm:cxn modelId="{9C0DF098-8B16-45A3-BD48-35B2C55BEE32}" type="presParOf" srcId="{E5D09AD3-0427-4701-B896-00206C5395C4}" destId="{492B2A46-B3F8-404C-9BDE-E89C980D8D63}" srcOrd="0" destOrd="0" presId="urn:microsoft.com/office/officeart/2005/8/layout/vList2"/>
    <dgm:cxn modelId="{4C10F097-365E-4B1C-AC62-D6714F4390A4}" type="presParOf" srcId="{E5D09AD3-0427-4701-B896-00206C5395C4}" destId="{602ACB97-12B5-4E0D-835F-8512BCFACE5D}" srcOrd="1" destOrd="0" presId="urn:microsoft.com/office/officeart/2005/8/layout/vList2"/>
    <dgm:cxn modelId="{E162C59C-B275-4A76-8048-9AC9BAD51718}" type="presParOf" srcId="{E5D09AD3-0427-4701-B896-00206C5395C4}" destId="{6BE6B45E-B131-4637-B19B-6F63D2C685B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C49810-93EF-40C4-9ED5-74DA4E0A53F4}">
      <dsp:nvSpPr>
        <dsp:cNvPr id="0" name=""/>
        <dsp:cNvSpPr/>
      </dsp:nvSpPr>
      <dsp:spPr>
        <a:xfrm>
          <a:off x="495061" y="645"/>
          <a:ext cx="2262336" cy="13574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Základní ekonomické charakteristiky MCR</a:t>
          </a:r>
          <a:endParaRPr lang="en-US" sz="2100" kern="1200"/>
        </a:p>
      </dsp:txBody>
      <dsp:txXfrm>
        <a:off x="495061" y="645"/>
        <a:ext cx="2262336" cy="1357401"/>
      </dsp:txXfrm>
    </dsp:sp>
    <dsp:sp modelId="{36901FC9-30EC-47D0-87D9-AF28D625D01C}">
      <dsp:nvSpPr>
        <dsp:cNvPr id="0" name=""/>
        <dsp:cNvSpPr/>
      </dsp:nvSpPr>
      <dsp:spPr>
        <a:xfrm>
          <a:off x="2983631" y="645"/>
          <a:ext cx="2262336" cy="13574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Základní geografické charakteristiky MCR</a:t>
          </a:r>
          <a:endParaRPr lang="en-US" sz="2100" kern="1200"/>
        </a:p>
      </dsp:txBody>
      <dsp:txXfrm>
        <a:off x="2983631" y="645"/>
        <a:ext cx="2262336" cy="1357401"/>
      </dsp:txXfrm>
    </dsp:sp>
    <dsp:sp modelId="{8AACE84F-E69D-4F3A-93DC-57B115975BB6}">
      <dsp:nvSpPr>
        <dsp:cNvPr id="0" name=""/>
        <dsp:cNvSpPr/>
      </dsp:nvSpPr>
      <dsp:spPr>
        <a:xfrm>
          <a:off x="5472201" y="645"/>
          <a:ext cx="2262336" cy="13574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Světový prostorový přehled MCR</a:t>
          </a:r>
          <a:endParaRPr lang="en-US" sz="2100" kern="1200"/>
        </a:p>
      </dsp:txBody>
      <dsp:txXfrm>
        <a:off x="5472201" y="645"/>
        <a:ext cx="2262336" cy="1357401"/>
      </dsp:txXfrm>
    </dsp:sp>
    <dsp:sp modelId="{06AC41EB-14C9-4ACF-B595-CB15C31EC807}">
      <dsp:nvSpPr>
        <dsp:cNvPr id="0" name=""/>
        <dsp:cNvSpPr/>
      </dsp:nvSpPr>
      <dsp:spPr>
        <a:xfrm>
          <a:off x="495061" y="1584280"/>
          <a:ext cx="2262336" cy="13574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Mezi regionální přehled MCR</a:t>
          </a:r>
          <a:endParaRPr lang="en-US" sz="2100" kern="1200"/>
        </a:p>
      </dsp:txBody>
      <dsp:txXfrm>
        <a:off x="495061" y="1584280"/>
        <a:ext cx="2262336" cy="1357401"/>
      </dsp:txXfrm>
    </dsp:sp>
    <dsp:sp modelId="{C0343532-6D70-4F99-A78E-D9C6541E41E8}">
      <dsp:nvSpPr>
        <dsp:cNvPr id="0" name=""/>
        <dsp:cNvSpPr/>
      </dsp:nvSpPr>
      <dsp:spPr>
        <a:xfrm>
          <a:off x="2983631" y="1584280"/>
          <a:ext cx="2262336" cy="13574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TOP světové země MCR</a:t>
          </a:r>
          <a:endParaRPr lang="en-US" sz="2100" kern="1200"/>
        </a:p>
      </dsp:txBody>
      <dsp:txXfrm>
        <a:off x="2983631" y="1584280"/>
        <a:ext cx="2262336" cy="1357401"/>
      </dsp:txXfrm>
    </dsp:sp>
    <dsp:sp modelId="{82EA8FA2-6CFC-4C60-B85D-30695C5CE082}">
      <dsp:nvSpPr>
        <dsp:cNvPr id="0" name=""/>
        <dsp:cNvSpPr/>
      </dsp:nvSpPr>
      <dsp:spPr>
        <a:xfrm>
          <a:off x="5472201" y="1584280"/>
          <a:ext cx="2262336" cy="13574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Evropský MCR</a:t>
          </a:r>
          <a:endParaRPr lang="en-US" sz="2100" kern="1200"/>
        </a:p>
      </dsp:txBody>
      <dsp:txXfrm>
        <a:off x="5472201" y="1584280"/>
        <a:ext cx="2262336" cy="1357401"/>
      </dsp:txXfrm>
    </dsp:sp>
    <dsp:sp modelId="{DCA6FC27-4130-47B7-8317-A4FD7BC436E5}">
      <dsp:nvSpPr>
        <dsp:cNvPr id="0" name=""/>
        <dsp:cNvSpPr/>
      </dsp:nvSpPr>
      <dsp:spPr>
        <a:xfrm>
          <a:off x="495061" y="3167916"/>
          <a:ext cx="2262336" cy="13574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Světová velkoměsta v MCR</a:t>
          </a:r>
          <a:endParaRPr lang="en-US" sz="2100" kern="1200"/>
        </a:p>
      </dsp:txBody>
      <dsp:txXfrm>
        <a:off x="495061" y="3167916"/>
        <a:ext cx="2262336" cy="1357401"/>
      </dsp:txXfrm>
    </dsp:sp>
    <dsp:sp modelId="{2A38C845-9A1C-4C4B-91DE-D6EC7B273F6A}">
      <dsp:nvSpPr>
        <dsp:cNvPr id="0" name=""/>
        <dsp:cNvSpPr/>
      </dsp:nvSpPr>
      <dsp:spPr>
        <a:xfrm>
          <a:off x="2983631" y="3167916"/>
          <a:ext cx="2262336" cy="13574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Příjezdový a výjezdový CR ČR</a:t>
          </a:r>
          <a:endParaRPr lang="en-US" sz="2100" kern="1200"/>
        </a:p>
      </dsp:txBody>
      <dsp:txXfrm>
        <a:off x="2983631" y="3167916"/>
        <a:ext cx="2262336" cy="1357401"/>
      </dsp:txXfrm>
    </dsp:sp>
    <dsp:sp modelId="{A1CFB711-F4FE-4DCD-A32A-6A03593993FF}">
      <dsp:nvSpPr>
        <dsp:cNvPr id="0" name=""/>
        <dsp:cNvSpPr/>
      </dsp:nvSpPr>
      <dsp:spPr>
        <a:xfrm>
          <a:off x="5472201" y="3167916"/>
          <a:ext cx="2262336" cy="13574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Mezinárodní turistické proudy TOP zemí</a:t>
          </a:r>
          <a:endParaRPr lang="en-US" sz="2100" kern="1200"/>
        </a:p>
      </dsp:txBody>
      <dsp:txXfrm>
        <a:off x="5472201" y="3167916"/>
        <a:ext cx="2262336" cy="13574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1148C0-7E30-421B-9AE8-5A02DC4979B1}">
      <dsp:nvSpPr>
        <dsp:cNvPr id="0" name=""/>
        <dsp:cNvSpPr/>
      </dsp:nvSpPr>
      <dsp:spPr>
        <a:xfrm>
          <a:off x="0" y="511581"/>
          <a:ext cx="8229600" cy="111384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Význam mezinárodního cestovního ruchu ve světové ekonomice (příjmy, výdaje, zaměstnanost)</a:t>
          </a:r>
          <a:endParaRPr lang="en-US" sz="2800" kern="1200" dirty="0"/>
        </a:p>
      </dsp:txBody>
      <dsp:txXfrm>
        <a:off x="54373" y="565954"/>
        <a:ext cx="8120854" cy="1005094"/>
      </dsp:txXfrm>
    </dsp:sp>
    <dsp:sp modelId="{6D51E0E5-D2AC-4282-8997-AC00017552CB}">
      <dsp:nvSpPr>
        <dsp:cNvPr id="0" name=""/>
        <dsp:cNvSpPr/>
      </dsp:nvSpPr>
      <dsp:spPr>
        <a:xfrm>
          <a:off x="0" y="1706061"/>
          <a:ext cx="8229600" cy="111384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Statistické zdroje (satelitní účty) UNWTO, WTTC, jednotlivé země</a:t>
          </a:r>
          <a:endParaRPr lang="en-US" sz="2800" kern="1200" dirty="0"/>
        </a:p>
      </dsp:txBody>
      <dsp:txXfrm>
        <a:off x="54373" y="1760434"/>
        <a:ext cx="8120854" cy="1005094"/>
      </dsp:txXfrm>
    </dsp:sp>
    <dsp:sp modelId="{035F0C07-CE63-4DDF-88B6-40C1367AA2BF}">
      <dsp:nvSpPr>
        <dsp:cNvPr id="0" name=""/>
        <dsp:cNvSpPr/>
      </dsp:nvSpPr>
      <dsp:spPr>
        <a:xfrm>
          <a:off x="0" y="2900541"/>
          <a:ext cx="8229600" cy="111384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Mezinárodní export zboží a služeb (dlouhodobě první až druhé místo zaujímá mezinárodní cestovní ruch)</a:t>
          </a:r>
          <a:endParaRPr lang="en-US" sz="2800" kern="1200" dirty="0"/>
        </a:p>
      </dsp:txBody>
      <dsp:txXfrm>
        <a:off x="54373" y="2954914"/>
        <a:ext cx="8120854" cy="10050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288A1E-B20E-4538-B617-A033D3384A71}">
      <dsp:nvSpPr>
        <dsp:cNvPr id="0" name=""/>
        <dsp:cNvSpPr/>
      </dsp:nvSpPr>
      <dsp:spPr>
        <a:xfrm>
          <a:off x="2411" y="350242"/>
          <a:ext cx="1912739" cy="1147643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/>
            <a:t>PRŮMYSL cestovního ruchu</a:t>
          </a:r>
          <a:endParaRPr lang="en-US" sz="1400" kern="1200"/>
        </a:p>
      </dsp:txBody>
      <dsp:txXfrm>
        <a:off x="2411" y="350242"/>
        <a:ext cx="1912739" cy="1147643"/>
      </dsp:txXfrm>
    </dsp:sp>
    <dsp:sp modelId="{AC84A9C7-64FD-40E6-8481-E782060D06C0}">
      <dsp:nvSpPr>
        <dsp:cNvPr id="0" name=""/>
        <dsp:cNvSpPr/>
      </dsp:nvSpPr>
      <dsp:spPr>
        <a:xfrm>
          <a:off x="2106423" y="350242"/>
          <a:ext cx="1912739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ubytovací služby</a:t>
          </a:r>
          <a:endParaRPr lang="en-US" sz="1400" kern="1200"/>
        </a:p>
      </dsp:txBody>
      <dsp:txXfrm>
        <a:off x="2106423" y="350242"/>
        <a:ext cx="1912739" cy="1147643"/>
      </dsp:txXfrm>
    </dsp:sp>
    <dsp:sp modelId="{B6106388-3C1E-4421-8CDA-62674ADB0E9A}">
      <dsp:nvSpPr>
        <dsp:cNvPr id="0" name=""/>
        <dsp:cNvSpPr/>
      </dsp:nvSpPr>
      <dsp:spPr>
        <a:xfrm>
          <a:off x="4210436" y="350242"/>
          <a:ext cx="1912739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stravovací služby a prodej nápojů</a:t>
          </a:r>
          <a:endParaRPr lang="en-US" sz="1400" kern="1200"/>
        </a:p>
      </dsp:txBody>
      <dsp:txXfrm>
        <a:off x="4210436" y="350242"/>
        <a:ext cx="1912739" cy="1147643"/>
      </dsp:txXfrm>
    </dsp:sp>
    <dsp:sp modelId="{87EB633A-0E4E-44DC-80B8-ECF2F48DB8FC}">
      <dsp:nvSpPr>
        <dsp:cNvPr id="0" name=""/>
        <dsp:cNvSpPr/>
      </dsp:nvSpPr>
      <dsp:spPr>
        <a:xfrm>
          <a:off x="6314449" y="350242"/>
          <a:ext cx="1912739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služby osobní dopravy</a:t>
          </a:r>
          <a:endParaRPr lang="en-US" sz="1400" kern="1200"/>
        </a:p>
      </dsp:txBody>
      <dsp:txXfrm>
        <a:off x="6314449" y="350242"/>
        <a:ext cx="1912739" cy="1147643"/>
      </dsp:txXfrm>
    </dsp:sp>
    <dsp:sp modelId="{ACCCD873-7035-4C4C-B9ED-9AA5BD4C3FC9}">
      <dsp:nvSpPr>
        <dsp:cNvPr id="0" name=""/>
        <dsp:cNvSpPr/>
      </dsp:nvSpPr>
      <dsp:spPr>
        <a:xfrm>
          <a:off x="2411" y="1689159"/>
          <a:ext cx="1912739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pomocné služby v osobní dopravě</a:t>
          </a:r>
          <a:endParaRPr lang="en-US" sz="1400" kern="1200"/>
        </a:p>
      </dsp:txBody>
      <dsp:txXfrm>
        <a:off x="2411" y="1689159"/>
        <a:ext cx="1912739" cy="1147643"/>
      </dsp:txXfrm>
    </dsp:sp>
    <dsp:sp modelId="{E3FA9CF0-7DF3-4991-AD66-194C79A09A24}">
      <dsp:nvSpPr>
        <dsp:cNvPr id="0" name=""/>
        <dsp:cNvSpPr/>
      </dsp:nvSpPr>
      <dsp:spPr>
        <a:xfrm>
          <a:off x="2106423" y="1689159"/>
          <a:ext cx="1912739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pronájem osobních dopravních prostředků</a:t>
          </a:r>
          <a:endParaRPr lang="en-US" sz="1400" kern="1200"/>
        </a:p>
      </dsp:txBody>
      <dsp:txXfrm>
        <a:off x="2106423" y="1689159"/>
        <a:ext cx="1912739" cy="1147643"/>
      </dsp:txXfrm>
    </dsp:sp>
    <dsp:sp modelId="{7F3B2DAB-A4EB-48C8-AABD-82D89EAEC767}">
      <dsp:nvSpPr>
        <dsp:cNvPr id="0" name=""/>
        <dsp:cNvSpPr/>
      </dsp:nvSpPr>
      <dsp:spPr>
        <a:xfrm>
          <a:off x="4210436" y="1689159"/>
          <a:ext cx="1912739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udržovací a opravárenské služby osobních dopravních prostředků</a:t>
          </a:r>
          <a:endParaRPr lang="en-US" sz="1400" kern="1200"/>
        </a:p>
      </dsp:txBody>
      <dsp:txXfrm>
        <a:off x="4210436" y="1689159"/>
        <a:ext cx="1912739" cy="1147643"/>
      </dsp:txXfrm>
    </dsp:sp>
    <dsp:sp modelId="{9A5310B9-04BB-4DF7-A547-EF7E82A18398}">
      <dsp:nvSpPr>
        <dsp:cNvPr id="0" name=""/>
        <dsp:cNvSpPr/>
      </dsp:nvSpPr>
      <dsp:spPr>
        <a:xfrm>
          <a:off x="6314449" y="1689159"/>
          <a:ext cx="1912739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cestovní kanceláře a průvodcovské služby, informační kanceláře</a:t>
          </a:r>
          <a:endParaRPr lang="en-US" sz="1400" kern="1200"/>
        </a:p>
      </dsp:txBody>
      <dsp:txXfrm>
        <a:off x="6314449" y="1689159"/>
        <a:ext cx="1912739" cy="1147643"/>
      </dsp:txXfrm>
    </dsp:sp>
    <dsp:sp modelId="{19160BAB-4ADF-42AB-8C14-3D7D3B305FAC}">
      <dsp:nvSpPr>
        <dsp:cNvPr id="0" name=""/>
        <dsp:cNvSpPr/>
      </dsp:nvSpPr>
      <dsp:spPr>
        <a:xfrm>
          <a:off x="1054417" y="3028077"/>
          <a:ext cx="1912739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kulturní služby</a:t>
          </a:r>
          <a:endParaRPr lang="en-US" sz="1400" kern="1200"/>
        </a:p>
      </dsp:txBody>
      <dsp:txXfrm>
        <a:off x="1054417" y="3028077"/>
        <a:ext cx="1912739" cy="1147643"/>
      </dsp:txXfrm>
    </dsp:sp>
    <dsp:sp modelId="{528A90C8-3A08-4C52-ACE9-C81B207D98C3}">
      <dsp:nvSpPr>
        <dsp:cNvPr id="0" name=""/>
        <dsp:cNvSpPr/>
      </dsp:nvSpPr>
      <dsp:spPr>
        <a:xfrm>
          <a:off x="3158430" y="3028077"/>
          <a:ext cx="1912739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rekreační a zábavní služby</a:t>
          </a:r>
          <a:endParaRPr lang="en-US" sz="1400" kern="1200"/>
        </a:p>
      </dsp:txBody>
      <dsp:txXfrm>
        <a:off x="3158430" y="3028077"/>
        <a:ext cx="1912739" cy="1147643"/>
      </dsp:txXfrm>
    </dsp:sp>
    <dsp:sp modelId="{152B423B-22E2-4F56-B8F5-1DD3A4DC0F17}">
      <dsp:nvSpPr>
        <dsp:cNvPr id="0" name=""/>
        <dsp:cNvSpPr/>
      </dsp:nvSpPr>
      <dsp:spPr>
        <a:xfrm>
          <a:off x="5262443" y="3028077"/>
          <a:ext cx="1912739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různé služby pro turisty (prodej jízdenek, cestovní a zdravotní pojištění, lázeňské, směnárenské služby, …)</a:t>
          </a:r>
          <a:endParaRPr lang="en-US" sz="1400" kern="1200"/>
        </a:p>
      </dsp:txBody>
      <dsp:txXfrm>
        <a:off x="5262443" y="3028077"/>
        <a:ext cx="1912739" cy="11476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10302-4B5C-43D5-A3C8-968A8CD469DF}">
      <dsp:nvSpPr>
        <dsp:cNvPr id="0" name=""/>
        <dsp:cNvSpPr/>
      </dsp:nvSpPr>
      <dsp:spPr>
        <a:xfrm>
          <a:off x="0" y="1893"/>
          <a:ext cx="5111749" cy="80680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4B014C-CA78-4802-9202-3B6FD44B7116}">
      <dsp:nvSpPr>
        <dsp:cNvPr id="0" name=""/>
        <dsp:cNvSpPr/>
      </dsp:nvSpPr>
      <dsp:spPr>
        <a:xfrm>
          <a:off x="244058" y="183424"/>
          <a:ext cx="443741" cy="4437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269EC-AA99-4A14-8643-9E537AB74BB9}">
      <dsp:nvSpPr>
        <dsp:cNvPr id="0" name=""/>
        <dsp:cNvSpPr/>
      </dsp:nvSpPr>
      <dsp:spPr>
        <a:xfrm>
          <a:off x="931858" y="1893"/>
          <a:ext cx="4179891" cy="806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87" tIns="85387" rIns="85387" bIns="8538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1. Fuels – 2,31 bilionů USD</a:t>
          </a:r>
          <a:endParaRPr lang="en-US" sz="1900" kern="1200"/>
        </a:p>
      </dsp:txBody>
      <dsp:txXfrm>
        <a:off x="931858" y="1893"/>
        <a:ext cx="4179891" cy="806803"/>
      </dsp:txXfrm>
    </dsp:sp>
    <dsp:sp modelId="{2737E38C-0EEE-4C3B-9C74-3687C2BF13E0}">
      <dsp:nvSpPr>
        <dsp:cNvPr id="0" name=""/>
        <dsp:cNvSpPr/>
      </dsp:nvSpPr>
      <dsp:spPr>
        <a:xfrm>
          <a:off x="0" y="1010397"/>
          <a:ext cx="5111749" cy="80680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ED396C-9FC5-4867-92CB-E34C4CB3BABE}">
      <dsp:nvSpPr>
        <dsp:cNvPr id="0" name=""/>
        <dsp:cNvSpPr/>
      </dsp:nvSpPr>
      <dsp:spPr>
        <a:xfrm>
          <a:off x="244058" y="1191928"/>
          <a:ext cx="443741" cy="4437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9D944B-695C-404B-B92F-E519D91D299C}">
      <dsp:nvSpPr>
        <dsp:cNvPr id="0" name=""/>
        <dsp:cNvSpPr/>
      </dsp:nvSpPr>
      <dsp:spPr>
        <a:xfrm>
          <a:off x="931858" y="1010397"/>
          <a:ext cx="4179891" cy="806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87" tIns="85387" rIns="85387" bIns="8538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2. Chemicals – 2,19 bilionů USD</a:t>
          </a:r>
          <a:endParaRPr lang="en-US" sz="1900" kern="1200"/>
        </a:p>
      </dsp:txBody>
      <dsp:txXfrm>
        <a:off x="931858" y="1010397"/>
        <a:ext cx="4179891" cy="806803"/>
      </dsp:txXfrm>
    </dsp:sp>
    <dsp:sp modelId="{173CC9A4-852A-421A-9ED8-E334CA9CFDD8}">
      <dsp:nvSpPr>
        <dsp:cNvPr id="0" name=""/>
        <dsp:cNvSpPr/>
      </dsp:nvSpPr>
      <dsp:spPr>
        <a:xfrm>
          <a:off x="0" y="2018902"/>
          <a:ext cx="5111749" cy="80680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8FC733-FBC3-4443-BB81-F8203F79EE74}">
      <dsp:nvSpPr>
        <dsp:cNvPr id="0" name=""/>
        <dsp:cNvSpPr/>
      </dsp:nvSpPr>
      <dsp:spPr>
        <a:xfrm>
          <a:off x="244058" y="2200433"/>
          <a:ext cx="443741" cy="4437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7C1336-A2F3-4B36-8217-004AC8E99C08}">
      <dsp:nvSpPr>
        <dsp:cNvPr id="0" name=""/>
        <dsp:cNvSpPr/>
      </dsp:nvSpPr>
      <dsp:spPr>
        <a:xfrm>
          <a:off x="931858" y="2018902"/>
          <a:ext cx="4179891" cy="806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87" tIns="85387" rIns="85387" bIns="8538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3. International tourism – 1,74 bilionů USD</a:t>
          </a:r>
          <a:endParaRPr lang="en-US" sz="1900" kern="1200"/>
        </a:p>
      </dsp:txBody>
      <dsp:txXfrm>
        <a:off x="931858" y="2018902"/>
        <a:ext cx="4179891" cy="806803"/>
      </dsp:txXfrm>
    </dsp:sp>
    <dsp:sp modelId="{C25C931A-EAED-47B8-8882-94C76293C143}">
      <dsp:nvSpPr>
        <dsp:cNvPr id="0" name=""/>
        <dsp:cNvSpPr/>
      </dsp:nvSpPr>
      <dsp:spPr>
        <a:xfrm>
          <a:off x="0" y="3027406"/>
          <a:ext cx="5111749" cy="80680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01470E-0BCB-476B-9BBB-C7314F623238}">
      <dsp:nvSpPr>
        <dsp:cNvPr id="0" name=""/>
        <dsp:cNvSpPr/>
      </dsp:nvSpPr>
      <dsp:spPr>
        <a:xfrm>
          <a:off x="244058" y="3208937"/>
          <a:ext cx="443741" cy="44374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079C10-E3FC-4FBD-8EC4-1B8DADF6BAED}">
      <dsp:nvSpPr>
        <dsp:cNvPr id="0" name=""/>
        <dsp:cNvSpPr/>
      </dsp:nvSpPr>
      <dsp:spPr>
        <a:xfrm>
          <a:off x="931858" y="3027406"/>
          <a:ext cx="4179891" cy="806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87" tIns="85387" rIns="85387" bIns="8538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4. Automotive products - - 1,53 bilionů USD</a:t>
          </a:r>
          <a:endParaRPr lang="en-US" sz="1900" kern="1200"/>
        </a:p>
      </dsp:txBody>
      <dsp:txXfrm>
        <a:off x="931858" y="3027406"/>
        <a:ext cx="4179891" cy="806803"/>
      </dsp:txXfrm>
    </dsp:sp>
    <dsp:sp modelId="{0A4E1973-A31D-4119-A306-659D70513087}">
      <dsp:nvSpPr>
        <dsp:cNvPr id="0" name=""/>
        <dsp:cNvSpPr/>
      </dsp:nvSpPr>
      <dsp:spPr>
        <a:xfrm>
          <a:off x="0" y="4035911"/>
          <a:ext cx="5111749" cy="80680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3925F2-3615-46B0-B2B1-21F2EC506DB8}">
      <dsp:nvSpPr>
        <dsp:cNvPr id="0" name=""/>
        <dsp:cNvSpPr/>
      </dsp:nvSpPr>
      <dsp:spPr>
        <a:xfrm>
          <a:off x="244058" y="4217442"/>
          <a:ext cx="443741" cy="44374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511A4E-6026-46CB-908C-01764D527D92}">
      <dsp:nvSpPr>
        <dsp:cNvPr id="0" name=""/>
        <dsp:cNvSpPr/>
      </dsp:nvSpPr>
      <dsp:spPr>
        <a:xfrm>
          <a:off x="931858" y="4035911"/>
          <a:ext cx="4179891" cy="806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87" tIns="85387" rIns="85387" bIns="8538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5. Food – 1,50 bilionů USD </a:t>
          </a:r>
          <a:endParaRPr lang="en-US" sz="1900" kern="1200"/>
        </a:p>
      </dsp:txBody>
      <dsp:txXfrm>
        <a:off x="931858" y="4035911"/>
        <a:ext cx="4179891" cy="806803"/>
      </dsp:txXfrm>
    </dsp:sp>
    <dsp:sp modelId="{BE9D2C91-3B8E-4A53-B856-31749765C0A0}">
      <dsp:nvSpPr>
        <dsp:cNvPr id="0" name=""/>
        <dsp:cNvSpPr/>
      </dsp:nvSpPr>
      <dsp:spPr>
        <a:xfrm>
          <a:off x="0" y="5044415"/>
          <a:ext cx="5111749" cy="806803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150B9-4DC2-4EFB-995B-A439B812F667}">
      <dsp:nvSpPr>
        <dsp:cNvPr id="0" name=""/>
        <dsp:cNvSpPr/>
      </dsp:nvSpPr>
      <dsp:spPr>
        <a:xfrm>
          <a:off x="244058" y="5225946"/>
          <a:ext cx="443741" cy="44374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6BFD34-BAB4-4C9B-95AD-D2502BBAD4D1}">
      <dsp:nvSpPr>
        <dsp:cNvPr id="0" name=""/>
        <dsp:cNvSpPr/>
      </dsp:nvSpPr>
      <dsp:spPr>
        <a:xfrm>
          <a:off x="931858" y="5044415"/>
          <a:ext cx="4179891" cy="806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87" tIns="85387" rIns="85387" bIns="8538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Zdroj: International </a:t>
          </a:r>
          <a:r>
            <a:rPr lang="cs-CZ" sz="1900" kern="1200" dirty="0" err="1"/>
            <a:t>Tourism</a:t>
          </a:r>
          <a:r>
            <a:rPr lang="cs-CZ" sz="1900" kern="1200" dirty="0"/>
            <a:t> Highlights2019</a:t>
          </a:r>
          <a:endParaRPr lang="en-US" sz="1900" kern="1200" dirty="0"/>
        </a:p>
      </dsp:txBody>
      <dsp:txXfrm>
        <a:off x="931858" y="5044415"/>
        <a:ext cx="4179891" cy="8068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E018F-C9DE-4B33-B3D5-373D7359212F}">
      <dsp:nvSpPr>
        <dsp:cNvPr id="0" name=""/>
        <dsp:cNvSpPr/>
      </dsp:nvSpPr>
      <dsp:spPr>
        <a:xfrm>
          <a:off x="2411" y="350242"/>
          <a:ext cx="1912739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ekonomika (vývoj světové ekonomiky)</a:t>
          </a:r>
          <a:endParaRPr lang="en-US" sz="1800" kern="1200"/>
        </a:p>
      </dsp:txBody>
      <dsp:txXfrm>
        <a:off x="2411" y="350242"/>
        <a:ext cx="1912739" cy="1147643"/>
      </dsp:txXfrm>
    </dsp:sp>
    <dsp:sp modelId="{BCC19FF9-4CCF-4B90-8632-1743BC304918}">
      <dsp:nvSpPr>
        <dsp:cNvPr id="0" name=""/>
        <dsp:cNvSpPr/>
      </dsp:nvSpPr>
      <dsp:spPr>
        <a:xfrm>
          <a:off x="2106423" y="350242"/>
          <a:ext cx="1912739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technologie (informační, dopravní)</a:t>
          </a:r>
          <a:endParaRPr lang="en-US" sz="1800" kern="1200"/>
        </a:p>
      </dsp:txBody>
      <dsp:txXfrm>
        <a:off x="2106423" y="350242"/>
        <a:ext cx="1912739" cy="1147643"/>
      </dsp:txXfrm>
    </dsp:sp>
    <dsp:sp modelId="{26A5C870-B578-4773-AD3F-DA647BF10B6D}">
      <dsp:nvSpPr>
        <dsp:cNvPr id="0" name=""/>
        <dsp:cNvSpPr/>
      </dsp:nvSpPr>
      <dsp:spPr>
        <a:xfrm>
          <a:off x="4210436" y="350242"/>
          <a:ext cx="1912739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zjednodušení formalit a odstranění bariér</a:t>
          </a:r>
          <a:endParaRPr lang="en-US" sz="1800" kern="1200"/>
        </a:p>
      </dsp:txBody>
      <dsp:txXfrm>
        <a:off x="4210436" y="350242"/>
        <a:ext cx="1912739" cy="1147643"/>
      </dsp:txXfrm>
    </dsp:sp>
    <dsp:sp modelId="{532A7B96-1030-4E5E-B8A1-0CBD37A3F040}">
      <dsp:nvSpPr>
        <dsp:cNvPr id="0" name=""/>
        <dsp:cNvSpPr/>
      </dsp:nvSpPr>
      <dsp:spPr>
        <a:xfrm>
          <a:off x="6314449" y="350242"/>
          <a:ext cx="1912739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bezpečnost</a:t>
          </a:r>
          <a:endParaRPr lang="en-US" sz="1800" kern="1200"/>
        </a:p>
      </dsp:txBody>
      <dsp:txXfrm>
        <a:off x="6314449" y="350242"/>
        <a:ext cx="1912739" cy="1147643"/>
      </dsp:txXfrm>
    </dsp:sp>
    <dsp:sp modelId="{D4E0A8A2-C025-4207-807B-AD04F0AF943F}">
      <dsp:nvSpPr>
        <dsp:cNvPr id="0" name=""/>
        <dsp:cNvSpPr/>
      </dsp:nvSpPr>
      <dsp:spPr>
        <a:xfrm>
          <a:off x="2411" y="1689159"/>
          <a:ext cx="1912739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demografický vývoj</a:t>
          </a:r>
          <a:endParaRPr lang="en-US" sz="1800" kern="1200"/>
        </a:p>
      </dsp:txBody>
      <dsp:txXfrm>
        <a:off x="2411" y="1689159"/>
        <a:ext cx="1912739" cy="1147643"/>
      </dsp:txXfrm>
    </dsp:sp>
    <dsp:sp modelId="{D2513463-1B9F-4174-BC36-1C0048E8001A}">
      <dsp:nvSpPr>
        <dsp:cNvPr id="0" name=""/>
        <dsp:cNvSpPr/>
      </dsp:nvSpPr>
      <dsp:spPr>
        <a:xfrm>
          <a:off x="2106423" y="1689159"/>
          <a:ext cx="1912739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globalizace</a:t>
          </a:r>
          <a:endParaRPr lang="en-US" sz="1800" kern="1200"/>
        </a:p>
      </dsp:txBody>
      <dsp:txXfrm>
        <a:off x="2106423" y="1689159"/>
        <a:ext cx="1912739" cy="1147643"/>
      </dsp:txXfrm>
    </dsp:sp>
    <dsp:sp modelId="{9E8FE194-F121-4DA0-BFD0-981FDF963467}">
      <dsp:nvSpPr>
        <dsp:cNvPr id="0" name=""/>
        <dsp:cNvSpPr/>
      </dsp:nvSpPr>
      <dsp:spPr>
        <a:xfrm>
          <a:off x="4210436" y="1689159"/>
          <a:ext cx="1912739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lokalizace</a:t>
          </a:r>
          <a:endParaRPr lang="en-US" sz="1800" kern="1200"/>
        </a:p>
      </dsp:txBody>
      <dsp:txXfrm>
        <a:off x="4210436" y="1689159"/>
        <a:ext cx="1912739" cy="1147643"/>
      </dsp:txXfrm>
    </dsp:sp>
    <dsp:sp modelId="{483573B4-6486-4ADE-8999-D5507342DC5A}">
      <dsp:nvSpPr>
        <dsp:cNvPr id="0" name=""/>
        <dsp:cNvSpPr/>
      </dsp:nvSpPr>
      <dsp:spPr>
        <a:xfrm>
          <a:off x="6314449" y="1689159"/>
          <a:ext cx="1912739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udržitelný rozvoj cestovního ruchu</a:t>
          </a:r>
          <a:endParaRPr lang="en-US" sz="1800" kern="1200"/>
        </a:p>
      </dsp:txBody>
      <dsp:txXfrm>
        <a:off x="6314449" y="1689159"/>
        <a:ext cx="1912739" cy="1147643"/>
      </dsp:txXfrm>
    </dsp:sp>
    <dsp:sp modelId="{F8947126-C1E4-4A9E-85F7-99FB4B117220}">
      <dsp:nvSpPr>
        <dsp:cNvPr id="0" name=""/>
        <dsp:cNvSpPr/>
      </dsp:nvSpPr>
      <dsp:spPr>
        <a:xfrm>
          <a:off x="2411" y="3028077"/>
          <a:ext cx="1912739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pracovní podmínky + podmínky života obecně</a:t>
          </a:r>
          <a:endParaRPr lang="en-US" sz="1800" kern="1200"/>
        </a:p>
      </dsp:txBody>
      <dsp:txXfrm>
        <a:off x="2411" y="3028077"/>
        <a:ext cx="1912739" cy="1147643"/>
      </dsp:txXfrm>
    </dsp:sp>
    <dsp:sp modelId="{2E3CED63-6723-4415-A073-D4434DF6BA2B}">
      <dsp:nvSpPr>
        <dsp:cNvPr id="0" name=""/>
        <dsp:cNvSpPr/>
      </dsp:nvSpPr>
      <dsp:spPr>
        <a:xfrm>
          <a:off x="2106423" y="3028077"/>
          <a:ext cx="1912739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posun k ekonomice zážitků</a:t>
          </a:r>
          <a:endParaRPr lang="en-US" sz="1800" kern="1200"/>
        </a:p>
      </dsp:txBody>
      <dsp:txXfrm>
        <a:off x="2106423" y="3028077"/>
        <a:ext cx="1912739" cy="1147643"/>
      </dsp:txXfrm>
    </dsp:sp>
    <dsp:sp modelId="{B9FC5D7F-14FC-4189-B2B6-207DFDC18371}">
      <dsp:nvSpPr>
        <dsp:cNvPr id="0" name=""/>
        <dsp:cNvSpPr/>
      </dsp:nvSpPr>
      <dsp:spPr>
        <a:xfrm>
          <a:off x="4210436" y="3028077"/>
          <a:ext cx="1912739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marketing</a:t>
          </a:r>
          <a:endParaRPr lang="en-US" sz="1800" kern="1200"/>
        </a:p>
      </dsp:txBody>
      <dsp:txXfrm>
        <a:off x="4210436" y="3028077"/>
        <a:ext cx="1912739" cy="1147643"/>
      </dsp:txXfrm>
    </dsp:sp>
    <dsp:sp modelId="{9F409351-C2CD-4691-9A12-DFB3CDBD2CFC}">
      <dsp:nvSpPr>
        <dsp:cNvPr id="0" name=""/>
        <dsp:cNvSpPr/>
      </dsp:nvSpPr>
      <dsp:spPr>
        <a:xfrm>
          <a:off x="6310949" y="3268956"/>
          <a:ext cx="1912739" cy="114764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Zdroj: Palatková M. : Mezinárodní cestovní ruch I</a:t>
          </a:r>
          <a:endParaRPr lang="en-US" sz="1800" kern="1200"/>
        </a:p>
      </dsp:txBody>
      <dsp:txXfrm>
        <a:off x="6310949" y="3268956"/>
        <a:ext cx="1912739" cy="11476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83A442-8657-4055-A1E5-A6C72673A835}">
      <dsp:nvSpPr>
        <dsp:cNvPr id="0" name=""/>
        <dsp:cNvSpPr/>
      </dsp:nvSpPr>
      <dsp:spPr>
        <a:xfrm>
          <a:off x="3826" y="572770"/>
          <a:ext cx="3319968" cy="2677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B2E4F9-E415-4024-96FB-D49D0FCC46DF}">
      <dsp:nvSpPr>
        <dsp:cNvPr id="0" name=""/>
        <dsp:cNvSpPr/>
      </dsp:nvSpPr>
      <dsp:spPr>
        <a:xfrm>
          <a:off x="372712" y="923211"/>
          <a:ext cx="3319968" cy="2677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Mezinárodní cestovní ruch je jeden z hlavních článků mezinárodního obchodu. V roce 1997 bylo zaznamenáno celkově 612 milionů mezinárodních turistických příjezdů, v roce 2002 více než 700 mil., v roce 2013 již více než 1 miliarda mezinárodních turistických příjezdů, v roce 2019 téměř 1,46 miliard.</a:t>
          </a:r>
          <a:endParaRPr lang="en-US" sz="1700" kern="1200" dirty="0"/>
        </a:p>
      </dsp:txBody>
      <dsp:txXfrm>
        <a:off x="451140" y="1001639"/>
        <a:ext cx="3163112" cy="2520869"/>
      </dsp:txXfrm>
    </dsp:sp>
    <dsp:sp modelId="{314664C7-8A4A-455E-9EF5-5DE4AEC8E7AC}">
      <dsp:nvSpPr>
        <dsp:cNvPr id="0" name=""/>
        <dsp:cNvSpPr/>
      </dsp:nvSpPr>
      <dsp:spPr>
        <a:xfrm>
          <a:off x="4061566" y="572770"/>
          <a:ext cx="3795321" cy="30299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5789F7-8162-4EE5-9C1C-8762FA91B728}">
      <dsp:nvSpPr>
        <dsp:cNvPr id="0" name=""/>
        <dsp:cNvSpPr/>
      </dsp:nvSpPr>
      <dsp:spPr>
        <a:xfrm>
          <a:off x="4430451" y="923211"/>
          <a:ext cx="3795321" cy="30299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Termín turistický příjezd je vztažen na celkový počet uskutečněných turistických cest, protože někteří turisté mohou uskutečnit více než jednu mezinárodní cestu za rok.</a:t>
          </a:r>
          <a:endParaRPr lang="en-US" sz="1700" kern="1200"/>
        </a:p>
      </dsp:txBody>
      <dsp:txXfrm>
        <a:off x="4519196" y="1011956"/>
        <a:ext cx="3617831" cy="285249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A67044-29A9-404F-8A4B-3577E4311F12}">
      <dsp:nvSpPr>
        <dsp:cNvPr id="0" name=""/>
        <dsp:cNvSpPr/>
      </dsp:nvSpPr>
      <dsp:spPr>
        <a:xfrm>
          <a:off x="0" y="399200"/>
          <a:ext cx="8352928" cy="205627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Mezinárodní cestovní ruch se tradičně měří pomocí mezinárodních příjezdů a příjmů z něho. Mezinárodní příjmy z cestovního ruchu (vyjma mezinárodních příjmů z jízdného) dosáhly v roce 1999 455 mld. USD, v roce 2013 kolem 1,2 bilionu USD  a v roce 2019 1,46 bilionu USD (UNWTO </a:t>
          </a:r>
          <a:r>
            <a:rPr lang="cs-CZ" sz="2000" kern="1200" dirty="0" err="1"/>
            <a:t>World</a:t>
          </a:r>
          <a:r>
            <a:rPr lang="cs-CZ" sz="2000" kern="1200" dirty="0"/>
            <a:t> </a:t>
          </a:r>
          <a:r>
            <a:rPr lang="cs-CZ" sz="2000" kern="1200" dirty="0" err="1"/>
            <a:t>Tourism</a:t>
          </a:r>
          <a:r>
            <a:rPr lang="cs-CZ" sz="2000" kern="1200" dirty="0"/>
            <a:t> </a:t>
          </a:r>
          <a:r>
            <a:rPr lang="cs-CZ" sz="2000" kern="1200" dirty="0" err="1"/>
            <a:t>Barometer</a:t>
          </a:r>
          <a:r>
            <a:rPr lang="cs-CZ" sz="2000" kern="1200" dirty="0"/>
            <a:t>, 2020)</a:t>
          </a:r>
          <a:r>
            <a:rPr lang="cs-CZ" sz="2000" i="1" kern="1200" dirty="0"/>
            <a:t>.</a:t>
          </a:r>
          <a:endParaRPr lang="en-US" sz="2000" kern="1200" dirty="0"/>
        </a:p>
      </dsp:txBody>
      <dsp:txXfrm>
        <a:off x="100379" y="499579"/>
        <a:ext cx="8152170" cy="1855517"/>
      </dsp:txXfrm>
    </dsp:sp>
    <dsp:sp modelId="{30A68EC4-4AE7-4E72-B589-3E2152561301}">
      <dsp:nvSpPr>
        <dsp:cNvPr id="0" name=""/>
        <dsp:cNvSpPr/>
      </dsp:nvSpPr>
      <dsp:spPr>
        <a:xfrm>
          <a:off x="0" y="2513076"/>
          <a:ext cx="8352928" cy="205627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Ačkoliv nejsou dostupná všechna hodnotící data, předpokládá se, že celkově je domácí cestovní ruch (počty účastí) až desetinásobně vyšší než mezinárodní. Cestovní ruch je důležitou aktivitou v mnoha velkých zemích, přispívá 5–10 % národnímu HDP. Avšak v některých menších zemích a zvláště v několika malých ostrovních státech v oblasti Karibiku, rovníkového Pacifiku a Indického oceánu cestovní ruch vytváří až 20–30 % HDP.</a:t>
          </a:r>
          <a:endParaRPr lang="en-US" sz="2000" kern="1200" dirty="0"/>
        </a:p>
      </dsp:txBody>
      <dsp:txXfrm>
        <a:off x="100379" y="2613455"/>
        <a:ext cx="8152170" cy="185551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2B2A46-B3F8-404C-9BDE-E89C980D8D63}">
      <dsp:nvSpPr>
        <dsp:cNvPr id="0" name=""/>
        <dsp:cNvSpPr/>
      </dsp:nvSpPr>
      <dsp:spPr>
        <a:xfrm>
          <a:off x="0" y="357743"/>
          <a:ext cx="8229600" cy="18749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UNWTO v této souvislosti předpovídalo v roce 2018 okolo 1,8 miliardy mezinárodních příjezdů/účastí v roce 2030. Dále se předpokládá, že jeden ze čtyř turistických pobytů bude dlouhodobý. Všechny regiony světa by měly mít zajištěn solidní růst mezinárodního cestovního ruchu, stejně tak lze uvažovat o růstu domácího cestovního ruchu.</a:t>
          </a:r>
          <a:endParaRPr lang="en-US" sz="2100" kern="1200" dirty="0"/>
        </a:p>
      </dsp:txBody>
      <dsp:txXfrm>
        <a:off x="91530" y="449273"/>
        <a:ext cx="8046540" cy="1691938"/>
      </dsp:txXfrm>
    </dsp:sp>
    <dsp:sp modelId="{6BE6B45E-B131-4637-B19B-6F63D2C685B1}">
      <dsp:nvSpPr>
        <dsp:cNvPr id="0" name=""/>
        <dsp:cNvSpPr/>
      </dsp:nvSpPr>
      <dsp:spPr>
        <a:xfrm>
          <a:off x="0" y="2293221"/>
          <a:ext cx="8229600" cy="1874998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/>
            <a:t>Jednoduchá rovnice předpokladu růstu mezinárodního cestovního ruchu = </a:t>
          </a:r>
          <a:r>
            <a:rPr lang="cs-CZ" sz="2800" b="1" kern="1200" dirty="0"/>
            <a:t>růst životní úrovně(disponibilní příjmy, dostatek volného času), motivace (chuť) cestovat, společenská prestiž a ….</a:t>
          </a:r>
          <a:endParaRPr lang="en-US" sz="2800" kern="1200" dirty="0"/>
        </a:p>
      </dsp:txBody>
      <dsp:txXfrm>
        <a:off x="91530" y="2384751"/>
        <a:ext cx="8046540" cy="16919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366F183-1990-43BB-8B38-39EE85845E46}" type="datetimeFigureOut">
              <a:rPr lang="cs-CZ"/>
              <a:pPr>
                <a:defRPr/>
              </a:pPr>
              <a:t>21.4.2022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34CA54A-7E52-4C3E-8B97-228C6291F39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29344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/>
          </a:p>
        </p:txBody>
      </p:sp>
      <p:sp>
        <p:nvSpPr>
          <p:cNvPr id="2969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4068B60-80D6-4014-AF24-3EBE3D50027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4CA54A-7E52-4C3E-8B97-228C6291F396}" type="slidenum">
              <a:rPr lang="cs-CZ" smtClean="0"/>
              <a:pPr>
                <a:defRPr/>
              </a:pPr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703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4CA54A-7E52-4C3E-8B97-228C6291F396}" type="slidenum">
              <a:rPr lang="cs-CZ" smtClean="0"/>
              <a:pPr>
                <a:defRPr/>
              </a:pPr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789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4CA54A-7E52-4C3E-8B97-228C6291F396}" type="slidenum">
              <a:rPr lang="cs-CZ" smtClean="0"/>
              <a:pPr>
                <a:defRPr/>
              </a:pPr>
              <a:t>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0863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72D9C-E735-4068-9F19-E3DB35597F77}" type="datetimeFigureOut">
              <a:rPr lang="cs-CZ"/>
              <a:pPr>
                <a:defRPr/>
              </a:pPr>
              <a:t>21.4.2022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A0DAC-3446-441C-BB9F-1F58359284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50E85-27E3-454C-A125-65A62C8174B3}" type="datetimeFigureOut">
              <a:rPr lang="cs-CZ"/>
              <a:pPr>
                <a:defRPr/>
              </a:pPr>
              <a:t>21.4.2022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14320-0A83-4E83-8D7E-3725ACC4826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43DFD-F441-4EF7-B7EE-956DAC73698C}" type="datetimeFigureOut">
              <a:rPr lang="cs-CZ"/>
              <a:pPr>
                <a:defRPr/>
              </a:pPr>
              <a:t>21.4.2022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86D70-2F0B-42DF-8481-3A4EB87CA8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5F336-776E-4302-9F6B-513B0FB86611}" type="datetimeFigureOut">
              <a:rPr lang="cs-CZ"/>
              <a:pPr>
                <a:defRPr/>
              </a:pPr>
              <a:t>21.4.2022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C998C-C801-4E15-8476-FAA0D4DB01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22B18-1E42-4D66-B9C3-59DD7C9F3111}" type="datetimeFigureOut">
              <a:rPr lang="cs-CZ"/>
              <a:pPr>
                <a:defRPr/>
              </a:pPr>
              <a:t>21.4.2022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3F93A-503F-484E-A84B-CF86ED48CB3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79830-8201-41D7-B197-9068D671223F}" type="datetimeFigureOut">
              <a:rPr lang="cs-CZ"/>
              <a:pPr>
                <a:defRPr/>
              </a:pPr>
              <a:t>21.4.2022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4F765-14F2-42B8-9F04-20162A92407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013B8-64E7-4097-92DB-DDEE7B07660B}" type="datetimeFigureOut">
              <a:rPr lang="cs-CZ"/>
              <a:pPr>
                <a:defRPr/>
              </a:pPr>
              <a:t>21.4.2022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4D35D-DDC8-47E8-9E47-47F910419C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A4DEA-929C-43C6-BBAE-FBC3F6BA6348}" type="datetimeFigureOut">
              <a:rPr lang="cs-CZ"/>
              <a:pPr>
                <a:defRPr/>
              </a:pPr>
              <a:t>21.4.2022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8F138-763D-4CDB-A8D1-5E43D4C1186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9477F-E467-4BD7-9501-3CCD4A1721B6}" type="datetimeFigureOut">
              <a:rPr lang="cs-CZ"/>
              <a:pPr>
                <a:defRPr/>
              </a:pPr>
              <a:t>21.4.2022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137B1-D13E-4A7D-A470-23E8F68E611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B63D6-FD7D-443E-AC66-BD27D6E07743}" type="datetimeFigureOut">
              <a:rPr lang="cs-CZ"/>
              <a:pPr>
                <a:defRPr/>
              </a:pPr>
              <a:t>21.4.2022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BBB44-2C36-49BF-8B3A-EA1E5E1AEE6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E4BB9-6C7F-4906-9193-6317B89F9DF2}" type="datetimeFigureOut">
              <a:rPr lang="cs-CZ"/>
              <a:pPr>
                <a:defRPr/>
              </a:pPr>
              <a:t>21.4.2022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A1D32-96CB-4D9D-A40A-2D031F08257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3C60E23-549E-4CB9-8CE9-A297B018EEDC}" type="datetimeFigureOut">
              <a:rPr lang="cs-CZ"/>
              <a:pPr>
                <a:defRPr/>
              </a:pPr>
              <a:t>21.4.2022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8477A4F-F2D4-4D40-BD60-B890D6DA50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livingstone.cz/upload/responsive/kraken/fotogalerie/Fotogalerie-zeme/Afrika-zeme/Tanzanie/tanzanie-13.jpg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800" b="1" dirty="0"/>
              <a:t>Geografie mezinárodního cestovního ruchu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Hodnocení 14 pilířů/indikátorů konkurenceschopnosti cestovního ruchu</a:t>
            </a:r>
            <a:br>
              <a:rPr lang="cs-CZ" sz="2400" b="1" dirty="0"/>
            </a:br>
            <a:r>
              <a:rPr lang="cs-CZ" sz="1600" i="1" dirty="0"/>
              <a:t>Zdroj: </a:t>
            </a:r>
            <a:r>
              <a:rPr lang="cs-CZ" sz="1600" i="1" dirty="0" err="1"/>
              <a:t>The</a:t>
            </a:r>
            <a:r>
              <a:rPr lang="cs-CZ" sz="1600" i="1" dirty="0"/>
              <a:t> </a:t>
            </a:r>
            <a:r>
              <a:rPr lang="cs-CZ" sz="1600" i="1" dirty="0" err="1"/>
              <a:t>Travel&amp;Tourism</a:t>
            </a:r>
            <a:r>
              <a:rPr lang="cs-CZ" sz="1600" i="1" dirty="0"/>
              <a:t> </a:t>
            </a:r>
            <a:r>
              <a:rPr lang="cs-CZ" sz="1600" i="1" dirty="0" err="1"/>
              <a:t>Competitiveness</a:t>
            </a:r>
            <a:r>
              <a:rPr lang="cs-CZ" sz="1600" i="1" dirty="0"/>
              <a:t> Report 2013, 2015, 2017, </a:t>
            </a:r>
            <a:r>
              <a:rPr lang="cs-CZ" sz="1600" i="1" dirty="0" err="1"/>
              <a:t>World</a:t>
            </a:r>
            <a:r>
              <a:rPr lang="cs-CZ" sz="1600" i="1" dirty="0"/>
              <a:t> </a:t>
            </a:r>
            <a:r>
              <a:rPr lang="cs-CZ" sz="1600" i="1" dirty="0" err="1"/>
              <a:t>Economic</a:t>
            </a:r>
            <a:r>
              <a:rPr lang="cs-CZ" sz="1600" i="1" dirty="0"/>
              <a:t> </a:t>
            </a:r>
            <a:r>
              <a:rPr lang="cs-CZ" sz="1600" i="1" dirty="0" err="1"/>
              <a:t>Forum</a:t>
            </a:r>
            <a:r>
              <a:rPr lang="cs-CZ" sz="1600" i="1" dirty="0"/>
              <a:t>, </a:t>
            </a:r>
            <a:endParaRPr lang="cs-CZ" sz="1600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836639"/>
              </p:ext>
            </p:extLst>
          </p:nvPr>
        </p:nvGraphicFramePr>
        <p:xfrm>
          <a:off x="971600" y="1772816"/>
          <a:ext cx="7714206" cy="48433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11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06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0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8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34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8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Název pilíře/indikátoru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Postavení ČR mezi zeměmi Evropy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Postavení ČR mezi zeměmi světa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0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 dirty="0">
                          <a:effectLst/>
                        </a:rPr>
                        <a:t>2013</a:t>
                      </a:r>
                      <a:endParaRPr lang="cs-CZ" sz="11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 dirty="0">
                          <a:effectLst/>
                        </a:rPr>
                        <a:t>2015</a:t>
                      </a:r>
                      <a:endParaRPr lang="cs-CZ" sz="11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 dirty="0">
                          <a:effectLst/>
                        </a:rPr>
                        <a:t>2017</a:t>
                      </a:r>
                      <a:endParaRPr lang="cs-CZ" sz="11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 dirty="0">
                          <a:effectLst/>
                        </a:rPr>
                        <a:t>2013</a:t>
                      </a:r>
                      <a:endParaRPr lang="cs-CZ" sz="11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 dirty="0">
                          <a:effectLst/>
                        </a:rPr>
                        <a:t>2015</a:t>
                      </a:r>
                      <a:endParaRPr lang="cs-CZ" sz="11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 dirty="0">
                          <a:effectLst/>
                        </a:rPr>
                        <a:t>2017</a:t>
                      </a:r>
                      <a:endParaRPr lang="cs-CZ" sz="11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Podnikatelské prostředí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26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75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Bezpečnost a ochrana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22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23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16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46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Zdraví a hygiena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7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Lidské zdroje a trh práce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24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19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44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33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Vybavenost, dostupnost a dovednost v oblasti ICT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21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17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16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35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34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26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Podpora rozvoje cestovního ruchu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18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23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32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64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66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94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7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Mezinárodní otevřenost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17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24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Cenová konkurenceschopnost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13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12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8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99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87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67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7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Udržitelnost životního prostředí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21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11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14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29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13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14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7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Infrastruktura letecké dopravy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18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23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21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50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51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49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7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Pozemní a přístavní infrastruktura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11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11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11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23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18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18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7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Infrastruktura turistických služeb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19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22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32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32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7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Přírodní zdroje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22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28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26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77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89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98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7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Kulturní zdroje a obchodní cesty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16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17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42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42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56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Celkový index konkurenceschopnosti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21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22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31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37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39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01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Počet hodnocených zemí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40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38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40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140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141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136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2855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/>
              <a:t>Základní data o mezinárodním cestovním ruchu v roce 2019</a:t>
            </a:r>
          </a:p>
        </p:txBody>
      </p:sp>
      <p:sp>
        <p:nvSpPr>
          <p:cNvPr id="2150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Počet zahraničních příjezdů – 1,460 mld.</a:t>
            </a:r>
          </a:p>
          <a:p>
            <a:r>
              <a:rPr lang="cs-CZ" dirty="0"/>
              <a:t>Souhrn příjmů – 1 481 mld. USD</a:t>
            </a:r>
          </a:p>
          <a:p>
            <a:r>
              <a:rPr lang="cs-CZ" sz="2800" dirty="0"/>
              <a:t>1. Evropa (744 mil. – 51 %, 576 mld. USD – 39 %)</a:t>
            </a:r>
          </a:p>
          <a:p>
            <a:r>
              <a:rPr lang="cs-CZ" sz="2800" dirty="0"/>
              <a:t>2. Asie a Pacifik </a:t>
            </a:r>
            <a:r>
              <a:rPr lang="cs-CZ" sz="2400" dirty="0"/>
              <a:t>(362 mil. - 25 %, 443 mld. USD - 30 %)</a:t>
            </a:r>
          </a:p>
          <a:p>
            <a:r>
              <a:rPr lang="cs-CZ" sz="2800" dirty="0"/>
              <a:t>3. Amerika (219 mil. – 15 %, 342 mld. USD – 23 %)</a:t>
            </a:r>
          </a:p>
          <a:p>
            <a:r>
              <a:rPr lang="cs-CZ" sz="2800" dirty="0"/>
              <a:t>4. Afrika (70 mil. – 5 %, 38 mld. USD – 3 %)</a:t>
            </a:r>
          </a:p>
          <a:p>
            <a:r>
              <a:rPr lang="cs-CZ" sz="2800" dirty="0"/>
              <a:t>5. Střední východ (65 mil. – 4 %, 81 mld. USD. – 5 %)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Světový export zboží 1998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863775"/>
            <a:ext cx="8229600" cy="3998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327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CF4D0B-EF5A-44A5-A1AD-509A9ACC0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wrap="square" anchor="b">
            <a:normAutofit/>
          </a:bodyPr>
          <a:lstStyle/>
          <a:p>
            <a:r>
              <a:rPr lang="cs-CZ" dirty="0"/>
              <a:t>Světový export zboží </a:t>
            </a:r>
            <a:br>
              <a:rPr lang="cs-CZ" dirty="0"/>
            </a:br>
            <a:r>
              <a:rPr lang="cs-CZ" dirty="0"/>
              <a:t>        v roce 2019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BFADBC2-6DB1-2DC2-3C14-C670EC108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F4B8DF5-27F2-D2F2-644C-02620FB889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0522513"/>
              </p:ext>
            </p:extLst>
          </p:nvPr>
        </p:nvGraphicFramePr>
        <p:xfrm>
          <a:off x="3575050" y="273050"/>
          <a:ext cx="5111750" cy="585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8554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 b="1"/>
              <a:t>Hlavní faktory a vlivy působící na vývoj</a:t>
            </a:r>
            <a:br>
              <a:rPr lang="cs-CZ" sz="3700" b="1"/>
            </a:br>
            <a:r>
              <a:rPr lang="cs-CZ" sz="3700" b="1"/>
              <a:t>mezinárodního cestovního ruchu</a:t>
            </a:r>
            <a:endParaRPr lang="cs-CZ" sz="3700"/>
          </a:p>
        </p:txBody>
      </p:sp>
      <p:graphicFrame>
        <p:nvGraphicFramePr>
          <p:cNvPr id="22531" name="Zástupný symbol pro obsah 2">
            <a:extLst>
              <a:ext uri="{FF2B5EF4-FFF2-40B4-BE49-F238E27FC236}">
                <a16:creationId xmlns:a16="http://schemas.microsoft.com/office/drawing/2014/main" id="{5CE15778-0724-A2A9-1157-E8E6F2782F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57453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2. Geografické charakteristiky</a:t>
            </a:r>
          </a:p>
        </p:txBody>
      </p:sp>
      <p:sp>
        <p:nvSpPr>
          <p:cNvPr id="24578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rtlCol="0" anchor="ctr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2400" b="1"/>
              <a:t>GEOGRAFICKÉ ASPEKTY MEZINÁRODNÍHO CESTOVNÍHO</a:t>
            </a:r>
            <a:br>
              <a:rPr lang="cs-CZ" sz="2400" b="1"/>
            </a:br>
            <a:r>
              <a:rPr lang="cs-CZ" sz="2400" b="1"/>
              <a:t>RUCHU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6C278EF4-A13D-132D-6F88-5298E412BD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055264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768E1C10-44C2-FDF1-4B34-8F14F0CDBC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7485893"/>
              </p:ext>
            </p:extLst>
          </p:nvPr>
        </p:nvGraphicFramePr>
        <p:xfrm>
          <a:off x="539552" y="1052736"/>
          <a:ext cx="835292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U mezinárodního cestovního ruchu se předpokládá v příštích letech (po pandemii Covid 19)  pokračování jeho růstu (okolo 3– 4 % ročně), jeho vysoká dynamika růstu je nejvyšší ze všech sektorů světového hospodářství. Srovnatelné tempo růstu má pouze mezinárodní obchod (mezinárodní cestovní ruch bývá také označován jako </a:t>
            </a:r>
            <a:r>
              <a:rPr lang="cs-CZ" i="1" dirty="0"/>
              <a:t>„skrytý“ </a:t>
            </a:r>
            <a:r>
              <a:rPr lang="cs-CZ" dirty="0"/>
              <a:t>export).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08CE2102-F11C-D937-25E4-9CE248F514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0105116"/>
              </p:ext>
            </p:extLst>
          </p:nvPr>
        </p:nvGraphicFramePr>
        <p:xfrm>
          <a:off x="457200" y="105273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6712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Stručný obsah přednášky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375C56A9-CE87-EE20-F10D-C4A105B24B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551080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2220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/>
              <a:t>Vývoj počtu mezinárodních příjezdů podle regionů UNWTO (v mil.) v roce 2017</a:t>
            </a:r>
            <a:br>
              <a:rPr lang="cs-CZ" sz="3200" dirty="0"/>
            </a:br>
            <a:endParaRPr lang="cs-CZ" sz="3200" dirty="0"/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06D2A81F-42F8-4910-A6D2-6DFD02019BD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1031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Vývoj příjmů z mezinárodního cestovního ruchu a z   mezinárodní osobní dopravy v roce 2017</a:t>
            </a:r>
            <a:endParaRPr lang="cs-CZ" sz="2800" dirty="0"/>
          </a:p>
        </p:txBody>
      </p:sp>
      <p:pic>
        <p:nvPicPr>
          <p:cNvPr id="4" name="Picture 127627947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78248"/>
            <a:ext cx="8229600" cy="37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55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484313"/>
            <a:ext cx="8847137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Obdélník 4"/>
          <p:cNvSpPr>
            <a:spLocks noChangeArrowheads="1"/>
          </p:cNvSpPr>
          <p:nvPr/>
        </p:nvSpPr>
        <p:spPr bwMode="auto">
          <a:xfrm>
            <a:off x="2286000" y="838200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>
                <a:latin typeface="Calibri" pitchFamily="34" charset="0"/>
              </a:rPr>
              <a:t>Mezinárodní turistické příjezdy 1950–2020  (v mil.)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Prognóza vývoje mezinárodního cestovního ruchu do roku 2030 (v mil. příjezdů)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96664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Mezinárodní cestovní ruch v regionech UNWTO 2016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4415164"/>
              </p:ext>
            </p:extLst>
          </p:nvPr>
        </p:nvGraphicFramePr>
        <p:xfrm>
          <a:off x="467544" y="1196752"/>
          <a:ext cx="828092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9484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8D1B831-81E5-DCD8-B888-A0A0DFD82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/>
          <a:lstStyle/>
          <a:p>
            <a:r>
              <a:rPr lang="cs-CZ" sz="2400" dirty="0"/>
              <a:t>Počet mezinárodních příjezdů v regionech UNWTO (v mil.)</a:t>
            </a:r>
            <a:endParaRPr lang="en-US" sz="2400" dirty="0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6C25E447-4BB4-446D-9178-9E93AF54BC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9006706"/>
              </p:ext>
            </p:extLst>
          </p:nvPr>
        </p:nvGraphicFramePr>
        <p:xfrm>
          <a:off x="457200" y="1052736"/>
          <a:ext cx="8435280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1117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9FA125-383C-4B8F-B6DC-8DB5BA2E4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800" b="1" dirty="0"/>
              <a:t>Příjmy z mezinárodního cestovního ruchu v regionech UNWTO (v mld. USD)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2D8B03E-F04F-46DA-873A-25172E8E16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2139529"/>
              </p:ext>
            </p:extLst>
          </p:nvPr>
        </p:nvGraphicFramePr>
        <p:xfrm>
          <a:off x="683568" y="1124744"/>
          <a:ext cx="784887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9967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 rozvinuté země připadalo v roce 2016 55,5 % turistických příjezdů, na rozvojové země pak 44,5 %.</a:t>
            </a:r>
          </a:p>
          <a:p>
            <a:r>
              <a:rPr lang="cs-CZ" dirty="0"/>
              <a:t>Zajímavý je i pohled na relativní význam cestovního ruchu v národním hospodářství - posuďte sami v následujícím obrázku.</a:t>
            </a:r>
          </a:p>
        </p:txBody>
      </p:sp>
    </p:spTree>
    <p:extLst>
      <p:ext uri="{BB962C8B-B14F-4D97-AF65-F5344CB8AC3E}">
        <p14:creationId xmlns:p14="http://schemas.microsoft.com/office/powerpoint/2010/main" val="497397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/>
              <a:t>Relativní význam cestovního ruchu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504512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3227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b="1" dirty="0"/>
              <a:t>TOP 11 destinací podle mezinárodních příjezdů v mil.</a:t>
            </a:r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0864E6E1-75CD-4B04-91CE-0394510F44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996768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1321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b="1" dirty="0"/>
              <a:t>Mezinárodní cestovní ruch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/>
              <a:t>nejširší (nejvolnější) pojem z hlediska územní realizace zahrnující pohyb účastníků cestovního ruchu mezi státy, bez konkrétního teritoriálního určení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/>
              <a:t>(zahraniční cestovní ruch více států či regionů): incoming + </a:t>
            </a:r>
            <a:r>
              <a:rPr lang="cs-CZ" sz="2800" dirty="0" err="1"/>
              <a:t>outgoing</a:t>
            </a:r>
            <a:r>
              <a:rPr lang="cs-CZ" sz="2800" dirty="0"/>
              <a:t> + tranzitní cestovní ruch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b="1" dirty="0"/>
              <a:t>Cestovní ruch světa </a:t>
            </a:r>
            <a:r>
              <a:rPr lang="cs-CZ" sz="2800" dirty="0"/>
              <a:t>zahrnuje veškerý cestovní ruch, který je na světě realizován, tedy souhrn domácího i zahraničního cestovního ruchu všech států světa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1900" dirty="0"/>
              <a:t>(in: Malá, V.: Cestovní ruch (Vybrané kapitoly), VŠE, Praha, 1999, s. 11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900" dirty="0"/>
              <a:t>– 14 a s. 21 – 23</a:t>
            </a:r>
            <a:r>
              <a:rPr lang="cs-CZ" sz="1900" dirty="0"/>
              <a:t>)</a:t>
            </a:r>
            <a:r>
              <a:rPr lang="pt-BR" sz="1900" dirty="0"/>
              <a:t>.</a:t>
            </a:r>
            <a:endParaRPr lang="cs-CZ" sz="19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b="1" dirty="0"/>
              <a:t>TOP destinace světa podle příjmů z mezinárodního cestovního ruchu (v mld. USD)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3DEB74C3-C847-4DEF-AD5E-91660B3153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2385191"/>
              </p:ext>
            </p:extLst>
          </p:nvPr>
        </p:nvGraphicFramePr>
        <p:xfrm>
          <a:off x="457200" y="1600200"/>
          <a:ext cx="8291264" cy="4983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8722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TOP destinace světa podle výdajů na mezinárodní cestovní ruch 2016</a:t>
            </a:r>
            <a:endParaRPr lang="cs-CZ" sz="24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799686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15247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Počet domácích a zahraničních turistů ve vybraných zemích Evropy 2017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085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/>
          <a:lstStyle/>
          <a:p>
            <a:r>
              <a:rPr lang="cs-CZ" sz="2800" b="1" dirty="0"/>
              <a:t>Přenocování domácích a zahraničních turistů ve vybraných zemích Evropy 2017</a:t>
            </a:r>
            <a:endParaRPr lang="cs-CZ" sz="28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0823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0FE5590-2EC1-086A-CCD9-AAF1FB185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z="2000" b="1" dirty="0"/>
              <a:t>Příjmy z mezinárodního cestovního ruchu ve vybraných evropských zemích 2018 (v mld. USD) </a:t>
            </a:r>
            <a:endParaRPr lang="en-US" sz="2000" b="1" dirty="0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7DABA799-123F-4FE6-84B0-E2D59302C2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1495079"/>
              </p:ext>
            </p:extLst>
          </p:nvPr>
        </p:nvGraphicFramePr>
        <p:xfrm>
          <a:off x="457200" y="1196752"/>
          <a:ext cx="8291264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30228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3570986"/>
              </p:ext>
            </p:extLst>
          </p:nvPr>
        </p:nvGraphicFramePr>
        <p:xfrm>
          <a:off x="323528" y="126876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4184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Hlavní charakteristiky evropského mezinárodního cestovního ruchu 2016-2017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Evropa je stále nejvýznamnějším regionem   světového mezinárodního cestovního ruchu. Absolutně zde rostou jak příjezdy tak příjmy, ovšem v relativním srovnání jde o dlouhodobější mírný pokles. V roce 2017 činil její podíl v příjezdech 51,1 %, v příjmech již jen 39 %.</a:t>
            </a:r>
          </a:p>
          <a:p>
            <a:r>
              <a:rPr lang="cs-CZ" sz="2400" dirty="0"/>
              <a:t>Nejvýznamnějšími příjezdovými </a:t>
            </a:r>
            <a:r>
              <a:rPr lang="cs-CZ" sz="2400" dirty="0" err="1"/>
              <a:t>subregiony</a:t>
            </a:r>
            <a:r>
              <a:rPr lang="cs-CZ" sz="2400" dirty="0"/>
              <a:t> UNWTO jsou v současnosti jižní/středomořská Evropa a západní Evropa.</a:t>
            </a:r>
          </a:p>
          <a:p>
            <a:r>
              <a:rPr lang="cs-CZ" sz="2400" dirty="0"/>
              <a:t>Kdo přijíždí do Evropy a cestuje po Evropě? Jsou to Evropané, jejich podíl činí kolem 75 %.</a:t>
            </a:r>
          </a:p>
          <a:p>
            <a:r>
              <a:rPr lang="cs-CZ" sz="2400" dirty="0"/>
              <a:t>Kam Evropané především cestují? Do zemí kolem Středozemního moře, cca 40 – 45 %.</a:t>
            </a:r>
          </a:p>
        </p:txBody>
      </p:sp>
    </p:spTree>
    <p:extLst>
      <p:ext uri="{BB962C8B-B14F-4D97-AF65-F5344CB8AC3E}">
        <p14:creationId xmlns:p14="http://schemas.microsoft.com/office/powerpoint/2010/main" val="29608060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Dlouhodobějším trendem v Evropě je růst obliby a návštěvnosti evropských metropolí.</a:t>
            </a:r>
          </a:p>
          <a:p>
            <a:r>
              <a:rPr lang="cs-CZ" dirty="0"/>
              <a:t>Jaké jsou hlavní motivace při cestování?</a:t>
            </a:r>
          </a:p>
          <a:p>
            <a:r>
              <a:rPr lang="cs-CZ" dirty="0"/>
              <a:t>Jakými dopravními prostředky nejčastěji cestujeme?</a:t>
            </a:r>
          </a:p>
          <a:p>
            <a:r>
              <a:rPr lang="cs-CZ" dirty="0"/>
              <a:t>Evropské země jsou stále lídry v intenzitě mezinárodního cestování (měřeno počtem výjezdů ku počtu obyvatel).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34007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/>
              <a:t>Nejnavštěvovanější města Evropy 2017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23309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rsenal patří mezi nejvýznamnější anglické fotbalové klu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56" y="836712"/>
            <a:ext cx="8374308" cy="55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759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cs-CZ" b="1"/>
              <a:t>1. Ekonomické charakteristiky</a:t>
            </a:r>
          </a:p>
        </p:txBody>
      </p:sp>
      <p:graphicFrame>
        <p:nvGraphicFramePr>
          <p:cNvPr id="23556" name="Zástupný symbol pro obsah 2">
            <a:extLst>
              <a:ext uri="{FF2B5EF4-FFF2-40B4-BE49-F238E27FC236}">
                <a16:creationId xmlns:a16="http://schemas.microsoft.com/office/drawing/2014/main" id="{491B7BD1-2549-4E40-932A-7A950152F5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556327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65973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Nejnavštěvovanější města světa 2018 (v. mil. turistů)</a:t>
            </a:r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2402108"/>
              </p:ext>
            </p:extLst>
          </p:nvPr>
        </p:nvGraphicFramePr>
        <p:xfrm>
          <a:off x="899592" y="1340768"/>
          <a:ext cx="7344816" cy="4732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bdélník 4"/>
          <p:cNvSpPr/>
          <p:nvPr/>
        </p:nvSpPr>
        <p:spPr>
          <a:xfrm>
            <a:off x="532876" y="6072992"/>
            <a:ext cx="22365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Zdroj: Most </a:t>
            </a:r>
            <a:r>
              <a:rPr lang="cs-CZ" sz="1000" dirty="0" err="1"/>
              <a:t>visited</a:t>
            </a:r>
            <a:r>
              <a:rPr lang="cs-CZ" sz="1000" dirty="0"/>
              <a:t> </a:t>
            </a:r>
            <a:r>
              <a:rPr lang="cs-CZ" sz="1000" dirty="0" err="1"/>
              <a:t>cities</a:t>
            </a:r>
            <a:r>
              <a:rPr lang="cs-CZ" sz="1000" dirty="0"/>
              <a:t> in 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world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9023507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/>
              <a:t>Význam města v cestovním ruchu země (2017)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668251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79939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 </a:t>
            </a:r>
            <a:br>
              <a:rPr lang="cs-CZ" dirty="0"/>
            </a:br>
            <a:r>
              <a:rPr lang="cs-CZ" sz="3200" b="1" dirty="0"/>
              <a:t>Skladba mezinárodních cest Evropanů dle motivu cestujících (1995)</a:t>
            </a:r>
            <a:br>
              <a:rPr lang="cs-CZ" sz="3200" dirty="0"/>
            </a:br>
            <a:endParaRPr lang="cs-CZ" sz="3200" dirty="0"/>
          </a:p>
        </p:txBody>
      </p:sp>
      <p:pic>
        <p:nvPicPr>
          <p:cNvPr id="2050" name="Obrázek 3" descr="C:\Documents and Settings\99592\Plocha\obrázky pro Juru\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56792"/>
            <a:ext cx="5056752" cy="45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8058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/>
              <a:t>Hlavní motivy v mezinárodním cestování </a:t>
            </a:r>
            <a:r>
              <a:rPr lang="cs-CZ" sz="3200" dirty="0"/>
              <a:t>(2017)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87432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/>
              <a:t>Druh dopravního prostředku </a:t>
            </a:r>
            <a:br>
              <a:rPr lang="cs-CZ" sz="3600" b="1" dirty="0"/>
            </a:br>
            <a:r>
              <a:rPr lang="cs-CZ" sz="3600" b="1" dirty="0"/>
              <a:t>v mezinárodním cestování </a:t>
            </a:r>
            <a:r>
              <a:rPr lang="cs-CZ" sz="3600" dirty="0"/>
              <a:t>(2017)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75537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1B8464B-20AF-4393-A033-1FCC702B3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30400" r="50000" b="6601"/>
          <a:stretch/>
        </p:blipFill>
        <p:spPr>
          <a:xfrm>
            <a:off x="1187624" y="260648"/>
            <a:ext cx="6860000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101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86F097E-F136-4772-958D-2AC327BEA4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12" t="34600" r="11413" b="6600"/>
          <a:stretch/>
        </p:blipFill>
        <p:spPr>
          <a:xfrm>
            <a:off x="755576" y="188640"/>
            <a:ext cx="7714272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345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C612770B-156C-4E32-8EEB-91E925AE3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7219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D819C90D-D4CA-416A-9040-0C60EE867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000" cy="62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0529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AF91F8F5-4252-42B6-8E51-4C92C63A8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000" cy="6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579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3700" b="1"/>
              <a:t>Průmysl a ekonomika cestovního ruchu</a:t>
            </a:r>
            <a:endParaRPr lang="cs-CZ" sz="3700"/>
          </a:p>
        </p:txBody>
      </p:sp>
      <p:graphicFrame>
        <p:nvGraphicFramePr>
          <p:cNvPr id="16387" name="Zástupný symbol pro obsah 2">
            <a:extLst>
              <a:ext uri="{FF2B5EF4-FFF2-40B4-BE49-F238E27FC236}">
                <a16:creationId xmlns:a16="http://schemas.microsoft.com/office/drawing/2014/main" id="{A2525165-05F8-7128-1675-37E27A2668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899551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674DA0-4F74-4A67-9705-E6B6A7963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 dirty="0"/>
              <a:t>Čínští turisté v Evropě 2016 </a:t>
            </a:r>
            <a:r>
              <a:rPr lang="cs-CZ" sz="2400" dirty="0"/>
              <a:t>(celkem cca 10 mil.)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869E4425-FD09-47ED-8EB9-0DC8E92866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062159"/>
              </p:ext>
            </p:extLst>
          </p:nvPr>
        </p:nvGraphicFramePr>
        <p:xfrm>
          <a:off x="457200" y="155679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200568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/>
              <a:t>Intenzita mezinárodního cestování vybraných evropských zemí 2015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325402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415C1FB5-5350-4241-B757-B8C8B189F2EA}"/>
              </a:ext>
            </a:extLst>
          </p:cNvPr>
          <p:cNvSpPr txBox="1"/>
          <p:nvPr/>
        </p:nvSpPr>
        <p:spPr>
          <a:xfrm>
            <a:off x="611560" y="6269039"/>
            <a:ext cx="5472608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Zdroj: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Yearbook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Tourism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Statistics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Data 2017</a:t>
            </a:r>
          </a:p>
        </p:txBody>
      </p:sp>
    </p:spTree>
    <p:extLst>
      <p:ext uri="{BB962C8B-B14F-4D97-AF65-F5344CB8AC3E}">
        <p14:creationId xmlns:p14="http://schemas.microsoft.com/office/powerpoint/2010/main" val="23636385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TOP země příjezdového cestovního ruchu do České republiky (2018)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119607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4BF2B58E-AED5-4C7F-8F1C-6E1324F74AF6}"/>
              </a:ext>
            </a:extLst>
          </p:cNvPr>
          <p:cNvSpPr txBox="1"/>
          <p:nvPr/>
        </p:nvSpPr>
        <p:spPr>
          <a:xfrm>
            <a:off x="683568" y="6237312"/>
            <a:ext cx="5112568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Zdroj: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Yearbook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Tourism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Statistics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Data 2020</a:t>
            </a:r>
          </a:p>
        </p:txBody>
      </p:sp>
    </p:spTree>
    <p:extLst>
      <p:ext uri="{BB962C8B-B14F-4D97-AF65-F5344CB8AC3E}">
        <p14:creationId xmlns:p14="http://schemas.microsoft.com/office/powerpoint/2010/main" val="13612754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/>
              <a:t>Příjezdový cestovní ruch do ČR 2018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99214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883080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 descr="http://www.uzlatehotygra.cz/images/articles/desk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4864"/>
            <a:ext cx="7448031" cy="36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/>
          <p:cNvSpPr/>
          <p:nvPr/>
        </p:nvSpPr>
        <p:spPr>
          <a:xfrm>
            <a:off x="3381955" y="1124744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Cíl poznání a zážitků</a:t>
            </a:r>
          </a:p>
        </p:txBody>
      </p:sp>
    </p:spTree>
    <p:extLst>
      <p:ext uri="{BB962C8B-B14F-4D97-AF65-F5344CB8AC3E}">
        <p14:creationId xmlns:p14="http://schemas.microsoft.com/office/powerpoint/2010/main" val="17583368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/>
              <a:t>Výjezdový cestovní ruch ČR 2016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64067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2343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makarska.ikn.cz/files/uvod_makars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836023" cy="50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1449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www.vysoketatry.com/mapy/p/v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69352"/>
            <a:ext cx="9843099" cy="62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6575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Příjezdy TOP zdrojových zemí do Rakouska 2018 (v tis. příjezdů)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438274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69294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oldenes Dach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8" y="1089328"/>
            <a:ext cx="9089136" cy="51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965818" y="476672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Innsbruck</a:t>
            </a:r>
          </a:p>
        </p:txBody>
      </p:sp>
    </p:spTree>
    <p:extLst>
      <p:ext uri="{BB962C8B-B14F-4D97-AF65-F5344CB8AC3E}">
        <p14:creationId xmlns:p14="http://schemas.microsoft.com/office/powerpoint/2010/main" val="1664432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/>
              <a:t>EKONOMIKA cestovního ruchu = PRŮMYSL cestovního ruchu + další odvětví:</a:t>
            </a:r>
            <a:endParaRPr lang="cs-CZ" sz="280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stavebnictví, prodej a opravy motorových vozidel, prodej pohonných hmot, prodej cestovních potřeb, výroba a dodávky potravin do restauračních zařízení, catering letecké dopravy, výroba a dodávky vybavení pro hotely, služby hotelovému průmyslu (prádelny, marketingové služby, …),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veřejná správa a bezpečnost, …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1143000"/>
          </a:xfrm>
        </p:spPr>
        <p:txBody>
          <a:bodyPr/>
          <a:lstStyle/>
          <a:p>
            <a:r>
              <a:rPr lang="cs-CZ" sz="2800" b="1" dirty="0"/>
              <a:t>TOP 15 zemí do Vídně  2017– počty přenocování v tis. </a:t>
            </a:r>
            <a:endParaRPr lang="cs-CZ" sz="36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6856952"/>
              </p:ext>
            </p:extLst>
          </p:nvPr>
        </p:nvGraphicFramePr>
        <p:xfrm>
          <a:off x="395536" y="1124744"/>
          <a:ext cx="8363272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69227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1F1E31DB-17D8-4834-9A3B-D0A444BD1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684609"/>
            <a:ext cx="8763000" cy="62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7A6B705-38E8-48C8-8C3D-11FB94394071}"/>
              </a:ext>
            </a:extLst>
          </p:cNvPr>
          <p:cNvSpPr txBox="1"/>
          <p:nvPr/>
        </p:nvSpPr>
        <p:spPr>
          <a:xfrm>
            <a:off x="2771800" y="309057"/>
            <a:ext cx="4572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Vývoj druhové skladby lůžek ve Vídni</a:t>
            </a:r>
          </a:p>
        </p:txBody>
      </p:sp>
    </p:spTree>
    <p:extLst>
      <p:ext uri="{BB962C8B-B14F-4D97-AF65-F5344CB8AC3E}">
        <p14:creationId xmlns:p14="http://schemas.microsoft.com/office/powerpoint/2010/main" val="4691598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3000" y="-315416"/>
            <a:ext cx="8229600" cy="1143000"/>
          </a:xfrm>
        </p:spPr>
        <p:txBody>
          <a:bodyPr/>
          <a:lstStyle/>
          <a:p>
            <a:r>
              <a:rPr lang="cs-CZ" sz="2400" b="1" dirty="0"/>
              <a:t>Přenocování domácích a zahraničních hostů v letní sezóně 2008</a:t>
            </a:r>
            <a:endParaRPr lang="cs-CZ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720"/>
            <a:ext cx="9133432" cy="5544000"/>
          </a:xfrm>
          <a:prstGeom prst="rect">
            <a:avLst/>
          </a:prstGeom>
          <a:noFill/>
          <a:ln w="6350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1174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2DD5BD1E-398C-4C03-AB9F-DC1FEF306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66506" cy="64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1994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7281" y="-99392"/>
            <a:ext cx="82296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400" b="1" dirty="0"/>
              <a:t>Příjezdový cestovní ruch do Francie 2019 </a:t>
            </a:r>
            <a:r>
              <a:rPr lang="cs-CZ" sz="2000" b="1" dirty="0"/>
              <a:t>(v tis.)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CBB8F26C-95A6-4E09-8136-7D111E07F2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8753399"/>
              </p:ext>
            </p:extLst>
          </p:nvPr>
        </p:nvGraphicFramePr>
        <p:xfrm>
          <a:off x="457199" y="908720"/>
          <a:ext cx="8291265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84369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GV France-Ita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368" y="260648"/>
            <a:ext cx="6372000" cy="63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4565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690563"/>
            <a:ext cx="8829675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" y="642938"/>
            <a:ext cx="89725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4034" y="0"/>
            <a:ext cx="5998286" cy="70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579296" cy="648072"/>
          </a:xfrm>
        </p:spPr>
        <p:txBody>
          <a:bodyPr/>
          <a:lstStyle/>
          <a:p>
            <a:r>
              <a:rPr lang="cs-CZ" sz="2400" b="1" dirty="0"/>
              <a:t>TOP 13 příjezdových zemí do USA 2019 </a:t>
            </a:r>
            <a:r>
              <a:rPr lang="cs-CZ" sz="2400" dirty="0"/>
              <a:t>(v tis. turistických příjezdů)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392CB7F7-60A5-437D-8144-7C4B845DC1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5380736"/>
              </p:ext>
            </p:extLst>
          </p:nvPr>
        </p:nvGraphicFramePr>
        <p:xfrm>
          <a:off x="899592" y="1124744"/>
          <a:ext cx="7416824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70042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/>
              <a:t>Statistický monitoring mezinárodního</a:t>
            </a:r>
            <a:br>
              <a:rPr lang="cs-CZ" sz="3200" b="1"/>
            </a:br>
            <a:r>
              <a:rPr lang="cs-CZ" sz="3200" b="1"/>
              <a:t>cestovního ruchu</a:t>
            </a:r>
            <a:endParaRPr lang="cs-CZ" sz="320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b="1" u="sng" dirty="0"/>
              <a:t>UNWTO a její oblasti činnosti: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stanovení a prosazování mezinárodních standardů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zajištění mezinárodní srovnatelnosti dat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v-SE" dirty="0"/>
              <a:t> </a:t>
            </a:r>
            <a:r>
              <a:rPr lang="sv-SE" b="1" dirty="0"/>
              <a:t>tvorba standardní metodiky sběru dat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sběr a publikování statistických dat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a další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 </a:t>
            </a:r>
            <a:r>
              <a:rPr lang="en-US" sz="2600" dirty="0" err="1"/>
              <a:t>publikace</a:t>
            </a:r>
            <a:r>
              <a:rPr lang="en-US" sz="2600" dirty="0"/>
              <a:t>: </a:t>
            </a:r>
            <a:r>
              <a:rPr lang="en-US" sz="2600" i="1" dirty="0"/>
              <a:t>Compendium of Tourism Statistics, Yearbook of</a:t>
            </a:r>
            <a:r>
              <a:rPr lang="cs-CZ" sz="2600" i="1" dirty="0"/>
              <a:t> </a:t>
            </a:r>
            <a:r>
              <a:rPr lang="en-US" sz="2600" i="1" dirty="0"/>
              <a:t>Tourism Statistics, UNWTO World Tourism Barometer, …</a:t>
            </a:r>
            <a:endParaRPr lang="cs-CZ" sz="26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 wrap="square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sz="2400" b="1" dirty="0"/>
              <a:t>Hlavní země příjezdového cestovního ruchu do Číny – počty zahraničních turistů v tis. (2019)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BAF979CC-430A-4088-B0C7-C23EEC2D20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0455492"/>
              </p:ext>
            </p:extLst>
          </p:nvPr>
        </p:nvGraphicFramePr>
        <p:xfrm>
          <a:off x="457200" y="1196752"/>
          <a:ext cx="8229600" cy="4929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082625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729429" y="404664"/>
            <a:ext cx="1796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Lhasa v Tibetu</a:t>
            </a:r>
          </a:p>
        </p:txBody>
      </p:sp>
      <p:pic>
        <p:nvPicPr>
          <p:cNvPr id="2052" name="Picture 4" descr="https://upload.wikimedia.org/wikipedia/commons/thumb/d/dd/Potala_Palace%2C_August_2009.jpg/1024px-Potala_Palace%2C_August_2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90" y="980728"/>
            <a:ext cx="7943850" cy="5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8536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aj Mahal (Edited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23" y="1020066"/>
            <a:ext cx="8086725" cy="5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375916" y="332656"/>
            <a:ext cx="2202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/>
              <a:t>Tádž</a:t>
            </a:r>
            <a:r>
              <a:rPr lang="cs-CZ" b="1" dirty="0"/>
              <a:t> </a:t>
            </a:r>
            <a:r>
              <a:rPr lang="cs-CZ" b="1" dirty="0" err="1"/>
              <a:t>Mahal</a:t>
            </a:r>
            <a:r>
              <a:rPr lang="cs-CZ" b="1" dirty="0"/>
              <a:t> v Agře</a:t>
            </a:r>
          </a:p>
        </p:txBody>
      </p:sp>
    </p:spTree>
    <p:extLst>
      <p:ext uri="{BB962C8B-B14F-4D97-AF65-F5344CB8AC3E}">
        <p14:creationId xmlns:p14="http://schemas.microsoft.com/office/powerpoint/2010/main" val="42290630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Nejvýznamnější africké země v mezinárodním cestovním ruchu v roce 2017</a:t>
            </a:r>
            <a:endParaRPr lang="cs-CZ" sz="24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604723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16613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err="1"/>
              <a:t>Tanzánie</a:t>
            </a:r>
            <a:endParaRPr lang="cs-CZ" sz="3200" b="1" dirty="0"/>
          </a:p>
        </p:txBody>
      </p:sp>
      <p:pic>
        <p:nvPicPr>
          <p:cNvPr id="4" name="obrázek 2" descr="https://www.livingstone.cz/upload/responsive/kraken/fotogalerie/Fotogalerie-zeme/Afrika-zeme/Tanzanie/tanzanie-13-xs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146" y="1196752"/>
            <a:ext cx="5091708" cy="54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78861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ctoria Falls from Zambia(August 200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5344"/>
            <a:ext cx="7683453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12708" y="260648"/>
            <a:ext cx="2386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Viktoriiny vodopády</a:t>
            </a:r>
          </a:p>
        </p:txBody>
      </p:sp>
    </p:spTree>
    <p:extLst>
      <p:ext uri="{BB962C8B-B14F-4D97-AF65-F5344CB8AC3E}">
        <p14:creationId xmlns:p14="http://schemas.microsoft.com/office/powerpoint/2010/main" val="27241901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atelitní fotografie Mallor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121774" cy="59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573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F5BD7B-1203-493B-96F6-C6142BC6F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-315416"/>
            <a:ext cx="8229600" cy="1143000"/>
          </a:xfrm>
        </p:spPr>
        <p:txBody>
          <a:bodyPr/>
          <a:lstStyle/>
          <a:p>
            <a:r>
              <a:rPr lang="cs-CZ" sz="1600" b="1" dirty="0"/>
              <a:t>Zájem zahraničních kupců o nemovitosti v maďarských lázních 2001-2006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475471F-6B02-4ED4-AA7A-69BF89400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2" t="15001" r="14562" b="6601"/>
          <a:stretch/>
        </p:blipFill>
        <p:spPr>
          <a:xfrm>
            <a:off x="260843" y="692696"/>
            <a:ext cx="8487621" cy="58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13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" y="752475"/>
            <a:ext cx="882015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0"/>
            <a:ext cx="7816850" cy="921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udova UNWTO v Madri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7"/>
            <a:ext cx="6636277" cy="56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083932" y="476672"/>
            <a:ext cx="2976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Budova UNWTO v Madridu</a:t>
            </a:r>
          </a:p>
        </p:txBody>
      </p:sp>
    </p:spTree>
    <p:extLst>
      <p:ext uri="{BB962C8B-B14F-4D97-AF65-F5344CB8AC3E}">
        <p14:creationId xmlns:p14="http://schemas.microsoft.com/office/powerpoint/2010/main" val="32557827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7228" y="1017360"/>
            <a:ext cx="6493124" cy="56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8520" y="980729"/>
            <a:ext cx="9314705" cy="467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788" y="223838"/>
            <a:ext cx="8734425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uro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12155"/>
            <a:ext cx="8603050" cy="607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55576" y="332657"/>
            <a:ext cx="7992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Turistické proudy z Německa, Velké Británie, Francie a Itálie </a:t>
            </a:r>
            <a:r>
              <a:rPr lang="cs-CZ" i="1" dirty="0"/>
              <a:t>(73 proudů)</a:t>
            </a:r>
            <a:endParaRPr lang="cs-CZ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723039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or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487951" cy="600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817948" y="119700"/>
            <a:ext cx="5508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Turistické proudy z USA a Kanady (41 proudů)</a:t>
            </a:r>
            <a:endParaRPr lang="cs-CZ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89376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s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91" y="764704"/>
            <a:ext cx="8480273" cy="5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7504" y="260648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                 Turistické proudy z Číny, Japonska a Ruska (49 proudů)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4160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01A977-3CC6-4A48-80D6-2CA755BA9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Sezonní důsledky pandemie ??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91DE76F-838E-4032-AEC9-07806CD47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992" t="30862" r="41051" b="19818"/>
          <a:stretch/>
        </p:blipFill>
        <p:spPr>
          <a:xfrm>
            <a:off x="611560" y="1412776"/>
            <a:ext cx="7971102" cy="5148000"/>
          </a:xfrm>
        </p:spPr>
      </p:pic>
    </p:spTree>
    <p:extLst>
      <p:ext uri="{BB962C8B-B14F-4D97-AF65-F5344CB8AC3E}">
        <p14:creationId xmlns:p14="http://schemas.microsoft.com/office/powerpoint/2010/main" val="33253646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F23E727-96A9-4D20-8D52-A23E737C30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8" t="17801" r="46501" b="5201"/>
          <a:stretch/>
        </p:blipFill>
        <p:spPr>
          <a:xfrm>
            <a:off x="107504" y="404664"/>
            <a:ext cx="5279082" cy="6120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4B04F39-DD0D-4E0A-ADFA-1E231ED02051}"/>
              </a:ext>
            </a:extLst>
          </p:cNvPr>
          <p:cNvSpPr txBox="1"/>
          <p:nvPr/>
        </p:nvSpPr>
        <p:spPr>
          <a:xfrm>
            <a:off x="5436096" y="3212976"/>
            <a:ext cx="3456384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Nejvyšší meziroční pokles  (přes 90 %  - Estonsko, Litva, Lotyšsko, Island, Slovinsko), ČR 63 %</a:t>
            </a:r>
          </a:p>
        </p:txBody>
      </p:sp>
    </p:spTree>
    <p:extLst>
      <p:ext uri="{BB962C8B-B14F-4D97-AF65-F5344CB8AC3E}">
        <p14:creationId xmlns:p14="http://schemas.microsoft.com/office/powerpoint/2010/main" val="33470825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hled na severní stranu Kailásu z kláštera Dirapu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90" y="1075903"/>
            <a:ext cx="7943850" cy="5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085366" y="332655"/>
            <a:ext cx="5799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Posvátná hora </a:t>
            </a:r>
            <a:r>
              <a:rPr lang="cs-CZ" b="1" dirty="0" err="1"/>
              <a:t>Kailás</a:t>
            </a:r>
            <a:r>
              <a:rPr lang="cs-CZ" b="1" dirty="0"/>
              <a:t> </a:t>
            </a:r>
            <a:r>
              <a:rPr lang="cs-CZ" dirty="0"/>
              <a:t>v západním Tibetu – 6638 m</a:t>
            </a:r>
          </a:p>
        </p:txBody>
      </p:sp>
    </p:spTree>
    <p:extLst>
      <p:ext uri="{BB962C8B-B14F-4D97-AF65-F5344CB8AC3E}">
        <p14:creationId xmlns:p14="http://schemas.microsoft.com/office/powerpoint/2010/main" val="28444412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3/3e/Ilha_do_Sol23_ST.jpg/1024px-Ilha_do_Sol23_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7943850" cy="5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308193" y="332656"/>
            <a:ext cx="4656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Posvátné jezero Titicaca </a:t>
            </a:r>
            <a:r>
              <a:rPr lang="cs-CZ" dirty="0"/>
              <a:t>ve výšce 3812 m</a:t>
            </a:r>
          </a:p>
        </p:txBody>
      </p:sp>
    </p:spTree>
    <p:extLst>
      <p:ext uri="{BB962C8B-B14F-4D97-AF65-F5344CB8AC3E}">
        <p14:creationId xmlns:p14="http://schemas.microsoft.com/office/powerpoint/2010/main" val="606870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b="1" dirty="0"/>
              <a:t>WTTC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neoficiální satelitní účty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monitoring konkurenceschopnosti destinací (do 2004) – dnes součástí monitoringu Světového ekonomického fóra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 </a:t>
            </a:r>
            <a:r>
              <a:rPr lang="en-US" b="1" dirty="0" err="1"/>
              <a:t>speciální</a:t>
            </a:r>
            <a:r>
              <a:rPr lang="en-US" b="1" dirty="0"/>
              <a:t> </a:t>
            </a:r>
            <a:r>
              <a:rPr lang="en-US" b="1" dirty="0" err="1"/>
              <a:t>průzkumy</a:t>
            </a:r>
            <a:r>
              <a:rPr lang="en-US" b="1" dirty="0"/>
              <a:t> a </a:t>
            </a:r>
            <a:r>
              <a:rPr lang="en-US" b="1" dirty="0" err="1"/>
              <a:t>studie</a:t>
            </a:r>
            <a:r>
              <a:rPr lang="en-US" b="1" dirty="0"/>
              <a:t> </a:t>
            </a:r>
            <a:r>
              <a:rPr lang="en-US" b="1" i="1" dirty="0"/>
              <a:t>(SARS impact report, Special</a:t>
            </a:r>
            <a:r>
              <a:rPr lang="cs-CZ" b="1" i="1" dirty="0"/>
              <a:t> country </a:t>
            </a:r>
            <a:r>
              <a:rPr lang="cs-CZ" b="1" i="1" dirty="0" err="1"/>
              <a:t>reports</a:t>
            </a:r>
            <a:r>
              <a:rPr lang="cs-CZ" b="1" i="1" dirty="0"/>
              <a:t>, …)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b="1" dirty="0"/>
              <a:t>EUROSTAT, EUROPEAN TRAVEL MONITOR, UNCTAD,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b="1" dirty="0"/>
              <a:t>UNESCO, ILO, …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Pramen: </a:t>
            </a:r>
            <a:r>
              <a:rPr lang="cs-CZ" sz="2400" dirty="0" err="1"/>
              <a:t>Palatková</a:t>
            </a:r>
            <a:r>
              <a:rPr lang="cs-CZ" sz="2400" dirty="0"/>
              <a:t> M.: Mezinárodní cestovní ruch I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Holy Mosque in Mec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19"/>
            <a:ext cx="7519085" cy="56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779912" y="332656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Posvátná</a:t>
            </a:r>
            <a:r>
              <a:rPr lang="cs-CZ" dirty="0"/>
              <a:t> </a:t>
            </a:r>
            <a:r>
              <a:rPr lang="cs-CZ" b="1" dirty="0"/>
              <a:t>Mekka</a:t>
            </a:r>
          </a:p>
        </p:txBody>
      </p:sp>
    </p:spTree>
    <p:extLst>
      <p:ext uri="{BB962C8B-B14F-4D97-AF65-F5344CB8AC3E}">
        <p14:creationId xmlns:p14="http://schemas.microsoft.com/office/powerpoint/2010/main" val="6871868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1/17/Westernwall2.jpg/800px-Westernwal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7"/>
            <a:ext cx="7539387" cy="56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34935" y="476672"/>
            <a:ext cx="282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Zeď nářků v Jeruzalémě</a:t>
            </a:r>
          </a:p>
        </p:txBody>
      </p:sp>
    </p:spTree>
    <p:extLst>
      <p:ext uri="{BB962C8B-B14F-4D97-AF65-F5344CB8AC3E}">
        <p14:creationId xmlns:p14="http://schemas.microsoft.com/office/powerpoint/2010/main" val="17840701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hc.unesco.org/uploads/thumbs/site_0347_0002-325-500-201511051539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36712"/>
            <a:ext cx="4937400" cy="75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420892" y="260648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 Santiago de </a:t>
            </a:r>
            <a:r>
              <a:rPr lang="cs-CZ" dirty="0" err="1"/>
              <a:t>Compostela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74308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307174" y="332656"/>
            <a:ext cx="2595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Posvátná hora vzdělání</a:t>
            </a:r>
          </a:p>
        </p:txBody>
      </p:sp>
      <p:pic>
        <p:nvPicPr>
          <p:cNvPr id="4100" name="Picture 4" descr="https://upload.wikimedia.org/wikipedia/commons/thumb/f/f9/Faculty_of_Economics_-_MU_Brno.JPG/800px-Faculty_of_Economics_-_MU_Br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471193" cy="56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9312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EF85D2-2B3E-429F-943C-FD60ADE4C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50E76D-8290-4741-9ED9-90DEC4A69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54920975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2284</TotalTime>
  <Words>1932</Words>
  <Application>Microsoft Office PowerPoint</Application>
  <PresentationFormat>Předvádění na obrazovce (4:3)</PresentationFormat>
  <Paragraphs>293</Paragraphs>
  <Slides>94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94</vt:i4>
      </vt:variant>
    </vt:vector>
  </HeadingPairs>
  <TitlesOfParts>
    <vt:vector size="97" baseType="lpstr">
      <vt:lpstr>Arial</vt:lpstr>
      <vt:lpstr>Calibri</vt:lpstr>
      <vt:lpstr>Motiv systému Office</vt:lpstr>
      <vt:lpstr>Geografie mezinárodního cestovního ruchu</vt:lpstr>
      <vt:lpstr>Stručný obsah přednášky</vt:lpstr>
      <vt:lpstr>Mezinárodní cestovní ruch </vt:lpstr>
      <vt:lpstr>1. Ekonomické charakteristiky</vt:lpstr>
      <vt:lpstr>Průmysl a ekonomika cestovního ruchu</vt:lpstr>
      <vt:lpstr>EKONOMIKA cestovního ruchu = PRŮMYSL cestovního ruchu + další odvětví:</vt:lpstr>
      <vt:lpstr>Statistický monitoring mezinárodního cestovního ruchu</vt:lpstr>
      <vt:lpstr>Prezentace aplikace PowerPoint</vt:lpstr>
      <vt:lpstr>Prezentace aplikace PowerPoint</vt:lpstr>
      <vt:lpstr>Hodnocení 14 pilířů/indikátorů konkurenceschopnosti cestovního ruchu Zdroj: The Travel&amp;Tourism Competitiveness Report 2013, 2015, 2017, World Economic Forum, </vt:lpstr>
      <vt:lpstr>Základní data o mezinárodním cestovním ruchu v roce 2019</vt:lpstr>
      <vt:lpstr>Světový export zboží 1998</vt:lpstr>
      <vt:lpstr>Světový export zboží          v roce 2019</vt:lpstr>
      <vt:lpstr>Hlavní faktory a vlivy působící na vývoj mezinárodního cestovního ruchu</vt:lpstr>
      <vt:lpstr>2. Geografické charakteristiky</vt:lpstr>
      <vt:lpstr>GEOGRAFICKÉ ASPEKTY MEZINÁRODNÍHO CESTOVNÍHO RUCHU</vt:lpstr>
      <vt:lpstr>Prezentace aplikace PowerPoint</vt:lpstr>
      <vt:lpstr>Prezentace aplikace PowerPoint</vt:lpstr>
      <vt:lpstr>Prezentace aplikace PowerPoint</vt:lpstr>
      <vt:lpstr>Vývoj počtu mezinárodních příjezdů podle regionů UNWTO (v mil.) v roce 2017 </vt:lpstr>
      <vt:lpstr>Vývoj příjmů z mezinárodního cestovního ruchu a z   mezinárodní osobní dopravy v roce 2017</vt:lpstr>
      <vt:lpstr>Prezentace aplikace PowerPoint</vt:lpstr>
      <vt:lpstr>Prognóza vývoje mezinárodního cestovního ruchu do roku 2030 (v mil. příjezdů)</vt:lpstr>
      <vt:lpstr>Mezinárodní cestovní ruch v regionech UNWTO 2016</vt:lpstr>
      <vt:lpstr>Počet mezinárodních příjezdů v regionech UNWTO (v mil.)</vt:lpstr>
      <vt:lpstr>Příjmy z mezinárodního cestovního ruchu v regionech UNWTO (v mld. USD)</vt:lpstr>
      <vt:lpstr>Prezentace aplikace PowerPoint</vt:lpstr>
      <vt:lpstr>Relativní význam cestovního ruchu</vt:lpstr>
      <vt:lpstr>TOP 11 destinací podle mezinárodních příjezdů v mil.</vt:lpstr>
      <vt:lpstr>TOP destinace světa podle příjmů z mezinárodního cestovního ruchu (v mld. USD)</vt:lpstr>
      <vt:lpstr>TOP destinace světa podle výdajů na mezinárodní cestovní ruch 2016</vt:lpstr>
      <vt:lpstr>Počet domácích a zahraničních turistů ve vybraných zemích Evropy 2017</vt:lpstr>
      <vt:lpstr>Přenocování domácích a zahraničních turistů ve vybraných zemích Evropy 2017</vt:lpstr>
      <vt:lpstr>Příjmy z mezinárodního cestovního ruchu ve vybraných evropských zemích 2018 (v mld. USD) </vt:lpstr>
      <vt:lpstr>Prezentace aplikace PowerPoint</vt:lpstr>
      <vt:lpstr>Hlavní charakteristiky evropského mezinárodního cestovního ruchu 2016-2017</vt:lpstr>
      <vt:lpstr>Prezentace aplikace PowerPoint</vt:lpstr>
      <vt:lpstr>Nejnavštěvovanější města Evropy 2017</vt:lpstr>
      <vt:lpstr>Prezentace aplikace PowerPoint</vt:lpstr>
      <vt:lpstr>Nejnavštěvovanější města světa 2018 (v. mil. turistů)</vt:lpstr>
      <vt:lpstr>Význam města v cestovním ruchu země (2017)</vt:lpstr>
      <vt:lpstr>  Skladba mezinárodních cest Evropanů dle motivu cestujících (1995) </vt:lpstr>
      <vt:lpstr>Hlavní motivy v mezinárodním cestování (2017)</vt:lpstr>
      <vt:lpstr>Druh dopravního prostředku  v mezinárodním cestování (2017)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Čínští turisté v Evropě 2016 (celkem cca 10 mil.)</vt:lpstr>
      <vt:lpstr>Intenzita mezinárodního cestování vybraných evropských zemí 2015</vt:lpstr>
      <vt:lpstr>TOP země příjezdového cestovního ruchu do České republiky (2018)</vt:lpstr>
      <vt:lpstr>Příjezdový cestovní ruch do ČR 2018</vt:lpstr>
      <vt:lpstr>Prezentace aplikace PowerPoint</vt:lpstr>
      <vt:lpstr>Výjezdový cestovní ruch ČR 2016</vt:lpstr>
      <vt:lpstr>Prezentace aplikace PowerPoint</vt:lpstr>
      <vt:lpstr>Prezentace aplikace PowerPoint</vt:lpstr>
      <vt:lpstr>Příjezdy TOP zdrojových zemí do Rakouska 2018 (v tis. příjezdů)</vt:lpstr>
      <vt:lpstr>Prezentace aplikace PowerPoint</vt:lpstr>
      <vt:lpstr>TOP 15 zemí do Vídně  2017– počty přenocování v tis. </vt:lpstr>
      <vt:lpstr>Prezentace aplikace PowerPoint</vt:lpstr>
      <vt:lpstr>Přenocování domácích a zahraničních hostů v letní sezóně 2008</vt:lpstr>
      <vt:lpstr>Prezentace aplikace PowerPoint</vt:lpstr>
      <vt:lpstr>Příjezdový cestovní ruch do Francie 2019 (v tis.)</vt:lpstr>
      <vt:lpstr>Prezentace aplikace PowerPoint</vt:lpstr>
      <vt:lpstr>Prezentace aplikace PowerPoint</vt:lpstr>
      <vt:lpstr>Prezentace aplikace PowerPoint</vt:lpstr>
      <vt:lpstr>Prezentace aplikace PowerPoint</vt:lpstr>
      <vt:lpstr>TOP 13 příjezdových zemí do USA 2019 (v tis. turistických příjezdů)</vt:lpstr>
      <vt:lpstr>Hlavní země příjezdového cestovního ruchu do Číny – počty zahraničních turistů v tis. (2019)</vt:lpstr>
      <vt:lpstr>Prezentace aplikace PowerPoint</vt:lpstr>
      <vt:lpstr>Prezentace aplikace PowerPoint</vt:lpstr>
      <vt:lpstr>Nejvýznamnější africké země v mezinárodním cestovním ruchu v roce 2017</vt:lpstr>
      <vt:lpstr>Tanzánie</vt:lpstr>
      <vt:lpstr>Prezentace aplikace PowerPoint</vt:lpstr>
      <vt:lpstr>Prezentace aplikace PowerPoint</vt:lpstr>
      <vt:lpstr>Zájem zahraničních kupců o nemovitosti v maďarských lázních 2001-2006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Sezonní důsledky pandemie ??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Geografie mezinárodního cestovního ruchu</dc:title>
  <dc:creator>Vystoupil Jiri</dc:creator>
  <cp:lastModifiedBy>Vystoupil Jiri</cp:lastModifiedBy>
  <cp:revision>9</cp:revision>
  <dcterms:created xsi:type="dcterms:W3CDTF">2022-04-14T15:11:10Z</dcterms:created>
  <dcterms:modified xsi:type="dcterms:W3CDTF">2022-04-21T15:13:08Z</dcterms:modified>
</cp:coreProperties>
</file>