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78" r:id="rId5"/>
    <p:sldId id="257" r:id="rId6"/>
    <p:sldId id="282" r:id="rId7"/>
    <p:sldId id="283" r:id="rId8"/>
    <p:sldId id="276" r:id="rId9"/>
    <p:sldId id="264" r:id="rId10"/>
    <p:sldId id="266" r:id="rId11"/>
    <p:sldId id="267" r:id="rId12"/>
    <p:sldId id="28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ojtech.mullner@econ.muni.cz" TargetMode="External"/><Relationship Id="rId4" Type="http://schemas.openxmlformats.org/officeDocument/2006/relationships/hyperlink" Target="mailto:347683@muni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dbrno.cz/en/program/la-boheme-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m.ac.uk/__data/assets/image/0005/185225/2007BM5740_michelangelo_david_plaster_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03915" cy="5705872"/>
          </a:xfrm>
          <a:prstGeom prst="rect">
            <a:avLst/>
          </a:prstGeom>
          <a:noFill/>
        </p:spPr>
      </p:pic>
      <p:pic>
        <p:nvPicPr>
          <p:cNvPr id="1030" name="Picture 6" descr="http://www.martinfukan.wz.cz/images/not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3704"/>
            <a:ext cx="4262874" cy="2664296"/>
          </a:xfrm>
          <a:prstGeom prst="rect">
            <a:avLst/>
          </a:prstGeom>
          <a:noFill/>
        </p:spPr>
      </p:pic>
      <p:pic>
        <p:nvPicPr>
          <p:cNvPr id="1034" name="Picture 10" descr="http://img.blesk.cz/img/1/full/421423-img-michael-jackson-andy-warhol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432" y="3501008"/>
            <a:ext cx="2906704" cy="3356992"/>
          </a:xfrm>
          <a:prstGeom prst="rect">
            <a:avLst/>
          </a:prstGeom>
          <a:noFill/>
        </p:spPr>
      </p:pic>
      <p:pic>
        <p:nvPicPr>
          <p:cNvPr id="1032" name="Picture 8" descr="http://www.slezskabrana.cz/gallery/gal37_obr1250750936_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435" y="2465512"/>
            <a:ext cx="3874565" cy="4392488"/>
          </a:xfrm>
          <a:prstGeom prst="rect">
            <a:avLst/>
          </a:prstGeom>
          <a:noFill/>
        </p:spPr>
      </p:pic>
      <p:pic>
        <p:nvPicPr>
          <p:cNvPr id="1028" name="Picture 4" descr="http://obrazky.4ever.sk/data/download/ine/stara-kniha-218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9418" y="0"/>
            <a:ext cx="5944582" cy="390693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64904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568952" cy="216024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Culture and Mass Media Economy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Basic information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993904"/>
            <a:ext cx="43559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788024" y="5849888"/>
            <a:ext cx="435597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latin typeface="Times New Roman" pitchFamily="18" charset="0"/>
                <a:ea typeface="+mj-ea"/>
                <a:cs typeface="Times New Roman" pitchFamily="18" charset="0"/>
              </a:rPr>
              <a:t>Ing. Vojtěch Müllner, Ph.D.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set the test must student fulfil obligatory part of course Culture and Mass Media Economy</a:t>
            </a:r>
          </a:p>
          <a:p>
            <a:r>
              <a:rPr lang="en-GB" dirty="0"/>
              <a:t>The final test will be written on 1</a:t>
            </a:r>
            <a:r>
              <a:rPr lang="cs-CZ" dirty="0"/>
              <a:t>7</a:t>
            </a:r>
            <a:r>
              <a:rPr lang="en-GB" baseline="30000" dirty="0" err="1"/>
              <a:t>th</a:t>
            </a:r>
            <a:r>
              <a:rPr lang="en-GB" dirty="0"/>
              <a:t> May during our class session</a:t>
            </a:r>
          </a:p>
          <a:p>
            <a:r>
              <a:rPr lang="en-GB" dirty="0"/>
              <a:t>The test consists of 20 multiple choice questions (only one question is right). Total time for writing the test is 30 minutes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exam (cont.)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of the test is as follows: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052196"/>
              </p:ext>
            </p:extLst>
          </p:nvPr>
        </p:nvGraphicFramePr>
        <p:xfrm>
          <a:off x="683568" y="2280014"/>
          <a:ext cx="7488833" cy="3597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9662">
                  <a:extLst>
                    <a:ext uri="{9D8B030D-6E8A-4147-A177-3AD203B41FA5}">
                      <a16:colId xmlns:a16="http://schemas.microsoft.com/office/drawing/2014/main" val="4036541092"/>
                    </a:ext>
                  </a:extLst>
                </a:gridCol>
                <a:gridCol w="3374954">
                  <a:extLst>
                    <a:ext uri="{9D8B030D-6E8A-4147-A177-3AD203B41FA5}">
                      <a16:colId xmlns:a16="http://schemas.microsoft.com/office/drawing/2014/main" val="306506014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160907286"/>
                    </a:ext>
                  </a:extLst>
                </a:gridCol>
              </a:tblGrid>
              <a:tr h="8993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Points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Percentage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Grade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712540"/>
                  </a:ext>
                </a:extLst>
              </a:tr>
              <a:tr h="4496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20-19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100 % - 95 %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A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6089748"/>
                  </a:ext>
                </a:extLst>
              </a:tr>
              <a:tr h="4496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18-17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90% - 85 %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B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6849753"/>
                  </a:ext>
                </a:extLst>
              </a:tr>
              <a:tr h="4496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16-15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80% - 75 %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C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399039"/>
                  </a:ext>
                </a:extLst>
              </a:tr>
              <a:tr h="4496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14-13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70% - 65 %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D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6414481"/>
                  </a:ext>
                </a:extLst>
              </a:tr>
              <a:tr h="4496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12-11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60% - 55 %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E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323894"/>
                  </a:ext>
                </a:extLst>
              </a:tr>
              <a:tr h="4496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less than 11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&lt;55 %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F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22482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Recommended literature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Literature in English:</a:t>
            </a:r>
          </a:p>
          <a:p>
            <a:pPr algn="just"/>
            <a:r>
              <a:rPr lang="en-GB" dirty="0" err="1"/>
              <a:t>TOWSE</a:t>
            </a:r>
            <a:r>
              <a:rPr lang="en-GB" dirty="0"/>
              <a:t>, R., 2019. A Textbook of Cultural Economics. Cambridge university press. ISBN 978-1-108-42168-3.</a:t>
            </a:r>
          </a:p>
          <a:p>
            <a:r>
              <a:rPr lang="en-GB" dirty="0"/>
              <a:t>FUCHS, CH., 2015. Culture and economy in the age of social media. Routledge. ISBN 978-1-138-83929-8.</a:t>
            </a:r>
          </a:p>
          <a:p>
            <a:r>
              <a:rPr lang="en-GB" dirty="0" err="1"/>
              <a:t>HALLMANZIK</a:t>
            </a:r>
            <a:r>
              <a:rPr lang="en-GB" dirty="0"/>
              <a:t>, CH., 2020. Cultural Economics. Agenda Publishing. ISBN 978-1788211628.</a:t>
            </a:r>
          </a:p>
          <a:p>
            <a:pPr marL="0" indent="0">
              <a:buNone/>
            </a:pPr>
            <a:r>
              <a:rPr lang="en-GB" dirty="0"/>
              <a:t>Literature in Czech:</a:t>
            </a:r>
          </a:p>
          <a:p>
            <a:r>
              <a:rPr lang="en-GB" dirty="0"/>
              <a:t>SVOBODA, F., </a:t>
            </a:r>
            <a:r>
              <a:rPr lang="en-GB" dirty="0" err="1"/>
              <a:t>ŠKARABELOVÁ</a:t>
            </a:r>
            <a:r>
              <a:rPr lang="en-GB" dirty="0"/>
              <a:t>, S., 2020.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Kultury</a:t>
            </a:r>
            <a:r>
              <a:rPr lang="en-GB" dirty="0"/>
              <a:t>. Muni Press. ISBN 978-80-210-9633-2</a:t>
            </a:r>
          </a:p>
        </p:txBody>
      </p:sp>
    </p:spTree>
    <p:extLst>
      <p:ext uri="{BB962C8B-B14F-4D97-AF65-F5344CB8AC3E}">
        <p14:creationId xmlns:p14="http://schemas.microsoft.com/office/powerpoint/2010/main" val="2264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Ing. </a:t>
            </a:r>
            <a:r>
              <a:rPr lang="en-US" dirty="0" err="1"/>
              <a:t>Vojtech</a:t>
            </a:r>
            <a:r>
              <a:rPr lang="en-US" dirty="0"/>
              <a:t> Müllner</a:t>
            </a:r>
            <a:r>
              <a:rPr lang="cs-CZ" dirty="0"/>
              <a:t>, Ph.D.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Contact:</a:t>
            </a:r>
            <a:endParaRPr lang="cs-CZ" dirty="0"/>
          </a:p>
          <a:p>
            <a:pPr lvl="1">
              <a:buFont typeface="Courier New" pitchFamily="49" charset="0"/>
              <a:buChar char="o"/>
            </a:pPr>
            <a:r>
              <a:rPr lang="en-US" dirty="0" err="1">
                <a:hlinkClick r:id="rId4"/>
              </a:rPr>
              <a:t>347683@muni.cz</a:t>
            </a:r>
            <a:endParaRPr lang="cs-CZ" dirty="0"/>
          </a:p>
          <a:p>
            <a:pPr lvl="1">
              <a:buFont typeface="Courier New" pitchFamily="49" charset="0"/>
              <a:buChar char="o"/>
            </a:pPr>
            <a:r>
              <a:rPr lang="cs-CZ" dirty="0" err="1">
                <a:hlinkClick r:id="rId5"/>
              </a:rPr>
              <a:t>vojtech.mullner@econ.muni.cz</a:t>
            </a:r>
            <a:endParaRPr lang="en-US" dirty="0"/>
          </a:p>
          <a:p>
            <a:pPr marL="457200" lvl="1" indent="0">
              <a:buNone/>
            </a:pPr>
            <a:r>
              <a:rPr lang="cs-CZ" dirty="0"/>
              <a:t>Office</a:t>
            </a:r>
            <a:r>
              <a:rPr lang="en-US" dirty="0"/>
              <a:t> </a:t>
            </a:r>
            <a:r>
              <a:rPr lang="cs-CZ" dirty="0"/>
              <a:t>no. </a:t>
            </a:r>
            <a:r>
              <a:rPr lang="en-US" dirty="0"/>
              <a:t>416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4249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course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Introduce economic substance of culture and mass media</a:t>
            </a:r>
          </a:p>
          <a:p>
            <a:r>
              <a:rPr lang="en-GB" dirty="0"/>
              <a:t>Let student think about ways to satisfy cultural needs of people in context of sources</a:t>
            </a:r>
          </a:p>
          <a:p>
            <a:r>
              <a:rPr lang="en-GB" dirty="0"/>
              <a:t>Introduce selected cultural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355237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methods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 session</a:t>
            </a:r>
          </a:p>
          <a:p>
            <a:r>
              <a:rPr lang="en-US" dirty="0"/>
              <a:t>Group work</a:t>
            </a:r>
          </a:p>
          <a:p>
            <a:r>
              <a:rPr lang="en-GB" dirty="0"/>
              <a:t>Individual work</a:t>
            </a:r>
          </a:p>
          <a:p>
            <a:r>
              <a:rPr lang="en-GB" dirty="0"/>
              <a:t>Discussion</a:t>
            </a:r>
            <a:endParaRPr lang="cs-CZ" dirty="0"/>
          </a:p>
          <a:p>
            <a:r>
              <a:rPr lang="en-US" dirty="0"/>
              <a:t>Excursions to</a:t>
            </a:r>
            <a:r>
              <a:rPr lang="cs-CZ" dirty="0"/>
              <a:t> </a:t>
            </a:r>
            <a:r>
              <a:rPr lang="cs-CZ" dirty="0" err="1"/>
              <a:t>selected</a:t>
            </a:r>
            <a:r>
              <a:rPr lang="en-US" dirty="0"/>
              <a:t> institutions</a:t>
            </a:r>
          </a:p>
        </p:txBody>
      </p:sp>
    </p:spTree>
    <p:extLst>
      <p:ext uri="{BB962C8B-B14F-4D97-AF65-F5344CB8AC3E}">
        <p14:creationId xmlns:p14="http://schemas.microsoft.com/office/powerpoint/2010/main" val="207310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Schedule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635795"/>
              </p:ext>
            </p:extLst>
          </p:nvPr>
        </p:nvGraphicFramePr>
        <p:xfrm>
          <a:off x="0" y="1484786"/>
          <a:ext cx="8816866" cy="5222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39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Schedule spring 20</a:t>
                      </a:r>
                      <a:r>
                        <a:rPr lang="cs-C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Topic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Tutor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r>
                        <a:rPr lang="en-GB" sz="1100" baseline="300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February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First class-session (class S313)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Introduction to the course-data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GB" sz="1100" baseline="300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March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Second class-session </a:t>
                      </a: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(class S313)</a:t>
                      </a:r>
                      <a:endParaRPr lang="en-GB" sz="11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Economy of Culture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aseline="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r>
                        <a:rPr lang="en-GB" sz="1100" baseline="300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March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Third-class session </a:t>
                      </a: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(class S313)</a:t>
                      </a:r>
                      <a:endParaRPr lang="en-GB" sz="11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 Support of Culture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aseline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GB" sz="1100" baseline="300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April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Fourth-class session </a:t>
                      </a: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(class S313)</a:t>
                      </a:r>
                      <a:endParaRPr lang="en-GB" sz="11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Mass Media economy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  <a:r>
                        <a:rPr lang="en-GB" sz="1100" baseline="300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April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Fifth-class session (class S313)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Investment in culture</a:t>
                      </a:r>
                      <a:endParaRPr lang="en-GB" sz="11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Vojtěch Müllner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1815320"/>
                  </a:ext>
                </a:extLst>
              </a:tr>
              <a:tr h="45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aseline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en-GB" sz="1100" baseline="300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April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Sixth-class session </a:t>
                      </a: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(class S313)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Marketing for Cultural organizations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7403252"/>
                  </a:ext>
                </a:extLst>
              </a:tr>
              <a:tr h="45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aseline="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GB" sz="1100" baseline="300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rd </a:t>
                      </a: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Excursion in the center of Brno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Sightseeing tour in the center of Brno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Vojtěch Müllner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GB" sz="1100" baseline="300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 </a:t>
                      </a: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Janacek Theatre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Visit of performance “La bohéme”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(written by Giacomo Puccini)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r>
                        <a:rPr lang="en-GB" sz="1100" baseline="300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 </a:t>
                      </a: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Final exam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Obligatory part of Course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part in at least </a:t>
            </a:r>
            <a:r>
              <a:rPr lang="cs-CZ" dirty="0"/>
              <a:t>3</a:t>
            </a:r>
            <a:r>
              <a:rPr lang="en-US" dirty="0"/>
              <a:t> of </a:t>
            </a:r>
            <a:r>
              <a:rPr lang="cs-CZ" dirty="0"/>
              <a:t>5</a:t>
            </a:r>
            <a:r>
              <a:rPr lang="en-US" dirty="0"/>
              <a:t> class session</a:t>
            </a:r>
          </a:p>
          <a:p>
            <a:r>
              <a:rPr lang="en-US" dirty="0"/>
              <a:t>Take part in sightseeing tour in the center of Brno</a:t>
            </a:r>
          </a:p>
          <a:p>
            <a:r>
              <a:rPr lang="en-US" dirty="0"/>
              <a:t>Visit performance of opera “</a:t>
            </a:r>
            <a:r>
              <a:rPr lang="en-US" i="1" dirty="0"/>
              <a:t>La </a:t>
            </a:r>
            <a:r>
              <a:rPr lang="en-US" i="1" dirty="0" err="1"/>
              <a:t>bohéme</a:t>
            </a:r>
            <a:r>
              <a:rPr lang="en-US" dirty="0"/>
              <a:t>” </a:t>
            </a:r>
          </a:p>
          <a:p>
            <a:r>
              <a:rPr lang="en-US" dirty="0"/>
              <a:t>Visit permanent exhibition in Moravian gallery</a:t>
            </a:r>
          </a:p>
          <a:p>
            <a:r>
              <a:rPr lang="en-US" dirty="0"/>
              <a:t>Write a final exam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session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First part</a:t>
            </a:r>
          </a:p>
          <a:p>
            <a:r>
              <a:rPr lang="en-US" dirty="0"/>
              <a:t>Work in small groups</a:t>
            </a:r>
          </a:p>
          <a:p>
            <a:r>
              <a:rPr lang="en-US" dirty="0"/>
              <a:t>Group deal with list of questions</a:t>
            </a:r>
          </a:p>
          <a:p>
            <a:pPr marL="0" indent="0">
              <a:buNone/>
            </a:pPr>
            <a:r>
              <a:rPr lang="en-US" dirty="0"/>
              <a:t>Second part</a:t>
            </a:r>
          </a:p>
          <a:p>
            <a:r>
              <a:rPr lang="en-US" dirty="0"/>
              <a:t>Discussion and presentation of results</a:t>
            </a:r>
          </a:p>
          <a:p>
            <a:r>
              <a:rPr lang="en-US" dirty="0"/>
              <a:t>Tutors presentation and advanced explanation</a:t>
            </a:r>
          </a:p>
          <a:p>
            <a:pPr marL="0" indent="0">
              <a:buNone/>
            </a:pPr>
            <a:r>
              <a:rPr lang="en-US" dirty="0"/>
              <a:t>Study method</a:t>
            </a:r>
          </a:p>
          <a:p>
            <a:r>
              <a:rPr lang="en-US" dirty="0"/>
              <a:t>Work with online materials</a:t>
            </a:r>
          </a:p>
          <a:p>
            <a:r>
              <a:rPr lang="en-US" dirty="0"/>
              <a:t>Necessary to have in group at least one devises with WI-FI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Sightseeing tour in the center of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Tour will be in time of class session</a:t>
            </a:r>
          </a:p>
          <a:p>
            <a:r>
              <a:rPr lang="en-US" dirty="0"/>
              <a:t>Sightseeing tour will be realize in any weather</a:t>
            </a:r>
          </a:p>
          <a:p>
            <a:r>
              <a:rPr lang="en-US" dirty="0"/>
              <a:t>Duration of sightseeing tour will be approximately 90 minutes</a:t>
            </a:r>
          </a:p>
          <a:p>
            <a:r>
              <a:rPr lang="en-US" dirty="0"/>
              <a:t>You will get basic information per email</a:t>
            </a:r>
          </a:p>
        </p:txBody>
      </p:sp>
    </p:spTree>
    <p:extLst>
      <p:ext uri="{BB962C8B-B14F-4D97-AF65-F5344CB8AC3E}">
        <p14:creationId xmlns:p14="http://schemas.microsoft.com/office/powerpoint/2010/main" val="131993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Visit of the performance “</a:t>
            </a:r>
            <a:r>
              <a:rPr lang="cs-CZ" sz="3600" i="1" dirty="0"/>
              <a:t>La bohéme</a:t>
            </a:r>
            <a:r>
              <a:rPr lang="en-US" sz="3600" dirty="0"/>
              <a:t>”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“</a:t>
            </a:r>
            <a:r>
              <a:rPr lang="en-GB" i="1" dirty="0"/>
              <a:t>La </a:t>
            </a:r>
            <a:r>
              <a:rPr lang="en-GB" i="1" dirty="0" err="1"/>
              <a:t>bohéme</a:t>
            </a:r>
            <a:r>
              <a:rPr lang="en-GB" dirty="0"/>
              <a:t>”  is play written by Giacomo Puccini Important information</a:t>
            </a:r>
          </a:p>
          <a:p>
            <a:pPr lvl="1"/>
            <a:r>
              <a:rPr lang="en-GB" dirty="0"/>
              <a:t>Date and time: Tuesday </a:t>
            </a:r>
            <a:r>
              <a:rPr lang="en-GB" b="1" dirty="0"/>
              <a:t>4</a:t>
            </a:r>
            <a:r>
              <a:rPr lang="en-GB" b="1" baseline="30000" dirty="0"/>
              <a:t>th </a:t>
            </a:r>
            <a:r>
              <a:rPr lang="en-GB" b="1" dirty="0"/>
              <a:t>May in 19:00</a:t>
            </a:r>
          </a:p>
          <a:p>
            <a:pPr lvl="1"/>
            <a:r>
              <a:rPr lang="en-GB" dirty="0"/>
              <a:t>Meeting time and place</a:t>
            </a:r>
            <a:r>
              <a:rPr lang="en-GB" b="1" dirty="0"/>
              <a:t>: 18:40 in front of Janacek Theatre</a:t>
            </a:r>
          </a:p>
          <a:p>
            <a:pPr lvl="1"/>
            <a:r>
              <a:rPr lang="en-GB" dirty="0"/>
              <a:t>Dress code</a:t>
            </a:r>
            <a:r>
              <a:rPr lang="en-GB" b="1" dirty="0"/>
              <a:t>: decent clothes or formal clothes</a:t>
            </a:r>
          </a:p>
          <a:p>
            <a:pPr lvl="0"/>
            <a:r>
              <a:rPr lang="en-GB" dirty="0"/>
              <a:t>Each student buys ticket by himself (reservation are available on web sites (</a:t>
            </a:r>
            <a:r>
              <a:rPr lang="en-GB" sz="3000" dirty="0">
                <a:hlinkClick r:id="rId4"/>
              </a:rPr>
              <a:t>https://</a:t>
            </a:r>
            <a:r>
              <a:rPr lang="en-GB" sz="3000" dirty="0" err="1">
                <a:hlinkClick r:id="rId4"/>
              </a:rPr>
              <a:t>www.ndbrno.cz</a:t>
            </a:r>
            <a:r>
              <a:rPr lang="en-GB" sz="3000" dirty="0">
                <a:hlinkClick r:id="rId4"/>
              </a:rPr>
              <a:t>/</a:t>
            </a:r>
            <a:r>
              <a:rPr lang="en-GB" sz="3000" dirty="0" err="1">
                <a:hlinkClick r:id="rId4"/>
              </a:rPr>
              <a:t>en</a:t>
            </a:r>
            <a:r>
              <a:rPr lang="en-GB" sz="3000" dirty="0">
                <a:hlinkClick r:id="rId4"/>
              </a:rPr>
              <a:t>/program/la-</a:t>
            </a:r>
            <a:r>
              <a:rPr lang="en-GB" sz="3000" dirty="0" err="1">
                <a:hlinkClick r:id="rId4"/>
              </a:rPr>
              <a:t>boheme</a:t>
            </a:r>
            <a:r>
              <a:rPr lang="en-GB" sz="3000" dirty="0">
                <a:hlinkClick r:id="rId4"/>
              </a:rPr>
              <a:t>-2/</a:t>
            </a:r>
            <a:r>
              <a:rPr lang="en-GB" dirty="0"/>
              <a:t>)</a:t>
            </a:r>
          </a:p>
          <a:p>
            <a:pPr lvl="1"/>
            <a:r>
              <a:rPr lang="en-GB" b="1" dirty="0"/>
              <a:t>Don’t forget to buy ticket in time because the OFFER IS LIMITED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635</Words>
  <Application>Microsoft Office PowerPoint</Application>
  <PresentationFormat>Předvádění na obrazovce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Motiv sady Office</vt:lpstr>
      <vt:lpstr>Culture and Mass Media Economy Basic information</vt:lpstr>
      <vt:lpstr>Contacts</vt:lpstr>
      <vt:lpstr>Objectives of the course</vt:lpstr>
      <vt:lpstr>Study methods</vt:lpstr>
      <vt:lpstr>Schedule</vt:lpstr>
      <vt:lpstr>Obligatory part of Course</vt:lpstr>
      <vt:lpstr>Class session</vt:lpstr>
      <vt:lpstr>Sightseeing tour in the center of Brno</vt:lpstr>
      <vt:lpstr>Visit of the performance “La bohéme” </vt:lpstr>
      <vt:lpstr>Final exam</vt:lpstr>
      <vt:lpstr>Final exam (cont.)</vt:lpstr>
      <vt:lpstr>Recommended 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and Mass Media Economy Basic information</dc:title>
  <dc:creator>Dušan</dc:creator>
  <cp:lastModifiedBy>Müllner Vojtěch</cp:lastModifiedBy>
  <cp:revision>40</cp:revision>
  <dcterms:created xsi:type="dcterms:W3CDTF">2016-02-21T09:33:21Z</dcterms:created>
  <dcterms:modified xsi:type="dcterms:W3CDTF">2022-02-22T12:39:22Z</dcterms:modified>
</cp:coreProperties>
</file>