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3"/>
  </p:notesMasterIdLst>
  <p:handoutMasterIdLst>
    <p:handoutMasterId r:id="rId44"/>
  </p:handoutMasterIdLst>
  <p:sldIdLst>
    <p:sldId id="256" r:id="rId5"/>
    <p:sldId id="285" r:id="rId6"/>
    <p:sldId id="298" r:id="rId7"/>
    <p:sldId id="299" r:id="rId8"/>
    <p:sldId id="302" r:id="rId9"/>
    <p:sldId id="304" r:id="rId10"/>
    <p:sldId id="303" r:id="rId11"/>
    <p:sldId id="300" r:id="rId12"/>
    <p:sldId id="305" r:id="rId13"/>
    <p:sldId id="301" r:id="rId14"/>
    <p:sldId id="306" r:id="rId15"/>
    <p:sldId id="307" r:id="rId16"/>
    <p:sldId id="309" r:id="rId17"/>
    <p:sldId id="310" r:id="rId18"/>
    <p:sldId id="286" r:id="rId19"/>
    <p:sldId id="287" r:id="rId20"/>
    <p:sldId id="288" r:id="rId21"/>
    <p:sldId id="270" r:id="rId22"/>
    <p:sldId id="296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308" r:id="rId31"/>
    <p:sldId id="328" r:id="rId32"/>
    <p:sldId id="314" r:id="rId33"/>
    <p:sldId id="312" r:id="rId34"/>
    <p:sldId id="311" r:id="rId35"/>
    <p:sldId id="313" r:id="rId36"/>
    <p:sldId id="315" r:id="rId37"/>
    <p:sldId id="317" r:id="rId38"/>
    <p:sldId id="318" r:id="rId39"/>
    <p:sldId id="319" r:id="rId40"/>
    <p:sldId id="320" r:id="rId41"/>
    <p:sldId id="326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Sponerová" initials="MS" lastIdx="1" clrIdx="0">
    <p:extLst>
      <p:ext uri="{19B8F6BF-5375-455C-9EA6-DF929625EA0E}">
        <p15:presenceInfo xmlns:p15="http://schemas.microsoft.com/office/powerpoint/2012/main" userId="Martina Sponer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452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72232BA1-25E6-4506-B6F8-B33204C11E2B}"/>
    <pc:docChg chg="delSld modSld">
      <pc:chgData name="Martina Sponerová" userId="ccc0f243-98c2-4971-ae6b-3630abf27fc2" providerId="ADAL" clId="{72232BA1-25E6-4506-B6F8-B33204C11E2B}" dt="2022-03-28T08:02:14.414" v="7" actId="6549"/>
      <pc:docMkLst>
        <pc:docMk/>
      </pc:docMkLst>
      <pc:sldChg chg="del">
        <pc:chgData name="Martina Sponerová" userId="ccc0f243-98c2-4971-ae6b-3630abf27fc2" providerId="ADAL" clId="{72232BA1-25E6-4506-B6F8-B33204C11E2B}" dt="2022-03-28T08:01:33.859" v="6" actId="47"/>
        <pc:sldMkLst>
          <pc:docMk/>
          <pc:sldMk cId="3001213630" sldId="316"/>
        </pc:sldMkLst>
      </pc:sldChg>
      <pc:sldChg chg="del">
        <pc:chgData name="Martina Sponerová" userId="ccc0f243-98c2-4971-ae6b-3630abf27fc2" providerId="ADAL" clId="{72232BA1-25E6-4506-B6F8-B33204C11E2B}" dt="2022-03-28T07:57:42.731" v="0" actId="47"/>
        <pc:sldMkLst>
          <pc:docMk/>
          <pc:sldMk cId="2681747890" sldId="321"/>
        </pc:sldMkLst>
      </pc:sldChg>
      <pc:sldChg chg="del">
        <pc:chgData name="Martina Sponerová" userId="ccc0f243-98c2-4971-ae6b-3630abf27fc2" providerId="ADAL" clId="{72232BA1-25E6-4506-B6F8-B33204C11E2B}" dt="2022-03-28T07:57:43.726" v="1" actId="47"/>
        <pc:sldMkLst>
          <pc:docMk/>
          <pc:sldMk cId="2236135654" sldId="322"/>
        </pc:sldMkLst>
      </pc:sldChg>
      <pc:sldChg chg="del">
        <pc:chgData name="Martina Sponerová" userId="ccc0f243-98c2-4971-ae6b-3630abf27fc2" providerId="ADAL" clId="{72232BA1-25E6-4506-B6F8-B33204C11E2B}" dt="2022-03-28T07:57:44.395" v="2" actId="47"/>
        <pc:sldMkLst>
          <pc:docMk/>
          <pc:sldMk cId="3388217472" sldId="323"/>
        </pc:sldMkLst>
      </pc:sldChg>
      <pc:sldChg chg="del">
        <pc:chgData name="Martina Sponerová" userId="ccc0f243-98c2-4971-ae6b-3630abf27fc2" providerId="ADAL" clId="{72232BA1-25E6-4506-B6F8-B33204C11E2B}" dt="2022-03-28T07:57:48.922" v="3" actId="47"/>
        <pc:sldMkLst>
          <pc:docMk/>
          <pc:sldMk cId="1317553486" sldId="324"/>
        </pc:sldMkLst>
      </pc:sldChg>
      <pc:sldChg chg="del">
        <pc:chgData name="Martina Sponerová" userId="ccc0f243-98c2-4971-ae6b-3630abf27fc2" providerId="ADAL" clId="{72232BA1-25E6-4506-B6F8-B33204C11E2B}" dt="2022-03-28T07:58:09.409" v="4" actId="47"/>
        <pc:sldMkLst>
          <pc:docMk/>
          <pc:sldMk cId="4206808251" sldId="325"/>
        </pc:sldMkLst>
      </pc:sldChg>
      <pc:sldChg chg="modSp mod">
        <pc:chgData name="Martina Sponerová" userId="ccc0f243-98c2-4971-ae6b-3630abf27fc2" providerId="ADAL" clId="{72232BA1-25E6-4506-B6F8-B33204C11E2B}" dt="2022-03-28T08:02:14.414" v="7" actId="6549"/>
        <pc:sldMkLst>
          <pc:docMk/>
          <pc:sldMk cId="2426448768" sldId="326"/>
        </pc:sldMkLst>
        <pc:spChg chg="mod">
          <ac:chgData name="Martina Sponerová" userId="ccc0f243-98c2-4971-ae6b-3630abf27fc2" providerId="ADAL" clId="{72232BA1-25E6-4506-B6F8-B33204C11E2B}" dt="2022-03-28T08:02:14.414" v="7" actId="6549"/>
          <ac:spMkLst>
            <pc:docMk/>
            <pc:sldMk cId="2426448768" sldId="326"/>
            <ac:spMk id="14" creationId="{0F44AF59-D242-46F5-9DF4-137808243D5B}"/>
          </ac:spMkLst>
        </pc:spChg>
      </pc:sldChg>
      <pc:sldChg chg="del">
        <pc:chgData name="Martina Sponerová" userId="ccc0f243-98c2-4971-ae6b-3630abf27fc2" providerId="ADAL" clId="{72232BA1-25E6-4506-B6F8-B33204C11E2B}" dt="2022-03-28T07:58:11.514" v="5" actId="47"/>
        <pc:sldMkLst>
          <pc:docMk/>
          <pc:sldMk cId="2829136889" sldId="3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Cash </a:t>
            </a:r>
            <a:r>
              <a:rPr lang="cs-CZ" altLang="cs-CZ" dirty="0" err="1"/>
              <a:t>flow</a:t>
            </a:r>
            <a:r>
              <a:rPr lang="cs-CZ" altLang="cs-CZ" dirty="0"/>
              <a:t>, Výkaz zisku a ztráty,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„Výnosy vs. cash </a:t>
            </a:r>
            <a:r>
              <a:rPr lang="cs-CZ" altLang="cs-CZ" dirty="0" err="1"/>
              <a:t>flow</a:t>
            </a:r>
            <a:r>
              <a:rPr lang="cs-CZ" altLang="cs-CZ" dirty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Výnosy a investiční cyklus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Odpisy 			= </a:t>
            </a:r>
            <a:r>
              <a:rPr lang="cs-CZ" altLang="cs-CZ" sz="2400" dirty="0"/>
              <a:t>snížení hodnoty stálého aktiva v důsledku jeho 				používání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Ztráta ze snížení hodnoty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(opravné položky)		= </a:t>
            </a:r>
            <a:r>
              <a:rPr lang="cs-CZ" altLang="cs-CZ" sz="2400" dirty="0"/>
              <a:t>snížení hodnoty aktiva nesouvisející s jeho 					každodenním používáním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Odpisy a opravné položky představují účetní snížení hodnoty aktiva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</a:t>
            </a:r>
            <a:r>
              <a:rPr lang="cs-CZ" altLang="cs-CZ" sz="2400" b="1" dirty="0"/>
              <a:t>Nepeněžní náklady</a:t>
            </a:r>
          </a:p>
        </p:txBody>
      </p:sp>
      <p:sp>
        <p:nvSpPr>
          <p:cNvPr id="7" name="Line 16">
            <a:extLst>
              <a:ext uri="{FF2B5EF4-FFF2-40B4-BE49-F238E27FC236}">
                <a16:creationId xmlns:a16="http://schemas.microsoft.com/office/drawing/2014/main" id="{3DC85A9F-B32A-4AA4-902F-648EBC0C8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2081" y="4410658"/>
            <a:ext cx="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45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výsledek hospodaření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altLang="cs-CZ" sz="2400" b="1" dirty="0"/>
              <a:t>Příjmy generované</a:t>
            </a:r>
          </a:p>
          <a:p>
            <a:pPr marL="72000" indent="0" algn="ctr">
              <a:buNone/>
            </a:pPr>
            <a:r>
              <a:rPr lang="cs-CZ" altLang="cs-CZ" sz="2400" b="1" dirty="0"/>
              <a:t>z investičních a provozních cyklů</a:t>
            </a:r>
          </a:p>
          <a:p>
            <a:pPr marL="72000" indent="0" algn="ctr">
              <a:buNone/>
            </a:pPr>
            <a:r>
              <a:rPr lang="cs-CZ" altLang="cs-CZ" sz="2400" b="1" dirty="0"/>
              <a:t>jsou výsledkem výrobní a obchodní činnosti</a:t>
            </a: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</a:t>
            </a:r>
            <a:endParaRPr lang="cs-CZ" altLang="cs-CZ" sz="2400" b="1" dirty="0"/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CCE7957A-D2E5-4FBC-A92B-F2B8C3F54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347" y="4439739"/>
            <a:ext cx="2971800" cy="112871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>
              <a:defRPr/>
            </a:pPr>
            <a:r>
              <a:rPr lang="en-GB" altLang="cs-CZ" sz="2000" dirty="0">
                <a:latin typeface="Verdana" panose="020B0604030504040204" pitchFamily="34" charset="0"/>
              </a:rPr>
              <a:t>EBITDA</a:t>
            </a:r>
          </a:p>
          <a:p>
            <a:pPr>
              <a:defRPr/>
            </a:pPr>
            <a:r>
              <a:rPr lang="cs-CZ" altLang="cs-CZ" sz="2000" dirty="0">
                <a:latin typeface="Verdana" panose="020B0604030504040204" pitchFamily="34" charset="0"/>
              </a:rPr>
              <a:t>Nepeněžní náklady</a:t>
            </a:r>
            <a:endParaRPr lang="en-GB" altLang="cs-CZ" sz="2000" dirty="0">
              <a:latin typeface="Verdana" panose="020B0604030504040204" pitchFamily="34" charset="0"/>
            </a:endParaRPr>
          </a:p>
          <a:p>
            <a:pPr>
              <a:spcBef>
                <a:spcPct val="40000"/>
              </a:spcBef>
              <a:defRPr/>
            </a:pPr>
            <a:r>
              <a:rPr lang="en-GB" alt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EBIT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42B33076-0482-48CD-8A86-7231AF828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022" y="4434977"/>
            <a:ext cx="466725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cs-CZ" sz="2000" dirty="0">
              <a:solidFill>
                <a:srgbClr val="AE1298"/>
              </a:solidFill>
              <a:latin typeface="Verdana" panose="020B0604030504040204" pitchFamily="34" charset="0"/>
            </a:endParaRPr>
          </a:p>
          <a:p>
            <a:r>
              <a:rPr lang="en-GB" altLang="cs-CZ" sz="2000" dirty="0">
                <a:latin typeface="Verdana" panose="020B0604030504040204" pitchFamily="34" charset="0"/>
              </a:rPr>
              <a:t>–</a:t>
            </a:r>
          </a:p>
          <a:p>
            <a:pPr>
              <a:spcBef>
                <a:spcPct val="40000"/>
              </a:spcBef>
            </a:pPr>
            <a:r>
              <a:rPr lang="en-GB" altLang="cs-CZ" sz="2000" dirty="0"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D2117616-BD8E-42A1-822A-41B41029A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985" y="4341314"/>
            <a:ext cx="3376612" cy="1295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18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cyklus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400" b="1" dirty="0"/>
              <a:t>Dluhový kapitál</a:t>
            </a:r>
          </a:p>
          <a:p>
            <a:pPr marL="72000" indent="0" algn="ctr">
              <a:buNone/>
            </a:pPr>
            <a:r>
              <a:rPr lang="cs-CZ" altLang="cs-CZ" sz="2400" dirty="0"/>
              <a:t>Splátky úvěrů nepředstavují náklady</a:t>
            </a:r>
          </a:p>
          <a:p>
            <a:pPr marL="72000" indent="0">
              <a:buNone/>
            </a:pPr>
            <a:endParaRPr lang="cs-CZ" altLang="cs-CZ" sz="2400" dirty="0"/>
          </a:p>
          <a:p>
            <a:pPr marL="72000" indent="0" algn="ctr">
              <a:buNone/>
            </a:pPr>
            <a:r>
              <a:rPr lang="cs-CZ" altLang="cs-CZ" sz="2400" dirty="0"/>
              <a:t>Splátky úvěrů se nikdy neobjevují ve VZZ</a:t>
            </a:r>
          </a:p>
          <a:p>
            <a:pPr marL="72000" indent="0" algn="ctr">
              <a:buNone/>
            </a:pPr>
            <a:r>
              <a:rPr lang="cs-CZ" altLang="cs-CZ" sz="2400" dirty="0"/>
              <a:t>VZZ zahrnuje pouze náklady spojené s půjčkami tzn. úroky</a:t>
            </a:r>
          </a:p>
          <a:p>
            <a:pPr marL="72000" indent="0">
              <a:buNone/>
            </a:pPr>
            <a:r>
              <a:rPr lang="cs-CZ" altLang="cs-CZ" sz="2400" b="1" dirty="0"/>
              <a:t>Vlastní kapitál</a:t>
            </a:r>
          </a:p>
          <a:p>
            <a:pPr marL="72000" indent="0" algn="ctr">
              <a:buNone/>
            </a:pPr>
            <a:r>
              <a:rPr lang="cs-CZ" altLang="cs-CZ" sz="2400" dirty="0"/>
              <a:t>Ve výkazu zisku a ztráty</a:t>
            </a:r>
          </a:p>
          <a:p>
            <a:pPr marL="72000" indent="0" algn="ctr">
              <a:buNone/>
            </a:pPr>
            <a:r>
              <a:rPr lang="cs-CZ" altLang="cs-CZ" sz="2400" dirty="0"/>
              <a:t>se nezobrazují dividendy a nerozdělený zisk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13D425E2-AB0D-40F5-A16B-22CD058F22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5525" y="2914968"/>
            <a:ext cx="0" cy="4000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460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0B549DB3-0FF9-4FE6-A61C-A443C68940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5B6DD3-88AD-4E90-B269-A7FA37ED45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13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022ECC79-4646-4889-A4AD-2C0255E9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/>
              <a:t>Výkaz cash flow – přehled o peněžních tocích 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CB7393D2-F8E3-42A8-807D-3B897A9F0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endParaRPr lang="cs-CZ"/>
          </a:p>
          <a:p>
            <a:pPr>
              <a:spcAft>
                <a:spcPts val="60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31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6A453B-1FC4-4E87-84CE-CDB3C4DA41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F755CF-79B8-464D-8494-8C984FF0B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cash </a:t>
            </a:r>
            <a:r>
              <a:rPr lang="cs-CZ" altLang="cs-CZ" dirty="0" err="1"/>
              <a:t>flow</a:t>
            </a:r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5CC971FC-54E3-4050-8235-FBE9E0445C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915085"/>
              </p:ext>
            </p:extLst>
          </p:nvPr>
        </p:nvGraphicFramePr>
        <p:xfrm>
          <a:off x="3769360" y="2184401"/>
          <a:ext cx="4257040" cy="2926080"/>
        </p:xfrm>
        <a:graphic>
          <a:graphicData uri="http://schemas.openxmlformats.org/drawingml/2006/table">
            <a:tbl>
              <a:tblPr firstRow="1" firstCol="1" bandRow="1"/>
              <a:tblGrid>
                <a:gridCol w="4257040">
                  <a:extLst>
                    <a:ext uri="{9D8B030D-6E8A-4147-A177-3AD203B41FA5}">
                      <a16:colId xmlns:a16="http://schemas.microsoft.com/office/drawing/2014/main" val="2763080148"/>
                    </a:ext>
                  </a:extLst>
                </a:gridCol>
              </a:tblGrid>
              <a:tr h="98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ROZVAHA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Majetek = kapitál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93116"/>
                  </a:ext>
                </a:extLst>
              </a:tr>
              <a:tr h="963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Výkaz zisku a ztráty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Výnosy – náklady = zisk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853313"/>
                  </a:ext>
                </a:extLst>
              </a:tr>
              <a:tr h="98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 </a:t>
                      </a:r>
                      <a:r>
                        <a:rPr lang="cs-CZ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flow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Příjmy – výdaje = cash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flow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749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919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cash </a:t>
            </a:r>
            <a:r>
              <a:rPr lang="cs-CZ" altLang="cs-CZ" dirty="0" err="1"/>
              <a:t>flow</a:t>
            </a:r>
            <a:r>
              <a:rPr lang="cs-CZ" altLang="cs-CZ" dirty="0"/>
              <a:t> - přehled o peněžních tocích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altLang="cs-CZ" sz="1800" b="1" dirty="0"/>
          </a:p>
          <a:p>
            <a:pPr algn="just"/>
            <a:r>
              <a:rPr lang="cs-CZ" altLang="cs-CZ" sz="2000" b="1" dirty="0"/>
              <a:t>Podstatou cash </a:t>
            </a:r>
            <a:r>
              <a:rPr lang="cs-CZ" altLang="cs-CZ" sz="2000" b="1" dirty="0" err="1"/>
              <a:t>flow</a:t>
            </a:r>
            <a:r>
              <a:rPr lang="cs-CZ" altLang="cs-CZ" sz="2000" b="1" dirty="0"/>
              <a:t> je sledování změny stavu peněžních prostředků a důvody proč k nim došlo.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dirty="0"/>
              <a:t>Výkaz 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může být využíván jako</a:t>
            </a:r>
          </a:p>
          <a:p>
            <a:pPr algn="just"/>
            <a:r>
              <a:rPr lang="cs-CZ" altLang="cs-CZ" sz="2000" b="1" dirty="0"/>
              <a:t>Ex-post analýza (kontrola)</a:t>
            </a:r>
          </a:p>
          <a:p>
            <a:pPr algn="just"/>
            <a:r>
              <a:rPr lang="cs-CZ" altLang="cs-CZ" sz="2000" b="1" dirty="0"/>
              <a:t>Ex-ante analýza (predikce)</a:t>
            </a:r>
          </a:p>
          <a:p>
            <a:pPr lvl="1" algn="just"/>
            <a:r>
              <a:rPr lang="cs-CZ" altLang="cs-CZ" dirty="0"/>
              <a:t>Rozpočet nebo plán</a:t>
            </a:r>
          </a:p>
          <a:p>
            <a:pPr lvl="1" algn="just"/>
            <a:endParaRPr lang="cs-CZ" altLang="cs-CZ" b="1" dirty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b="1" dirty="0"/>
              <a:t>Potřeba klasifikovat peněžní toky společnosti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b="1" dirty="0"/>
              <a:t>podle příslušných činností</a:t>
            </a:r>
          </a:p>
        </p:txBody>
      </p:sp>
    </p:spTree>
    <p:extLst>
      <p:ext uri="{BB962C8B-B14F-4D97-AF65-F5344CB8AC3E}">
        <p14:creationId xmlns:p14="http://schemas.microsoft.com/office/powerpoint/2010/main" val="2554761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Struktura výkazu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Peněžní toky mohou být klasifikovány z pohledu následujících procesů:</a:t>
            </a:r>
          </a:p>
          <a:p>
            <a:pPr marL="529200" indent="-457200" algn="just">
              <a:buFont typeface="+mj-lt"/>
              <a:buAutoNum type="arabicPeriod"/>
            </a:pPr>
            <a:endParaRPr lang="cs-CZ" altLang="cs-CZ" sz="2000" dirty="0"/>
          </a:p>
          <a:p>
            <a:pPr marL="529200" indent="-457200" algn="just">
              <a:buFont typeface="+mj-lt"/>
              <a:buAutoNum type="arabicPeriod"/>
            </a:pPr>
            <a:r>
              <a:rPr lang="cs-CZ" altLang="cs-CZ" sz="2000" b="1" dirty="0"/>
              <a:t>Činnosti, které jsou součástí výrobních a obchodních procesů:</a:t>
            </a:r>
          </a:p>
          <a:p>
            <a:pPr lvl="1" algn="just"/>
            <a:r>
              <a:rPr lang="cs-CZ" altLang="cs-CZ" dirty="0"/>
              <a:t>Provozní činnost</a:t>
            </a:r>
          </a:p>
          <a:p>
            <a:pPr lvl="1" algn="just"/>
            <a:r>
              <a:rPr lang="cs-CZ" altLang="cs-CZ" dirty="0"/>
              <a:t>Investiční činnost</a:t>
            </a:r>
          </a:p>
          <a:p>
            <a:pPr marL="529200" indent="-457200" algn="just">
              <a:buFont typeface="+mj-lt"/>
              <a:buAutoNum type="arabicPeriod" startAt="2"/>
            </a:pPr>
            <a:endParaRPr lang="cs-CZ" altLang="cs-CZ" sz="2000" dirty="0"/>
          </a:p>
          <a:p>
            <a:pPr marL="529200" indent="-457200" algn="just">
              <a:buFont typeface="+mj-lt"/>
              <a:buAutoNum type="arabicPeriod" startAt="2"/>
            </a:pPr>
            <a:r>
              <a:rPr lang="cs-CZ" altLang="cs-CZ" sz="2000" b="1" dirty="0"/>
              <a:t>Zdroje financování těchto činností</a:t>
            </a:r>
          </a:p>
          <a:p>
            <a:pPr lvl="1" algn="just"/>
            <a:r>
              <a:rPr lang="cs-CZ" altLang="cs-CZ" dirty="0"/>
              <a:t>Cizí zdroje</a:t>
            </a:r>
          </a:p>
          <a:p>
            <a:pPr lvl="1" algn="just"/>
            <a:r>
              <a:rPr lang="cs-CZ" altLang="cs-CZ" dirty="0"/>
              <a:t>Vlastní kapitál</a:t>
            </a:r>
          </a:p>
          <a:p>
            <a:pPr algn="just"/>
            <a:endParaRPr lang="cs-CZ" altLang="cs-CZ" sz="2000" dirty="0"/>
          </a:p>
          <a:p>
            <a:pPr algn="just"/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72252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Kategorizace výkazu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A84B7F09-67E5-4328-9C74-4769F9D50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00213"/>
            <a:ext cx="1439863" cy="9350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9506FDBD-745E-4F27-9565-272C7BC1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013325"/>
            <a:ext cx="14414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Investice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63E1D2D4-34F5-4888-B6D0-035F86010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844675"/>
            <a:ext cx="1584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Provozní činnosti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F3B5FF3B-2E2E-4D73-AC46-502B07F10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5229225"/>
            <a:ext cx="1800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Finanční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zdroje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10" name="Group 12">
            <a:extLst>
              <a:ext uri="{FF2B5EF4-FFF2-40B4-BE49-F238E27FC236}">
                <a16:creationId xmlns:a16="http://schemas.microsoft.com/office/drawing/2014/main" id="{1FDE612F-12D9-4A6F-BFD9-08C6036FFCD9}"/>
              </a:ext>
            </a:extLst>
          </p:cNvPr>
          <p:cNvGrpSpPr>
            <a:grpSpLocks/>
          </p:cNvGrpSpPr>
          <p:nvPr/>
        </p:nvGrpSpPr>
        <p:grpSpPr bwMode="auto">
          <a:xfrm>
            <a:off x="3022600" y="1763713"/>
            <a:ext cx="6229350" cy="3657600"/>
            <a:chOff x="1904" y="1111"/>
            <a:chExt cx="3924" cy="2304"/>
          </a:xfrm>
        </p:grpSpPr>
        <p:grpSp>
          <p:nvGrpSpPr>
            <p:cNvPr id="11" name="Group 13">
              <a:extLst>
                <a:ext uri="{FF2B5EF4-FFF2-40B4-BE49-F238E27FC236}">
                  <a16:creationId xmlns:a16="http://schemas.microsoft.com/office/drawing/2014/main" id="{9124B8EB-7427-4081-957E-79B06BEA7A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4" y="1111"/>
              <a:ext cx="3924" cy="2304"/>
              <a:chOff x="2017" y="1777"/>
              <a:chExt cx="9810" cy="5760"/>
            </a:xfrm>
          </p:grpSpPr>
          <p:sp>
            <p:nvSpPr>
              <p:cNvPr id="13" name="Line 14">
                <a:extLst>
                  <a:ext uri="{FF2B5EF4-FFF2-40B4-BE49-F238E27FC236}">
                    <a16:creationId xmlns:a16="http://schemas.microsoft.com/office/drawing/2014/main" id="{6273C128-4FD5-4B64-9FC5-8772B2CB08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7" y="2317"/>
                <a:ext cx="3" cy="5152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Rectangle 15">
                <a:extLst>
                  <a:ext uri="{FF2B5EF4-FFF2-40B4-BE49-F238E27FC236}">
                    <a16:creationId xmlns:a16="http://schemas.microsoft.com/office/drawing/2014/main" id="{66BCFAA1-1556-4E54-924F-D64EC43D6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2" y="2317"/>
                <a:ext cx="2151" cy="1260"/>
              </a:xfrm>
              <a:prstGeom prst="rect">
                <a:avLst/>
              </a:prstGeom>
              <a:solidFill>
                <a:srgbClr val="AE12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16">
                <a:extLst>
                  <a:ext uri="{FF2B5EF4-FFF2-40B4-BE49-F238E27FC236}">
                    <a16:creationId xmlns:a16="http://schemas.microsoft.com/office/drawing/2014/main" id="{8DD25A9E-19DA-4407-9AA4-24B3E00F3F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4" y="2317"/>
                <a:ext cx="2106" cy="2700"/>
              </a:xfrm>
              <a:prstGeom prst="rect">
                <a:avLst/>
              </a:prstGeom>
              <a:solidFill>
                <a:srgbClr val="AE12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" name="Rectangle 17">
                <a:extLst>
                  <a:ext uri="{FF2B5EF4-FFF2-40B4-BE49-F238E27FC236}">
                    <a16:creationId xmlns:a16="http://schemas.microsoft.com/office/drawing/2014/main" id="{401210E1-2EC3-4508-849F-25D11B40B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7" y="3577"/>
                <a:ext cx="2106" cy="3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" name="Line 18">
                <a:extLst>
                  <a:ext uri="{FF2B5EF4-FFF2-40B4-BE49-F238E27FC236}">
                    <a16:creationId xmlns:a16="http://schemas.microsoft.com/office/drawing/2014/main" id="{CB45E90C-B967-4CD0-84B8-7BB2581623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154" y="180"/>
                <a:ext cx="1" cy="4275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Line 19">
                <a:extLst>
                  <a:ext uri="{FF2B5EF4-FFF2-40B4-BE49-F238E27FC236}">
                    <a16:creationId xmlns:a16="http://schemas.microsoft.com/office/drawing/2014/main" id="{7B278336-2EA2-4E52-8BEC-246FD3F1A5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5211" y="2543"/>
                <a:ext cx="1" cy="207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Line 20">
                <a:extLst>
                  <a:ext uri="{FF2B5EF4-FFF2-40B4-BE49-F238E27FC236}">
                    <a16:creationId xmlns:a16="http://schemas.microsoft.com/office/drawing/2014/main" id="{9856D07D-5790-4163-B363-1F3D994334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5234" y="5220"/>
                <a:ext cx="1" cy="2115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Rectangle 21">
                <a:extLst>
                  <a:ext uri="{FF2B5EF4-FFF2-40B4-BE49-F238E27FC236}">
                    <a16:creationId xmlns:a16="http://schemas.microsoft.com/office/drawing/2014/main" id="{106FF8AA-6A6A-4318-A8B1-358ED027C4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4" y="5017"/>
                <a:ext cx="2106" cy="2520"/>
              </a:xfrm>
              <a:prstGeom prst="rect">
                <a:avLst/>
              </a:prstGeom>
              <a:solidFill>
                <a:srgbClr val="5B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" name="Line 22">
                <a:extLst>
                  <a:ext uri="{FF2B5EF4-FFF2-40B4-BE49-F238E27FC236}">
                    <a16:creationId xmlns:a16="http://schemas.microsoft.com/office/drawing/2014/main" id="{FEF628B2-EBFA-4CD2-A4E8-A82E7CA6C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3060" y="3991"/>
                <a:ext cx="1" cy="2053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Text Box 23">
                <a:extLst>
                  <a:ext uri="{FF2B5EF4-FFF2-40B4-BE49-F238E27FC236}">
                    <a16:creationId xmlns:a16="http://schemas.microsoft.com/office/drawing/2014/main" id="{A0E97165-1EA3-4DA5-875B-8D2B82ECA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" y="5737"/>
                <a:ext cx="1828" cy="1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DDM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Text Box 24">
                <a:extLst>
                  <a:ext uri="{FF2B5EF4-FFF2-40B4-BE49-F238E27FC236}">
                    <a16:creationId xmlns:a16="http://schemas.microsoft.com/office/drawing/2014/main" id="{50C7B8DF-7AA0-467F-A39B-BD9E486F32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" y="2857"/>
                <a:ext cx="1828" cy="1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Oběžná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aktiva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 Box 25">
                <a:extLst>
                  <a:ext uri="{FF2B5EF4-FFF2-40B4-BE49-F238E27FC236}">
                    <a16:creationId xmlns:a16="http://schemas.microsoft.com/office/drawing/2014/main" id="{3924A68A-3EBB-4A2D-BF57-D65A3ED3DB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7" y="2497"/>
                <a:ext cx="1890" cy="900"/>
              </a:xfrm>
              <a:prstGeom prst="rect">
                <a:avLst/>
              </a:prstGeom>
              <a:solidFill>
                <a:srgbClr val="AE12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KTD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závazky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Text Box 26">
                <a:extLst>
                  <a:ext uri="{FF2B5EF4-FFF2-40B4-BE49-F238E27FC236}">
                    <a16:creationId xmlns:a16="http://schemas.microsoft.com/office/drawing/2014/main" id="{F8A71F61-51B2-49AD-B73E-B387CD34FB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7" y="4297"/>
                <a:ext cx="1935" cy="1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DD cizí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zdroje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ext Box 27">
                <a:extLst>
                  <a:ext uri="{FF2B5EF4-FFF2-40B4-BE49-F238E27FC236}">
                    <a16:creationId xmlns:a16="http://schemas.microsoft.com/office/drawing/2014/main" id="{9D82CF0A-6E65-463E-BA99-13D349C97F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7" y="6457"/>
                <a:ext cx="1845" cy="1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Vlastní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kapitál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8">
                <a:extLst>
                  <a:ext uri="{FF2B5EF4-FFF2-40B4-BE49-F238E27FC236}">
                    <a16:creationId xmlns:a16="http://schemas.microsoft.com/office/drawing/2014/main" id="{1068A1CF-E8B8-4D5B-87BB-DFE2C9B2A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" y="2317"/>
                <a:ext cx="425" cy="720"/>
              </a:xfrm>
              <a:prstGeom prst="rect">
                <a:avLst/>
              </a:prstGeom>
              <a:solidFill>
                <a:srgbClr val="AE1298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29">
                <a:extLst>
                  <a:ext uri="{FF2B5EF4-FFF2-40B4-BE49-F238E27FC236}">
                    <a16:creationId xmlns:a16="http://schemas.microsoft.com/office/drawing/2014/main" id="{DBA8AE20-199E-4C38-88AF-8EB2E50A4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" y="4477"/>
                <a:ext cx="425" cy="720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30">
                <a:extLst>
                  <a:ext uri="{FF2B5EF4-FFF2-40B4-BE49-F238E27FC236}">
                    <a16:creationId xmlns:a16="http://schemas.microsoft.com/office/drawing/2014/main" id="{FF9AD1CB-BCF2-44FB-B6A6-8D90794225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" y="3397"/>
                <a:ext cx="425" cy="720"/>
              </a:xfrm>
              <a:prstGeom prst="rect">
                <a:avLst/>
              </a:prstGeom>
              <a:solidFill>
                <a:srgbClr val="5BD8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" name="Text Box 31">
                <a:extLst>
                  <a:ext uri="{FF2B5EF4-FFF2-40B4-BE49-F238E27FC236}">
                    <a16:creationId xmlns:a16="http://schemas.microsoft.com/office/drawing/2014/main" id="{ECA9694F-ACD0-4523-99DE-F4D134D9FF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4" y="1777"/>
                <a:ext cx="2098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400" b="1">
                    <a:solidFill>
                      <a:schemeClr val="tx1"/>
                    </a:solidFill>
                  </a:rPr>
                  <a:t>ASSETS</a:t>
                </a:r>
                <a:endParaRPr lang="en-GB" altLang="cs-CZ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Text Box 32">
                <a:extLst>
                  <a:ext uri="{FF2B5EF4-FFF2-40B4-BE49-F238E27FC236}">
                    <a16:creationId xmlns:a16="http://schemas.microsoft.com/office/drawing/2014/main" id="{A04A8D9D-EE5F-4E2D-AA5B-412B957619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7" y="1777"/>
                <a:ext cx="2295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400" b="1">
                    <a:solidFill>
                      <a:schemeClr val="tx1"/>
                    </a:solidFill>
                  </a:rPr>
                  <a:t>LIABILITIES</a:t>
                </a:r>
                <a:endParaRPr lang="en-GB" altLang="cs-CZ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 Box 33">
                <a:extLst>
                  <a:ext uri="{FF2B5EF4-FFF2-40B4-BE49-F238E27FC236}">
                    <a16:creationId xmlns:a16="http://schemas.microsoft.com/office/drawing/2014/main" id="{51F07F95-1C9A-4A22-8306-1623638EB5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0" y="2317"/>
                <a:ext cx="4967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Oblast běžné činnosti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Line 34">
                <a:extLst>
                  <a:ext uri="{FF2B5EF4-FFF2-40B4-BE49-F238E27FC236}">
                    <a16:creationId xmlns:a16="http://schemas.microsoft.com/office/drawing/2014/main" id="{646C89BD-A780-4409-B07B-FE52728F94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9" y="2295"/>
                <a:ext cx="3" cy="5242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Text Box 35">
                <a:extLst>
                  <a:ext uri="{FF2B5EF4-FFF2-40B4-BE49-F238E27FC236}">
                    <a16:creationId xmlns:a16="http://schemas.microsoft.com/office/drawing/2014/main" id="{38479FCF-A0A6-4D9D-BA17-A2B37B62F8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5" y="4342"/>
                <a:ext cx="4725" cy="10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Oblast financování</a:t>
                </a:r>
                <a:endParaRPr lang="en-GB" altLang="cs-CZ" sz="1400" b="1" dirty="0">
                  <a:solidFill>
                    <a:schemeClr val="tx1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xt Box 36">
                <a:extLst>
                  <a:ext uri="{FF2B5EF4-FFF2-40B4-BE49-F238E27FC236}">
                    <a16:creationId xmlns:a16="http://schemas.microsoft.com/office/drawing/2014/main" id="{5FA6B288-A04A-41A3-9891-94CF19833E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5" y="3307"/>
                <a:ext cx="4725" cy="10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Oblast investic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6" name="Group 37">
                <a:extLst>
                  <a:ext uri="{FF2B5EF4-FFF2-40B4-BE49-F238E27FC236}">
                    <a16:creationId xmlns:a16="http://schemas.microsoft.com/office/drawing/2014/main" id="{679FC21E-E717-43A7-BC28-ED0F861726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4" y="7516"/>
                <a:ext cx="4258" cy="21"/>
                <a:chOff x="2034" y="7516"/>
                <a:chExt cx="4258" cy="21"/>
              </a:xfrm>
            </p:grpSpPr>
            <p:sp>
              <p:nvSpPr>
                <p:cNvPr id="38" name="Line 38">
                  <a:extLst>
                    <a:ext uri="{FF2B5EF4-FFF2-40B4-BE49-F238E27FC236}">
                      <a16:creationId xmlns:a16="http://schemas.microsoft.com/office/drawing/2014/main" id="{BA4D54DA-6D89-4EE7-BDDD-B82304F4A9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152" y="5398"/>
                  <a:ext cx="21" cy="4258"/>
                </a:xfrm>
                <a:prstGeom prst="line">
                  <a:avLst/>
                </a:prstGeom>
                <a:noFill/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7" name="Line 39">
                <a:extLst>
                  <a:ext uri="{FF2B5EF4-FFF2-40B4-BE49-F238E27FC236}">
                    <a16:creationId xmlns:a16="http://schemas.microsoft.com/office/drawing/2014/main" id="{A44C9DC1-A9A1-4791-84BF-89B13EE08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32" y="2317"/>
                <a:ext cx="1" cy="5175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" name="Line 40">
              <a:extLst>
                <a:ext uri="{FF2B5EF4-FFF2-40B4-BE49-F238E27FC236}">
                  <a16:creationId xmlns:a16="http://schemas.microsoft.com/office/drawing/2014/main" id="{DF11812E-D624-477B-A29A-4BC6E3B043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05" y="1344"/>
              <a:ext cx="0" cy="2069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cs-CZ"/>
            </a:p>
          </p:txBody>
        </p:sp>
      </p:grpSp>
      <p:sp>
        <p:nvSpPr>
          <p:cNvPr id="39" name="AutoShape 41">
            <a:extLst>
              <a:ext uri="{FF2B5EF4-FFF2-40B4-BE49-F238E27FC236}">
                <a16:creationId xmlns:a16="http://schemas.microsoft.com/office/drawing/2014/main" id="{7FA40B39-6035-4458-8FBC-8CC1D66BF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868863"/>
            <a:ext cx="1439862" cy="9350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0" name="AutoShape 42">
            <a:extLst>
              <a:ext uri="{FF2B5EF4-FFF2-40B4-BE49-F238E27FC236}">
                <a16:creationId xmlns:a16="http://schemas.microsoft.com/office/drawing/2014/main" id="{70535764-8858-46BE-928A-A3EAADA31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5084763"/>
            <a:ext cx="1439862" cy="93662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" name="Line 43">
            <a:extLst>
              <a:ext uri="{FF2B5EF4-FFF2-40B4-BE49-F238E27FC236}">
                <a16:creationId xmlns:a16="http://schemas.microsoft.com/office/drawing/2014/main" id="{75CB9472-6FA5-40BC-8690-25211F2EF2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2636838"/>
            <a:ext cx="1295400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44">
            <a:extLst>
              <a:ext uri="{FF2B5EF4-FFF2-40B4-BE49-F238E27FC236}">
                <a16:creationId xmlns:a16="http://schemas.microsoft.com/office/drawing/2014/main" id="{C10B42A3-75C3-4B38-BCDE-7194D574DC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3713" y="4292600"/>
            <a:ext cx="12239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45">
            <a:extLst>
              <a:ext uri="{FF2B5EF4-FFF2-40B4-BE49-F238E27FC236}">
                <a16:creationId xmlns:a16="http://schemas.microsoft.com/office/drawing/2014/main" id="{BD908E10-105F-4356-B18B-2100B77DB9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24525" y="4437063"/>
            <a:ext cx="14398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777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výkazu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CF z provozní činnosti</a:t>
            </a:r>
          </a:p>
          <a:p>
            <a:r>
              <a:rPr lang="cs-CZ" dirty="0"/>
              <a:t>CF z investiční činnosti</a:t>
            </a:r>
          </a:p>
          <a:p>
            <a:r>
              <a:rPr lang="cs-CZ" dirty="0"/>
              <a:t>CF z finanční činnosti</a:t>
            </a:r>
          </a:p>
          <a:p>
            <a:endParaRPr lang="cs-CZ" dirty="0"/>
          </a:p>
          <a:p>
            <a:r>
              <a:rPr lang="cs-CZ" dirty="0"/>
              <a:t>Přímá a nepřímá metoda výpočtu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9806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C5A520A-523B-4B42-94FF-0A06C08CF1A1}"/>
              </a:ext>
            </a:extLst>
          </p:cNvPr>
          <p:cNvGraphicFramePr>
            <a:graphicFrameLocks noGrp="1"/>
          </p:cNvGraphicFramePr>
          <p:nvPr/>
        </p:nvGraphicFramePr>
        <p:xfrm>
          <a:off x="2377440" y="731520"/>
          <a:ext cx="7152640" cy="5748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62940">
                  <a:extLst>
                    <a:ext uri="{9D8B030D-6E8A-4147-A177-3AD203B41FA5}">
                      <a16:colId xmlns:a16="http://schemas.microsoft.com/office/drawing/2014/main" val="3316380350"/>
                    </a:ext>
                  </a:extLst>
                </a:gridCol>
                <a:gridCol w="5088016">
                  <a:extLst>
                    <a:ext uri="{9D8B030D-6E8A-4147-A177-3AD203B41FA5}">
                      <a16:colId xmlns:a16="http://schemas.microsoft.com/office/drawing/2014/main" val="3435438984"/>
                    </a:ext>
                  </a:extLst>
                </a:gridCol>
                <a:gridCol w="1501684">
                  <a:extLst>
                    <a:ext uri="{9D8B030D-6E8A-4147-A177-3AD203B41FA5}">
                      <a16:colId xmlns:a16="http://schemas.microsoft.com/office/drawing/2014/main" val="2515872215"/>
                    </a:ext>
                  </a:extLst>
                </a:gridCol>
              </a:tblGrid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POČÁTEČNÍ STAV PENĚŽNÍCH PROSTŘEDKŮ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753198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(po úhradě úroků a zdanění)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271306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odpisy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512392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tvorba dlouhodobých rezerv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226434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snížení dlouhodobých rezerv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480713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úbytek pohledávek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685564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přírůstek pohledávek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066534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přírůstek krátkodobých závazků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061049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úbytek krátkodobých závazků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048128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úbytek zásob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969006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přírůstek zásob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479659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CASH FLOW Z PROVOZNÍ ČINNOSTI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47830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příjmy z prodeje dlouhodobého majetku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62311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výdaje s pořízením dlouhodobého majetku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459044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CASH FLOW Z INVESTIČNÍ ČINNOSTI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295959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dlouhodobé závazky, popř. krátkodobé závazky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910335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dopady změn vlastního kapitálu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608498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CASH FLOW Z FINANČNÍ ČINNOSTI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263761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KONEČNÝ STAV PENĚŽNÍCH PROSTŘEDKŮ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10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29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Výkaz zisku a ztráty</a:t>
            </a:r>
          </a:p>
          <a:p>
            <a:pPr algn="just"/>
            <a:r>
              <a:rPr lang="cs-CZ" altLang="cs-CZ" sz="1800" dirty="0"/>
              <a:t>Výsledky hospodaření</a:t>
            </a:r>
          </a:p>
          <a:p>
            <a:pPr algn="just"/>
            <a:r>
              <a:rPr lang="cs-CZ" altLang="cs-CZ" sz="1800" dirty="0"/>
              <a:t>Investiční a finanční cyklus podniku</a:t>
            </a:r>
          </a:p>
          <a:p>
            <a:pPr algn="just"/>
            <a:r>
              <a:rPr lang="cs-CZ" altLang="cs-CZ" sz="1800" dirty="0"/>
              <a:t>Výkaz cash </a:t>
            </a:r>
            <a:r>
              <a:rPr lang="cs-CZ" altLang="cs-CZ" sz="1800" dirty="0" err="1"/>
              <a:t>flow</a:t>
            </a:r>
            <a:endParaRPr lang="cs-CZ" altLang="cs-CZ" sz="1800" dirty="0"/>
          </a:p>
          <a:p>
            <a:pPr algn="just"/>
            <a:r>
              <a:rPr lang="cs-CZ" altLang="cs-CZ" sz="1800" dirty="0"/>
              <a:t>Provozní a investiční cash </a:t>
            </a:r>
            <a:r>
              <a:rPr lang="cs-CZ" altLang="cs-CZ" sz="1800" dirty="0" err="1"/>
              <a:t>flow</a:t>
            </a:r>
            <a:endParaRPr lang="cs-CZ" altLang="cs-CZ" sz="1800" dirty="0"/>
          </a:p>
          <a:p>
            <a:pPr algn="just"/>
            <a:r>
              <a:rPr lang="cs-CZ" altLang="cs-CZ" sz="1800" dirty="0"/>
              <a:t>Od výnosů k peněžním tokům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884196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altLang="cs-CZ" sz="2000" dirty="0"/>
          </a:p>
          <a:p>
            <a:pPr algn="just"/>
            <a:endParaRPr lang="cs-CZ" altLang="cs-CZ" b="1" dirty="0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3A885274-2155-4788-8746-A1BD7BAF8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5640" y="1630363"/>
            <a:ext cx="3979863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000" dirty="0">
                <a:latin typeface="Verdana" pitchFamily="34" charset="0"/>
              </a:rPr>
              <a:t>Čas potřebný k výrobě a prodeji výrobků a služeb</a:t>
            </a:r>
            <a:r>
              <a:rPr lang="en-GB" sz="2000" dirty="0">
                <a:latin typeface="Verdana" pitchFamily="34" charset="0"/>
              </a:rPr>
              <a:t> (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výrobní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proces</a:t>
            </a:r>
            <a:r>
              <a:rPr lang="en-GB" sz="2000" dirty="0">
                <a:latin typeface="Verdana" pitchFamily="34" charset="0"/>
              </a:rPr>
              <a:t>)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F95E90E8-A6D4-4C73-BE92-687791C2C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228" y="1630363"/>
            <a:ext cx="397986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000" dirty="0">
                <a:latin typeface="Verdana" pitchFamily="34" charset="0"/>
              </a:rPr>
              <a:t>Splatnost dodavatelských a odběratelských faktur</a:t>
            </a:r>
          </a:p>
          <a:p>
            <a:pPr algn="ctr" eaLnBrk="1" hangingPunct="1">
              <a:defRPr/>
            </a:pPr>
            <a:r>
              <a:rPr lang="en-GB" sz="2000" dirty="0">
                <a:latin typeface="Verdana" pitchFamily="34" charset="0"/>
              </a:rPr>
              <a:t>(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obchodní politika</a:t>
            </a:r>
            <a:r>
              <a:rPr lang="en-GB" sz="2000" dirty="0">
                <a:latin typeface="Verdana" pitchFamily="34" charset="0"/>
              </a:rPr>
              <a:t>)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96642A6-63F5-4AB3-9F20-8979603E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0815" y="3436938"/>
            <a:ext cx="41052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Časový nesoulad mezi provozními příjmy a výdaji</a:t>
            </a:r>
          </a:p>
        </p:txBody>
      </p:sp>
      <p:grpSp>
        <p:nvGrpSpPr>
          <p:cNvPr id="9" name="Group 11">
            <a:extLst>
              <a:ext uri="{FF2B5EF4-FFF2-40B4-BE49-F238E27FC236}">
                <a16:creationId xmlns:a16="http://schemas.microsoft.com/office/drawing/2014/main" id="{12A0C7BA-6900-4F65-993A-4AE858D2887D}"/>
              </a:ext>
            </a:extLst>
          </p:cNvPr>
          <p:cNvGrpSpPr>
            <a:grpSpLocks/>
          </p:cNvGrpSpPr>
          <p:nvPr/>
        </p:nvGrpSpPr>
        <p:grpSpPr bwMode="auto">
          <a:xfrm>
            <a:off x="1842453" y="4637086"/>
            <a:ext cx="8510587" cy="1108074"/>
            <a:chOff x="399" y="2921"/>
            <a:chExt cx="5361" cy="698"/>
          </a:xfrm>
        </p:grpSpPr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9C8CF3D6-048F-43F0-86B3-953E72842A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" y="2934"/>
              <a:ext cx="227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200" b="1" i="1" dirty="0">
                  <a:solidFill>
                    <a:schemeClr val="tx1"/>
                  </a:solidFill>
                </a:rPr>
                <a:t>Provozní cash </a:t>
              </a:r>
              <a:r>
                <a:rPr lang="cs-CZ" altLang="cs-CZ" sz="2200" b="1" i="1" dirty="0" err="1">
                  <a:solidFill>
                    <a:schemeClr val="tx1"/>
                  </a:solidFill>
                </a:rPr>
                <a:t>flow</a:t>
              </a:r>
              <a:r>
                <a:rPr lang="cs-CZ" altLang="cs-CZ" sz="2200" b="1" i="1" dirty="0">
                  <a:solidFill>
                    <a:schemeClr val="tx1"/>
                  </a:solidFill>
                </a:rPr>
                <a:t> </a:t>
              </a:r>
              <a:r>
                <a:rPr lang="en-GB" altLang="cs-CZ" sz="2200" b="1" i="1" dirty="0">
                  <a:solidFill>
                    <a:schemeClr val="tx1"/>
                  </a:solidFill>
                </a:rPr>
                <a:t>=</a:t>
              </a:r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22A064DB-2D0D-41C0-8815-FD43A0BDD4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2" y="2921"/>
              <a:ext cx="2998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200" i="1" dirty="0">
                  <a:solidFill>
                    <a:schemeClr val="tx1"/>
                  </a:solidFill>
                </a:rPr>
                <a:t>Rozdíl provozních výdajů a příjmů pocházejících z různých činností během daného období</a:t>
              </a:r>
            </a:p>
          </p:txBody>
        </p:sp>
      </p:grpSp>
      <p:sp>
        <p:nvSpPr>
          <p:cNvPr id="12" name="Line 14">
            <a:extLst>
              <a:ext uri="{FF2B5EF4-FFF2-40B4-BE49-F238E27FC236}">
                <a16:creationId xmlns:a16="http://schemas.microsoft.com/office/drawing/2014/main" id="{F1DC797A-DAE5-43A4-AEDE-EFFEB3067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8515" y="2781300"/>
            <a:ext cx="720725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CFFECA55-2487-4945-BAA6-21CFB96A24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31915" y="2773363"/>
            <a:ext cx="720725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24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400" b="1" dirty="0"/>
              <a:t>Obvykle by mělo být kladné</a:t>
            </a:r>
          </a:p>
          <a:p>
            <a:pPr algn="just"/>
            <a:endParaRPr lang="cs-CZ" altLang="cs-CZ" sz="2400" b="1" dirty="0"/>
          </a:p>
          <a:p>
            <a:pPr algn="just"/>
            <a:r>
              <a:rPr lang="cs-CZ" altLang="cs-CZ" sz="2400" b="1" dirty="0"/>
              <a:t>Není ovlivněno</a:t>
            </a:r>
          </a:p>
          <a:p>
            <a:pPr lvl="1" algn="just"/>
            <a:r>
              <a:rPr lang="cs-CZ" altLang="cs-CZ" sz="2400" dirty="0"/>
              <a:t>Oceněním zásob</a:t>
            </a:r>
          </a:p>
          <a:p>
            <a:pPr lvl="1" algn="just"/>
            <a:r>
              <a:rPr lang="cs-CZ" altLang="cs-CZ" sz="2400" dirty="0"/>
              <a:t>Odloženými náklady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dirty="0"/>
              <a:t>Závisí na tom, jak jsou výdaje rozděleny mezi provozní a investiční výdaje</a:t>
            </a:r>
          </a:p>
          <a:p>
            <a:pPr algn="just"/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61797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Investiční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2400" b="1" dirty="0"/>
              <a:t>Investice:</a:t>
            </a:r>
          </a:p>
          <a:p>
            <a:pPr algn="just"/>
            <a:r>
              <a:rPr lang="cs-CZ" altLang="cs-CZ" sz="2400" dirty="0"/>
              <a:t>Jsou realizovány z dlouhodobého hlediska</a:t>
            </a:r>
          </a:p>
          <a:p>
            <a:pPr algn="just"/>
            <a:r>
              <a:rPr lang="cs-CZ" altLang="cs-CZ" sz="2400" dirty="0"/>
              <a:t>Trvají několik provozních cyklů </a:t>
            </a:r>
          </a:p>
          <a:p>
            <a:pPr algn="just"/>
            <a:r>
              <a:rPr lang="cs-CZ" altLang="cs-CZ" sz="2400" dirty="0"/>
              <a:t>Představují možné snížení a kontrolu běžných výdajů</a:t>
            </a:r>
          </a:p>
          <a:p>
            <a:pPr algn="just"/>
            <a:r>
              <a:rPr lang="cs-CZ" altLang="cs-CZ" sz="2400" dirty="0"/>
              <a:t>Očekává se zvýšení provozních peněžních toků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4812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Volné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b="1" dirty="0"/>
              <a:t>nebo-</a:t>
            </a:r>
            <a:r>
              <a:rPr lang="cs-CZ" altLang="cs-CZ" sz="2400" b="1" dirty="0" err="1"/>
              <a:t>li</a:t>
            </a:r>
            <a:r>
              <a:rPr lang="cs-CZ" altLang="cs-CZ" sz="2400" b="1" dirty="0"/>
              <a:t> konečný stav peněžních prostředků</a:t>
            </a:r>
          </a:p>
          <a:p>
            <a:pPr algn="just">
              <a:buFontTx/>
              <a:buChar char="-"/>
            </a:pPr>
            <a:r>
              <a:rPr lang="cs-CZ" altLang="cs-CZ" sz="2400" b="1" dirty="0"/>
              <a:t>Volné cash </a:t>
            </a:r>
            <a:r>
              <a:rPr lang="cs-CZ" altLang="cs-CZ" sz="2400" b="1" dirty="0" err="1"/>
              <a:t>flow</a:t>
            </a:r>
            <a:r>
              <a:rPr lang="cs-CZ" altLang="cs-CZ" sz="2400" b="1" dirty="0"/>
              <a:t> </a:t>
            </a:r>
            <a:r>
              <a:rPr lang="cs-CZ" altLang="cs-CZ" sz="2400" dirty="0"/>
              <a:t>= </a:t>
            </a:r>
            <a:r>
              <a:rPr lang="cs-CZ" sz="2400" dirty="0"/>
              <a:t>rozdíl mezi provozním cash </a:t>
            </a:r>
            <a:r>
              <a:rPr lang="cs-CZ" sz="2400" dirty="0" err="1"/>
              <a:t>flow</a:t>
            </a:r>
            <a:r>
              <a:rPr lang="cs-CZ" sz="2400" dirty="0"/>
              <a:t> a kapitálovými výdaji očištěný od úbytků dlouhodobého majetku</a:t>
            </a:r>
          </a:p>
          <a:p>
            <a:pPr algn="just">
              <a:buFontTx/>
              <a:buChar char="-"/>
            </a:pPr>
            <a:endParaRPr lang="cs-CZ" altLang="cs-CZ" sz="2400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3E8850F3-B825-4B4A-8B97-F17A7805D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8628" y="4221163"/>
            <a:ext cx="29873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Volné cash </a:t>
            </a:r>
            <a:r>
              <a:rPr lang="cs-CZ" altLang="cs-CZ" sz="2200" dirty="0" err="1">
                <a:solidFill>
                  <a:schemeClr val="tx1"/>
                </a:solidFill>
              </a:rPr>
              <a:t>flow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r>
              <a:rPr lang="en-GB" altLang="cs-CZ" sz="2200" dirty="0">
                <a:solidFill>
                  <a:schemeClr val="tx1"/>
                </a:solidFill>
              </a:rPr>
              <a:t>&lt; 0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66D2AFAF-385C-489D-82A7-70B8EEC10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1740" y="3590221"/>
            <a:ext cx="5170260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200" dirty="0">
                <a:latin typeface="Verdana" pitchFamily="34" charset="0"/>
              </a:rPr>
              <a:t>Společnost musí prostřednictvím svého finančního cash </a:t>
            </a:r>
            <a:r>
              <a:rPr lang="cs-CZ" sz="2200" dirty="0" err="1">
                <a:latin typeface="Verdana" pitchFamily="34" charset="0"/>
              </a:rPr>
              <a:t>flow</a:t>
            </a:r>
            <a:r>
              <a:rPr lang="cs-CZ" sz="2200" dirty="0">
                <a:latin typeface="Verdana" pitchFamily="34" charset="0"/>
              </a:rPr>
              <a:t> získat další finanční zdroje</a:t>
            </a:r>
          </a:p>
          <a:p>
            <a:pPr algn="ctr">
              <a:defRPr/>
            </a:pPr>
            <a:r>
              <a:rPr lang="cs-CZ" sz="2200" dirty="0">
                <a:latin typeface="Verdana" pitchFamily="34" charset="0"/>
              </a:rPr>
              <a:t>(vlastní kapitál a cizí kapitál)</a:t>
            </a:r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2767518A-5F47-4D53-894E-8F7780026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9078" y="4437063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209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zdroje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dirty="0"/>
              <a:t>Kryjí deficit peněžních toků související s provozními a investičními cykly poskytnutím dostatečných finančních prostředků společnosti;</a:t>
            </a:r>
          </a:p>
          <a:p>
            <a:pPr algn="just">
              <a:buFontTx/>
              <a:buChar char="-"/>
            </a:pPr>
            <a:r>
              <a:rPr lang="cs-CZ" altLang="cs-CZ" sz="2400" dirty="0"/>
              <a:t>jsou poskytovány investory (akcionáři, dlužníci, věřitelé…);</a:t>
            </a:r>
          </a:p>
          <a:p>
            <a:pPr algn="just">
              <a:buFontTx/>
              <a:buChar char="-"/>
            </a:pPr>
            <a:r>
              <a:rPr lang="cs-CZ" altLang="cs-CZ" sz="2400" dirty="0"/>
              <a:t>jsou poskytovány za výnos z podílu na peněžních tocích generovaných investiční a provozní činností.</a:t>
            </a:r>
          </a:p>
        </p:txBody>
      </p:sp>
    </p:spTree>
    <p:extLst>
      <p:ext uri="{BB962C8B-B14F-4D97-AF65-F5344CB8AC3E}">
        <p14:creationId xmlns:p14="http://schemas.microsoft.com/office/powerpoint/2010/main" val="3115072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Vlastní kapitál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dirty="0"/>
              <a:t>Vlastní kapitál = kapitál, který čelí riziku podnikání</a:t>
            </a:r>
          </a:p>
          <a:p>
            <a:pPr algn="just">
              <a:buFontTx/>
              <a:buChar char="-"/>
            </a:pPr>
            <a:endParaRPr lang="cs-CZ" altLang="cs-CZ" sz="2400" dirty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Vlastníkům jsou poskytnuty rozhodovací pravomoci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a kontrola nad obchodem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altLang="cs-CZ" sz="2400" dirty="0"/>
          </a:p>
          <a:p>
            <a:r>
              <a:rPr lang="cs-CZ" altLang="cs-CZ" sz="1800" dirty="0"/>
              <a:t>Povinnost umožnit vlastníkům plně se podílet na úspěchu podniku – na zisku.</a:t>
            </a:r>
          </a:p>
          <a:p>
            <a:endParaRPr lang="cs-CZ" altLang="cs-CZ" sz="1800" dirty="0"/>
          </a:p>
          <a:p>
            <a:pPr marL="72000" indent="0">
              <a:buNone/>
            </a:pPr>
            <a:r>
              <a:rPr lang="cs-CZ" altLang="cs-CZ" sz="2400" dirty="0"/>
              <a:t>			     </a:t>
            </a:r>
            <a:r>
              <a:rPr lang="cs-CZ" altLang="cs-CZ" sz="2000" dirty="0"/>
              <a:t>Příjmy z navýšení kapitálu</a:t>
            </a:r>
          </a:p>
          <a:p>
            <a:r>
              <a:rPr lang="cs-CZ" altLang="cs-CZ" sz="2400" dirty="0"/>
              <a:t>Vlastní kapitál </a:t>
            </a:r>
          </a:p>
          <a:p>
            <a:pPr marL="72000" indent="0">
              <a:buNone/>
            </a:pPr>
            <a:r>
              <a:rPr lang="cs-CZ" altLang="cs-CZ" sz="2400" dirty="0"/>
              <a:t>                                    </a:t>
            </a:r>
            <a:r>
              <a:rPr lang="cs-CZ" altLang="cs-CZ" sz="2000" dirty="0"/>
              <a:t>Výdaje formou výplaty podílů na zisku či ve formě dividend</a:t>
            </a:r>
          </a:p>
        </p:txBody>
      </p:sp>
      <p:sp>
        <p:nvSpPr>
          <p:cNvPr id="6" name="Line 16">
            <a:extLst>
              <a:ext uri="{FF2B5EF4-FFF2-40B4-BE49-F238E27FC236}">
                <a16:creationId xmlns:a16="http://schemas.microsoft.com/office/drawing/2014/main" id="{1AE747EC-785F-47B8-A778-EFC1696685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08040" y="2362200"/>
            <a:ext cx="533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3A305D94-1CA2-4549-BC2D-43BFEEC01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3720" y="5597525"/>
            <a:ext cx="584200" cy="456564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  <p:sp>
        <p:nvSpPr>
          <p:cNvPr id="8" name="Line 15">
            <a:extLst>
              <a:ext uri="{FF2B5EF4-FFF2-40B4-BE49-F238E27FC236}">
                <a16:creationId xmlns:a16="http://schemas.microsoft.com/office/drawing/2014/main" id="{752D4676-E9FA-4618-9267-7A0CC81EE6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3720" y="5140960"/>
            <a:ext cx="695960" cy="45656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304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Cizí kapitál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dirty="0"/>
              <a:t>Cizí kapitál = kapitál, který není vystaven riziku podnikání</a:t>
            </a:r>
          </a:p>
          <a:p>
            <a:pPr algn="just">
              <a:buFontTx/>
              <a:buChar char="-"/>
            </a:pPr>
            <a:endParaRPr lang="cs-CZ" altLang="cs-CZ" sz="2400" dirty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Věřitelé poskytnou finanční prostředky až po pečlivé analýze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finančního zdraví společnosti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altLang="cs-CZ" sz="2400" dirty="0"/>
          </a:p>
          <a:p>
            <a:r>
              <a:rPr lang="cs-CZ" altLang="cs-CZ" sz="2000" dirty="0"/>
              <a:t>Závazkem je splácet své závazky včetně úroků bez ohledu na finanční situaci podniku.</a:t>
            </a:r>
          </a:p>
          <a:p>
            <a:endParaRPr lang="cs-CZ" altLang="cs-CZ" sz="2400" dirty="0"/>
          </a:p>
          <a:p>
            <a:pPr marL="72000" indent="0">
              <a:buNone/>
            </a:pPr>
            <a:r>
              <a:rPr lang="cs-CZ" altLang="cs-CZ" sz="2000" dirty="0"/>
              <a:t>                                            Příjmy z přijatých úvěrů</a:t>
            </a:r>
          </a:p>
          <a:p>
            <a:r>
              <a:rPr lang="cs-CZ" altLang="cs-CZ" sz="2400" dirty="0"/>
              <a:t>Cizí kapitál </a:t>
            </a:r>
          </a:p>
          <a:p>
            <a:pPr marL="72000" indent="0">
              <a:buNone/>
            </a:pPr>
            <a:r>
              <a:rPr lang="cs-CZ" altLang="cs-CZ" sz="2400" dirty="0"/>
              <a:t>                                    </a:t>
            </a:r>
            <a:r>
              <a:rPr lang="cs-CZ" altLang="cs-CZ" sz="2000" dirty="0"/>
              <a:t>Výdaje na splátky úvěrů a úroků</a:t>
            </a:r>
          </a:p>
        </p:txBody>
      </p:sp>
      <p:sp>
        <p:nvSpPr>
          <p:cNvPr id="6" name="Line 16">
            <a:extLst>
              <a:ext uri="{FF2B5EF4-FFF2-40B4-BE49-F238E27FC236}">
                <a16:creationId xmlns:a16="http://schemas.microsoft.com/office/drawing/2014/main" id="{1AE747EC-785F-47B8-A778-EFC1696685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08040" y="2362200"/>
            <a:ext cx="533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3A305D94-1CA2-4549-BC2D-43BFEEC01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680" y="5668644"/>
            <a:ext cx="695960" cy="52895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  <p:sp>
        <p:nvSpPr>
          <p:cNvPr id="8" name="Line 15">
            <a:extLst>
              <a:ext uri="{FF2B5EF4-FFF2-40B4-BE49-F238E27FC236}">
                <a16:creationId xmlns:a16="http://schemas.microsoft.com/office/drawing/2014/main" id="{752D4676-E9FA-4618-9267-7A0CC81EE6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0680" y="5212080"/>
            <a:ext cx="695960" cy="45656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433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27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Shrnutí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altLang="cs-CZ" sz="2000" dirty="0"/>
              <a:t>Výkaz zisku a ztráty je dokument, v němž jsou vykázány všechny výnosy (tržby) a všechny náklady.</a:t>
            </a:r>
          </a:p>
          <a:p>
            <a:endParaRPr lang="cs-CZ" altLang="cs-CZ" sz="2000" dirty="0"/>
          </a:p>
          <a:p>
            <a:r>
              <a:rPr lang="en-GB" altLang="cs-CZ" sz="2000" dirty="0"/>
              <a:t>EBITDA </a:t>
            </a:r>
            <a:r>
              <a:rPr lang="cs-CZ" altLang="cs-CZ" sz="2000" dirty="0"/>
              <a:t>je zisk generovaný provozní činností podniku, přičemž EBIT je zisk z provozní a investiční činnosti podniku.</a:t>
            </a:r>
          </a:p>
          <a:p>
            <a:endParaRPr lang="cs-CZ" altLang="cs-CZ" sz="2000" dirty="0"/>
          </a:p>
          <a:p>
            <a:r>
              <a:rPr lang="cs-CZ" altLang="cs-CZ" sz="2000" dirty="0"/>
              <a:t>Můžeme se setkat se dvěma různými formáty VZZ</a:t>
            </a:r>
          </a:p>
          <a:p>
            <a:pPr lvl="1"/>
            <a:r>
              <a:rPr lang="cs-CZ" altLang="cs-CZ" dirty="0"/>
              <a:t>Účelové členění – na jaký účel byly náklady vynaloženy</a:t>
            </a:r>
          </a:p>
          <a:p>
            <a:pPr lvl="1"/>
            <a:r>
              <a:rPr lang="cs-CZ" altLang="cs-CZ" dirty="0"/>
              <a:t>Druhové členění – jaké druhy nákladů byly vynaloženy</a:t>
            </a:r>
            <a:endParaRPr lang="en-GB" altLang="cs-CZ" dirty="0"/>
          </a:p>
          <a:p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en-GB" altLang="cs-CZ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18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28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Shrnutí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altLang="cs-CZ" sz="2000" dirty="0"/>
              <a:t>Podstatou 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je sledování změny stavu peněžních prostředků a důvody proč k nim došlo.</a:t>
            </a:r>
          </a:p>
          <a:p>
            <a:endParaRPr lang="cs-CZ" altLang="cs-CZ" sz="2000" dirty="0"/>
          </a:p>
          <a:p>
            <a:r>
              <a:rPr lang="cs-CZ" altLang="cs-CZ" sz="2000" dirty="0"/>
              <a:t>Rozlišujeme 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z provozní, investiční a finanční činnosti.</a:t>
            </a:r>
          </a:p>
          <a:p>
            <a:endParaRPr lang="cs-CZ" altLang="cs-CZ" sz="2000" dirty="0"/>
          </a:p>
          <a:p>
            <a:r>
              <a:rPr lang="cs-CZ" altLang="cs-CZ" sz="2000" dirty="0"/>
              <a:t>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může být sestavováno buď přímou nebo nepřímou metodou, která je využívanější.</a:t>
            </a:r>
          </a:p>
          <a:p>
            <a:pPr eaLnBrk="1" hangingPunct="1"/>
            <a:endParaRPr lang="en-GB" altLang="cs-CZ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4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ADDEED-A172-43DA-9CFC-C2C7F234A8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42A81B-6D6C-4BCB-A4CC-5FC13288A3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D0609F-15C1-44A0-B508-10E2A6AEC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Od výnosů k peněžním tokům (cash </a:t>
            </a:r>
            <a:r>
              <a:rPr lang="cs-CZ" dirty="0" err="1"/>
              <a:t>flow</a:t>
            </a:r>
            <a:r>
              <a:rPr lang="cs-CZ" dirty="0"/>
              <a:t>)</a:t>
            </a:r>
          </a:p>
        </p:txBody>
      </p:sp>
      <p:sp>
        <p:nvSpPr>
          <p:cNvPr id="10" name="Subtitle 4">
            <a:extLst>
              <a:ext uri="{FF2B5EF4-FFF2-40B4-BE49-F238E27FC236}">
                <a16:creationId xmlns:a16="http://schemas.microsoft.com/office/drawing/2014/main" id="{2E4DAFC5-FA76-4BCB-87BF-6A8C7BAA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8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zisku a ztráty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400" b="1" dirty="0"/>
              <a:t>Výkaz zisku a ztráty </a:t>
            </a:r>
            <a:r>
              <a:rPr lang="cs-CZ" altLang="cs-CZ" sz="2400" dirty="0"/>
              <a:t>= 	dokument, v němž jsou vykázány všechny výnosy 				(tržby) a všechny náklady.</a:t>
            </a:r>
          </a:p>
          <a:p>
            <a:pPr marL="72000" indent="0">
              <a:buNone/>
            </a:pPr>
            <a:endParaRPr lang="cs-CZ" altLang="cs-CZ" sz="2400" dirty="0"/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5CB139B0-6F1F-4757-A8B8-0576C4F0B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085" y="3414713"/>
            <a:ext cx="1730375" cy="1128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2000" dirty="0">
                <a:latin typeface="Verdana" panose="020B0604030504040204" pitchFamily="34" charset="0"/>
              </a:rPr>
              <a:t>VÝNOSY</a:t>
            </a:r>
            <a:endParaRPr lang="en-GB" altLang="cs-CZ" sz="2000" dirty="0">
              <a:latin typeface="Verdana" panose="020B0604030504040204" pitchFamily="34" charset="0"/>
            </a:endParaRPr>
          </a:p>
          <a:p>
            <a:pPr>
              <a:defRPr/>
            </a:pPr>
            <a:r>
              <a:rPr lang="cs-CZ" altLang="cs-CZ" sz="2000" dirty="0">
                <a:latin typeface="Verdana" panose="020B0604030504040204" pitchFamily="34" charset="0"/>
              </a:rPr>
              <a:t>NÁKLADY</a:t>
            </a:r>
            <a:endParaRPr lang="en-GB" altLang="cs-CZ" sz="2000" dirty="0">
              <a:latin typeface="Verdana" panose="020B0604030504040204" pitchFamily="34" charset="0"/>
            </a:endParaRPr>
          </a:p>
          <a:p>
            <a:pPr>
              <a:spcBef>
                <a:spcPct val="40000"/>
              </a:spcBef>
              <a:defRPr/>
            </a:pPr>
            <a:r>
              <a:rPr lang="cs-CZ" alt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ZISK</a:t>
            </a:r>
            <a:endParaRPr lang="en-GB" altLang="cs-CZ" sz="2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8849D8DD-B2E5-4E3F-84E4-130F1D51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4235" y="3409950"/>
            <a:ext cx="4667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cs-CZ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altLang="cs-CZ" sz="2000" dirty="0">
                <a:solidFill>
                  <a:srgbClr val="000000"/>
                </a:solidFill>
                <a:latin typeface="Verdana" panose="020B0604030504040204" pitchFamily="34" charset="0"/>
              </a:rPr>
              <a:t>–</a:t>
            </a:r>
          </a:p>
          <a:p>
            <a:pPr>
              <a:spcBef>
                <a:spcPct val="40000"/>
              </a:spcBef>
            </a:pPr>
            <a:r>
              <a:rPr lang="en-GB" altLang="cs-CZ" sz="2000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E7FF56BF-202D-4485-A5AB-92BCB6297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4235" y="3316288"/>
            <a:ext cx="2054225" cy="1295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Line 14">
            <a:extLst>
              <a:ext uri="{FF2B5EF4-FFF2-40B4-BE49-F238E27FC236}">
                <a16:creationId xmlns:a16="http://schemas.microsoft.com/office/drawing/2014/main" id="{8E6A7DC8-A748-4CA0-8C00-234A44E3106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269197" y="4734719"/>
            <a:ext cx="592137" cy="82867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71B0EDA-CBAD-4D89-99F1-AA81A8F60E96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4279265" y="4852988"/>
            <a:ext cx="920750" cy="592137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7144FFDC-1696-48BF-828A-156977282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328" y="5468938"/>
            <a:ext cx="23256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pokud</a:t>
            </a:r>
            <a:r>
              <a:rPr lang="en-GB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 &gt; 0</a:t>
            </a:r>
          </a:p>
          <a:p>
            <a:pPr algn="ctr"/>
            <a:r>
              <a:rPr lang="cs-CZ" altLang="cs-CZ" sz="1800" i="1" dirty="0">
                <a:solidFill>
                  <a:srgbClr val="000000"/>
                </a:solidFill>
                <a:latin typeface="Verdana" panose="020B0604030504040204" pitchFamily="34" charset="0"/>
              </a:rPr>
              <a:t>Nárůst majetku</a:t>
            </a:r>
            <a:endParaRPr lang="en-GB" altLang="cs-CZ" sz="1800" i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D13FD774-230B-4572-A832-7A1E1AC86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315" y="5461000"/>
            <a:ext cx="2720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pokud</a:t>
            </a:r>
            <a:r>
              <a:rPr lang="en-GB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 &lt; 0</a:t>
            </a:r>
          </a:p>
          <a:p>
            <a:pPr algn="ctr"/>
            <a:r>
              <a:rPr lang="cs-CZ" altLang="cs-CZ" sz="1800" i="1" dirty="0">
                <a:solidFill>
                  <a:srgbClr val="000000"/>
                </a:solidFill>
                <a:latin typeface="Verdana" panose="020B0604030504040204" pitchFamily="34" charset="0"/>
              </a:rPr>
              <a:t>Pokles majetku</a:t>
            </a:r>
            <a:endParaRPr lang="en-GB" altLang="cs-CZ" sz="1800" i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77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30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výnosy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dirty="0"/>
              <a:t>Příjmy z provozní činnosti by měly korespondovat s tržbami za stejné období. Ale liší se z důvodů odložených splatností odběratelům nebo z důvodů faktur, které byly vystaveny v minulém období a zaplaceny v běžném období.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Tržby		          </a:t>
            </a: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–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1800" dirty="0">
                <a:latin typeface="Arial" panose="020B0604020202020204" pitchFamily="34" charset="0"/>
              </a:rPr>
              <a:t>navýšení pohledávek z obchodního styku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		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nebo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        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1800" dirty="0">
                <a:latin typeface="Arial" panose="020B0604020202020204" pitchFamily="34" charset="0"/>
              </a:rPr>
              <a:t>snížení pohledávek z obchodního styku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        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=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příjmy z provozní činnosti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cs-CZ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Provozní příjmy jsou rovny tržbám pouze v případě jejich okamžitého proplacení.</a:t>
            </a:r>
          </a:p>
        </p:txBody>
      </p:sp>
    </p:spTree>
    <p:extLst>
      <p:ext uri="{BB962C8B-B14F-4D97-AF65-F5344CB8AC3E}">
        <p14:creationId xmlns:p14="http://schemas.microsoft.com/office/powerpoint/2010/main" val="1624286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31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náklady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dirty="0"/>
              <a:t>Provozní výdaje jsou ve stejné výši v daném období jako provozní náklady pouze pokud jsou upraveny o:</a:t>
            </a:r>
          </a:p>
          <a:p>
            <a:pPr marL="529200" indent="-457200">
              <a:buFont typeface="+mj-lt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</a:rPr>
              <a:t>Časové rozdíly vyplývající z platebních podmínek podniku.</a:t>
            </a:r>
          </a:p>
          <a:p>
            <a:pPr marL="529200" indent="-457200">
              <a:buFont typeface="+mj-lt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</a:rPr>
              <a:t>Dodávky zboží, materiálu, které nejsou využity v daném období.</a:t>
            </a:r>
            <a:endParaRPr lang="cs-CZ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811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32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náklady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            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	</a:t>
            </a:r>
            <a:r>
              <a:rPr lang="cs-CZ" altLang="cs-CZ" sz="2000" dirty="0"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+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snížení dodavatelských úvěrů</a:t>
            </a:r>
            <a:endParaRPr lang="en-GB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Provozní výdaje </a:t>
            </a:r>
            <a:r>
              <a:rPr lang="en-GB" altLang="cs-CZ" dirty="0">
                <a:solidFill>
                  <a:schemeClr val="tx1"/>
                </a:solidFill>
                <a:latin typeface="Arial" panose="020B0604020202020204" pitchFamily="34" charset="0"/>
              </a:rPr>
              <a:t>=           </a:t>
            </a: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dirty="0">
                <a:solidFill>
                  <a:schemeClr val="tx1"/>
                </a:solidFill>
                <a:latin typeface="Arial" panose="020B0604020202020204" pitchFamily="34" charset="0"/>
              </a:rPr>
              <a:t>- </a:t>
            </a: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zvýšení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dodavatelských úvěrů</a:t>
            </a:r>
            <a:endParaRPr lang="en-GB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                      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+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zvýšení zásob materiálu</a:t>
            </a:r>
            <a:endParaRPr lang="en-GB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           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-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snížení zásob materiálu</a:t>
            </a:r>
            <a:endParaRPr lang="en-GB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24000" lvl="1" indent="0"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Jediný rozdíl mezi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provozními výnosy a příjmy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a mezi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provozními náklady a výdaji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je </a:t>
            </a:r>
            <a:r>
              <a:rPr lang="cs-CZ" altLang="cs-CZ" sz="2400" dirty="0">
                <a:solidFill>
                  <a:srgbClr val="FF0000"/>
                </a:solidFill>
                <a:latin typeface="Arial" panose="020B0604020202020204" pitchFamily="34" charset="0"/>
              </a:rPr>
              <a:t>časový rozdíl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vznikající z důvodu odložených plateb a odložených nákladů.</a:t>
            </a:r>
          </a:p>
        </p:txBody>
      </p:sp>
    </p:spTree>
    <p:extLst>
      <p:ext uri="{BB962C8B-B14F-4D97-AF65-F5344CB8AC3E}">
        <p14:creationId xmlns:p14="http://schemas.microsoft.com/office/powerpoint/2010/main" val="26973720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33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náklady</a:t>
            </a:r>
          </a:p>
        </p:txBody>
      </p:sp>
      <p:graphicFrame>
        <p:nvGraphicFramePr>
          <p:cNvPr id="6" name="Object 453">
            <a:extLst>
              <a:ext uri="{FF2B5EF4-FFF2-40B4-BE49-F238E27FC236}">
                <a16:creationId xmlns:a16="http://schemas.microsoft.com/office/drawing/2014/main" id="{1E79B153-39EF-4545-ACCE-A5F0037A53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931893"/>
              </p:ext>
            </p:extLst>
          </p:nvPr>
        </p:nvGraphicFramePr>
        <p:xfrm>
          <a:off x="720000" y="1647190"/>
          <a:ext cx="10334625" cy="5637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147651" imgH="3384337" progId="Word.Document.8">
                  <p:embed/>
                </p:oleObj>
              </mc:Choice>
              <mc:Fallback>
                <p:oleObj name="Document" r:id="rId2" imgW="6147651" imgH="3384337" progId="Word.Document.8">
                  <p:embed/>
                  <p:pic>
                    <p:nvPicPr>
                      <p:cNvPr id="6" name="Object 453">
                        <a:extLst>
                          <a:ext uri="{FF2B5EF4-FFF2-40B4-BE49-F238E27FC236}">
                            <a16:creationId xmlns:a16="http://schemas.microsoft.com/office/drawing/2014/main" id="{1E79B153-39EF-4545-ACCE-A5F0037A53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00" y="1647190"/>
                        <a:ext cx="10334625" cy="56375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224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34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Kapitálové výdaje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Kapitálové výdaje vedou ke změně v tom, co společnost vlastní. Mají přímý dopad na výkaz cash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Výkaz zisku a ztráty rozloží náklady na kapitálové výdaje na celou dobu životnosti aktiva prostřednictvím odpisů.</a:t>
            </a: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Neexistuje tedy žádná přímá souvislost mezi peněžním tokem a čistým ziskem v případě kapitálových výdajů.</a:t>
            </a:r>
            <a:endParaRPr lang="cs-CZ" altLang="cs-CZ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5233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35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Financová</a:t>
            </a:r>
            <a:r>
              <a:rPr lang="cs-CZ" dirty="0"/>
              <a:t>ní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Financování je cyklus specifický z pohledu příjmů a výdajů.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Zdroje financování se neobjevují ve VZZ. VZZ pouze zobrazuje platby úroků z těchto zdrojů.</a:t>
            </a:r>
            <a:endParaRPr lang="en-US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Výdaje reprezentují splátky zdrojů financování, které mohou být analyzovány jako náklady nebo rozdělení zisků vytvořených společností mezi investory a majitele.</a:t>
            </a:r>
            <a:endParaRPr lang="en-US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6340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36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Financová</a:t>
            </a:r>
            <a:r>
              <a:rPr lang="cs-CZ" dirty="0"/>
              <a:t>ní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Zaplacené úroky a zaplacená daň z příjmu ovlivňuje stav peněžních prostředků podniku a jeho zisk.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Odměna vyplacená poskytovatelům kapitálu ovlivňuje stav peněžních prostředků.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Čisté půjčky a splátky půjček ovliv</a:t>
            </a:r>
            <a:r>
              <a:rPr lang="cs-CZ" altLang="cs-CZ" sz="2400" dirty="0">
                <a:latin typeface="Arial" panose="020B0604020202020204" pitchFamily="34" charset="0"/>
              </a:rPr>
              <a:t>ňují peněžní prostředky podniku, ale neobjevují se ve VZZ.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Daň z příjmů představuje náklad, který je zaznamenán ve VZZ i ve výkazu peněžních toků.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466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37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Z výkazu zisku a ztráty ….. k výkazu cash </a:t>
            </a:r>
            <a:r>
              <a:rPr lang="cs-CZ" sz="4000" b="1" dirty="0" err="1"/>
              <a:t>flow</a:t>
            </a:r>
            <a:endParaRPr lang="cs-CZ" sz="4000" b="1" dirty="0"/>
          </a:p>
        </p:txBody>
      </p:sp>
      <p:grpSp>
        <p:nvGrpSpPr>
          <p:cNvPr id="5" name="Group 234">
            <a:extLst>
              <a:ext uri="{FF2B5EF4-FFF2-40B4-BE49-F238E27FC236}">
                <a16:creationId xmlns:a16="http://schemas.microsoft.com/office/drawing/2014/main" id="{F3EA8A10-A2C2-4F29-94D1-542CF8D46E9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35005" y="1649238"/>
            <a:ext cx="8116056" cy="4830762"/>
            <a:chOff x="666" y="981"/>
            <a:chExt cx="4932" cy="3043"/>
          </a:xfrm>
        </p:grpSpPr>
        <p:grpSp>
          <p:nvGrpSpPr>
            <p:cNvPr id="6" name="Group 435">
              <a:extLst>
                <a:ext uri="{FF2B5EF4-FFF2-40B4-BE49-F238E27FC236}">
                  <a16:creationId xmlns:a16="http://schemas.microsoft.com/office/drawing/2014/main" id="{9C25318F-0E7C-4A01-8D02-CCD68FCAFB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" y="981"/>
              <a:ext cx="4932" cy="2884"/>
              <a:chOff x="666" y="981"/>
              <a:chExt cx="4932" cy="2884"/>
            </a:xfrm>
          </p:grpSpPr>
          <p:sp>
            <p:nvSpPr>
              <p:cNvPr id="28" name="Rectangle 235">
                <a:extLst>
                  <a:ext uri="{FF2B5EF4-FFF2-40B4-BE49-F238E27FC236}">
                    <a16:creationId xmlns:a16="http://schemas.microsoft.com/office/drawing/2014/main" id="{767072F4-5D4B-4632-9E60-B85304473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236">
                <a:extLst>
                  <a:ext uri="{FF2B5EF4-FFF2-40B4-BE49-F238E27FC236}">
                    <a16:creationId xmlns:a16="http://schemas.microsoft.com/office/drawing/2014/main" id="{0A8212AA-A2B3-4370-8B84-045F21307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7" y="1007"/>
                <a:ext cx="22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VZZ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237">
                <a:extLst>
                  <a:ext uri="{FF2B5EF4-FFF2-40B4-BE49-F238E27FC236}">
                    <a16:creationId xmlns:a16="http://schemas.microsoft.com/office/drawing/2014/main" id="{5E64A940-414E-44B1-9810-F9C9741A04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4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238">
                <a:extLst>
                  <a:ext uri="{FF2B5EF4-FFF2-40B4-BE49-F238E27FC236}">
                    <a16:creationId xmlns:a16="http://schemas.microsoft.com/office/drawing/2014/main" id="{41237E39-771F-4EC5-B6DB-7493AFC70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239">
                <a:extLst>
                  <a:ext uri="{FF2B5EF4-FFF2-40B4-BE49-F238E27FC236}">
                    <a16:creationId xmlns:a16="http://schemas.microsoft.com/office/drawing/2014/main" id="{6FFC6D31-8064-48E2-8C97-E3AE036F5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1" y="1014"/>
                <a:ext cx="4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ROZDÍL</a:t>
                </a:r>
                <a:endParaRPr kumimoji="0" lang="it-IT" altLang="cs-CZ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Rectangle 240">
                <a:extLst>
                  <a:ext uri="{FF2B5EF4-FFF2-40B4-BE49-F238E27FC236}">
                    <a16:creationId xmlns:a16="http://schemas.microsoft.com/office/drawing/2014/main" id="{B1386C9E-F518-41E3-A6B1-54EFE7E87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2" y="1014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241">
                <a:extLst>
                  <a:ext uri="{FF2B5EF4-FFF2-40B4-BE49-F238E27FC236}">
                    <a16:creationId xmlns:a16="http://schemas.microsoft.com/office/drawing/2014/main" id="{255EC6DF-C472-4413-89AA-BCE1D76E3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9" y="1014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242">
                <a:extLst>
                  <a:ext uri="{FF2B5EF4-FFF2-40B4-BE49-F238E27FC236}">
                    <a16:creationId xmlns:a16="http://schemas.microsoft.com/office/drawing/2014/main" id="{C36AB863-86AC-4200-8584-49B13AFDD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0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243">
                <a:extLst>
                  <a:ext uri="{FF2B5EF4-FFF2-40B4-BE49-F238E27FC236}">
                    <a16:creationId xmlns:a16="http://schemas.microsoft.com/office/drawing/2014/main" id="{C5362160-76EB-4B38-B31B-790CED042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44">
                <a:extLst>
                  <a:ext uri="{FF2B5EF4-FFF2-40B4-BE49-F238E27FC236}">
                    <a16:creationId xmlns:a16="http://schemas.microsoft.com/office/drawing/2014/main" id="{F03561D9-5764-406C-9748-4E8E21CE8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" y="1014"/>
                <a:ext cx="137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CASH FLOW STATEMENT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45">
                <a:extLst>
                  <a:ext uri="{FF2B5EF4-FFF2-40B4-BE49-F238E27FC236}">
                    <a16:creationId xmlns:a16="http://schemas.microsoft.com/office/drawing/2014/main" id="{73A8A711-5912-4389-9AEC-8BE1E06FF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5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46">
                <a:extLst>
                  <a:ext uri="{FF2B5EF4-FFF2-40B4-BE49-F238E27FC236}">
                    <a16:creationId xmlns:a16="http://schemas.microsoft.com/office/drawing/2014/main" id="{C5672070-DA3D-459D-B144-D5A7DEF0F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981"/>
                <a:ext cx="7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47">
                <a:extLst>
                  <a:ext uri="{FF2B5EF4-FFF2-40B4-BE49-F238E27FC236}">
                    <a16:creationId xmlns:a16="http://schemas.microsoft.com/office/drawing/2014/main" id="{EB090E51-B30B-4784-ABBD-47EA0A7F4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981"/>
                <a:ext cx="8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8">
                <a:extLst>
                  <a:ext uri="{FF2B5EF4-FFF2-40B4-BE49-F238E27FC236}">
                    <a16:creationId xmlns:a16="http://schemas.microsoft.com/office/drawing/2014/main" id="{6E3492BF-23BF-40CA-91C9-08F50E46F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49">
                <a:extLst>
                  <a:ext uri="{FF2B5EF4-FFF2-40B4-BE49-F238E27FC236}">
                    <a16:creationId xmlns:a16="http://schemas.microsoft.com/office/drawing/2014/main" id="{957A341B-0214-4DF2-8B0E-BA0EF6F3E4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5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50">
                <a:extLst>
                  <a:ext uri="{FF2B5EF4-FFF2-40B4-BE49-F238E27FC236}">
                    <a16:creationId xmlns:a16="http://schemas.microsoft.com/office/drawing/2014/main" id="{6F30E90F-966E-4AEB-9A01-61766B40A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1218"/>
                <a:ext cx="44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EBITDA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51">
                <a:extLst>
                  <a:ext uri="{FF2B5EF4-FFF2-40B4-BE49-F238E27FC236}">
                    <a16:creationId xmlns:a16="http://schemas.microsoft.com/office/drawing/2014/main" id="{9CBECA8F-3420-4833-9750-82778EA6E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7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54">
                <a:extLst>
                  <a:ext uri="{FF2B5EF4-FFF2-40B4-BE49-F238E27FC236}">
                    <a16:creationId xmlns:a16="http://schemas.microsoft.com/office/drawing/2014/main" id="{F2FDEC66-F2FA-438B-A81B-DD326E5BA9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1220"/>
                <a:ext cx="9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Změna v pracovním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55">
                <a:extLst>
                  <a:ext uri="{FF2B5EF4-FFF2-40B4-BE49-F238E27FC236}">
                    <a16:creationId xmlns:a16="http://schemas.microsoft.com/office/drawing/2014/main" id="{F11158A5-9323-4B3A-BBB2-34DC8F2269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8" y="1222"/>
                <a:ext cx="37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k</a:t>
                </a:r>
                <a:r>
                  <a:rPr kumimoji="0" lang="cs-CZ" altLang="cs-CZ" sz="15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apitálu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256">
                <a:extLst>
                  <a:ext uri="{FF2B5EF4-FFF2-40B4-BE49-F238E27FC236}">
                    <a16:creationId xmlns:a16="http://schemas.microsoft.com/office/drawing/2014/main" id="{0AA345C2-5B8F-4DB0-9966-C1930C8FE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2" y="135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257">
                <a:extLst>
                  <a:ext uri="{FF2B5EF4-FFF2-40B4-BE49-F238E27FC236}">
                    <a16:creationId xmlns:a16="http://schemas.microsoft.com/office/drawing/2014/main" id="{DA231E18-D842-45D7-889F-4DC9AB9EE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220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258">
                <a:extLst>
                  <a:ext uri="{FF2B5EF4-FFF2-40B4-BE49-F238E27FC236}">
                    <a16:creationId xmlns:a16="http://schemas.microsoft.com/office/drawing/2014/main" id="{C8D58142-3A44-499A-BDB5-84DC9E9B15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1220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259">
                <a:extLst>
                  <a:ext uri="{FF2B5EF4-FFF2-40B4-BE49-F238E27FC236}">
                    <a16:creationId xmlns:a16="http://schemas.microsoft.com/office/drawing/2014/main" id="{5B3EC62B-E872-4023-B6D7-5CF8D60DD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1220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260">
                <a:extLst>
                  <a:ext uri="{FF2B5EF4-FFF2-40B4-BE49-F238E27FC236}">
                    <a16:creationId xmlns:a16="http://schemas.microsoft.com/office/drawing/2014/main" id="{1566E76E-869E-46DF-AF54-8BC09F2D1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218"/>
                <a:ext cx="94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Provozní </a:t>
                </a: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cash flow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261">
                <a:extLst>
                  <a:ext uri="{FF2B5EF4-FFF2-40B4-BE49-F238E27FC236}">
                    <a16:creationId xmlns:a16="http://schemas.microsoft.com/office/drawing/2014/main" id="{F866D750-F6B0-42AB-A2A7-DA33804DB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1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262">
                <a:extLst>
                  <a:ext uri="{FF2B5EF4-FFF2-40B4-BE49-F238E27FC236}">
                    <a16:creationId xmlns:a16="http://schemas.microsoft.com/office/drawing/2014/main" id="{7487A0EF-B749-4617-92EB-657D781C4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" y="1179"/>
                <a:ext cx="137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263">
                <a:extLst>
                  <a:ext uri="{FF2B5EF4-FFF2-40B4-BE49-F238E27FC236}">
                    <a16:creationId xmlns:a16="http://schemas.microsoft.com/office/drawing/2014/main" id="{B7C369DF-79B5-426B-A1C4-0F057F3334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3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264">
                <a:extLst>
                  <a:ext uri="{FF2B5EF4-FFF2-40B4-BE49-F238E27FC236}">
                    <a16:creationId xmlns:a16="http://schemas.microsoft.com/office/drawing/2014/main" id="{5D26CDCE-C21A-4B16-BBFC-03778CE6B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" y="1179"/>
                <a:ext cx="1383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265">
                <a:extLst>
                  <a:ext uri="{FF2B5EF4-FFF2-40B4-BE49-F238E27FC236}">
                    <a16:creationId xmlns:a16="http://schemas.microsoft.com/office/drawing/2014/main" id="{3A3816FA-3F0E-427A-B936-F4F365DBA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266">
                <a:extLst>
                  <a:ext uri="{FF2B5EF4-FFF2-40B4-BE49-F238E27FC236}">
                    <a16:creationId xmlns:a16="http://schemas.microsoft.com/office/drawing/2014/main" id="{90340FB6-A507-43AD-B8FF-986C3AACB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1179"/>
                <a:ext cx="146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267">
                <a:extLst>
                  <a:ext uri="{FF2B5EF4-FFF2-40B4-BE49-F238E27FC236}">
                    <a16:creationId xmlns:a16="http://schemas.microsoft.com/office/drawing/2014/main" id="{5CF6A3D6-EAED-4E82-BD6C-0B561AD36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6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268">
                <a:extLst>
                  <a:ext uri="{FF2B5EF4-FFF2-40B4-BE49-F238E27FC236}">
                    <a16:creationId xmlns:a16="http://schemas.microsoft.com/office/drawing/2014/main" id="{6705D5BB-7F55-47B5-A4FC-E5BCFF8A1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3" y="1179"/>
                <a:ext cx="1414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269">
                <a:extLst>
                  <a:ext uri="{FF2B5EF4-FFF2-40B4-BE49-F238E27FC236}">
                    <a16:creationId xmlns:a16="http://schemas.microsoft.com/office/drawing/2014/main" id="{939F10FC-B2B0-4984-8471-1C51C88F7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7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270">
                <a:extLst>
                  <a:ext uri="{FF2B5EF4-FFF2-40B4-BE49-F238E27FC236}">
                    <a16:creationId xmlns:a16="http://schemas.microsoft.com/office/drawing/2014/main" id="{4CB69B2D-33ED-41D0-8443-79492DA2F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179"/>
                <a:ext cx="114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271">
                <a:extLst>
                  <a:ext uri="{FF2B5EF4-FFF2-40B4-BE49-F238E27FC236}">
                    <a16:creationId xmlns:a16="http://schemas.microsoft.com/office/drawing/2014/main" id="{51CCC9FE-FBAF-4490-A875-524906958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179"/>
                <a:ext cx="8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272">
                <a:extLst>
                  <a:ext uri="{FF2B5EF4-FFF2-40B4-BE49-F238E27FC236}">
                    <a16:creationId xmlns:a16="http://schemas.microsoft.com/office/drawing/2014/main" id="{0D2E68CF-6C8E-4CF1-A8AF-BFD681534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1179"/>
                <a:ext cx="133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273">
                <a:extLst>
                  <a:ext uri="{FF2B5EF4-FFF2-40B4-BE49-F238E27FC236}">
                    <a16:creationId xmlns:a16="http://schemas.microsoft.com/office/drawing/2014/main" id="{AB32E109-AC4A-4677-AE99-F9C8C3BC3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274">
                <a:extLst>
                  <a:ext uri="{FF2B5EF4-FFF2-40B4-BE49-F238E27FC236}">
                    <a16:creationId xmlns:a16="http://schemas.microsoft.com/office/drawing/2014/main" id="{60457226-21A7-4984-B488-257681A775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1179"/>
                <a:ext cx="1459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275">
                <a:extLst>
                  <a:ext uri="{FF2B5EF4-FFF2-40B4-BE49-F238E27FC236}">
                    <a16:creationId xmlns:a16="http://schemas.microsoft.com/office/drawing/2014/main" id="{B36480A8-4E8A-46E7-8506-386EA05C1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187"/>
                <a:ext cx="7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276">
                <a:extLst>
                  <a:ext uri="{FF2B5EF4-FFF2-40B4-BE49-F238E27FC236}">
                    <a16:creationId xmlns:a16="http://schemas.microsoft.com/office/drawing/2014/main" id="{4C5DF115-1EC0-4085-A6E6-F15E3223F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187"/>
                <a:ext cx="8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277">
                <a:extLst>
                  <a:ext uri="{FF2B5EF4-FFF2-40B4-BE49-F238E27FC236}">
                    <a16:creationId xmlns:a16="http://schemas.microsoft.com/office/drawing/2014/main" id="{9A08CA58-B498-49B3-9939-15EE87D76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278">
                <a:extLst>
                  <a:ext uri="{FF2B5EF4-FFF2-40B4-BE49-F238E27FC236}">
                    <a16:creationId xmlns:a16="http://schemas.microsoft.com/office/drawing/2014/main" id="{13DEF988-C69B-44C5-AF47-8316EEA79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1559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279">
                <a:extLst>
                  <a:ext uri="{FF2B5EF4-FFF2-40B4-BE49-F238E27FC236}">
                    <a16:creationId xmlns:a16="http://schemas.microsoft.com/office/drawing/2014/main" id="{5C8435DC-22B7-4A05-A90A-60F2FFD52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1" y="1561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280">
                <a:extLst>
                  <a:ext uri="{FF2B5EF4-FFF2-40B4-BE49-F238E27FC236}">
                    <a16:creationId xmlns:a16="http://schemas.microsoft.com/office/drawing/2014/main" id="{184E8FDA-D40E-4D5E-B357-3982F0E19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7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281">
                <a:extLst>
                  <a:ext uri="{FF2B5EF4-FFF2-40B4-BE49-F238E27FC236}">
                    <a16:creationId xmlns:a16="http://schemas.microsoft.com/office/drawing/2014/main" id="{DDDBC752-410C-4F89-AAAC-F0519320A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8" y="1728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282">
                <a:extLst>
                  <a:ext uri="{FF2B5EF4-FFF2-40B4-BE49-F238E27FC236}">
                    <a16:creationId xmlns:a16="http://schemas.microsoft.com/office/drawing/2014/main" id="{EDB48791-541C-4E76-B7BB-2487F44B2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0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283">
                <a:extLst>
                  <a:ext uri="{FF2B5EF4-FFF2-40B4-BE49-F238E27FC236}">
                    <a16:creationId xmlns:a16="http://schemas.microsoft.com/office/drawing/2014/main" id="{9DA5D60C-6462-45BE-AFFD-C68411893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1561"/>
                <a:ext cx="85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Kapitálové výdaje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284">
                <a:extLst>
                  <a:ext uri="{FF2B5EF4-FFF2-40B4-BE49-F238E27FC236}">
                    <a16:creationId xmlns:a16="http://schemas.microsoft.com/office/drawing/2014/main" id="{C3A3A753-D0E2-4C74-8FDE-AFC9CC0F4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286">
                <a:extLst>
                  <a:ext uri="{FF2B5EF4-FFF2-40B4-BE49-F238E27FC236}">
                    <a16:creationId xmlns:a16="http://schemas.microsoft.com/office/drawing/2014/main" id="{2178B4C6-22A9-41AD-B582-3BC7FED6C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6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287">
                <a:extLst>
                  <a:ext uri="{FF2B5EF4-FFF2-40B4-BE49-F238E27FC236}">
                    <a16:creationId xmlns:a16="http://schemas.microsoft.com/office/drawing/2014/main" id="{1EAEF0C2-6270-4D1C-9255-76866E777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561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288">
                <a:extLst>
                  <a:ext uri="{FF2B5EF4-FFF2-40B4-BE49-F238E27FC236}">
                    <a16:creationId xmlns:a16="http://schemas.microsoft.com/office/drawing/2014/main" id="{7A940BF5-A41C-4073-8CA2-4CA0E52968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289">
                <a:extLst>
                  <a:ext uri="{FF2B5EF4-FFF2-40B4-BE49-F238E27FC236}">
                    <a16:creationId xmlns:a16="http://schemas.microsoft.com/office/drawing/2014/main" id="{C8994602-EBD1-4E86-A310-C5B3331D0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1561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291">
                <a:extLst>
                  <a:ext uri="{FF2B5EF4-FFF2-40B4-BE49-F238E27FC236}">
                    <a16:creationId xmlns:a16="http://schemas.microsoft.com/office/drawing/2014/main" id="{4E0A0788-4371-47FF-AFFC-B633B32FC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1728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292">
                <a:extLst>
                  <a:ext uri="{FF2B5EF4-FFF2-40B4-BE49-F238E27FC236}">
                    <a16:creationId xmlns:a16="http://schemas.microsoft.com/office/drawing/2014/main" id="{C3D825A5-77DF-4E70-B7F5-4938F913C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293">
                <a:extLst>
                  <a:ext uri="{FF2B5EF4-FFF2-40B4-BE49-F238E27FC236}">
                    <a16:creationId xmlns:a16="http://schemas.microsoft.com/office/drawing/2014/main" id="{0D883FD1-5B0C-4252-A423-0835A8C53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561"/>
                <a:ext cx="85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Kapitálové výdaje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294">
                <a:extLst>
                  <a:ext uri="{FF2B5EF4-FFF2-40B4-BE49-F238E27FC236}">
                    <a16:creationId xmlns:a16="http://schemas.microsoft.com/office/drawing/2014/main" id="{9EDA9278-00D9-4C63-84F5-348B8F18E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9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296">
                <a:extLst>
                  <a:ext uri="{FF2B5EF4-FFF2-40B4-BE49-F238E27FC236}">
                    <a16:creationId xmlns:a16="http://schemas.microsoft.com/office/drawing/2014/main" id="{53EE6ABA-DA93-4445-88E5-F3E3957012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8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297">
                <a:extLst>
                  <a:ext uri="{FF2B5EF4-FFF2-40B4-BE49-F238E27FC236}">
                    <a16:creationId xmlns:a16="http://schemas.microsoft.com/office/drawing/2014/main" id="{A4DAA0A7-929E-4A65-9BCD-E8730D6B1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" y="1520"/>
                <a:ext cx="13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298">
                <a:extLst>
                  <a:ext uri="{FF2B5EF4-FFF2-40B4-BE49-F238E27FC236}">
                    <a16:creationId xmlns:a16="http://schemas.microsoft.com/office/drawing/2014/main" id="{9E8A1E91-A9E6-4669-A39F-4281AED33E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3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299">
                <a:extLst>
                  <a:ext uri="{FF2B5EF4-FFF2-40B4-BE49-F238E27FC236}">
                    <a16:creationId xmlns:a16="http://schemas.microsoft.com/office/drawing/2014/main" id="{EDD4BF62-516F-41D9-BA80-8580E0EFF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" y="1520"/>
                <a:ext cx="1383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300">
                <a:extLst>
                  <a:ext uri="{FF2B5EF4-FFF2-40B4-BE49-F238E27FC236}">
                    <a16:creationId xmlns:a16="http://schemas.microsoft.com/office/drawing/2014/main" id="{D643EB84-B0BC-4D34-ACD0-9D7703EAB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301">
                <a:extLst>
                  <a:ext uri="{FF2B5EF4-FFF2-40B4-BE49-F238E27FC236}">
                    <a16:creationId xmlns:a16="http://schemas.microsoft.com/office/drawing/2014/main" id="{F832D98C-C670-4E35-B714-B8AC3DC18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1520"/>
                <a:ext cx="146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302">
                <a:extLst>
                  <a:ext uri="{FF2B5EF4-FFF2-40B4-BE49-F238E27FC236}">
                    <a16:creationId xmlns:a16="http://schemas.microsoft.com/office/drawing/2014/main" id="{7126DDB6-2310-4143-8476-4C5EF8F2D1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6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303">
                <a:extLst>
                  <a:ext uri="{FF2B5EF4-FFF2-40B4-BE49-F238E27FC236}">
                    <a16:creationId xmlns:a16="http://schemas.microsoft.com/office/drawing/2014/main" id="{162D9C01-E80A-48E9-BDD0-2D1C1D443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3" y="1520"/>
                <a:ext cx="1414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304">
                <a:extLst>
                  <a:ext uri="{FF2B5EF4-FFF2-40B4-BE49-F238E27FC236}">
                    <a16:creationId xmlns:a16="http://schemas.microsoft.com/office/drawing/2014/main" id="{CFFF53EF-AC0E-47D7-A946-33F39592F4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7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305">
                <a:extLst>
                  <a:ext uri="{FF2B5EF4-FFF2-40B4-BE49-F238E27FC236}">
                    <a16:creationId xmlns:a16="http://schemas.microsoft.com/office/drawing/2014/main" id="{E21A267C-153A-407D-A7E7-11D81DA86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20"/>
                <a:ext cx="114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306">
                <a:extLst>
                  <a:ext uri="{FF2B5EF4-FFF2-40B4-BE49-F238E27FC236}">
                    <a16:creationId xmlns:a16="http://schemas.microsoft.com/office/drawing/2014/main" id="{95DC2971-C3FD-4CE5-A1A2-A6A9C57D5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520"/>
                <a:ext cx="8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307">
                <a:extLst>
                  <a:ext uri="{FF2B5EF4-FFF2-40B4-BE49-F238E27FC236}">
                    <a16:creationId xmlns:a16="http://schemas.microsoft.com/office/drawing/2014/main" id="{2EA05411-0230-4781-B341-97DE6E881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1520"/>
                <a:ext cx="133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308">
                <a:extLst>
                  <a:ext uri="{FF2B5EF4-FFF2-40B4-BE49-F238E27FC236}">
                    <a16:creationId xmlns:a16="http://schemas.microsoft.com/office/drawing/2014/main" id="{5E08F37D-DEBB-4177-84C4-E17DF1500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309">
                <a:extLst>
                  <a:ext uri="{FF2B5EF4-FFF2-40B4-BE49-F238E27FC236}">
                    <a16:creationId xmlns:a16="http://schemas.microsoft.com/office/drawing/2014/main" id="{5D7484F5-39DA-4C0E-AB96-52EF812A6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1520"/>
                <a:ext cx="1459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310">
                <a:extLst>
                  <a:ext uri="{FF2B5EF4-FFF2-40B4-BE49-F238E27FC236}">
                    <a16:creationId xmlns:a16="http://schemas.microsoft.com/office/drawing/2014/main" id="{C5E64B2C-51FB-41F1-A536-7FDBA11B3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528"/>
                <a:ext cx="7" cy="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311">
                <a:extLst>
                  <a:ext uri="{FF2B5EF4-FFF2-40B4-BE49-F238E27FC236}">
                    <a16:creationId xmlns:a16="http://schemas.microsoft.com/office/drawing/2014/main" id="{55E089D1-3745-4496-B555-545460F53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528"/>
                <a:ext cx="8" cy="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312">
                <a:extLst>
                  <a:ext uri="{FF2B5EF4-FFF2-40B4-BE49-F238E27FC236}">
                    <a16:creationId xmlns:a16="http://schemas.microsoft.com/office/drawing/2014/main" id="{29EFB565-0039-4CF1-8510-2AEF9BD6E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" y="1925"/>
                <a:ext cx="84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313">
                <a:extLst>
                  <a:ext uri="{FF2B5EF4-FFF2-40B4-BE49-F238E27FC236}">
                    <a16:creationId xmlns:a16="http://schemas.microsoft.com/office/drawing/2014/main" id="{A1626E27-D28B-446D-9951-D7CB339CC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1925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314">
                <a:extLst>
                  <a:ext uri="{FF2B5EF4-FFF2-40B4-BE49-F238E27FC236}">
                    <a16:creationId xmlns:a16="http://schemas.microsoft.com/office/drawing/2014/main" id="{F237E0D8-404F-4ADD-870D-A8A940C8A0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1927"/>
                <a:ext cx="3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Odpisy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317">
                <a:extLst>
                  <a:ext uri="{FF2B5EF4-FFF2-40B4-BE49-F238E27FC236}">
                    <a16:creationId xmlns:a16="http://schemas.microsoft.com/office/drawing/2014/main" id="{324D697B-D414-4456-968C-841FC02DB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4" y="2192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318">
                <a:extLst>
                  <a:ext uri="{FF2B5EF4-FFF2-40B4-BE49-F238E27FC236}">
                    <a16:creationId xmlns:a16="http://schemas.microsoft.com/office/drawing/2014/main" id="{F3A2687B-CE01-423A-9611-82E31BA08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4" y="1926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319">
                <a:extLst>
                  <a:ext uri="{FF2B5EF4-FFF2-40B4-BE49-F238E27FC236}">
                    <a16:creationId xmlns:a16="http://schemas.microsoft.com/office/drawing/2014/main" id="{A7710785-869D-4A4C-85BC-5D37E578E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6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320">
                <a:extLst>
                  <a:ext uri="{FF2B5EF4-FFF2-40B4-BE49-F238E27FC236}">
                    <a16:creationId xmlns:a16="http://schemas.microsoft.com/office/drawing/2014/main" id="{E72D67FB-D4B7-4EF6-BA2F-DA3703DA52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1926"/>
                <a:ext cx="126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Odpisy, nepeněžní náklady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324">
                <a:extLst>
                  <a:ext uri="{FF2B5EF4-FFF2-40B4-BE49-F238E27FC236}">
                    <a16:creationId xmlns:a16="http://schemas.microsoft.com/office/drawing/2014/main" id="{18099479-F55E-449E-975F-0B2794271D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3" y="2196"/>
                <a:ext cx="82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326">
                <a:extLst>
                  <a:ext uri="{FF2B5EF4-FFF2-40B4-BE49-F238E27FC236}">
                    <a16:creationId xmlns:a16="http://schemas.microsoft.com/office/drawing/2014/main" id="{7F84BAFE-464E-4E2A-B34D-569145B8FF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" y="219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327">
                <a:extLst>
                  <a:ext uri="{FF2B5EF4-FFF2-40B4-BE49-F238E27FC236}">
                    <a16:creationId xmlns:a16="http://schemas.microsoft.com/office/drawing/2014/main" id="{5F115FDB-814F-44E5-97E2-F8AE71BCB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926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328">
                <a:extLst>
                  <a:ext uri="{FF2B5EF4-FFF2-40B4-BE49-F238E27FC236}">
                    <a16:creationId xmlns:a16="http://schemas.microsoft.com/office/drawing/2014/main" id="{7529AF07-BC94-4605-9C4D-B038709212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329">
                <a:extLst>
                  <a:ext uri="{FF2B5EF4-FFF2-40B4-BE49-F238E27FC236}">
                    <a16:creationId xmlns:a16="http://schemas.microsoft.com/office/drawing/2014/main" id="{44C16ECE-0F09-4C6F-B1E0-1BA97A1EE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Rectangle 330">
                <a:extLst>
                  <a:ext uri="{FF2B5EF4-FFF2-40B4-BE49-F238E27FC236}">
                    <a16:creationId xmlns:a16="http://schemas.microsoft.com/office/drawing/2014/main" id="{CBAB59A6-162F-407F-8942-C3638A58A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331">
                <a:extLst>
                  <a:ext uri="{FF2B5EF4-FFF2-40B4-BE49-F238E27FC236}">
                    <a16:creationId xmlns:a16="http://schemas.microsoft.com/office/drawing/2014/main" id="{A51BA756-978F-4C77-A0DC-1418F4488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893"/>
                <a:ext cx="7" cy="4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332">
                <a:extLst>
                  <a:ext uri="{FF2B5EF4-FFF2-40B4-BE49-F238E27FC236}">
                    <a16:creationId xmlns:a16="http://schemas.microsoft.com/office/drawing/2014/main" id="{556A9F0C-3E38-4715-B38A-5A9020766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893"/>
                <a:ext cx="8" cy="4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333">
                <a:extLst>
                  <a:ext uri="{FF2B5EF4-FFF2-40B4-BE49-F238E27FC236}">
                    <a16:creationId xmlns:a16="http://schemas.microsoft.com/office/drawing/2014/main" id="{60106BEA-44D7-4650-A883-BDAD0AAD5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2400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334">
                <a:extLst>
                  <a:ext uri="{FF2B5EF4-FFF2-40B4-BE49-F238E27FC236}">
                    <a16:creationId xmlns:a16="http://schemas.microsoft.com/office/drawing/2014/main" id="{650E69AA-99E9-4002-936D-F27C70BA3A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7" y="240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335">
                <a:extLst>
                  <a:ext uri="{FF2B5EF4-FFF2-40B4-BE49-F238E27FC236}">
                    <a16:creationId xmlns:a16="http://schemas.microsoft.com/office/drawing/2014/main" id="{4F80BDB2-14DD-45B7-AB64-40DA6E98C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400"/>
                <a:ext cx="105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EBIT (</a:t>
                </a: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Provozní zisk</a:t>
                </a: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)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336">
                <a:extLst>
                  <a:ext uri="{FF2B5EF4-FFF2-40B4-BE49-F238E27FC236}">
                    <a16:creationId xmlns:a16="http://schemas.microsoft.com/office/drawing/2014/main" id="{72375037-D2A9-41AB-AFE7-3034913DD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40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337">
                <a:extLst>
                  <a:ext uri="{FF2B5EF4-FFF2-40B4-BE49-F238E27FC236}">
                    <a16:creationId xmlns:a16="http://schemas.microsoft.com/office/drawing/2014/main" id="{46ABB75A-A199-4378-827B-8108A7F56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240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338">
                <a:extLst>
                  <a:ext uri="{FF2B5EF4-FFF2-40B4-BE49-F238E27FC236}">
                    <a16:creationId xmlns:a16="http://schemas.microsoft.com/office/drawing/2014/main" id="{E95975EC-5F6D-4D25-A7E6-E7C5F75C8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240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339">
                <a:extLst>
                  <a:ext uri="{FF2B5EF4-FFF2-40B4-BE49-F238E27FC236}">
                    <a16:creationId xmlns:a16="http://schemas.microsoft.com/office/drawing/2014/main" id="{152FEC24-4FB5-402B-834D-147C37E235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2400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340">
                <a:extLst>
                  <a:ext uri="{FF2B5EF4-FFF2-40B4-BE49-F238E27FC236}">
                    <a16:creationId xmlns:a16="http://schemas.microsoft.com/office/drawing/2014/main" id="{7DE073B6-2D1A-4F79-99B1-CC6E5921E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2404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341">
                <a:extLst>
                  <a:ext uri="{FF2B5EF4-FFF2-40B4-BE49-F238E27FC236}">
                    <a16:creationId xmlns:a16="http://schemas.microsoft.com/office/drawing/2014/main" id="{25DE9317-8C2E-4A0E-AA57-8E4656E4BD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240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342">
                <a:extLst>
                  <a:ext uri="{FF2B5EF4-FFF2-40B4-BE49-F238E27FC236}">
                    <a16:creationId xmlns:a16="http://schemas.microsoft.com/office/drawing/2014/main" id="{CF28B226-3B73-432D-A3C9-609B16ABD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400"/>
                <a:ext cx="156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Volné cash </a:t>
                </a:r>
                <a:r>
                  <a:rPr kumimoji="0" lang="cs-CZ" altLang="cs-CZ" sz="15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flow</a:t>
                </a: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před zdaněním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343">
                <a:extLst>
                  <a:ext uri="{FF2B5EF4-FFF2-40B4-BE49-F238E27FC236}">
                    <a16:creationId xmlns:a16="http://schemas.microsoft.com/office/drawing/2014/main" id="{00D9DBE7-2600-4225-A38C-9E406BE456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0" y="240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345">
                <a:extLst>
                  <a:ext uri="{FF2B5EF4-FFF2-40B4-BE49-F238E27FC236}">
                    <a16:creationId xmlns:a16="http://schemas.microsoft.com/office/drawing/2014/main" id="{2AC17E82-1B5F-449F-8F40-0733B28F3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3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347">
                <a:extLst>
                  <a:ext uri="{FF2B5EF4-FFF2-40B4-BE49-F238E27FC236}">
                    <a16:creationId xmlns:a16="http://schemas.microsoft.com/office/drawing/2014/main" id="{96777924-B6EF-4DBE-8917-D4078AD7E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349">
                <a:extLst>
                  <a:ext uri="{FF2B5EF4-FFF2-40B4-BE49-F238E27FC236}">
                    <a16:creationId xmlns:a16="http://schemas.microsoft.com/office/drawing/2014/main" id="{9BF836BF-AD6A-4786-BA15-95F0B380B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6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351">
                <a:extLst>
                  <a:ext uri="{FF2B5EF4-FFF2-40B4-BE49-F238E27FC236}">
                    <a16:creationId xmlns:a16="http://schemas.microsoft.com/office/drawing/2014/main" id="{CEF714C3-B5CF-484F-93D9-3605112D1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7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353">
                <a:extLst>
                  <a:ext uri="{FF2B5EF4-FFF2-40B4-BE49-F238E27FC236}">
                    <a16:creationId xmlns:a16="http://schemas.microsoft.com/office/drawing/2014/main" id="{B9B15719-62AB-4425-884A-22FEFBBA29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361"/>
                <a:ext cx="8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355">
                <a:extLst>
                  <a:ext uri="{FF2B5EF4-FFF2-40B4-BE49-F238E27FC236}">
                    <a16:creationId xmlns:a16="http://schemas.microsoft.com/office/drawing/2014/main" id="{2063783C-33D8-4009-A029-A4DCB098A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357">
                <a:extLst>
                  <a:ext uri="{FF2B5EF4-FFF2-40B4-BE49-F238E27FC236}">
                    <a16:creationId xmlns:a16="http://schemas.microsoft.com/office/drawing/2014/main" id="{56196F34-F983-4F7F-9BAC-B6053A304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369"/>
                <a:ext cx="7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358">
                <a:extLst>
                  <a:ext uri="{FF2B5EF4-FFF2-40B4-BE49-F238E27FC236}">
                    <a16:creationId xmlns:a16="http://schemas.microsoft.com/office/drawing/2014/main" id="{11B3CCB4-9942-47C1-8E3D-FE36BA761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369"/>
                <a:ext cx="8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359">
                <a:extLst>
                  <a:ext uri="{FF2B5EF4-FFF2-40B4-BE49-F238E27FC236}">
                    <a16:creationId xmlns:a16="http://schemas.microsoft.com/office/drawing/2014/main" id="{88C0CE60-009A-4A14-B058-BA995138B7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" y="2599"/>
                <a:ext cx="16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cs-CZ" altLang="cs-CZ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361">
                <a:extLst>
                  <a:ext uri="{FF2B5EF4-FFF2-40B4-BE49-F238E27FC236}">
                    <a16:creationId xmlns:a16="http://schemas.microsoft.com/office/drawing/2014/main" id="{6B684FC7-BD6E-486C-A59C-78B0B020B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601"/>
                <a:ext cx="8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Finanční náklady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362">
                <a:extLst>
                  <a:ext uri="{FF2B5EF4-FFF2-40B4-BE49-F238E27FC236}">
                    <a16:creationId xmlns:a16="http://schemas.microsoft.com/office/drawing/2014/main" id="{C80BE1F2-6B86-433A-B324-F6D1D0F69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735"/>
                <a:ext cx="77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Finanční výnosy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363">
                <a:extLst>
                  <a:ext uri="{FF2B5EF4-FFF2-40B4-BE49-F238E27FC236}">
                    <a16:creationId xmlns:a16="http://schemas.microsoft.com/office/drawing/2014/main" id="{17CAEDE6-59E5-4608-893D-6B77EB844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7" y="2731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364">
                <a:extLst>
                  <a:ext uri="{FF2B5EF4-FFF2-40B4-BE49-F238E27FC236}">
                    <a16:creationId xmlns:a16="http://schemas.microsoft.com/office/drawing/2014/main" id="{83B76146-FC7C-480A-A0AD-F59490D550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365">
                <a:extLst>
                  <a:ext uri="{FF2B5EF4-FFF2-40B4-BE49-F238E27FC236}">
                    <a16:creationId xmlns:a16="http://schemas.microsoft.com/office/drawing/2014/main" id="{BC43AEC7-762F-44FD-B5CD-2060DE37B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Rectangle 366">
                <a:extLst>
                  <a:ext uri="{FF2B5EF4-FFF2-40B4-BE49-F238E27FC236}">
                    <a16:creationId xmlns:a16="http://schemas.microsoft.com/office/drawing/2014/main" id="{EEB328EB-F6F2-4E9B-9A86-4247A9F7CC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8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Rectangle 367">
                <a:extLst>
                  <a:ext uri="{FF2B5EF4-FFF2-40B4-BE49-F238E27FC236}">
                    <a16:creationId xmlns:a16="http://schemas.microsoft.com/office/drawing/2014/main" id="{C226E851-A6FD-4C83-90B5-18FD065B1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2601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Rectangle 368">
                <a:extLst>
                  <a:ext uri="{FF2B5EF4-FFF2-40B4-BE49-F238E27FC236}">
                    <a16:creationId xmlns:a16="http://schemas.microsoft.com/office/drawing/2014/main" id="{7138E057-1157-4063-A502-3AD90011F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Rectangle 370">
                <a:extLst>
                  <a:ext uri="{FF2B5EF4-FFF2-40B4-BE49-F238E27FC236}">
                    <a16:creationId xmlns:a16="http://schemas.microsoft.com/office/drawing/2014/main" id="{3F237FC7-B763-4D6C-8782-BE609C3E0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2" y="2603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5" name="Rectangle 373">
                <a:extLst>
                  <a:ext uri="{FF2B5EF4-FFF2-40B4-BE49-F238E27FC236}">
                    <a16:creationId xmlns:a16="http://schemas.microsoft.com/office/drawing/2014/main" id="{BC84CDDA-AEBA-4832-B618-A473C75C9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1" y="2731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Rectangle 374">
                <a:extLst>
                  <a:ext uri="{FF2B5EF4-FFF2-40B4-BE49-F238E27FC236}">
                    <a16:creationId xmlns:a16="http://schemas.microsoft.com/office/drawing/2014/main" id="{E518757D-B583-4D31-AC90-C143EDBDD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568"/>
                <a:ext cx="7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Rectangle 375">
                <a:extLst>
                  <a:ext uri="{FF2B5EF4-FFF2-40B4-BE49-F238E27FC236}">
                    <a16:creationId xmlns:a16="http://schemas.microsoft.com/office/drawing/2014/main" id="{186B61BB-8352-4EFF-ABD4-BFA3F9B8C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568"/>
                <a:ext cx="8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8" name="Rectangle 376">
                <a:extLst>
                  <a:ext uri="{FF2B5EF4-FFF2-40B4-BE49-F238E27FC236}">
                    <a16:creationId xmlns:a16="http://schemas.microsoft.com/office/drawing/2014/main" id="{1A485164-A6FE-419D-8D26-6091E8765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" y="2933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9" name="Rectangle 377">
                <a:extLst>
                  <a:ext uri="{FF2B5EF4-FFF2-40B4-BE49-F238E27FC236}">
                    <a16:creationId xmlns:a16="http://schemas.microsoft.com/office/drawing/2014/main" id="{6D2454A1-5663-4DC6-AEF1-D1583B183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2933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378">
                <a:extLst>
                  <a:ext uri="{FF2B5EF4-FFF2-40B4-BE49-F238E27FC236}">
                    <a16:creationId xmlns:a16="http://schemas.microsoft.com/office/drawing/2014/main" id="{82C4F728-B6AE-490E-95F2-238C6949BC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934"/>
                <a:ext cx="61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Daň z příjmu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Rectangle 379">
                <a:extLst>
                  <a:ext uri="{FF2B5EF4-FFF2-40B4-BE49-F238E27FC236}">
                    <a16:creationId xmlns:a16="http://schemas.microsoft.com/office/drawing/2014/main" id="{F1665BE1-79E8-4D52-8E49-6D777DDC9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3" y="293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2" name="Rectangle 380">
                <a:extLst>
                  <a:ext uri="{FF2B5EF4-FFF2-40B4-BE49-F238E27FC236}">
                    <a16:creationId xmlns:a16="http://schemas.microsoft.com/office/drawing/2014/main" id="{0014F7A0-6254-4082-9748-B6DC448CF4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3" name="Rectangle 381">
                <a:extLst>
                  <a:ext uri="{FF2B5EF4-FFF2-40B4-BE49-F238E27FC236}">
                    <a16:creationId xmlns:a16="http://schemas.microsoft.com/office/drawing/2014/main" id="{03FA4BB0-4CAE-4735-8D29-3DBB7B094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4" name="Rectangle 382">
                <a:extLst>
                  <a:ext uri="{FF2B5EF4-FFF2-40B4-BE49-F238E27FC236}">
                    <a16:creationId xmlns:a16="http://schemas.microsoft.com/office/drawing/2014/main" id="{50042D92-F573-4F06-85EB-F094B7BA8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8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Rectangle 383">
                <a:extLst>
                  <a:ext uri="{FF2B5EF4-FFF2-40B4-BE49-F238E27FC236}">
                    <a16:creationId xmlns:a16="http://schemas.microsoft.com/office/drawing/2014/main" id="{1F8BA75A-8409-4BA6-A31F-CF39043B5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2934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384">
                <a:extLst>
                  <a:ext uri="{FF2B5EF4-FFF2-40B4-BE49-F238E27FC236}">
                    <a16:creationId xmlns:a16="http://schemas.microsoft.com/office/drawing/2014/main" id="{CA1CC02E-66D2-4336-8E16-F33BC3B5C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7" name="Rectangle 385">
                <a:extLst>
                  <a:ext uri="{FF2B5EF4-FFF2-40B4-BE49-F238E27FC236}">
                    <a16:creationId xmlns:a16="http://schemas.microsoft.com/office/drawing/2014/main" id="{665D7362-2479-43E1-AB04-EF79FC447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2933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8" name="Rectangle 386">
                <a:extLst>
                  <a:ext uri="{FF2B5EF4-FFF2-40B4-BE49-F238E27FC236}">
                    <a16:creationId xmlns:a16="http://schemas.microsoft.com/office/drawing/2014/main" id="{A100A352-8EA1-444F-898D-490E8929F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2" y="2937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9" name="Rectangle 387">
                <a:extLst>
                  <a:ext uri="{FF2B5EF4-FFF2-40B4-BE49-F238E27FC236}">
                    <a16:creationId xmlns:a16="http://schemas.microsoft.com/office/drawing/2014/main" id="{AA41928C-470F-42F6-844A-7C7C08906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934"/>
                <a:ext cx="61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Daň z příjmu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389">
                <a:extLst>
                  <a:ext uri="{FF2B5EF4-FFF2-40B4-BE49-F238E27FC236}">
                    <a16:creationId xmlns:a16="http://schemas.microsoft.com/office/drawing/2014/main" id="{9C0EF9D2-5904-4854-BDCD-7212220F1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7" y="293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Rectangle 390">
                <a:extLst>
                  <a:ext uri="{FF2B5EF4-FFF2-40B4-BE49-F238E27FC236}">
                    <a16:creationId xmlns:a16="http://schemas.microsoft.com/office/drawing/2014/main" id="{9922CEF0-919A-4B25-BE8D-3FC7240EE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901"/>
                <a:ext cx="7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Rectangle 391">
                <a:extLst>
                  <a:ext uri="{FF2B5EF4-FFF2-40B4-BE49-F238E27FC236}">
                    <a16:creationId xmlns:a16="http://schemas.microsoft.com/office/drawing/2014/main" id="{FC41A9E9-337C-4DA8-874C-AA7F3F683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901"/>
                <a:ext cx="8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Rectangle 392">
                <a:extLst>
                  <a:ext uri="{FF2B5EF4-FFF2-40B4-BE49-F238E27FC236}">
                    <a16:creationId xmlns:a16="http://schemas.microsoft.com/office/drawing/2014/main" id="{51786800-71DA-4434-930D-21F915255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6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Rectangle 393">
                <a:extLst>
                  <a:ext uri="{FF2B5EF4-FFF2-40B4-BE49-F238E27FC236}">
                    <a16:creationId xmlns:a16="http://schemas.microsoft.com/office/drawing/2014/main" id="{033F62C0-1211-45E4-9DBE-5F55E405B4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2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Rectangle 394">
                <a:extLst>
                  <a:ext uri="{FF2B5EF4-FFF2-40B4-BE49-F238E27FC236}">
                    <a16:creationId xmlns:a16="http://schemas.microsoft.com/office/drawing/2014/main" id="{9290942D-5237-4A85-B446-63C24C572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4" y="3132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395">
                <a:extLst>
                  <a:ext uri="{FF2B5EF4-FFF2-40B4-BE49-F238E27FC236}">
                    <a16:creationId xmlns:a16="http://schemas.microsoft.com/office/drawing/2014/main" id="{443B0771-47EB-40E8-AC8F-FED63A031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6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396">
                <a:extLst>
                  <a:ext uri="{FF2B5EF4-FFF2-40B4-BE49-F238E27FC236}">
                    <a16:creationId xmlns:a16="http://schemas.microsoft.com/office/drawing/2014/main" id="{1B9A021E-15FB-433A-9A30-2D66DEE92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" y="3300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397">
                <a:extLst>
                  <a:ext uri="{FF2B5EF4-FFF2-40B4-BE49-F238E27FC236}">
                    <a16:creationId xmlns:a16="http://schemas.microsoft.com/office/drawing/2014/main" id="{55596618-08C4-4FF0-857D-0EA1658D9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3300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0" name="Rectangle 398">
                <a:extLst>
                  <a:ext uri="{FF2B5EF4-FFF2-40B4-BE49-F238E27FC236}">
                    <a16:creationId xmlns:a16="http://schemas.microsoft.com/office/drawing/2014/main" id="{9293F0AA-0EFE-4BC4-B465-71ACECF76E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3132"/>
                <a:ext cx="118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Výnosy z vydaných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Rectangle 399">
                <a:extLst>
                  <a:ext uri="{FF2B5EF4-FFF2-40B4-BE49-F238E27FC236}">
                    <a16:creationId xmlns:a16="http://schemas.microsoft.com/office/drawing/2014/main" id="{E334EBB5-0F48-46A6-8AC7-0BE222523D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400">
                <a:extLst>
                  <a:ext uri="{FF2B5EF4-FFF2-40B4-BE49-F238E27FC236}">
                    <a16:creationId xmlns:a16="http://schemas.microsoft.com/office/drawing/2014/main" id="{B80D445D-5CB5-4EEB-90C3-960B3A5E81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3300"/>
                <a:ext cx="9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Zpětný odkup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401">
                <a:extLst>
                  <a:ext uri="{FF2B5EF4-FFF2-40B4-BE49-F238E27FC236}">
                    <a16:creationId xmlns:a16="http://schemas.microsoft.com/office/drawing/2014/main" id="{47398C4E-BF67-43B7-810B-6A0A56113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0" y="3300"/>
                <a:ext cx="82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5" name="Rectangle 403">
                <a:extLst>
                  <a:ext uri="{FF2B5EF4-FFF2-40B4-BE49-F238E27FC236}">
                    <a16:creationId xmlns:a16="http://schemas.microsoft.com/office/drawing/2014/main" id="{48C796CD-E036-4053-9273-276672F8B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" y="3300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404">
                <a:extLst>
                  <a:ext uri="{FF2B5EF4-FFF2-40B4-BE49-F238E27FC236}">
                    <a16:creationId xmlns:a16="http://schemas.microsoft.com/office/drawing/2014/main" id="{30B8AC93-0CAA-449E-93A7-F0050791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3132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405">
                <a:extLst>
                  <a:ext uri="{FF2B5EF4-FFF2-40B4-BE49-F238E27FC236}">
                    <a16:creationId xmlns:a16="http://schemas.microsoft.com/office/drawing/2014/main" id="{63342911-2E62-4BA5-B065-50118C8A25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Rectangle 406">
                <a:extLst>
                  <a:ext uri="{FF2B5EF4-FFF2-40B4-BE49-F238E27FC236}">
                    <a16:creationId xmlns:a16="http://schemas.microsoft.com/office/drawing/2014/main" id="{5010BB3D-B965-4996-8F02-5CB01DC4ED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3131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Rectangle 407">
                <a:extLst>
                  <a:ext uri="{FF2B5EF4-FFF2-40B4-BE49-F238E27FC236}">
                    <a16:creationId xmlns:a16="http://schemas.microsoft.com/office/drawing/2014/main" id="{72CB8363-7A7C-4316-80A5-913DC5E274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3131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408">
                <a:extLst>
                  <a:ext uri="{FF2B5EF4-FFF2-40B4-BE49-F238E27FC236}">
                    <a16:creationId xmlns:a16="http://schemas.microsoft.com/office/drawing/2014/main" id="{1E2739D1-C1CD-4BBC-8E57-41D88B610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3300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409">
                <a:extLst>
                  <a:ext uri="{FF2B5EF4-FFF2-40B4-BE49-F238E27FC236}">
                    <a16:creationId xmlns:a16="http://schemas.microsoft.com/office/drawing/2014/main" id="{1EF0A0CE-2C04-4B50-A62C-F5ADFA82B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1" y="3300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2" name="Rectangle 410">
                <a:extLst>
                  <a:ext uri="{FF2B5EF4-FFF2-40B4-BE49-F238E27FC236}">
                    <a16:creationId xmlns:a16="http://schemas.microsoft.com/office/drawing/2014/main" id="{227256E8-CA01-4923-BE99-148B0A689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3132"/>
                <a:ext cx="118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Výnosy z vydaných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411">
                <a:extLst>
                  <a:ext uri="{FF2B5EF4-FFF2-40B4-BE49-F238E27FC236}">
                    <a16:creationId xmlns:a16="http://schemas.microsoft.com/office/drawing/2014/main" id="{9FE77F25-855D-4C13-9DD6-7410A5B6E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9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412">
                <a:extLst>
                  <a:ext uri="{FF2B5EF4-FFF2-40B4-BE49-F238E27FC236}">
                    <a16:creationId xmlns:a16="http://schemas.microsoft.com/office/drawing/2014/main" id="{C44F1825-8A9B-4619-9B2F-BD639F0ED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3300"/>
                <a:ext cx="9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Zpětný odkup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413">
                <a:extLst>
                  <a:ext uri="{FF2B5EF4-FFF2-40B4-BE49-F238E27FC236}">
                    <a16:creationId xmlns:a16="http://schemas.microsoft.com/office/drawing/2014/main" id="{F76A5CE5-5768-4443-B6E9-E1DF28116E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3" y="3300"/>
                <a:ext cx="82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7" name="Rectangle 415">
                <a:extLst>
                  <a:ext uri="{FF2B5EF4-FFF2-40B4-BE49-F238E27FC236}">
                    <a16:creationId xmlns:a16="http://schemas.microsoft.com/office/drawing/2014/main" id="{FB5A8B2E-1B96-4886-B886-58694FDE07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2" y="3296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416">
                <a:extLst>
                  <a:ext uri="{FF2B5EF4-FFF2-40B4-BE49-F238E27FC236}">
                    <a16:creationId xmlns:a16="http://schemas.microsoft.com/office/drawing/2014/main" id="{26BE2A34-7E8D-4D15-9DE0-A3AE5B5AA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3099"/>
                <a:ext cx="7" cy="3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417">
                <a:extLst>
                  <a:ext uri="{FF2B5EF4-FFF2-40B4-BE49-F238E27FC236}">
                    <a16:creationId xmlns:a16="http://schemas.microsoft.com/office/drawing/2014/main" id="{8C9F0542-656D-4751-BD9A-FB6C24E80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3099"/>
                <a:ext cx="8" cy="3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Rectangle 418">
                <a:extLst>
                  <a:ext uri="{FF2B5EF4-FFF2-40B4-BE49-F238E27FC236}">
                    <a16:creationId xmlns:a16="http://schemas.microsoft.com/office/drawing/2014/main" id="{64637D9B-DB77-461C-9B31-C4A1DE74C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6" y="3496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1" name="Rectangle 419">
                <a:extLst>
                  <a:ext uri="{FF2B5EF4-FFF2-40B4-BE49-F238E27FC236}">
                    <a16:creationId xmlns:a16="http://schemas.microsoft.com/office/drawing/2014/main" id="{575C7FC3-573B-44AA-9FBB-AB62114F77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2" y="3496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420">
                <a:extLst>
                  <a:ext uri="{FF2B5EF4-FFF2-40B4-BE49-F238E27FC236}">
                    <a16:creationId xmlns:a16="http://schemas.microsoft.com/office/drawing/2014/main" id="{E6E20855-6938-4DEC-A2E1-3D63A7391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" y="3498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421">
                <a:extLst>
                  <a:ext uri="{FF2B5EF4-FFF2-40B4-BE49-F238E27FC236}">
                    <a16:creationId xmlns:a16="http://schemas.microsoft.com/office/drawing/2014/main" id="{BAC1EAD9-7FB9-4F86-BE21-08972F20F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349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4" name="Rectangle 422">
                <a:extLst>
                  <a:ext uri="{FF2B5EF4-FFF2-40B4-BE49-F238E27FC236}">
                    <a16:creationId xmlns:a16="http://schemas.microsoft.com/office/drawing/2014/main" id="{5FA21061-208D-4912-8651-C1B83B556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3498"/>
                <a:ext cx="99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Vyplacené dividendy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5" name="Rectangle 423">
                <a:extLst>
                  <a:ext uri="{FF2B5EF4-FFF2-40B4-BE49-F238E27FC236}">
                    <a16:creationId xmlns:a16="http://schemas.microsoft.com/office/drawing/2014/main" id="{038729D7-BFE2-46AA-8B5D-71701DD56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5" y="349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Rectangle 424">
                <a:extLst>
                  <a:ext uri="{FF2B5EF4-FFF2-40B4-BE49-F238E27FC236}">
                    <a16:creationId xmlns:a16="http://schemas.microsoft.com/office/drawing/2014/main" id="{F0891DEB-3294-4B3C-BC1A-BDF852B0B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3498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425">
                <a:extLst>
                  <a:ext uri="{FF2B5EF4-FFF2-40B4-BE49-F238E27FC236}">
                    <a16:creationId xmlns:a16="http://schemas.microsoft.com/office/drawing/2014/main" id="{55DC9B64-4439-4E76-B5EB-20819D378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349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8" name="Rectangle 426">
                <a:extLst>
                  <a:ext uri="{FF2B5EF4-FFF2-40B4-BE49-F238E27FC236}">
                    <a16:creationId xmlns:a16="http://schemas.microsoft.com/office/drawing/2014/main" id="{C8A959CB-95BB-458D-8044-291F08FD2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3496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Rectangle 427">
                <a:extLst>
                  <a:ext uri="{FF2B5EF4-FFF2-40B4-BE49-F238E27FC236}">
                    <a16:creationId xmlns:a16="http://schemas.microsoft.com/office/drawing/2014/main" id="{75C66A5E-03F8-4D0C-85C6-EA378CFD1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2" y="3500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428">
                <a:extLst>
                  <a:ext uri="{FF2B5EF4-FFF2-40B4-BE49-F238E27FC236}">
                    <a16:creationId xmlns:a16="http://schemas.microsoft.com/office/drawing/2014/main" id="{7E960522-D0C3-46FE-ABE2-BE88FB4F9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3498"/>
                <a:ext cx="99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Vyplacené dividendy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429">
                <a:extLst>
                  <a:ext uri="{FF2B5EF4-FFF2-40B4-BE49-F238E27FC236}">
                    <a16:creationId xmlns:a16="http://schemas.microsoft.com/office/drawing/2014/main" id="{EFB3A91B-2B8A-4F2D-94E9-123E095F9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7" y="3494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2" name="Rectangle 430">
                <a:extLst>
                  <a:ext uri="{FF2B5EF4-FFF2-40B4-BE49-F238E27FC236}">
                    <a16:creationId xmlns:a16="http://schemas.microsoft.com/office/drawing/2014/main" id="{69E23DEF-0DBD-43FD-AC44-21E736A137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3465"/>
                <a:ext cx="7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3" name="Rectangle 431">
                <a:extLst>
                  <a:ext uri="{FF2B5EF4-FFF2-40B4-BE49-F238E27FC236}">
                    <a16:creationId xmlns:a16="http://schemas.microsoft.com/office/drawing/2014/main" id="{BC8C7762-0A09-4897-B9BF-F456893A3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3465"/>
                <a:ext cx="8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4" name="Rectangle 432">
                <a:extLst>
                  <a:ext uri="{FF2B5EF4-FFF2-40B4-BE49-F238E27FC236}">
                    <a16:creationId xmlns:a16="http://schemas.microsoft.com/office/drawing/2014/main" id="{99EF8476-0B35-45E8-9BE0-3A65AEDDA5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3703"/>
                <a:ext cx="9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5" name="Rectangle 433">
                <a:extLst>
                  <a:ext uri="{FF2B5EF4-FFF2-40B4-BE49-F238E27FC236}">
                    <a16:creationId xmlns:a16="http://schemas.microsoft.com/office/drawing/2014/main" id="{F17C89A8-3569-43ED-91CD-E9C25ECA3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" y="3703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6" name="Rectangle 434">
                <a:extLst>
                  <a:ext uri="{FF2B5EF4-FFF2-40B4-BE49-F238E27FC236}">
                    <a16:creationId xmlns:a16="http://schemas.microsoft.com/office/drawing/2014/main" id="{E38C0D42-508C-4893-95FC-AD6D6E7AC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3703"/>
                <a:ext cx="48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Čistý</a:t>
                </a: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zisk</a:t>
                </a:r>
                <a:endParaRPr kumimoji="0" lang="it-IT" altLang="cs-CZ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7" name="Rectangle 348">
                <a:extLst>
                  <a:ext uri="{FF2B5EF4-FFF2-40B4-BE49-F238E27FC236}">
                    <a16:creationId xmlns:a16="http://schemas.microsoft.com/office/drawing/2014/main" id="{D42250FB-CB93-4B77-BE04-8CD6F21A1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7" y="2393"/>
                <a:ext cx="146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8" name="Rectangle 352">
                <a:extLst>
                  <a:ext uri="{FF2B5EF4-FFF2-40B4-BE49-F238E27FC236}">
                    <a16:creationId xmlns:a16="http://schemas.microsoft.com/office/drawing/2014/main" id="{AA2A3180-28DA-4662-8991-CAED68E892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1" y="2393"/>
                <a:ext cx="114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9" name="Rectangle 354">
                <a:extLst>
                  <a:ext uri="{FF2B5EF4-FFF2-40B4-BE49-F238E27FC236}">
                    <a16:creationId xmlns:a16="http://schemas.microsoft.com/office/drawing/2014/main" id="{3EEF5D3B-23DD-46F7-B66E-D0EE12398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2393"/>
                <a:ext cx="133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Rectangle 436">
              <a:extLst>
                <a:ext uri="{FF2B5EF4-FFF2-40B4-BE49-F238E27FC236}">
                  <a16:creationId xmlns:a16="http://schemas.microsoft.com/office/drawing/2014/main" id="{B21F3574-5C95-40FF-9444-D62B408CF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3" y="3703"/>
              <a:ext cx="7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" name="Rectangle 440">
              <a:extLst>
                <a:ext uri="{FF2B5EF4-FFF2-40B4-BE49-F238E27FC236}">
                  <a16:creationId xmlns:a16="http://schemas.microsoft.com/office/drawing/2014/main" id="{705EF73F-3BCA-4DF0-B1CA-EBE7F4FF1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3705"/>
              <a:ext cx="74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3" name="Rectangle 441">
              <a:extLst>
                <a:ext uri="{FF2B5EF4-FFF2-40B4-BE49-F238E27FC236}">
                  <a16:creationId xmlns:a16="http://schemas.microsoft.com/office/drawing/2014/main" id="{6C90E643-2AA9-4916-9597-05C64E44B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9" y="3705"/>
              <a:ext cx="6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=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5" name="Rectangle 442">
              <a:extLst>
                <a:ext uri="{FF2B5EF4-FFF2-40B4-BE49-F238E27FC236}">
                  <a16:creationId xmlns:a16="http://schemas.microsoft.com/office/drawing/2014/main" id="{F9B4E3D7-1E49-413F-8C51-F85088A78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1" y="3705"/>
              <a:ext cx="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6" name="Rectangle 443">
              <a:extLst>
                <a:ext uri="{FF2B5EF4-FFF2-40B4-BE49-F238E27FC236}">
                  <a16:creationId xmlns:a16="http://schemas.microsoft.com/office/drawing/2014/main" id="{545E439E-2520-41CB-AD4C-F1ED4F206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3705"/>
              <a:ext cx="74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7" name="Rectangle 444">
              <a:extLst>
                <a:ext uri="{FF2B5EF4-FFF2-40B4-BE49-F238E27FC236}">
                  <a16:creationId xmlns:a16="http://schemas.microsoft.com/office/drawing/2014/main" id="{7C2BDD8E-18DF-494D-AE0B-49D757EE0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3" y="3703"/>
              <a:ext cx="105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Snížení čistého dluhu</a:t>
              </a:r>
              <a:endParaRPr kumimoji="0" lang="it-IT" alt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8" name="Rectangle 445">
              <a:extLst>
                <a:ext uri="{FF2B5EF4-FFF2-40B4-BE49-F238E27FC236}">
                  <a16:creationId xmlns:a16="http://schemas.microsoft.com/office/drawing/2014/main" id="{E094922F-CE65-4919-B53F-02B2CA214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5" y="3703"/>
              <a:ext cx="7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9" name="Rectangle 447">
              <a:extLst>
                <a:ext uri="{FF2B5EF4-FFF2-40B4-BE49-F238E27FC236}">
                  <a16:creationId xmlns:a16="http://schemas.microsoft.com/office/drawing/2014/main" id="{4509FE51-C5D3-4609-8B54-57474E5BC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0" name="Rectangle 449">
              <a:extLst>
                <a:ext uri="{FF2B5EF4-FFF2-40B4-BE49-F238E27FC236}">
                  <a16:creationId xmlns:a16="http://schemas.microsoft.com/office/drawing/2014/main" id="{94FC55B0-389F-471F-889C-E34A698BB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1" name="Rectangle 451">
              <a:extLst>
                <a:ext uri="{FF2B5EF4-FFF2-40B4-BE49-F238E27FC236}">
                  <a16:creationId xmlns:a16="http://schemas.microsoft.com/office/drawing/2014/main" id="{4B33BADE-0444-4FD0-A2AB-F0F14042C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2" name="Rectangle 453">
              <a:extLst>
                <a:ext uri="{FF2B5EF4-FFF2-40B4-BE49-F238E27FC236}">
                  <a16:creationId xmlns:a16="http://schemas.microsoft.com/office/drawing/2014/main" id="{4569CEF7-70F4-4AD2-917A-B78266CC8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3" name="Rectangle 455">
              <a:extLst>
                <a:ext uri="{FF2B5EF4-FFF2-40B4-BE49-F238E27FC236}">
                  <a16:creationId xmlns:a16="http://schemas.microsoft.com/office/drawing/2014/main" id="{F1FD6F04-7A9A-4C8D-85C1-CA16B79A1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664"/>
              <a:ext cx="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4" name="Rectangle 457">
              <a:extLst>
                <a:ext uri="{FF2B5EF4-FFF2-40B4-BE49-F238E27FC236}">
                  <a16:creationId xmlns:a16="http://schemas.microsoft.com/office/drawing/2014/main" id="{2A30E80E-A4E9-4843-B640-B77F7111E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5" name="Rectangle 459">
              <a:extLst>
                <a:ext uri="{FF2B5EF4-FFF2-40B4-BE49-F238E27FC236}">
                  <a16:creationId xmlns:a16="http://schemas.microsoft.com/office/drawing/2014/main" id="{7CD726E1-6BD0-4E23-9755-92A4D2872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" y="3672"/>
              <a:ext cx="7" cy="1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6" name="Rectangle 460">
              <a:extLst>
                <a:ext uri="{FF2B5EF4-FFF2-40B4-BE49-F238E27FC236}">
                  <a16:creationId xmlns:a16="http://schemas.microsoft.com/office/drawing/2014/main" id="{7F79982F-785B-4274-A894-91845F208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672"/>
              <a:ext cx="8" cy="1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7" name="Rectangle 461">
              <a:extLst>
                <a:ext uri="{FF2B5EF4-FFF2-40B4-BE49-F238E27FC236}">
                  <a16:creationId xmlns:a16="http://schemas.microsoft.com/office/drawing/2014/main" id="{622610B8-14CD-4D73-9E0A-4538268E9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" y="3871"/>
              <a:ext cx="6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3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220" name="Rectangle 359">
            <a:extLst>
              <a:ext uri="{FF2B5EF4-FFF2-40B4-BE49-F238E27FC236}">
                <a16:creationId xmlns:a16="http://schemas.microsoft.com/office/drawing/2014/main" id="{21860692-CA3A-44FC-BFFD-6282EA3B4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243" y="4217813"/>
            <a:ext cx="26494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cs-CZ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-</a:t>
            </a:r>
            <a:endParaRPr kumimoji="0" lang="cs-CZ" altLang="cs-CZ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500" b="1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+</a:t>
            </a:r>
            <a:endParaRPr kumimoji="0" lang="it-IT" alt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1" name="Rectangle 361">
            <a:extLst>
              <a:ext uri="{FF2B5EF4-FFF2-40B4-BE49-F238E27FC236}">
                <a16:creationId xmlns:a16="http://schemas.microsoft.com/office/drawing/2014/main" id="{D714A44D-A553-40C9-BD3B-325995C30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2638" y="4220988"/>
            <a:ext cx="12311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Finanční výdaje</a:t>
            </a:r>
            <a:endParaRPr kumimoji="0" lang="it-IT" alt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2" name="Rectangle 362">
            <a:extLst>
              <a:ext uri="{FF2B5EF4-FFF2-40B4-BE49-F238E27FC236}">
                <a16:creationId xmlns:a16="http://schemas.microsoft.com/office/drawing/2014/main" id="{CF0673F1-97D6-4356-8990-0AE1238C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2638" y="4433713"/>
            <a:ext cx="12311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Finanční příjmy</a:t>
            </a:r>
            <a:endParaRPr kumimoji="0" lang="it-IT" alt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35E48DA-94D5-445B-831E-364835473983}"/>
              </a:ext>
            </a:extLst>
          </p:cNvPr>
          <p:cNvSpPr txBox="1"/>
          <p:nvPr/>
        </p:nvSpPr>
        <p:spPr>
          <a:xfrm>
            <a:off x="4631748" y="4289674"/>
            <a:ext cx="2460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+/- zdroje financování</a:t>
            </a:r>
          </a:p>
        </p:txBody>
      </p:sp>
    </p:spTree>
    <p:extLst>
      <p:ext uri="{BB962C8B-B14F-4D97-AF65-F5344CB8AC3E}">
        <p14:creationId xmlns:p14="http://schemas.microsoft.com/office/powerpoint/2010/main" val="40190932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38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Shrnutí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Abychom sestavili výkaz cash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  <a:r>
              <a:rPr lang="cs-CZ" altLang="cs-CZ" sz="2400" dirty="0">
                <a:latin typeface="Arial" panose="020B0604020202020204" pitchFamily="34" charset="0"/>
              </a:rPr>
              <a:t>, je potřeba začít u VZZ.</a:t>
            </a: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Jediný rozdíl mezi provozními výnosy a příjmy a mezi provozními náklady a výdaji je časový nesoulad </a:t>
            </a:r>
            <a:r>
              <a:rPr lang="cs-CZ" altLang="cs-CZ" sz="2400" dirty="0">
                <a:latin typeface="Arial" panose="020B0604020202020204" pitchFamily="34" charset="0"/>
              </a:rPr>
              <a:t>způsobený odloženými platbami.</a:t>
            </a: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U kapitálových výdajů neexistuje přímá souvislost mezi peněžním tokem a čistým příjmem.</a:t>
            </a:r>
          </a:p>
        </p:txBody>
      </p:sp>
    </p:spTree>
    <p:extLst>
      <p:ext uri="{BB962C8B-B14F-4D97-AF65-F5344CB8AC3E}">
        <p14:creationId xmlns:p14="http://schemas.microsoft.com/office/powerpoint/2010/main" val="242644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zisku a ztráty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400" b="1" dirty="0"/>
              <a:t>Výnosy</a:t>
            </a:r>
            <a:r>
              <a:rPr lang="cs-CZ" altLang="cs-CZ" sz="2400" dirty="0"/>
              <a:t> = peněžní částky, které podnik získal z veškerých svých činností za účetní období bez ohledu na to, zda v tomto období došlo k jejich inkasu.</a:t>
            </a:r>
          </a:p>
          <a:p>
            <a:pPr algn="just"/>
            <a:endParaRPr lang="cs-CZ" altLang="cs-CZ" sz="2400" b="1" dirty="0"/>
          </a:p>
          <a:p>
            <a:pPr algn="just"/>
            <a:r>
              <a:rPr lang="cs-CZ" altLang="cs-CZ" sz="2400" b="1" dirty="0"/>
              <a:t>Náklady</a:t>
            </a:r>
            <a:r>
              <a:rPr lang="cs-CZ" altLang="cs-CZ" sz="2400" dirty="0"/>
              <a:t> = peněžní částky, které podnik v daném období účelně vynaložil na získání výnosů, i když k jejich skutečnému zaplacení nemuselo ve stejném období dojít.</a:t>
            </a:r>
          </a:p>
        </p:txBody>
      </p:sp>
    </p:spTree>
    <p:extLst>
      <p:ext uri="{BB962C8B-B14F-4D97-AF65-F5344CB8AC3E}">
        <p14:creationId xmlns:p14="http://schemas.microsoft.com/office/powerpoint/2010/main" val="372367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>
            <a:normAutofit/>
          </a:bodyPr>
          <a:lstStyle/>
          <a:p>
            <a:pPr marL="7200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altLang="cs-CZ" sz="2200" b="1" dirty="0"/>
              <a:t>Druhové členění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Sleduje povahu nákladů, tj. jaké druhy nákladů byly vynaloženy (např. spotřeba materiálu, odpisy DDM, mzdové náklady).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Jednotlivé druhy nákladů se promítají do VZZ podle časového hlediska (tzn. v okamžiku, kdy byly vynaloženy) bez ohledu na věcné hledisko (na co byly vynaloženy).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Položka aktivace představuje uznání nákladů jejich převodem do aktiv.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FCCE4E1-ABCF-4F5D-BF07-EFB1B1F25C69}" type="slidenum">
              <a:rPr lang="cs-CZ" altLang="cs-CZ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Různé formáty VZZ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201997C3-3A20-495C-96B7-51F1916E87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7030" y="422910"/>
          <a:ext cx="5016500" cy="623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016475" imgH="6235656" progId="Excel.Sheet.8">
                  <p:embed/>
                </p:oleObj>
              </mc:Choice>
              <mc:Fallback>
                <p:oleObj name="Worksheet" r:id="rId2" imgW="5016475" imgH="6235656" progId="Excel.Sheet.8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201997C3-3A20-495C-96B7-51F1916E87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17030" y="422910"/>
                        <a:ext cx="5016500" cy="623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334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>
            <a:normAutofit lnSpcReduction="10000"/>
          </a:bodyPr>
          <a:lstStyle/>
          <a:p>
            <a:pPr marL="72000" indent="0">
              <a:spcAft>
                <a:spcPts val="600"/>
              </a:spcAft>
              <a:buNone/>
            </a:pPr>
            <a:r>
              <a:rPr lang="cs-CZ" altLang="cs-CZ" sz="2400" b="1" dirty="0"/>
              <a:t>Účelové členění</a:t>
            </a:r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Naopak sleduje příčinu vzniku nákladů, na jaký účel byly vynaloženy (na výrobu, správu, odbyt apod.)</a:t>
            </a:r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Náklady jsou promítnuty do VZZ až v okamžiku vykázání výnosu, k jehož uskutečnění přispěly tzv. náklady výkonu.</a:t>
            </a:r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Podniky většinou používají druhové členění, v případě použití účelového členění je nutné uvést v příloze k účetním výkazům i druhové členění nákladů.</a:t>
            </a:r>
          </a:p>
          <a:p>
            <a:pPr marL="72000" indent="0">
              <a:spcAft>
                <a:spcPts val="600"/>
              </a:spcAft>
              <a:buNone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FCCE4E1-ABCF-4F5D-BF07-EFB1B1F25C69}" type="slidenum">
              <a:rPr lang="cs-CZ" altLang="cs-CZ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Různé formáty VZZ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1F884408-9FA4-44AA-B22C-3D8AAF33D6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112FF94-AA8A-4B70-A3D1-04F92ED0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280" y="2210174"/>
            <a:ext cx="5219998" cy="3053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820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zisku a ztráty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2400" b="1" dirty="0"/>
              <a:t>Významné položky VZZ</a:t>
            </a:r>
          </a:p>
          <a:p>
            <a:pPr algn="just"/>
            <a:r>
              <a:rPr lang="cs-CZ" altLang="cs-CZ" sz="1800" b="1" dirty="0"/>
              <a:t>Tržby za prodej zboží a služeb</a:t>
            </a:r>
            <a:r>
              <a:rPr lang="cs-CZ" altLang="cs-CZ" sz="1800" dirty="0"/>
              <a:t> – obchodní společnost</a:t>
            </a:r>
          </a:p>
          <a:p>
            <a:pPr algn="just"/>
            <a:r>
              <a:rPr lang="cs-CZ" altLang="cs-CZ" sz="1800" b="1" dirty="0"/>
              <a:t>Tržby za prodej zboží </a:t>
            </a:r>
            <a:r>
              <a:rPr lang="cs-CZ" altLang="cs-CZ" sz="1800" dirty="0"/>
              <a:t>– výrobní společnost</a:t>
            </a:r>
          </a:p>
          <a:p>
            <a:pPr algn="just"/>
            <a:r>
              <a:rPr lang="cs-CZ" altLang="cs-CZ" sz="1800" b="1" dirty="0"/>
              <a:t>Výkonová spotřeba </a:t>
            </a:r>
            <a:r>
              <a:rPr lang="cs-CZ" altLang="cs-CZ" sz="1800" dirty="0"/>
              <a:t>– náklady na materiál, energie, opravy, cestovné, náklady na pořízení drobného nehmotného majetku</a:t>
            </a:r>
          </a:p>
          <a:p>
            <a:pPr algn="just"/>
            <a:r>
              <a:rPr lang="cs-CZ" altLang="cs-CZ" sz="1800" b="1" dirty="0"/>
              <a:t>Změna stavu zásob vlastní činnosti </a:t>
            </a:r>
            <a:r>
              <a:rPr lang="cs-CZ" altLang="cs-CZ" sz="1800" dirty="0"/>
              <a:t>– nedokončené výroba, polotovary, výrobky (může mít kladnou i zápornou hodnotu)</a:t>
            </a:r>
          </a:p>
          <a:p>
            <a:pPr algn="just"/>
            <a:r>
              <a:rPr lang="cs-CZ" altLang="cs-CZ" sz="1800" b="1" dirty="0"/>
              <a:t>Aktivace</a:t>
            </a:r>
            <a:r>
              <a:rPr lang="cs-CZ" altLang="cs-CZ" sz="1800" dirty="0"/>
              <a:t> – hodnota aktivovaných nákladů – doprava zásob ve vlastní režii, DDM vytvořený vlastní činností</a:t>
            </a:r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4473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Výsledky hospodaření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400" b="1" dirty="0"/>
              <a:t>Provozní výsledek hospodaření =	</a:t>
            </a:r>
            <a:r>
              <a:rPr lang="cs-CZ" altLang="cs-CZ" sz="2400" dirty="0"/>
              <a:t>provozní výnosy</a:t>
            </a:r>
          </a:p>
          <a:p>
            <a:pPr lvl="2"/>
            <a:r>
              <a:rPr lang="cs-CZ" altLang="cs-CZ" sz="2400" dirty="0"/>
              <a:t>					- provozní náklady</a:t>
            </a:r>
          </a:p>
          <a:p>
            <a:pPr marL="72000" indent="0">
              <a:buNone/>
            </a:pPr>
            <a:endParaRPr lang="cs-CZ" altLang="cs-CZ" sz="24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Finanční výsledek hospodaření =	</a:t>
            </a:r>
            <a:r>
              <a:rPr lang="cs-CZ" altLang="cs-CZ" sz="2400" dirty="0"/>
              <a:t>finanční výnosy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			- finanční náklady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Výsledek hospodaření před zdaněním = </a:t>
            </a:r>
            <a:r>
              <a:rPr lang="cs-CZ" altLang="cs-CZ" sz="2400" dirty="0"/>
              <a:t>	provozní výsledek hospodaření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				+finanční výsledek hospodaření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Čistý zisk = </a:t>
            </a:r>
            <a:r>
              <a:rPr lang="cs-CZ" altLang="cs-CZ" sz="2400" dirty="0"/>
              <a:t>výsledek hospodaření před zdaněním - daň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2208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Výsledky hospodaření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1800" b="1" dirty="0"/>
              <a:t>EBITDA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Earnings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before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Interest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Depreciations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Amortization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provozní výsledek hospodaření po přičtení odpisů hmotného a nehmotného majetku</a:t>
            </a:r>
          </a:p>
          <a:p>
            <a:pPr marL="72000" indent="0">
              <a:buNone/>
            </a:pPr>
            <a:r>
              <a:rPr lang="cs-CZ" altLang="cs-CZ" sz="1800" dirty="0"/>
              <a:t>= EBIT zvýšený o odpisy</a:t>
            </a:r>
          </a:p>
          <a:p>
            <a:pPr marL="72000" indent="0">
              <a:buNone/>
            </a:pPr>
            <a:r>
              <a:rPr lang="cs-CZ" altLang="cs-CZ" sz="1800" b="1" dirty="0"/>
              <a:t>EBIT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Earnigs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before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Interest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měří efekt podnikatelské činnosti, kterého je podnik schopen dosáhnout, přičemž se v tomto případě abstrahuje od způsobu financování a od zdanění.</a:t>
            </a:r>
          </a:p>
          <a:p>
            <a:pPr marL="72000" indent="0">
              <a:buNone/>
            </a:pPr>
            <a:r>
              <a:rPr lang="cs-CZ" altLang="cs-CZ" sz="1800" b="1" dirty="0"/>
              <a:t>EBT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Earnings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before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výsledek hospodaření před zdaněním</a:t>
            </a:r>
          </a:p>
          <a:p>
            <a:pPr marL="72000" indent="0">
              <a:buNone/>
            </a:pPr>
            <a:r>
              <a:rPr lang="cs-CZ" altLang="cs-CZ" sz="1800" b="1" dirty="0"/>
              <a:t>EAT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Earnings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after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výsledek hospodaření po zdanění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E2440C89-AF80-44FD-8651-ADAD953C69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324341"/>
              </p:ext>
            </p:extLst>
          </p:nvPr>
        </p:nvGraphicFramePr>
        <p:xfrm>
          <a:off x="6376988" y="4469765"/>
          <a:ext cx="5737225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37207" imgH="2468961" progId="Word.Document.12">
                  <p:embed/>
                </p:oleObj>
              </mc:Choice>
              <mc:Fallback>
                <p:oleObj name="Document" r:id="rId2" imgW="5737207" imgH="2468961" progId="Word.Documen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E2440C89-AF80-44FD-8651-ADAD953C69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76988" y="4469765"/>
                        <a:ext cx="5737225" cy="2468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59159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5" ma:contentTypeDescription="Vytvoří nový dokument" ma:contentTypeScope="" ma:versionID="61523d914869c6571a0971ada4915eae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73d12e7c83ccb9360f425057b257f8e9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E2C26E-7607-401A-8D62-75D6C86289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AFB393-E837-4485-BEDC-BFFE769F42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485A08-9102-4325-9130-CA4B454B9F0C}">
  <ds:schemaRefs>
    <ds:schemaRef ds:uri="http://purl.org/dc/elements/1.1/"/>
    <ds:schemaRef ds:uri="http://schemas.microsoft.com/office/2006/metadata/properties"/>
    <ds:schemaRef ds:uri="http://www.w3.org/XML/1998/namespace"/>
    <ds:schemaRef ds:uri="4f0289a4-3b82-4623-a95c-1407cf5b832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1083ac9-bfbf-47e4-af4e-605821655a7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4044</TotalTime>
  <Words>1961</Words>
  <Application>Microsoft Office PowerPoint</Application>
  <PresentationFormat>Širokoúhlá obrazovka</PresentationFormat>
  <Paragraphs>490</Paragraphs>
  <Slides>38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7" baseType="lpstr">
      <vt:lpstr>Arial</vt:lpstr>
      <vt:lpstr>Calibri</vt:lpstr>
      <vt:lpstr>Tahoma</vt:lpstr>
      <vt:lpstr>Times New Roman</vt:lpstr>
      <vt:lpstr>Verdana</vt:lpstr>
      <vt:lpstr>Wingdings</vt:lpstr>
      <vt:lpstr>Prezentace_MU_CZ</vt:lpstr>
      <vt:lpstr>Worksheet</vt:lpstr>
      <vt:lpstr>Document</vt:lpstr>
      <vt:lpstr>Cash flow, Výkaz zisku a ztráty,  </vt:lpstr>
      <vt:lpstr>Obsah</vt:lpstr>
      <vt:lpstr>Výkaz zisku a ztráty</vt:lpstr>
      <vt:lpstr>Výkaz zisku a ztráty</vt:lpstr>
      <vt:lpstr>Různé formáty VZZ</vt:lpstr>
      <vt:lpstr>Různé formáty VZZ</vt:lpstr>
      <vt:lpstr>Výkaz zisku a ztráty</vt:lpstr>
      <vt:lpstr>Výsledky hospodaření</vt:lpstr>
      <vt:lpstr>Výsledky hospodaření</vt:lpstr>
      <vt:lpstr>Výnosy a investiční cyklus</vt:lpstr>
      <vt:lpstr>Provozní výsledek hospodaření</vt:lpstr>
      <vt:lpstr>Finanční cyklus</vt:lpstr>
      <vt:lpstr>Výkaz cash flow – přehled o peněžních tocích </vt:lpstr>
      <vt:lpstr>Výkaz cash flow</vt:lpstr>
      <vt:lpstr>Výkaz cash flow - přehled o peněžních tocích </vt:lpstr>
      <vt:lpstr>Struktura výkazu cash flow</vt:lpstr>
      <vt:lpstr>Kategorizace výkazu cash flow</vt:lpstr>
      <vt:lpstr>Struktura výkazu cash flow</vt:lpstr>
      <vt:lpstr>Prezentace aplikace PowerPoint</vt:lpstr>
      <vt:lpstr>Provozní cash flow</vt:lpstr>
      <vt:lpstr>Provozní cash flow</vt:lpstr>
      <vt:lpstr>Investiční cash flow</vt:lpstr>
      <vt:lpstr>Volné cash flow</vt:lpstr>
      <vt:lpstr>Finanční zdroje</vt:lpstr>
      <vt:lpstr>Vlastní kapitál</vt:lpstr>
      <vt:lpstr>Cizí kapitál</vt:lpstr>
      <vt:lpstr>Shrnutí</vt:lpstr>
      <vt:lpstr>Shrnutí</vt:lpstr>
      <vt:lpstr>Od výnosů k peněžním tokům (cash flow)</vt:lpstr>
      <vt:lpstr>Provozní výnosy</vt:lpstr>
      <vt:lpstr>Provozní náklady</vt:lpstr>
      <vt:lpstr>Provozní náklady</vt:lpstr>
      <vt:lpstr>Provozní náklady</vt:lpstr>
      <vt:lpstr>Kapitálové výdaje</vt:lpstr>
      <vt:lpstr>Financování</vt:lpstr>
      <vt:lpstr>Financování</vt:lpstr>
      <vt:lpstr>Z výkazu zisku a ztráty ….. k výkazu cash flow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38</cp:revision>
  <cp:lastPrinted>1601-01-01T00:00:00Z</cp:lastPrinted>
  <dcterms:created xsi:type="dcterms:W3CDTF">2019-10-20T17:16:57Z</dcterms:created>
  <dcterms:modified xsi:type="dcterms:W3CDTF">2022-03-28T08:02:21Z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