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sldIdLst>
    <p:sldId id="256" r:id="rId2"/>
    <p:sldId id="261" r:id="rId3"/>
    <p:sldId id="263" r:id="rId4"/>
    <p:sldId id="264" r:id="rId5"/>
    <p:sldId id="265" r:id="rId6"/>
    <p:sldId id="266" r:id="rId7"/>
    <p:sldId id="269" r:id="rId8"/>
    <p:sldId id="270" r:id="rId9"/>
    <p:sldId id="267" r:id="rId10"/>
    <p:sldId id="274" r:id="rId11"/>
    <p:sldId id="278" r:id="rId12"/>
    <p:sldId id="277" r:id="rId13"/>
    <p:sldId id="279" r:id="rId14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2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1C701A8-04A7-4575-A5EF-210262F0D376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1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4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83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812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73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193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5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12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03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76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0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12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87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5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99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23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3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Strategie regionálního rozvoje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Cíle regionální politiky ČR na období 20</a:t>
            </a:r>
            <a:r>
              <a:rPr lang="cs-CZ" dirty="0"/>
              <a:t>2</a:t>
            </a:r>
            <a:r>
              <a:rPr lang="pt-BR" dirty="0"/>
              <a:t>1–202</a:t>
            </a:r>
            <a:r>
              <a:rPr lang="cs-CZ" dirty="0"/>
              <a:t>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Globální cíl: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Strategicky orientovaná modernizace politiky soudržnosti/kohezní politiky jako hlavní investiční politiky EU (373 mld. Euro).</a:t>
            </a:r>
          </a:p>
          <a:p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Základní cíle: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1: Inteligentnější Evropa díky inovacím, digitalizaci, ekonomické transformaci a podpoře MSP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2: Zelenější, 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bezuhlíková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 Evropa díky realizaci tzv. Pařížské dohody a investicím do transformace energeticky, obnovitelných zdrojů a boje proti změnám klimatu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3: Propojenější Evropa díky strategickým dopravním a  digitálním sítím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4: Sociálnější Evropa díky provádění evropského pilíře sociálních práv a podpoře kvalitní zaměstnanosti, vzdělávání, dovedností, sociálního začleňování a rovného přístupu ke zdravotnické péči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5 Evropa bližším občanům díky podpoře místně vedených strategií rozvoje a udržitelného rozvoje měst v celé EU.</a:t>
            </a:r>
          </a:p>
        </p:txBody>
      </p:sp>
    </p:spTree>
    <p:extLst>
      <p:ext uri="{BB962C8B-B14F-4D97-AF65-F5344CB8AC3E}">
        <p14:creationId xmlns:p14="http://schemas.microsoft.com/office/powerpoint/2010/main" val="2245982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C2A04-B799-4395-82C7-29706B8FD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02060"/>
                </a:solidFill>
              </a:rPr>
              <a:t>Programy pro programové období </a:t>
            </a:r>
            <a:br>
              <a:rPr lang="cs-CZ" sz="3200" dirty="0">
                <a:solidFill>
                  <a:srgbClr val="002060"/>
                </a:solidFill>
              </a:rPr>
            </a:br>
            <a:r>
              <a:rPr lang="cs-CZ" sz="3200" dirty="0">
                <a:solidFill>
                  <a:srgbClr val="002060"/>
                </a:solidFill>
              </a:rPr>
              <a:t>2021 - 2027 v ČR a jejich alokace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B4AE12B-4BC8-4ED0-ADFD-14F430F69C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9599" y="2149311"/>
            <a:ext cx="6636651" cy="331236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AB55515A-F167-4CF8-8CE1-5A92C43C71A1}"/>
              </a:ext>
            </a:extLst>
          </p:cNvPr>
          <p:cNvSpPr/>
          <p:nvPr/>
        </p:nvSpPr>
        <p:spPr>
          <a:xfrm flipH="1">
            <a:off x="7236396" y="2204864"/>
            <a:ext cx="1440164" cy="305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4,9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4,8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3,1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2,5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2,4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1,6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1,5 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0,24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0,03 mld. EUR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5512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DC51017-5767-40F7-84D5-D0E0AF6FE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53348" cy="61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213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2021D-BCB3-45D3-B657-76EE26E7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188640"/>
            <a:ext cx="5762601" cy="576064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  <a:r>
              <a:rPr lang="en-GB" sz="3200" dirty="0"/>
              <a:t>Regional</a:t>
            </a:r>
            <a:r>
              <a:rPr lang="cs-CZ" sz="3200" dirty="0"/>
              <a:t> performance groups</a:t>
            </a:r>
            <a:endParaRPr lang="en-GB" sz="32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BD07E39-4CD6-4A75-8B5F-886EFFDAAF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836712"/>
            <a:ext cx="5652000" cy="56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633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Regionální politika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70000" lnSpcReduction="20000"/>
          </a:bodyPr>
          <a:lstStyle/>
          <a:p>
            <a:pPr marL="0" lvl="0" indent="0" hangingPunct="0">
              <a:spcAft>
                <a:spcPts val="600"/>
              </a:spcAft>
              <a:buNone/>
            </a:pPr>
            <a:r>
              <a:rPr lang="cs-CZ" sz="3200" dirty="0"/>
              <a:t>= soubor nástrojů a opatření orientovaných na společensky žádoucí ovlivňování rozmístění ekonomických subjektů a podmínek jejich činnosti</a:t>
            </a:r>
          </a:p>
          <a:p>
            <a:pPr lvl="0" hangingPunct="0"/>
            <a:r>
              <a:rPr lang="cs-CZ" sz="3200" b="1" dirty="0"/>
              <a:t>Centralizovaný model regionální politiky</a:t>
            </a:r>
          </a:p>
          <a:p>
            <a:pPr lvl="1" hangingPunct="0"/>
            <a:r>
              <a:rPr lang="cs-CZ" sz="2800" dirty="0"/>
              <a:t>systémové zarámování výchozí teoreticko-metodologickou doktrínou</a:t>
            </a:r>
          </a:p>
          <a:p>
            <a:pPr lvl="1" hangingPunct="0"/>
            <a:r>
              <a:rPr lang="cs-CZ" sz="2800" dirty="0"/>
              <a:t>regulace ekonomického rozvoje, přerozdělovací procesy</a:t>
            </a:r>
          </a:p>
          <a:p>
            <a:pPr lvl="0" hangingPunct="0"/>
            <a:r>
              <a:rPr lang="cs-CZ" sz="3200" b="1" dirty="0"/>
              <a:t>Decentralizovaný model regionální politiky</a:t>
            </a:r>
          </a:p>
          <a:p>
            <a:pPr lvl="1" hangingPunct="0"/>
            <a:r>
              <a:rPr lang="cs-CZ" sz="2800" dirty="0"/>
              <a:t>aktivní role nižších článků veřejné správy → princip subsidiarity</a:t>
            </a:r>
          </a:p>
          <a:p>
            <a:pPr lvl="1" hangingPunct="0"/>
            <a:r>
              <a:rPr lang="cs-CZ" sz="2800" dirty="0"/>
              <a:t>inkorporace tržně konformního přístupu cíleného na uvolňování tržních sil </a:t>
            </a:r>
          </a:p>
          <a:p>
            <a:pPr lvl="1" hangingPunct="0"/>
            <a:r>
              <a:rPr lang="cs-CZ" sz="2800" dirty="0"/>
              <a:t>důraz na řešení příčin a nikoliv následků nerovnoměrného ekonomického rozvoje</a:t>
            </a:r>
          </a:p>
          <a:p>
            <a:pPr lvl="1" hangingPunct="0"/>
            <a:endParaRPr lang="cs-CZ" sz="2800" dirty="0"/>
          </a:p>
          <a:p>
            <a:pPr lvl="1" hangingPunct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664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Regionální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Centrální (vládní) regionální politika</a:t>
            </a:r>
          </a:p>
          <a:p>
            <a:pPr lvl="1"/>
            <a:r>
              <a:rPr lang="cs-CZ" dirty="0"/>
              <a:t>hlavní prioritou centrální regionální politiky by mělo být řešení nejvýznamnějších negativních disparit generovaných nerovnoměrným ekonomickým rozvojem</a:t>
            </a:r>
          </a:p>
          <a:p>
            <a:pPr lvl="1"/>
            <a:r>
              <a:rPr lang="cs-CZ" dirty="0"/>
              <a:t>společenským cílem je podpora sociální soudržnosti</a:t>
            </a:r>
          </a:p>
          <a:p>
            <a:r>
              <a:rPr lang="cs-CZ" b="1" dirty="0"/>
              <a:t>Regionální politika regionů</a:t>
            </a:r>
          </a:p>
          <a:p>
            <a:pPr lvl="1"/>
            <a:r>
              <a:rPr lang="cs-CZ" dirty="0"/>
              <a:t>hlavní prioritou by měla být koncepčně založená stimulace ekonomického rozvoje</a:t>
            </a:r>
          </a:p>
          <a:p>
            <a:pPr lvl="1"/>
            <a:r>
              <a:rPr lang="cs-CZ" dirty="0"/>
              <a:t>společenským cílem podpora ekonomické výkonnosti regionů</a:t>
            </a:r>
          </a:p>
          <a:p>
            <a:r>
              <a:rPr lang="cs-CZ" b="1" dirty="0"/>
              <a:t>Koncept tržně konformní regionální politiky</a:t>
            </a:r>
          </a:p>
          <a:p>
            <a:pPr lvl="1"/>
            <a:r>
              <a:rPr lang="cs-CZ" dirty="0"/>
              <a:t>základní tendence a charakter ekonomického rozvoje determinovány aktivitami soukromého sektoru</a:t>
            </a:r>
          </a:p>
          <a:p>
            <a:pPr lvl="1"/>
            <a:r>
              <a:rPr lang="cs-CZ" dirty="0"/>
              <a:t>přejímání mikroekonomických analytických postupů v regionálně-ekonomickém výzkumu (SWOT analýza)</a:t>
            </a:r>
          </a:p>
        </p:txBody>
      </p:sp>
    </p:spTree>
    <p:extLst>
      <p:ext uri="{BB962C8B-B14F-4D97-AF65-F5344CB8AC3E}">
        <p14:creationId xmlns:p14="http://schemas.microsoft.com/office/powerpoint/2010/main" val="33980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politika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cs-CZ" sz="2000" dirty="0"/>
              <a:t>cílem je podpora vytváření pracovních míst, konkurenceschopnosti firem, hospodářského růstu, udržitelného rozvoje a zlepšování kvality života občanů</a:t>
            </a:r>
          </a:p>
          <a:p>
            <a:r>
              <a:rPr lang="cs-CZ" sz="2000" dirty="0"/>
              <a:t>Financování – </a:t>
            </a:r>
            <a:r>
              <a:rPr lang="cs-CZ" sz="2000" b="1" dirty="0"/>
              <a:t>tzv. Strukturální a investiční fondy</a:t>
            </a:r>
          </a:p>
          <a:p>
            <a:pPr lvl="1"/>
            <a:r>
              <a:rPr lang="cs-CZ" dirty="0"/>
              <a:t>Evropský fond pro regionální rozvoj (EFRR/ERDF)</a:t>
            </a:r>
          </a:p>
          <a:p>
            <a:pPr lvl="1"/>
            <a:r>
              <a:rPr lang="cs-CZ" dirty="0"/>
              <a:t>Fond soudržnosti (FS/CF)</a:t>
            </a:r>
          </a:p>
          <a:p>
            <a:pPr lvl="1"/>
            <a:r>
              <a:rPr lang="cs-CZ" dirty="0"/>
              <a:t>Evropský sociální fond (ESF/ESF)</a:t>
            </a:r>
          </a:p>
          <a:p>
            <a:pPr lvl="1"/>
            <a:r>
              <a:rPr lang="cs-CZ" dirty="0"/>
              <a:t>Evropský zemědělský fond pro rozvoj venkova (EZFRV/EAFRD)</a:t>
            </a:r>
          </a:p>
          <a:p>
            <a:pPr lvl="1"/>
            <a:r>
              <a:rPr lang="cs-CZ" dirty="0"/>
              <a:t>Evropský námořní a rybářský fond (ENRF/EMFF)</a:t>
            </a:r>
          </a:p>
          <a:p>
            <a:pPr lvl="1"/>
            <a:r>
              <a:rPr lang="cs-CZ" b="1" i="1" dirty="0"/>
              <a:t>Ostatní fondy </a:t>
            </a:r>
          </a:p>
          <a:p>
            <a:pPr lvl="1"/>
            <a:r>
              <a:rPr lang="cs-CZ" i="1" dirty="0"/>
              <a:t>Fond solidarity (FS/SF)</a:t>
            </a:r>
          </a:p>
          <a:p>
            <a:pPr lvl="1"/>
            <a:r>
              <a:rPr lang="cs-CZ" i="1" dirty="0"/>
              <a:t>Evropský fond pro přizpůsobení se globalizaci (EFPG/EGAF)</a:t>
            </a:r>
          </a:p>
        </p:txBody>
      </p:sp>
    </p:spTree>
    <p:extLst>
      <p:ext uri="{BB962C8B-B14F-4D97-AF65-F5344CB8AC3E}">
        <p14:creationId xmlns:p14="http://schemas.microsoft.com/office/powerpoint/2010/main" val="41993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politiky soudržnosti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Koncentrace</a:t>
            </a:r>
          </a:p>
          <a:p>
            <a:pPr lvl="1"/>
            <a:r>
              <a:rPr lang="cs-CZ" i="1" dirty="0"/>
              <a:t>Koncentrace zdrojů</a:t>
            </a:r>
            <a:r>
              <a:rPr lang="cs-CZ" dirty="0"/>
              <a:t> – na nejchudší regiony a země</a:t>
            </a:r>
          </a:p>
          <a:p>
            <a:pPr lvl="1"/>
            <a:r>
              <a:rPr lang="cs-CZ" i="1" dirty="0"/>
              <a:t>Regiony a země </a:t>
            </a:r>
            <a:r>
              <a:rPr lang="cs-CZ" dirty="0"/>
              <a:t>– cílení investic na hlavní růstové priority:</a:t>
            </a:r>
          </a:p>
          <a:p>
            <a:pPr lvl="2"/>
            <a:r>
              <a:rPr lang="cs-CZ" dirty="0"/>
              <a:t>Výzkum a inovace </a:t>
            </a:r>
          </a:p>
          <a:p>
            <a:pPr lvl="2"/>
            <a:r>
              <a:rPr lang="cs-CZ" dirty="0"/>
              <a:t>Informační a komunikační technologie</a:t>
            </a:r>
          </a:p>
          <a:p>
            <a:pPr lvl="2"/>
            <a:r>
              <a:rPr lang="cs-CZ" dirty="0"/>
              <a:t>Posilování konkurenceschopnosti malých a středních podniků</a:t>
            </a:r>
          </a:p>
          <a:p>
            <a:pPr lvl="2"/>
            <a:r>
              <a:rPr lang="cs-CZ" dirty="0"/>
              <a:t>Podporu přechodu na nízkouhlíkové hospodářství </a:t>
            </a:r>
          </a:p>
          <a:p>
            <a:pPr lvl="1"/>
            <a:r>
              <a:rPr lang="cs-CZ" i="1" dirty="0"/>
              <a:t>Koncentrace výdajů </a:t>
            </a:r>
            <a:r>
              <a:rPr lang="cs-CZ" dirty="0"/>
              <a:t>– pravidlo N+2</a:t>
            </a:r>
          </a:p>
          <a:p>
            <a:r>
              <a:rPr lang="cs-CZ" b="1" dirty="0"/>
              <a:t>Tvorba programů </a:t>
            </a:r>
            <a:r>
              <a:rPr lang="cs-CZ" dirty="0"/>
              <a:t>– víceleté národní programy</a:t>
            </a:r>
          </a:p>
          <a:p>
            <a:r>
              <a:rPr lang="cs-CZ" b="1" dirty="0"/>
              <a:t>Partnerství</a:t>
            </a:r>
            <a:r>
              <a:rPr lang="cs-CZ" dirty="0"/>
              <a:t> - program je vypracováván za účasti orgánů na evropské, regionální a místní úrovni, sociálních partnerů a organizací občanské společnosti</a:t>
            </a:r>
          </a:p>
          <a:p>
            <a:r>
              <a:rPr lang="cs-CZ" b="1" dirty="0"/>
              <a:t>Adicionalita</a:t>
            </a:r>
            <a:r>
              <a:rPr lang="cs-CZ" dirty="0"/>
              <a:t> - financování z evropských strukturálních fondů nesmí nahrazovat výdaje jednotlivých členských států</a:t>
            </a:r>
          </a:p>
        </p:txBody>
      </p:sp>
    </p:spTree>
    <p:extLst>
      <p:ext uri="{BB962C8B-B14F-4D97-AF65-F5344CB8AC3E}">
        <p14:creationId xmlns:p14="http://schemas.microsoft.com/office/powerpoint/2010/main" val="259501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553"/>
            <a:ext cx="6347713" cy="1320800"/>
          </a:xfrm>
        </p:spPr>
        <p:txBody>
          <a:bodyPr>
            <a:normAutofit/>
          </a:bodyPr>
          <a:lstStyle/>
          <a:p>
            <a:r>
              <a:rPr lang="cs-CZ" dirty="0"/>
              <a:t>Politika soudržnosti EU: Cíle 2014 - 2020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1600" dirty="0"/>
              <a:t>Zdroj: Europa.eu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91047"/>
            <a:ext cx="6443333" cy="49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25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politika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cíl regionální politiky: rozvoj regionů zaměřený na jejich soudržnost a zvyšování konkurenceschopnosti</a:t>
            </a:r>
          </a:p>
          <a:p>
            <a:r>
              <a:rPr lang="cs-CZ" sz="2800" dirty="0"/>
              <a:t>základním nástrojem regionální politiky -  </a:t>
            </a:r>
            <a:r>
              <a:rPr lang="cs-CZ" sz="2800" b="1" dirty="0"/>
              <a:t>Strategie regionálního rozvoje České republiky</a:t>
            </a:r>
            <a:r>
              <a:rPr lang="cs-CZ" sz="2800" dirty="0"/>
              <a:t> platná pro období 2014–2020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zabezpečuje provázanost národní regionální politiky s regionální politikou Evropské unie a také s ostatními odvětvovými politikami </a:t>
            </a:r>
          </a:p>
          <a:p>
            <a:r>
              <a:rPr lang="cs-CZ" sz="2800" dirty="0"/>
              <a:t>financování: zdroje EU, národní zdroje</a:t>
            </a:r>
          </a:p>
        </p:txBody>
      </p:sp>
    </p:spTree>
    <p:extLst>
      <p:ext uri="{BB962C8B-B14F-4D97-AF65-F5344CB8AC3E}">
        <p14:creationId xmlns:p14="http://schemas.microsoft.com/office/powerpoint/2010/main" val="37465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Cíle regionální politiky ČR na období 2014–2020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Globální cíl:</a:t>
            </a:r>
          </a:p>
          <a:p>
            <a:pPr lvl="1"/>
            <a:r>
              <a:rPr lang="cs-CZ" dirty="0"/>
              <a:t>zajistit dynamický a vyvážený rozvoj území České republiky se zřetelem na kvalitu života a životního prostředí,</a:t>
            </a:r>
          </a:p>
          <a:p>
            <a:pPr lvl="1"/>
            <a:r>
              <a:rPr lang="cs-CZ" dirty="0"/>
              <a:t>přispět ke snižování regionálních rozdílů a zároveň umožnit využití místního potenciálu pro posílení konkurenceschopnosti jednotlivých územně správních celků (územních jednotek).</a:t>
            </a:r>
          </a:p>
          <a:p>
            <a:r>
              <a:rPr lang="cs-CZ" b="1" dirty="0"/>
              <a:t>Základní cíle:</a:t>
            </a:r>
          </a:p>
          <a:p>
            <a:pPr lvl="1"/>
            <a:r>
              <a:rPr lang="cs-CZ" dirty="0"/>
              <a:t>Cíl 1: Podpořit zvyšování konkurenceschopnosti a využití ekonomického potenciálu regionů (růstový cíl)</a:t>
            </a:r>
          </a:p>
          <a:p>
            <a:pPr lvl="1"/>
            <a:r>
              <a:rPr lang="cs-CZ" dirty="0"/>
              <a:t>Cíl 2: Zmírnit prohlubování negativních regionálních rozdílů (vyrovnávací cíl)</a:t>
            </a:r>
          </a:p>
          <a:p>
            <a:pPr lvl="1"/>
            <a:r>
              <a:rPr lang="cs-CZ" dirty="0"/>
              <a:t>Cíl 3: Posílit environmentální udržitelnost (preventivní cíl)</a:t>
            </a:r>
          </a:p>
          <a:p>
            <a:pPr lvl="1"/>
            <a:r>
              <a:rPr lang="cs-CZ" dirty="0"/>
              <a:t>Cíl 4: Optimalizovat institucionální rámec pro rozvoj regionů (institucionální cíl)</a:t>
            </a:r>
          </a:p>
        </p:txBody>
      </p:sp>
    </p:spTree>
    <p:extLst>
      <p:ext uri="{BB962C8B-B14F-4D97-AF65-F5344CB8AC3E}">
        <p14:creationId xmlns:p14="http://schemas.microsoft.com/office/powerpoint/2010/main" val="45286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Programy pro programové období </a:t>
            </a:r>
            <a:br>
              <a:rPr lang="cs-CZ" dirty="0"/>
            </a:br>
            <a:r>
              <a:rPr lang="cs-CZ" dirty="0"/>
              <a:t>2014 - 2020 v ČR a jejich alokace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/>
              <a:t>Zdroj: strukturalni-fondy.cz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28" y="1930400"/>
            <a:ext cx="6711751" cy="45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47414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784</TotalTime>
  <Words>722</Words>
  <Application>Microsoft Office PowerPoint</Application>
  <PresentationFormat>Předvádění na obrazovce (4:3)</PresentationFormat>
  <Paragraphs>107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Fazeta</vt:lpstr>
      <vt:lpstr>Strategie regionálního rozvoje</vt:lpstr>
      <vt:lpstr> Regionální politika </vt:lpstr>
      <vt:lpstr>Regionální politika</vt:lpstr>
      <vt:lpstr>Regionální politika EU</vt:lpstr>
      <vt:lpstr>Zásady politiky soudržnosti EU</vt:lpstr>
      <vt:lpstr>Politika soudržnosti EU: Cíle 2014 - 2020</vt:lpstr>
      <vt:lpstr>Regionální politika v ČR</vt:lpstr>
      <vt:lpstr>Cíle regionální politiky ČR na období 2014–2020</vt:lpstr>
      <vt:lpstr>Programy pro programové období  2014 - 2020 v ČR a jejich alokace</vt:lpstr>
      <vt:lpstr>Cíle regionální politiky ČR na období 2021–2027</vt:lpstr>
      <vt:lpstr>Programy pro programové období  2021 - 2027 v ČR a jejich alokace</vt:lpstr>
      <vt:lpstr>Prezentace aplikace PowerPoint</vt:lpstr>
      <vt:lpstr> Regional performance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 Viturka</cp:lastModifiedBy>
  <cp:revision>99</cp:revision>
  <cp:lastPrinted>2021-05-12T08:12:53Z</cp:lastPrinted>
  <dcterms:created xsi:type="dcterms:W3CDTF">2016-02-27T17:26:19Z</dcterms:created>
  <dcterms:modified xsi:type="dcterms:W3CDTF">2022-05-03T10:37:22Z</dcterms:modified>
</cp:coreProperties>
</file>