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2"/>
  </p:notesMasterIdLst>
  <p:sldIdLst>
    <p:sldId id="256" r:id="rId2"/>
    <p:sldId id="258" r:id="rId3"/>
    <p:sldId id="262" r:id="rId4"/>
    <p:sldId id="270" r:id="rId5"/>
    <p:sldId id="266" r:id="rId6"/>
    <p:sldId id="265" r:id="rId7"/>
    <p:sldId id="267" r:id="rId8"/>
    <p:sldId id="268" r:id="rId9"/>
    <p:sldId id="269" r:id="rId10"/>
    <p:sldId id="26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701A8-04A7-4575-A5EF-210262F0D376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F2DAD-192B-4340-B9BC-D27247C240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5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s.wikipedia.org/wiki/Soubor:Clash_of_Civilizations_world_map.pn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920880" cy="2520280"/>
          </a:xfrm>
        </p:spPr>
        <p:txBody>
          <a:bodyPr/>
          <a:lstStyle/>
          <a:p>
            <a:r>
              <a:rPr lang="cs-CZ" dirty="0"/>
              <a:t>ZVYŠOVÁNÍ VZÁJEMNÉ ZÁVISLOSTI V GLOBÁLNÍ EKONOMICE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/>
              <a:t>Regionální ekonomie a politika II</a:t>
            </a:r>
          </a:p>
          <a:p>
            <a:r>
              <a:rPr lang="cs-CZ" dirty="0"/>
              <a:t>Prof. RNDr. Milan </a:t>
            </a:r>
            <a:r>
              <a:rPr lang="cs-CZ" dirty="0" err="1"/>
              <a:t>Viturka</a:t>
            </a:r>
            <a:r>
              <a:rPr lang="cs-CZ" dirty="0"/>
              <a:t>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959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all" dirty="0" err="1"/>
              <a:t>huntington</a:t>
            </a:r>
            <a:r>
              <a:rPr lang="cs-CZ" cap="all" dirty="0"/>
              <a:t>, s</a:t>
            </a:r>
            <a:r>
              <a:rPr lang="cs-CZ" dirty="0"/>
              <a:t>. (2001): Střet civilizací, boj kultur a proměna světového řádu. Praha: Rybka </a:t>
            </a:r>
            <a:r>
              <a:rPr lang="cs-CZ" dirty="0" err="1"/>
              <a:t>publishers</a:t>
            </a:r>
            <a:r>
              <a:rPr lang="cs-CZ" dirty="0"/>
              <a:t>.</a:t>
            </a:r>
          </a:p>
          <a:p>
            <a:r>
              <a:rPr lang="cs-CZ" dirty="0"/>
              <a:t>VITURKA, Milan. Regionální ekonomie a politika II. první. Brno: ESF MU, 2007. 130 s. ISBN 978-80-210-4478-4.</a:t>
            </a:r>
          </a:p>
          <a:p>
            <a:r>
              <a:rPr lang="cs-CZ" dirty="0"/>
              <a:t>VITURKA, Milan, Petr HALÁMEK, Viktorie KLÍMOVÁ, Vilém PAŘIL a Vladimír ŽÍTEK. Regionální rozvoj, politika a správa. Díl 1: Regionální rozvoj. Brno: ESF MU, 2015. 242 s.</a:t>
            </a:r>
          </a:p>
          <a:p>
            <a:r>
              <a:rPr lang="en-US" dirty="0"/>
              <a:t>Regional development studies – The impact of the development of the countries of Central and Eastern Europe on the Community territory.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789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Civilizační okruhy světa podle </a:t>
            </a:r>
            <a:r>
              <a:rPr lang="cs-CZ" dirty="0" err="1"/>
              <a:t>Huntingtona</a:t>
            </a:r>
            <a:r>
              <a:rPr lang="cs-CZ" dirty="0"/>
              <a:t> (2001)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1560" y="5229200"/>
            <a:ext cx="8075240" cy="11624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400" dirty="0"/>
              <a:t>západní civilizace (červená)		pravoslavná civilizace (hnědá) </a:t>
            </a:r>
          </a:p>
          <a:p>
            <a:pPr marL="0" indent="0" algn="just">
              <a:buNone/>
            </a:pPr>
            <a:r>
              <a:rPr lang="cs-CZ" sz="1400" dirty="0"/>
              <a:t>latinskoamerická civilizace (zelená)	islámská civilizace (žlutá)</a:t>
            </a:r>
          </a:p>
          <a:p>
            <a:pPr marL="0" indent="0" algn="just">
              <a:buNone/>
            </a:pPr>
            <a:r>
              <a:rPr lang="cs-CZ" sz="1400" dirty="0"/>
              <a:t>subsaharská Afrika (modrá)		hinduistická civilizace (světle zelená)</a:t>
            </a:r>
          </a:p>
          <a:p>
            <a:pPr marL="0" indent="0" algn="just">
              <a:buNone/>
            </a:pPr>
            <a:r>
              <a:rPr lang="cs-CZ" sz="1400" dirty="0"/>
              <a:t>buddhistická civilizace (fialová)</a:t>
            </a:r>
            <a:r>
              <a:rPr lang="cs-CZ" sz="1400"/>
              <a:t>		čínská </a:t>
            </a:r>
            <a:r>
              <a:rPr lang="cs-CZ" sz="1400" dirty="0"/>
              <a:t>civilizace (růžová)</a:t>
            </a:r>
          </a:p>
          <a:p>
            <a:pPr marL="0" indent="0" algn="just">
              <a:buNone/>
            </a:pPr>
            <a:r>
              <a:rPr lang="cs-CZ" sz="1400" dirty="0"/>
              <a:t>Japonská civilizace (béžová) 		tzv. „osamělé státy“ – Turecko, Izrael a 					Etiopie (šedá).</a:t>
            </a:r>
          </a:p>
        </p:txBody>
      </p:sp>
      <p:pic>
        <p:nvPicPr>
          <p:cNvPr id="5" name="obrázek 1" descr="http://upload.wikimedia.org/wikipedia/commons/thumb/9/95/Clash_of_Civilizations_world_map.png/500px-Clash_of_Civilizations_world_map.png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73225"/>
            <a:ext cx="7488832" cy="36279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0729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Nerovnost příjmů – </a:t>
            </a:r>
            <a:r>
              <a:rPr lang="cs-CZ" dirty="0" err="1"/>
              <a:t>Giniho</a:t>
            </a:r>
            <a:r>
              <a:rPr lang="cs-CZ" dirty="0"/>
              <a:t> koeficient</a:t>
            </a:r>
          </a:p>
        </p:txBody>
      </p:sp>
      <p:pic>
        <p:nvPicPr>
          <p:cNvPr id="4" name="obrázek 1" descr="https://upload.wikimedia.org/wikipedia/commons/5/59/Gini_Coefficient_World_CIA_Report_2009-1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229600" cy="42484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250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Giniho</a:t>
            </a:r>
            <a:r>
              <a:rPr lang="cs-CZ" dirty="0"/>
              <a:t> koeficient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900" b="1" dirty="0" err="1"/>
              <a:t>Giniho</a:t>
            </a:r>
            <a:r>
              <a:rPr lang="cs-CZ" sz="2900" b="1" dirty="0"/>
              <a:t> koeficient</a:t>
            </a:r>
          </a:p>
          <a:p>
            <a:pPr marL="0" indent="0">
              <a:buNone/>
            </a:pPr>
            <a:r>
              <a:rPr lang="cs-CZ" sz="2900" dirty="0"/>
              <a:t>- poměřuje skutečnou Lorenzovu křivku s křivkou ideální</a:t>
            </a:r>
          </a:p>
          <a:p>
            <a:pPr marL="0" indent="0">
              <a:buNone/>
            </a:pPr>
            <a:r>
              <a:rPr lang="cs-CZ" sz="2900" dirty="0"/>
              <a:t>= rozdíl mezi plochou pod ideální Lorenzovou křivkou (plocha A) a plochou pod skutečnou Lorenzovou křivkou (plocha B) s plochou pod ideální křivkou (plocha A)</a:t>
            </a:r>
          </a:p>
          <a:p>
            <a:pPr marL="0" indent="0">
              <a:buNone/>
            </a:pPr>
            <a:r>
              <a:rPr lang="cs-CZ" sz="2900" b="1" dirty="0"/>
              <a:t>G = (A – B) / A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b="1" dirty="0"/>
              <a:t>Lorenzova křivka</a:t>
            </a:r>
          </a:p>
          <a:p>
            <a:pPr marL="0" indent="0">
              <a:buNone/>
            </a:pPr>
            <a:r>
              <a:rPr lang="cs-CZ" sz="2900" dirty="0"/>
              <a:t>= grafické znázornění kumulativní </a:t>
            </a:r>
          </a:p>
          <a:p>
            <a:pPr marL="0" indent="0">
              <a:buNone/>
            </a:pPr>
            <a:r>
              <a:rPr lang="cs-CZ" sz="2900" dirty="0"/>
              <a:t>distribuční funkce rozdělení určité </a:t>
            </a:r>
          </a:p>
          <a:p>
            <a:pPr marL="0" indent="0">
              <a:buNone/>
            </a:pPr>
            <a:r>
              <a:rPr lang="cs-CZ" sz="2900" dirty="0"/>
              <a:t>proměnné </a:t>
            </a:r>
          </a:p>
          <a:p>
            <a:pPr marL="0" indent="0">
              <a:buNone/>
            </a:pPr>
            <a:r>
              <a:rPr lang="cs-CZ" sz="2900" dirty="0"/>
              <a:t>- např. přiřazuje poměrně rozloženým </a:t>
            </a:r>
          </a:p>
          <a:p>
            <a:pPr marL="0" indent="0">
              <a:buNone/>
            </a:pPr>
            <a:r>
              <a:rPr lang="cs-CZ" sz="2900" dirty="0"/>
              <a:t>domácnostem poměrně rozložené důchody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410" y="3045323"/>
            <a:ext cx="2736304" cy="243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4268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Dlouhodobé trendy vývoje průmyslových odvětví v zemích EU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8075240" cy="45639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/>
              <a:t>Poznámka: Nezařazená odvětví vykazují nejednoznačné trendy, resp. se vyznačují výraznou odlišností rozvojových trendů příslušných oborů</a:t>
            </a:r>
            <a:r>
              <a:rPr lang="cs-CZ" dirty="0"/>
              <a:t>.</a:t>
            </a:r>
          </a:p>
        </p:txBody>
      </p:sp>
      <p:graphicFrame>
        <p:nvGraphicFramePr>
          <p:cNvPr id="13" name="Zástupný symbol pro obsah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77943030"/>
              </p:ext>
            </p:extLst>
          </p:nvPr>
        </p:nvGraphicFramePr>
        <p:xfrm>
          <a:off x="611560" y="1604746"/>
          <a:ext cx="7787208" cy="38404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{0660B408-B3CF-4A94-85FC-2B1E0A45F4A2}</a:tableStyleId>
              </a:tblPr>
              <a:tblGrid>
                <a:gridCol w="3928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8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745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stagnace/pokles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růst/expanze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45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těžba uhlí, výroba koksu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elektřiny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těžba kovů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kancelářských strojů a počítačů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2375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metalurgická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výroba elektrických strojů, přístrojů a zařízení (včetně telekomunikačních)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45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rafinérské zpracování ropy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dopravních prostředků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potravin a nápojů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výroba léků a chemických specialit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textilní, oděvní a kožedělná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pryžových produktů, umělých vláken a plastů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dřevařská a nábytkářská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výroba papíru a polygrafická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10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Všeobecný regionální potenciál dostupnosti trhů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 hangingPunct="0">
              <a:buNone/>
            </a:pPr>
            <a:r>
              <a:rPr lang="cs-CZ" sz="3200" b="1" baseline="-25000" dirty="0"/>
              <a:t>                   </a:t>
            </a:r>
          </a:p>
          <a:p>
            <a:pPr marL="0" indent="0" algn="ctr" hangingPunct="0">
              <a:buNone/>
            </a:pPr>
            <a:r>
              <a:rPr lang="cs-CZ" sz="3200" b="1" baseline="-25000" dirty="0"/>
              <a:t>         </a:t>
            </a:r>
            <a:r>
              <a:rPr lang="cs-CZ" sz="3200" b="1" dirty="0"/>
              <a:t>    </a:t>
            </a:r>
            <a:r>
              <a:rPr lang="cs-CZ" sz="3200" b="1" baseline="-25000" dirty="0"/>
              <a:t>     n</a:t>
            </a:r>
            <a:r>
              <a:rPr lang="cs-CZ" sz="3200" b="1" dirty="0"/>
              <a:t>   </a:t>
            </a:r>
            <a:r>
              <a:rPr lang="cs-CZ" sz="3200" b="1" dirty="0" err="1"/>
              <a:t>M</a:t>
            </a:r>
            <a:r>
              <a:rPr lang="cs-CZ" sz="3200" b="1" baseline="-25000" dirty="0" err="1"/>
              <a:t>v</a:t>
            </a:r>
            <a:r>
              <a:rPr lang="cs-CZ" sz="3200" b="1" baseline="-25000" dirty="0"/>
              <a:t> </a:t>
            </a:r>
            <a:r>
              <a:rPr lang="cs-CZ" sz="3200" b="1" dirty="0"/>
              <a:t>  x   </a:t>
            </a:r>
            <a:r>
              <a:rPr lang="cs-CZ" sz="3200" b="1" dirty="0" err="1"/>
              <a:t>M</a:t>
            </a:r>
            <a:r>
              <a:rPr lang="cs-CZ" sz="3200" b="1" baseline="-25000" dirty="0" err="1"/>
              <a:t>c</a:t>
            </a:r>
            <a:endParaRPr lang="cs-CZ" sz="3200" b="1" dirty="0"/>
          </a:p>
          <a:p>
            <a:pPr marL="0" indent="0" algn="ctr" hangingPunct="0">
              <a:buNone/>
            </a:pPr>
            <a:r>
              <a:rPr lang="cs-CZ" sz="3200" b="1" dirty="0" err="1"/>
              <a:t>P</a:t>
            </a:r>
            <a:r>
              <a:rPr lang="cs-CZ" sz="3200" b="1" baseline="-25000" dirty="0" err="1"/>
              <a:t>vc</a:t>
            </a:r>
            <a:r>
              <a:rPr lang="cs-CZ" sz="3200" b="1" baseline="-25000" dirty="0"/>
              <a:t> </a:t>
            </a:r>
            <a:r>
              <a:rPr lang="cs-CZ" sz="3200" b="1" dirty="0"/>
              <a:t>= ∑    ———</a:t>
            </a:r>
          </a:p>
          <a:p>
            <a:pPr marL="0" indent="0" algn="ctr" hangingPunct="0">
              <a:buNone/>
            </a:pPr>
            <a:r>
              <a:rPr lang="cs-CZ" sz="3200" b="1" baseline="-25000" dirty="0"/>
              <a:t>      c=1</a:t>
            </a:r>
            <a:r>
              <a:rPr lang="cs-CZ" sz="3200" b="1" baseline="30000" dirty="0"/>
              <a:t>       </a:t>
            </a:r>
            <a:r>
              <a:rPr lang="cs-CZ" sz="3200" b="1" dirty="0"/>
              <a:t> </a:t>
            </a:r>
            <a:r>
              <a:rPr lang="cs-CZ" sz="3200" b="1" dirty="0" err="1"/>
              <a:t>D</a:t>
            </a:r>
            <a:r>
              <a:rPr lang="cs-CZ" sz="3200" b="1" baseline="-25000" dirty="0" err="1"/>
              <a:t>vc</a:t>
            </a:r>
            <a:r>
              <a:rPr lang="cs-CZ" sz="3200" b="1" baseline="-25000" dirty="0"/>
              <a:t>                             </a:t>
            </a:r>
            <a:endParaRPr lang="cs-CZ" sz="3200" b="1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r>
              <a:rPr lang="cs-CZ" dirty="0" err="1"/>
              <a:t>P</a:t>
            </a:r>
            <a:r>
              <a:rPr lang="cs-CZ" baseline="-25000" dirty="0" err="1"/>
              <a:t>vc</a:t>
            </a:r>
            <a:r>
              <a:rPr lang="cs-CZ" baseline="-25000" dirty="0"/>
              <a:t> </a:t>
            </a:r>
            <a:r>
              <a:rPr lang="cs-CZ" dirty="0"/>
              <a:t>    =  potenciál regionu v (výchozí region) v interakci s regiony c (cílové regiony), </a:t>
            </a:r>
          </a:p>
          <a:p>
            <a:pPr marL="0" indent="0" hangingPunct="0">
              <a:buNone/>
            </a:pPr>
            <a:r>
              <a:rPr lang="cs-CZ" dirty="0" err="1"/>
              <a:t>M</a:t>
            </a:r>
            <a:r>
              <a:rPr lang="cs-CZ" baseline="-25000" dirty="0" err="1"/>
              <a:t>v</a:t>
            </a:r>
            <a:r>
              <a:rPr lang="cs-CZ" dirty="0"/>
              <a:t>   =  objem ekonomické aktivity v regionu v,</a:t>
            </a:r>
          </a:p>
          <a:p>
            <a:pPr marL="0" indent="0" hangingPunct="0">
              <a:buNone/>
            </a:pPr>
            <a:r>
              <a:rPr lang="cs-CZ" dirty="0" err="1"/>
              <a:t>M</a:t>
            </a:r>
            <a:r>
              <a:rPr lang="cs-CZ" baseline="-25000" dirty="0" err="1"/>
              <a:t>c</a:t>
            </a:r>
            <a:r>
              <a:rPr lang="cs-CZ" dirty="0"/>
              <a:t>   =  objem ekonomické aktivity v regionech c, </a:t>
            </a:r>
          </a:p>
          <a:p>
            <a:pPr marL="0" indent="0" hangingPunct="0">
              <a:buNone/>
            </a:pPr>
            <a:r>
              <a:rPr lang="cs-CZ" dirty="0" err="1"/>
              <a:t>D</a:t>
            </a:r>
            <a:r>
              <a:rPr lang="cs-CZ" baseline="-25000" dirty="0" err="1"/>
              <a:t>vc</a:t>
            </a:r>
            <a:r>
              <a:rPr lang="cs-CZ" baseline="-25000" dirty="0"/>
              <a:t> </a:t>
            </a:r>
            <a:r>
              <a:rPr lang="cs-CZ" dirty="0"/>
              <a:t>  =  vzdálenost mezi regionem v a regiony c,</a:t>
            </a:r>
          </a:p>
          <a:p>
            <a:pPr marL="0" indent="0" hangingPunct="0">
              <a:buNone/>
            </a:pPr>
            <a:r>
              <a:rPr lang="cs-CZ" dirty="0"/>
              <a:t>n     =  počet cílových regionů.</a:t>
            </a:r>
          </a:p>
        </p:txBody>
      </p:sp>
    </p:spTree>
    <p:extLst>
      <p:ext uri="{BB962C8B-B14F-4D97-AF65-F5344CB8AC3E}">
        <p14:creationId xmlns:p14="http://schemas.microsoft.com/office/powerpoint/2010/main" val="2285802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Potenciál ovlivnění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3600" dirty="0"/>
              <a:t>nadprůměrný potenciál ovlivnění vykazují regiony příslušné k typu 1 a dále k typům 2 a 4 - př. Ústecký kraj (2)</a:t>
            </a:r>
          </a:p>
          <a:p>
            <a:r>
              <a:rPr lang="cs-CZ" sz="3600" dirty="0"/>
              <a:t>podprůměrný potenciál regiony příslušné k typu 9 a dále 6 a 8 - př. kraj Vysočina a Zlínský (6), kraje Středočeský, Jihočeský, Plzeňský a Liberecký (8)</a:t>
            </a:r>
          </a:p>
          <a:p>
            <a:r>
              <a:rPr lang="cs-CZ" sz="3600" dirty="0"/>
              <a:t>Na rozdíl od západoevropských regionů se zde tedy nesetkáváme s extrémními  typy 1 a 9. 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758779"/>
              </p:ext>
            </p:extLst>
          </p:nvPr>
        </p:nvGraphicFramePr>
        <p:xfrm>
          <a:off x="1331640" y="1700807"/>
          <a:ext cx="6624736" cy="2016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3245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ekonomická    citlivost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potenciál dostupnosti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24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vysoký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nízký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245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vysoká  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245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245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nízká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8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08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Potenciál reakce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nadprůměrným potenciálem reakce disponují regiony příslušné k typu 1 a dále k typům 2 a 4 – př. Praha (1), Středočeský kraj (5)</a:t>
            </a:r>
          </a:p>
          <a:p>
            <a:r>
              <a:rPr lang="cs-CZ" dirty="0"/>
              <a:t>podprůměrným potenciálem regiony příslušné k typu 9 a dále k typům 6 a 8 – př. kraj Ústecký a Olomoucký (9), kraj Karlovarský (8), Vysočina, Zlínský a Moravskoslezský (6) 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410465"/>
              </p:ext>
            </p:extLst>
          </p:nvPr>
        </p:nvGraphicFramePr>
        <p:xfrm>
          <a:off x="1259632" y="1700808"/>
          <a:ext cx="6408712" cy="1800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2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3198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ekonomická    úroveň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investiční atraktivita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40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vysoká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nízká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19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vysoká 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19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19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nízká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89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Míra interdependence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r>
              <a:rPr lang="cs-CZ" dirty="0"/>
              <a:t>Konce diagonál označují extrémní typy globální podmíněnosti ekonomického rozvoje regionů resp. interdependence, které lze obecně charakterizovat takto:</a:t>
            </a:r>
          </a:p>
          <a:p>
            <a:pPr hangingPunct="0"/>
            <a:r>
              <a:rPr lang="cs-CZ" dirty="0"/>
              <a:t>Typ 1:	regiony s maximálními rozvojovými příležitostmi (maximální potenciál generovaný mírou interdependence).</a:t>
            </a:r>
          </a:p>
          <a:p>
            <a:pPr hangingPunct="0"/>
            <a:r>
              <a:rPr lang="cs-CZ" dirty="0"/>
              <a:t>Typ 3:	regiony pod maximálním tlakem na přizpůsobení (vysoký potenciál ovlivnění, nízký potenciál reakce).</a:t>
            </a:r>
          </a:p>
          <a:p>
            <a:pPr hangingPunct="0"/>
            <a:r>
              <a:rPr lang="cs-CZ" dirty="0"/>
              <a:t>Typ 7:	regiony s perspektivními rozvojovými příležitostmi za předpokladu zvýšení jejich potenciálu ovlivnění.</a:t>
            </a:r>
          </a:p>
          <a:p>
            <a:pPr hangingPunct="0"/>
            <a:r>
              <a:rPr lang="cs-CZ" dirty="0"/>
              <a:t>Typ 9:	regiony s minimálními rozvojovými ohroženími za předpokladu zvýšení jejich potenciálu ovlivnění (minimální potenciál interdependence).</a:t>
            </a:r>
          </a:p>
          <a:p>
            <a:pPr hangingPunct="0"/>
            <a:r>
              <a:rPr lang="cs-CZ" dirty="0"/>
              <a:t>U regionů zařazených do zbývajících typů lze očekávat rozvojové podněty či tlaky na přizpůsobení menšího rozsahu. 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315852"/>
              </p:ext>
            </p:extLst>
          </p:nvPr>
        </p:nvGraphicFramePr>
        <p:xfrm>
          <a:off x="1547664" y="1412777"/>
          <a:ext cx="6048672" cy="18002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041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potenciál ovlivnění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potenciál reakce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vysoký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nízký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vysoký 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nízký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0172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115</TotalTime>
  <Words>772</Words>
  <Application>Microsoft Office PowerPoint</Application>
  <PresentationFormat>Předvádění na obrazovce (4:3)</PresentationFormat>
  <Paragraphs>158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Přehlednost</vt:lpstr>
      <vt:lpstr>ZVYŠOVÁNÍ VZÁJEMNÉ ZÁVISLOSTI V GLOBÁLNÍ EKONOMICE</vt:lpstr>
      <vt:lpstr>Civilizační okruhy světa podle Huntingtona (2001)</vt:lpstr>
      <vt:lpstr>Nerovnost příjmů – Giniho koeficient</vt:lpstr>
      <vt:lpstr>Giniho koeficient</vt:lpstr>
      <vt:lpstr>Dlouhodobé trendy vývoje průmyslových odvětví v zemích EU </vt:lpstr>
      <vt:lpstr>Všeobecný regionální potenciál dostupnosti trhů</vt:lpstr>
      <vt:lpstr>Potenciál ovlivnění</vt:lpstr>
      <vt:lpstr>Potenciál reakce</vt:lpstr>
      <vt:lpstr>Míra interdependence</vt:lpstr>
      <vt:lpstr>Zdroje: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ZVYŠOVÁNÍ VZÁJEMNÉ ZÁVISLOSTI V GLOBÁLNÍ EKONOMICE</dc:title>
  <dc:creator>Dominika</dc:creator>
  <cp:lastModifiedBy>Milan Viturka</cp:lastModifiedBy>
  <cp:revision>18</cp:revision>
  <dcterms:created xsi:type="dcterms:W3CDTF">2016-02-27T17:26:19Z</dcterms:created>
  <dcterms:modified xsi:type="dcterms:W3CDTF">2022-02-21T12:33:33Z</dcterms:modified>
</cp:coreProperties>
</file>