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notesMasterIdLst>
    <p:notesMasterId r:id="rId46"/>
  </p:notesMasterIdLst>
  <p:handoutMasterIdLst>
    <p:handoutMasterId r:id="rId47"/>
  </p:handoutMasterIdLst>
  <p:sldIdLst>
    <p:sldId id="256" r:id="rId2"/>
    <p:sldId id="306" r:id="rId3"/>
    <p:sldId id="307" r:id="rId4"/>
    <p:sldId id="308" r:id="rId5"/>
    <p:sldId id="309" r:id="rId6"/>
    <p:sldId id="310" r:id="rId7"/>
    <p:sldId id="311" r:id="rId8"/>
    <p:sldId id="312" r:id="rId9"/>
    <p:sldId id="313" r:id="rId10"/>
    <p:sldId id="315" r:id="rId11"/>
    <p:sldId id="273" r:id="rId12"/>
    <p:sldId id="314" r:id="rId13"/>
    <p:sldId id="275" r:id="rId14"/>
    <p:sldId id="299" r:id="rId15"/>
    <p:sldId id="297" r:id="rId16"/>
    <p:sldId id="300" r:id="rId17"/>
    <p:sldId id="276" r:id="rId18"/>
    <p:sldId id="277" r:id="rId19"/>
    <p:sldId id="278" r:id="rId20"/>
    <p:sldId id="279" r:id="rId21"/>
    <p:sldId id="301" r:id="rId22"/>
    <p:sldId id="280" r:id="rId23"/>
    <p:sldId id="281" r:id="rId24"/>
    <p:sldId id="302" r:id="rId25"/>
    <p:sldId id="282" r:id="rId26"/>
    <p:sldId id="284" r:id="rId27"/>
    <p:sldId id="303" r:id="rId28"/>
    <p:sldId id="283" r:id="rId29"/>
    <p:sldId id="304" r:id="rId30"/>
    <p:sldId id="316" r:id="rId31"/>
    <p:sldId id="317" r:id="rId32"/>
    <p:sldId id="367" r:id="rId33"/>
    <p:sldId id="368" r:id="rId34"/>
    <p:sldId id="390" r:id="rId35"/>
    <p:sldId id="391" r:id="rId36"/>
    <p:sldId id="379" r:id="rId37"/>
    <p:sldId id="376" r:id="rId38"/>
    <p:sldId id="394" r:id="rId39"/>
    <p:sldId id="377" r:id="rId40"/>
    <p:sldId id="396" r:id="rId41"/>
    <p:sldId id="385" r:id="rId42"/>
    <p:sldId id="397" r:id="rId43"/>
    <p:sldId id="398" r:id="rId44"/>
    <p:sldId id="296" r:id="rId45"/>
  </p:sldIdLst>
  <p:sldSz cx="9145588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  <p15:guide id="11" pos="321">
          <p15:clr>
            <a:srgbClr val="A4A3A4"/>
          </p15:clr>
        </p15:guide>
        <p15:guide id="12" pos="5419">
          <p15:clr>
            <a:srgbClr val="A4A3A4"/>
          </p15:clr>
        </p15:guide>
        <p15:guide id="13" pos="682">
          <p15:clr>
            <a:srgbClr val="A4A3A4"/>
          </p15:clr>
        </p15:guide>
        <p15:guide id="14" pos="2766">
          <p15:clr>
            <a:srgbClr val="A4A3A4"/>
          </p15:clr>
        </p15:guide>
        <p15:guide id="15" pos="297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deněk Šilhan" initials="ZŠ" lastIdx="1" clrIdx="0">
    <p:extLst>
      <p:ext uri="{19B8F6BF-5375-455C-9EA6-DF929625EA0E}">
        <p15:presenceInfo xmlns:p15="http://schemas.microsoft.com/office/powerpoint/2012/main" userId="S::silhan@mendelu.cz::f83f0349-3d38-47d8-a30b-854255d8c02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006E"/>
    <a:srgbClr val="4BC8FF"/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33" autoAdjust="0"/>
    <p:restoredTop sz="96754" autoAdjust="0"/>
  </p:normalViewPr>
  <p:slideViewPr>
    <p:cSldViewPr snapToGrid="0">
      <p:cViewPr varScale="1">
        <p:scale>
          <a:sx n="109" d="100"/>
          <a:sy n="109" d="100"/>
        </p:scale>
        <p:origin x="126" y="10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  <p:guide pos="321"/>
        <p:guide pos="5419"/>
        <p:guide pos="682"/>
        <p:guide pos="2766"/>
        <p:guide pos="297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08T13:17:40.985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obrázek snímku 1">
            <a:extLst>
              <a:ext uri="{FF2B5EF4-FFF2-40B4-BE49-F238E27FC236}">
                <a16:creationId xmlns:a16="http://schemas.microsoft.com/office/drawing/2014/main" id="{10014147-CBBB-47F4-9EE1-B2BB97352B9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Zástupný symbol pro poznámky 2">
            <a:extLst>
              <a:ext uri="{FF2B5EF4-FFF2-40B4-BE49-F238E27FC236}">
                <a16:creationId xmlns:a16="http://schemas.microsoft.com/office/drawing/2014/main" id="{1230F776-CD5E-4235-8C0B-07B6162909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cs-CZ"/>
          </a:p>
        </p:txBody>
      </p:sp>
      <p:sp>
        <p:nvSpPr>
          <p:cNvPr id="23556" name="Zástupný symbol pro číslo snímku 3">
            <a:extLst>
              <a:ext uri="{FF2B5EF4-FFF2-40B4-BE49-F238E27FC236}">
                <a16:creationId xmlns:a16="http://schemas.microsoft.com/office/drawing/2014/main" id="{371A3293-DFB1-4F58-BAF2-14000A36FB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0888" indent="-2873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4113" indent="-2301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7663" indent="-2301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9625" indent="-2301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68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40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2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084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4E79974-D24D-4323-B7A0-954BC4BC1F34}" type="slidenum">
              <a:rPr lang="cs-CZ" altLang="cs-CZ" smtClean="0">
                <a:latin typeface="Calibri" panose="020F0502020204030204" pitchFamily="34" charset="0"/>
              </a:rPr>
              <a:pPr/>
              <a:t>32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Zástupný symbol pro obrázek snímku 1">
            <a:extLst>
              <a:ext uri="{FF2B5EF4-FFF2-40B4-BE49-F238E27FC236}">
                <a16:creationId xmlns:a16="http://schemas.microsoft.com/office/drawing/2014/main" id="{67B08BBB-E654-43F2-8E9E-31BDC8A4C72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Zástupný symbol pro poznámky 2">
            <a:extLst>
              <a:ext uri="{FF2B5EF4-FFF2-40B4-BE49-F238E27FC236}">
                <a16:creationId xmlns:a16="http://schemas.microsoft.com/office/drawing/2014/main" id="{67777A0A-CE38-4FA6-B703-F4FA204D411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cs-CZ"/>
          </a:p>
        </p:txBody>
      </p:sp>
      <p:sp>
        <p:nvSpPr>
          <p:cNvPr id="80900" name="Zástupný symbol pro číslo snímku 3">
            <a:extLst>
              <a:ext uri="{FF2B5EF4-FFF2-40B4-BE49-F238E27FC236}">
                <a16:creationId xmlns:a16="http://schemas.microsoft.com/office/drawing/2014/main" id="{D94F537B-8920-4170-9D09-816ED6CDA8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0888" indent="-2873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4113" indent="-2301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7663" indent="-2301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9625" indent="-2301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68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40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2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084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3F02833-7BDB-4E87-9A32-F6848046D62E}" type="slidenum">
              <a:rPr lang="cs-CZ" altLang="cs-CZ" smtClean="0">
                <a:latin typeface="Calibri" panose="020F0502020204030204" pitchFamily="34" charset="0"/>
              </a:rPr>
              <a:pPr/>
              <a:t>41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Zástupný symbol pro obrázek snímku 1">
            <a:extLst>
              <a:ext uri="{FF2B5EF4-FFF2-40B4-BE49-F238E27FC236}">
                <a16:creationId xmlns:a16="http://schemas.microsoft.com/office/drawing/2014/main" id="{6011D5F1-C23F-4855-8E43-3E3F8E720DC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Zástupný symbol pro poznámky 2">
            <a:extLst>
              <a:ext uri="{FF2B5EF4-FFF2-40B4-BE49-F238E27FC236}">
                <a16:creationId xmlns:a16="http://schemas.microsoft.com/office/drawing/2014/main" id="{11473D16-4787-4DFB-8ED9-583E9346C7D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cs-CZ"/>
          </a:p>
        </p:txBody>
      </p:sp>
      <p:sp>
        <p:nvSpPr>
          <p:cNvPr id="82948" name="Zástupný symbol pro číslo snímku 3">
            <a:extLst>
              <a:ext uri="{FF2B5EF4-FFF2-40B4-BE49-F238E27FC236}">
                <a16:creationId xmlns:a16="http://schemas.microsoft.com/office/drawing/2014/main" id="{D8FA5C8F-32D0-410A-B06C-226E685A55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0888" indent="-2873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4113" indent="-2301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7663" indent="-2301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9625" indent="-2301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68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40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2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084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050129C-DD00-4E52-AC8D-2D95DB4A411A}" type="slidenum">
              <a:rPr lang="cs-CZ" altLang="cs-CZ" smtClean="0">
                <a:latin typeface="Calibri" panose="020F0502020204030204" pitchFamily="34" charset="0"/>
              </a:rPr>
              <a:pPr/>
              <a:t>42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ástupný symbol pro obrázek snímku 1">
            <a:extLst>
              <a:ext uri="{FF2B5EF4-FFF2-40B4-BE49-F238E27FC236}">
                <a16:creationId xmlns:a16="http://schemas.microsoft.com/office/drawing/2014/main" id="{10AF8252-CE2A-40A7-AD7D-01D8360DDA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Zástupný symbol pro poznámky 2">
            <a:extLst>
              <a:ext uri="{FF2B5EF4-FFF2-40B4-BE49-F238E27FC236}">
                <a16:creationId xmlns:a16="http://schemas.microsoft.com/office/drawing/2014/main" id="{5CC0F2C8-A067-4AEA-900A-DDC09FFD35C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cs-CZ"/>
          </a:p>
        </p:txBody>
      </p:sp>
      <p:sp>
        <p:nvSpPr>
          <p:cNvPr id="39940" name="Zástupný symbol pro číslo snímku 3">
            <a:extLst>
              <a:ext uri="{FF2B5EF4-FFF2-40B4-BE49-F238E27FC236}">
                <a16:creationId xmlns:a16="http://schemas.microsoft.com/office/drawing/2014/main" id="{0AFD84A5-1077-4489-9B0A-BE37EFF769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0888" indent="-2873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4113" indent="-2301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7663" indent="-2301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9625" indent="-2301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68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40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2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084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7299CAC-1CC4-4569-8FC1-D94E1C75FA3B}" type="slidenum">
              <a:rPr lang="cs-CZ" altLang="cs-CZ" smtClean="0">
                <a:latin typeface="Calibri" panose="020F0502020204030204" pitchFamily="34" charset="0"/>
              </a:rPr>
              <a:pPr/>
              <a:t>43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>
            <a:extLst>
              <a:ext uri="{FF2B5EF4-FFF2-40B4-BE49-F238E27FC236}">
                <a16:creationId xmlns:a16="http://schemas.microsoft.com/office/drawing/2014/main" id="{074E7794-6247-485F-A14F-6EB3EF4FBDC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Zástupný symbol pro poznámky 2">
            <a:extLst>
              <a:ext uri="{FF2B5EF4-FFF2-40B4-BE49-F238E27FC236}">
                <a16:creationId xmlns:a16="http://schemas.microsoft.com/office/drawing/2014/main" id="{E484B51C-6566-4A65-88E7-F8103133DE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cs-CZ"/>
          </a:p>
        </p:txBody>
      </p:sp>
      <p:sp>
        <p:nvSpPr>
          <p:cNvPr id="27652" name="Zástupný symbol pro číslo snímku 3">
            <a:extLst>
              <a:ext uri="{FF2B5EF4-FFF2-40B4-BE49-F238E27FC236}">
                <a16:creationId xmlns:a16="http://schemas.microsoft.com/office/drawing/2014/main" id="{7C99AEF6-18DA-43E8-8552-0CCFEE091A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0888" indent="-2873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4113" indent="-2301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7663" indent="-2301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9625" indent="-2301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68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40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2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084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AA561BD-1149-4E85-B83A-ECBF4E3EC6F1}" type="slidenum">
              <a:rPr lang="cs-CZ" altLang="cs-CZ" smtClean="0">
                <a:latin typeface="Calibri" panose="020F0502020204030204" pitchFamily="34" charset="0"/>
              </a:rPr>
              <a:pPr/>
              <a:t>33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ástupný symbol pro obrázek snímku 1">
            <a:extLst>
              <a:ext uri="{FF2B5EF4-FFF2-40B4-BE49-F238E27FC236}">
                <a16:creationId xmlns:a16="http://schemas.microsoft.com/office/drawing/2014/main" id="{7B7278BC-0C5A-4218-BBCC-46579A475D5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Zástupný symbol pro poznámky 2">
            <a:extLst>
              <a:ext uri="{FF2B5EF4-FFF2-40B4-BE49-F238E27FC236}">
                <a16:creationId xmlns:a16="http://schemas.microsoft.com/office/drawing/2014/main" id="{D31E1377-3D2E-4B95-833E-B34BE88B7AF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cs-CZ"/>
          </a:p>
        </p:txBody>
      </p:sp>
      <p:sp>
        <p:nvSpPr>
          <p:cNvPr id="31748" name="Zástupný symbol pro číslo snímku 3">
            <a:extLst>
              <a:ext uri="{FF2B5EF4-FFF2-40B4-BE49-F238E27FC236}">
                <a16:creationId xmlns:a16="http://schemas.microsoft.com/office/drawing/2014/main" id="{519677FC-6BC4-49AF-AFAC-E0A97E36E1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0888" indent="-2873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4113" indent="-2301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7663" indent="-2301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9625" indent="-2301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68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40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2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084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2779F34-8FAB-4279-9C80-891180786D2B}" type="slidenum">
              <a:rPr lang="cs-CZ" altLang="cs-CZ" smtClean="0">
                <a:latin typeface="Calibri" panose="020F0502020204030204" pitchFamily="34" charset="0"/>
              </a:rPr>
              <a:pPr/>
              <a:t>34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pro obrázek snímku 1">
            <a:extLst>
              <a:ext uri="{FF2B5EF4-FFF2-40B4-BE49-F238E27FC236}">
                <a16:creationId xmlns:a16="http://schemas.microsoft.com/office/drawing/2014/main" id="{44C6031E-FA44-4657-97C1-E147E9E6498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Zástupný symbol pro poznámky 2">
            <a:extLst>
              <a:ext uri="{FF2B5EF4-FFF2-40B4-BE49-F238E27FC236}">
                <a16:creationId xmlns:a16="http://schemas.microsoft.com/office/drawing/2014/main" id="{1FF823D8-A3EE-4F0E-9614-1C558BF47D2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cs-CZ"/>
          </a:p>
        </p:txBody>
      </p:sp>
      <p:sp>
        <p:nvSpPr>
          <p:cNvPr id="33796" name="Zástupný symbol pro číslo snímku 3">
            <a:extLst>
              <a:ext uri="{FF2B5EF4-FFF2-40B4-BE49-F238E27FC236}">
                <a16:creationId xmlns:a16="http://schemas.microsoft.com/office/drawing/2014/main" id="{1BC41ADA-D0A6-418B-859E-DEA63B4B7D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0888" indent="-2873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4113" indent="-2301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7663" indent="-2301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9625" indent="-2301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68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40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2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084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5E650F6-0409-48FE-852C-B5644F48B195}" type="slidenum">
              <a:rPr lang="cs-CZ" altLang="cs-CZ" smtClean="0">
                <a:latin typeface="Calibri" panose="020F0502020204030204" pitchFamily="34" charset="0"/>
              </a:rPr>
              <a:pPr/>
              <a:t>35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Zástupný symbol pro obrázek snímku 1">
            <a:extLst>
              <a:ext uri="{FF2B5EF4-FFF2-40B4-BE49-F238E27FC236}">
                <a16:creationId xmlns:a16="http://schemas.microsoft.com/office/drawing/2014/main" id="{3040AABF-628F-4197-A601-31744C69F9C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Zástupný symbol pro poznámky 2">
            <a:extLst>
              <a:ext uri="{FF2B5EF4-FFF2-40B4-BE49-F238E27FC236}">
                <a16:creationId xmlns:a16="http://schemas.microsoft.com/office/drawing/2014/main" id="{101F3091-7117-4605-A385-F9F35435273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cs-CZ"/>
          </a:p>
        </p:txBody>
      </p:sp>
      <p:sp>
        <p:nvSpPr>
          <p:cNvPr id="56324" name="Zástupný symbol pro číslo snímku 3">
            <a:extLst>
              <a:ext uri="{FF2B5EF4-FFF2-40B4-BE49-F238E27FC236}">
                <a16:creationId xmlns:a16="http://schemas.microsoft.com/office/drawing/2014/main" id="{D44A85BE-9EC8-4159-8C4C-3B204FCB38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0888" indent="-2873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4113" indent="-2301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7663" indent="-2301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9625" indent="-2301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68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40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2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084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E880516-8937-453A-9071-9BFB00DCBAE3}" type="slidenum">
              <a:rPr lang="cs-CZ" altLang="cs-CZ" smtClean="0">
                <a:latin typeface="Calibri" panose="020F0502020204030204" pitchFamily="34" charset="0"/>
              </a:rPr>
              <a:pPr/>
              <a:t>36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ástupný symbol pro obrázek snímku 1">
            <a:extLst>
              <a:ext uri="{FF2B5EF4-FFF2-40B4-BE49-F238E27FC236}">
                <a16:creationId xmlns:a16="http://schemas.microsoft.com/office/drawing/2014/main" id="{D7204AA3-F7B5-4121-92B8-160F300A52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Zástupný symbol pro poznámky 2">
            <a:extLst>
              <a:ext uri="{FF2B5EF4-FFF2-40B4-BE49-F238E27FC236}">
                <a16:creationId xmlns:a16="http://schemas.microsoft.com/office/drawing/2014/main" id="{983C057B-FEF6-459A-9AC6-D16755E9F2D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cs-CZ"/>
          </a:p>
        </p:txBody>
      </p:sp>
      <p:sp>
        <p:nvSpPr>
          <p:cNvPr id="46084" name="Zástupný symbol pro číslo snímku 3">
            <a:extLst>
              <a:ext uri="{FF2B5EF4-FFF2-40B4-BE49-F238E27FC236}">
                <a16:creationId xmlns:a16="http://schemas.microsoft.com/office/drawing/2014/main" id="{17CA2417-B6E3-4A17-9900-328034D59D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0888" indent="-2873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4113" indent="-2301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7663" indent="-2301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9625" indent="-2301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68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40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2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084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45019C9-F2D6-4578-A5C9-05E7ECB1C274}" type="slidenum">
              <a:rPr lang="cs-CZ" altLang="cs-CZ" smtClean="0">
                <a:latin typeface="Calibri" panose="020F0502020204030204" pitchFamily="34" charset="0"/>
              </a:rPr>
              <a:pPr/>
              <a:t>37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Zástupný symbol pro obrázek snímku 1">
            <a:extLst>
              <a:ext uri="{FF2B5EF4-FFF2-40B4-BE49-F238E27FC236}">
                <a16:creationId xmlns:a16="http://schemas.microsoft.com/office/drawing/2014/main" id="{5AB6AF26-07E2-48A5-B0F0-546EC5769E5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Zástupný symbol pro poznámky 2">
            <a:extLst>
              <a:ext uri="{FF2B5EF4-FFF2-40B4-BE49-F238E27FC236}">
                <a16:creationId xmlns:a16="http://schemas.microsoft.com/office/drawing/2014/main" id="{D1A3D29E-DF72-49BB-A780-51B0B5D94BF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cs-CZ"/>
          </a:p>
        </p:txBody>
      </p:sp>
      <p:sp>
        <p:nvSpPr>
          <p:cNvPr id="48132" name="Zástupný symbol pro číslo snímku 3">
            <a:extLst>
              <a:ext uri="{FF2B5EF4-FFF2-40B4-BE49-F238E27FC236}">
                <a16:creationId xmlns:a16="http://schemas.microsoft.com/office/drawing/2014/main" id="{B2CA7124-EF06-489C-8EC9-F56BA5B4BE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0888" indent="-2873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4113" indent="-2301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7663" indent="-2301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9625" indent="-2301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68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40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2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084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D827AD6-4F45-45E6-81BD-DC0FFAF9245B}" type="slidenum">
              <a:rPr lang="cs-CZ" altLang="cs-CZ" smtClean="0">
                <a:latin typeface="Calibri" panose="020F0502020204030204" pitchFamily="34" charset="0"/>
              </a:rPr>
              <a:pPr/>
              <a:t>38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Zástupný symbol pro obrázek snímku 1">
            <a:extLst>
              <a:ext uri="{FF2B5EF4-FFF2-40B4-BE49-F238E27FC236}">
                <a16:creationId xmlns:a16="http://schemas.microsoft.com/office/drawing/2014/main" id="{3D3E7C14-BD88-4CEC-B94C-988886D741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Zástupný symbol pro poznámky 2">
            <a:extLst>
              <a:ext uri="{FF2B5EF4-FFF2-40B4-BE49-F238E27FC236}">
                <a16:creationId xmlns:a16="http://schemas.microsoft.com/office/drawing/2014/main" id="{B9B584BF-00D1-4CA2-996A-8101D1CD6B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cs-CZ"/>
          </a:p>
        </p:txBody>
      </p:sp>
      <p:sp>
        <p:nvSpPr>
          <p:cNvPr id="50180" name="Zástupný symbol pro číslo snímku 3">
            <a:extLst>
              <a:ext uri="{FF2B5EF4-FFF2-40B4-BE49-F238E27FC236}">
                <a16:creationId xmlns:a16="http://schemas.microsoft.com/office/drawing/2014/main" id="{B0D32DF8-6023-4AC7-86FE-99030D7FB4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0888" indent="-2873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4113" indent="-2301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7663" indent="-2301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9625" indent="-2301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68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40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2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084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8002D22-B066-416A-8894-7ACF61C76235}" type="slidenum">
              <a:rPr lang="cs-CZ" altLang="cs-CZ" smtClean="0">
                <a:latin typeface="Calibri" panose="020F0502020204030204" pitchFamily="34" charset="0"/>
              </a:rPr>
              <a:pPr/>
              <a:t>39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Zástupný symbol pro obrázek snímku 1">
            <a:extLst>
              <a:ext uri="{FF2B5EF4-FFF2-40B4-BE49-F238E27FC236}">
                <a16:creationId xmlns:a16="http://schemas.microsoft.com/office/drawing/2014/main" id="{771DE6EB-B106-4D23-9E88-C4113104858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Zástupný symbol pro poznámky 2">
            <a:extLst>
              <a:ext uri="{FF2B5EF4-FFF2-40B4-BE49-F238E27FC236}">
                <a16:creationId xmlns:a16="http://schemas.microsoft.com/office/drawing/2014/main" id="{5A554CD6-37C1-4205-A280-F8DDD4B0319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cs-CZ"/>
          </a:p>
        </p:txBody>
      </p:sp>
      <p:sp>
        <p:nvSpPr>
          <p:cNvPr id="58372" name="Zástupný symbol pro číslo snímku 3">
            <a:extLst>
              <a:ext uri="{FF2B5EF4-FFF2-40B4-BE49-F238E27FC236}">
                <a16:creationId xmlns:a16="http://schemas.microsoft.com/office/drawing/2014/main" id="{C8B4BB66-1DA3-4DE0-94FC-7CE192B410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0888" indent="-2873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4113" indent="-2301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7663" indent="-2301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9625" indent="-2301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68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40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2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084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5ABE24C-B58E-4135-A737-016A57957DB9}" type="slidenum">
              <a:rPr lang="cs-CZ" altLang="cs-CZ" smtClean="0">
                <a:latin typeface="Calibri" panose="020F0502020204030204" pitchFamily="34" charset="0"/>
              </a:rPr>
              <a:pPr/>
              <a:t>40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E9583C-CC30-4F55-B493-6A4A0E432B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199" y="1122363"/>
            <a:ext cx="6859191" cy="2387600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2C8EB57-5332-4927-B680-E3E4EEC385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199" y="3602038"/>
            <a:ext cx="6859191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46" indent="0" algn="ctr">
              <a:buNone/>
              <a:defRPr sz="1500"/>
            </a:lvl2pPr>
            <a:lvl3pPr marL="685891" indent="0" algn="ctr">
              <a:buNone/>
              <a:defRPr sz="1350"/>
            </a:lvl3pPr>
            <a:lvl4pPr marL="1028837" indent="0" algn="ctr">
              <a:buNone/>
              <a:defRPr sz="1200"/>
            </a:lvl4pPr>
            <a:lvl5pPr marL="1371783" indent="0" algn="ctr">
              <a:buNone/>
              <a:defRPr sz="1200"/>
            </a:lvl5pPr>
            <a:lvl6pPr marL="1714729" indent="0" algn="ctr">
              <a:buNone/>
              <a:defRPr sz="1200"/>
            </a:lvl6pPr>
            <a:lvl7pPr marL="2057674" indent="0" algn="ctr">
              <a:buNone/>
              <a:defRPr sz="1200"/>
            </a:lvl7pPr>
            <a:lvl8pPr marL="2400620" indent="0" algn="ctr">
              <a:buNone/>
              <a:defRPr sz="1200"/>
            </a:lvl8pPr>
            <a:lvl9pPr marL="2743566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9C9CB1B-D3E4-4F68-9482-B1694FDD4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0E68-B1AA-49CD-B138-FD747B1B7E7D}" type="datetimeFigureOut">
              <a:rPr lang="cs-CZ" smtClean="0"/>
              <a:t>12.04.2022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6DDCF04-4A84-4283-A045-6C17752F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8096542-0F54-4E11-82A2-8B3C0126E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08FDA02-BA60-42B5-9E3E-A417B05914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13" y="414000"/>
            <a:ext cx="1531624" cy="103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70625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7E3E78-C49A-4706-870F-2C0BAC120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5DDEA52-0A3F-43AE-A71C-F8A0103306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F871EF6-E0C6-4A6D-A8F2-F83A4CB99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0E68-B1AA-49CD-B138-FD747B1B7E7D}" type="datetimeFigureOut">
              <a:rPr lang="cs-CZ" smtClean="0"/>
              <a:t>12.04.2022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86FC6ED-0E45-4E28-91CE-BBBC03E1E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DC45E1C-20EA-4902-A227-DB29E0F45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3719975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4F657AE-89F2-462C-ACE6-2135F1ACA2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4812" y="365125"/>
            <a:ext cx="1972017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54C19F9-D2AB-46CE-982C-E53B025E7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759" y="365125"/>
            <a:ext cx="5801732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4A077A3-44B6-4871-80C2-194B79FF3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0E68-B1AA-49CD-B138-FD747B1B7E7D}" type="datetimeFigureOut">
              <a:rPr lang="cs-CZ" smtClean="0"/>
              <a:t>12.04.2022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57525FE-F6F6-4FFF-8981-5F850B8A5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B28493C-AB4B-44AD-9705-99202B371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80463388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28" y="2900365"/>
            <a:ext cx="852268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928" y="4116403"/>
            <a:ext cx="852268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36484A1-5FE2-4AC7-B186-C1E15EE774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13" y="414000"/>
            <a:ext cx="1531624" cy="103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2"/>
            <a:ext cx="80663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36484A1-5FE2-4AC7-B186-C1E15EE774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840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28" y="2900365"/>
            <a:ext cx="852268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928" y="4116403"/>
            <a:ext cx="852268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D02BBC8-BA18-446A-A9BA-BD711450F1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13" y="414000"/>
            <a:ext cx="1520782" cy="102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2"/>
            <a:ext cx="80663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638" y="1296001"/>
            <a:ext cx="80655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36484A1-5FE2-4AC7-B186-C1E15EE774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840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40638" y="1296001"/>
            <a:ext cx="391568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689273" y="1290515"/>
            <a:ext cx="391568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1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4689274" y="1690271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C36484A1-5FE2-4AC7-B186-C1E15EE774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840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447" y="1695075"/>
            <a:ext cx="3914489" cy="38967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5599670"/>
            <a:ext cx="3914489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4689274" y="1667024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36484A1-5FE2-4AC7-B186-C1E15EE774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840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330579" y="1692003"/>
            <a:ext cx="2484075" cy="22307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93" y="4414271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30579" y="4414271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21963" y="4414270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8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30935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22140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540093" y="1692003"/>
            <a:ext cx="2484075" cy="22307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121064" y="1692003"/>
            <a:ext cx="2484075" cy="22307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638" y="1296001"/>
            <a:ext cx="80655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C36484A1-5FE2-4AC7-B186-C1E15EE774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840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4704976" y="692150"/>
            <a:ext cx="3901418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447" y="692151"/>
            <a:ext cx="3914489" cy="489963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5599670"/>
            <a:ext cx="3914489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C36484A1-5FE2-4AC7-B186-C1E15EE774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840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3F5517-8545-4E6A-9DD9-CA21B4DD7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D4412D-40E9-4D3A-9AC4-2FA09EA0FC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1DFF15F-B179-4540-9DEB-ACBA5943C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0E68-B1AA-49CD-B138-FD747B1B7E7D}" type="datetimeFigureOut">
              <a:rPr lang="cs-CZ" smtClean="0"/>
              <a:t>12.04.2022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2BC9755-00EC-4FA7-8BF9-0DE235A4A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188FDF2-11E6-47AA-A0EC-87352C47C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9A2B7A2-B9BD-472D-B55D-4AB1B1E105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840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08749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540094" y="692150"/>
            <a:ext cx="8066301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36484A1-5FE2-4AC7-B186-C1E15EE774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840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40092" y="718713"/>
            <a:ext cx="3915681" cy="320400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93" y="4500000"/>
            <a:ext cx="391568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4068000"/>
            <a:ext cx="391568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89273" y="4500000"/>
            <a:ext cx="391568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89817" y="4068000"/>
            <a:ext cx="391568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689273" y="718713"/>
            <a:ext cx="3915681" cy="320400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C36484A1-5FE2-4AC7-B186-C1E15EE774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840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  <p:hf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36484A1-5FE2-4AC7-B186-C1E15EE774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840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9145588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2E47129-CD29-4FAB-AAFF-2F8F08274D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749" y="6050485"/>
            <a:ext cx="883410" cy="59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ECON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rgbClr val="B9006E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rgbClr val="B9006E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CF0005C-D689-4DD6-A5D8-EA20231460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634" y="2019299"/>
            <a:ext cx="4199887" cy="284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F7D96717-61A6-4CA4-8435-E0D536EBA6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599CB6BE-5475-43A1-B06C-8E7566E446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94" y="2434289"/>
            <a:ext cx="7187994" cy="186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F938E5-6F7C-4F56-8C5F-7393C8E5D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996" y="1709739"/>
            <a:ext cx="7888070" cy="2852737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B3AD1BB-AE08-4628-B0EF-B788748049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996" y="4589464"/>
            <a:ext cx="788807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91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8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7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6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7679499-6D2D-4976-87FC-BB282FE56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0E68-B1AA-49CD-B138-FD747B1B7E7D}" type="datetimeFigureOut">
              <a:rPr lang="cs-CZ" smtClean="0"/>
              <a:t>12.04.2022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484543F-1E07-4AD9-A46F-26E0D7BEC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0C86A54-4BB9-47EB-A4AD-7229C19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95393411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2BDF42-395E-4D1C-B17F-B8D60EC3D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213167-3FEE-4992-BEA8-1C44D9D1F0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759" y="1825625"/>
            <a:ext cx="3886875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F026C64-172E-4E0E-BE87-8CD703B24B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954" y="1825625"/>
            <a:ext cx="3886875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2EC1C95-6025-43A5-9187-DFAC4E2A1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0E68-B1AA-49CD-B138-FD747B1B7E7D}" type="datetimeFigureOut">
              <a:rPr lang="cs-CZ" smtClean="0"/>
              <a:t>12.04.2022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0963769-F181-4DFF-BF31-F48AFE3BE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420B2BF-E021-4424-B1C8-6137A3E0F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42220826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50485C-3BEB-4025-9CB0-E30069CF7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50" y="365126"/>
            <a:ext cx="788807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2304C16-0728-49EF-A013-C2DE03A82D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951" y="1681163"/>
            <a:ext cx="3869012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46" indent="0">
              <a:buNone/>
              <a:defRPr sz="1500" b="1"/>
            </a:lvl2pPr>
            <a:lvl3pPr marL="685891" indent="0">
              <a:buNone/>
              <a:defRPr sz="1350" b="1"/>
            </a:lvl3pPr>
            <a:lvl4pPr marL="1028837" indent="0">
              <a:buNone/>
              <a:defRPr sz="1200" b="1"/>
            </a:lvl4pPr>
            <a:lvl5pPr marL="1371783" indent="0">
              <a:buNone/>
              <a:defRPr sz="1200" b="1"/>
            </a:lvl5pPr>
            <a:lvl6pPr marL="1714729" indent="0">
              <a:buNone/>
              <a:defRPr sz="1200" b="1"/>
            </a:lvl6pPr>
            <a:lvl7pPr marL="2057674" indent="0">
              <a:buNone/>
              <a:defRPr sz="1200" b="1"/>
            </a:lvl7pPr>
            <a:lvl8pPr marL="2400620" indent="0">
              <a:buNone/>
              <a:defRPr sz="1200" b="1"/>
            </a:lvl8pPr>
            <a:lvl9pPr marL="2743566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6E3C5CB-BFB4-4ABB-94F4-DBE86B122F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951" y="2505075"/>
            <a:ext cx="3869012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4B4DF66-6904-40DC-97AE-9F48219250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954" y="1681163"/>
            <a:ext cx="3888066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46" indent="0">
              <a:buNone/>
              <a:defRPr sz="1500" b="1"/>
            </a:lvl2pPr>
            <a:lvl3pPr marL="685891" indent="0">
              <a:buNone/>
              <a:defRPr sz="1350" b="1"/>
            </a:lvl3pPr>
            <a:lvl4pPr marL="1028837" indent="0">
              <a:buNone/>
              <a:defRPr sz="1200" b="1"/>
            </a:lvl4pPr>
            <a:lvl5pPr marL="1371783" indent="0">
              <a:buNone/>
              <a:defRPr sz="1200" b="1"/>
            </a:lvl5pPr>
            <a:lvl6pPr marL="1714729" indent="0">
              <a:buNone/>
              <a:defRPr sz="1200" b="1"/>
            </a:lvl6pPr>
            <a:lvl7pPr marL="2057674" indent="0">
              <a:buNone/>
              <a:defRPr sz="1200" b="1"/>
            </a:lvl7pPr>
            <a:lvl8pPr marL="2400620" indent="0">
              <a:buNone/>
              <a:defRPr sz="1200" b="1"/>
            </a:lvl8pPr>
            <a:lvl9pPr marL="2743566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221C0AD-1FD9-4C04-B9F0-D983DF1D4E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954" y="2505075"/>
            <a:ext cx="3888066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7514B68-A38A-4419-9343-409DAE4A4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0E68-B1AA-49CD-B138-FD747B1B7E7D}" type="datetimeFigureOut">
              <a:rPr lang="cs-CZ" smtClean="0"/>
              <a:t>12.04.2022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1BF3790-5AD7-4F47-B6BB-DFDA89ECF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E953279-FB4A-4C50-840C-1943F4896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03539934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1175BB-1E42-4772-9D28-3D5D3E9D2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3DE6DF1-7D5E-44FD-A42A-8376C8432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0E68-B1AA-49CD-B138-FD747B1B7E7D}" type="datetimeFigureOut">
              <a:rPr lang="cs-CZ" smtClean="0"/>
              <a:t>12.04.2022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030D173-C2D0-40A9-8DDE-E86C15A73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8E8A847-CBFF-4553-A4E5-51A62E09B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174853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E928656-7A73-4CA6-AB42-A84B5B86A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0E68-B1AA-49CD-B138-FD747B1B7E7D}" type="datetimeFigureOut">
              <a:rPr lang="cs-CZ" smtClean="0"/>
              <a:t>12.04.2022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9104894-7172-4FFE-BB3B-B7D0C39A0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308BC7D-81A9-4085-A04F-28F2DBD67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4094289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B73189-0CAD-439E-9AD0-095DF3CC3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51" y="457200"/>
            <a:ext cx="2949690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5BF586-B42E-43F9-B508-202B1DA66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8066" y="987426"/>
            <a:ext cx="4629954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8D5EBD9-7BCC-4186-97E7-8E891FAF4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951" y="2057400"/>
            <a:ext cx="2949690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46" indent="0">
              <a:buNone/>
              <a:defRPr sz="1050"/>
            </a:lvl2pPr>
            <a:lvl3pPr marL="685891" indent="0">
              <a:buNone/>
              <a:defRPr sz="900"/>
            </a:lvl3pPr>
            <a:lvl4pPr marL="1028837" indent="0">
              <a:buNone/>
              <a:defRPr sz="750"/>
            </a:lvl4pPr>
            <a:lvl5pPr marL="1371783" indent="0">
              <a:buNone/>
              <a:defRPr sz="750"/>
            </a:lvl5pPr>
            <a:lvl6pPr marL="1714729" indent="0">
              <a:buNone/>
              <a:defRPr sz="750"/>
            </a:lvl6pPr>
            <a:lvl7pPr marL="2057674" indent="0">
              <a:buNone/>
              <a:defRPr sz="750"/>
            </a:lvl7pPr>
            <a:lvl8pPr marL="2400620" indent="0">
              <a:buNone/>
              <a:defRPr sz="750"/>
            </a:lvl8pPr>
            <a:lvl9pPr marL="2743566" indent="0">
              <a:buNone/>
              <a:defRPr sz="7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DDC3EF7-65AF-4076-83A4-7B91F2D76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0E68-B1AA-49CD-B138-FD747B1B7E7D}" type="datetimeFigureOut">
              <a:rPr lang="cs-CZ" smtClean="0"/>
              <a:t>12.04.2022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B5DFEC9-47BE-45F7-B601-1F4F22867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A87AA7E-FB97-46CF-A506-8C02692E8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9144276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7BB35-6362-481B-A618-EAEE9BF4C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51" y="457200"/>
            <a:ext cx="2949690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B83E99C-B871-49D6-BEA7-648D7D351F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8066" y="987426"/>
            <a:ext cx="4629954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46" indent="0">
              <a:buNone/>
              <a:defRPr sz="2100"/>
            </a:lvl2pPr>
            <a:lvl3pPr marL="685891" indent="0">
              <a:buNone/>
              <a:defRPr sz="1800"/>
            </a:lvl3pPr>
            <a:lvl4pPr marL="1028837" indent="0">
              <a:buNone/>
              <a:defRPr sz="1500"/>
            </a:lvl4pPr>
            <a:lvl5pPr marL="1371783" indent="0">
              <a:buNone/>
              <a:defRPr sz="1500"/>
            </a:lvl5pPr>
            <a:lvl6pPr marL="1714729" indent="0">
              <a:buNone/>
              <a:defRPr sz="1500"/>
            </a:lvl6pPr>
            <a:lvl7pPr marL="2057674" indent="0">
              <a:buNone/>
              <a:defRPr sz="1500"/>
            </a:lvl7pPr>
            <a:lvl8pPr marL="2400620" indent="0">
              <a:buNone/>
              <a:defRPr sz="1500"/>
            </a:lvl8pPr>
            <a:lvl9pPr marL="2743566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5BB56C8-05DD-4A5C-A3B5-7C0032FCB8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951" y="2057400"/>
            <a:ext cx="2949690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46" indent="0">
              <a:buNone/>
              <a:defRPr sz="1050"/>
            </a:lvl2pPr>
            <a:lvl3pPr marL="685891" indent="0">
              <a:buNone/>
              <a:defRPr sz="900"/>
            </a:lvl3pPr>
            <a:lvl4pPr marL="1028837" indent="0">
              <a:buNone/>
              <a:defRPr sz="750"/>
            </a:lvl4pPr>
            <a:lvl5pPr marL="1371783" indent="0">
              <a:buNone/>
              <a:defRPr sz="750"/>
            </a:lvl5pPr>
            <a:lvl6pPr marL="1714729" indent="0">
              <a:buNone/>
              <a:defRPr sz="750"/>
            </a:lvl6pPr>
            <a:lvl7pPr marL="2057674" indent="0">
              <a:buNone/>
              <a:defRPr sz="750"/>
            </a:lvl7pPr>
            <a:lvl8pPr marL="2400620" indent="0">
              <a:buNone/>
              <a:defRPr sz="750"/>
            </a:lvl8pPr>
            <a:lvl9pPr marL="2743566" indent="0">
              <a:buNone/>
              <a:defRPr sz="7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D5BDC1D-6496-4C50-89A8-6B791D9EA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0E68-B1AA-49CD-B138-FD747B1B7E7D}" type="datetimeFigureOut">
              <a:rPr lang="cs-CZ" smtClean="0"/>
              <a:t>12.04.2022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733147E-2A71-4B0C-B5B2-948234CBC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1273944-6CF4-4B16-AD92-502DAC29E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5383345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F552115-9589-4236-A0FF-4B7709AB5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59" y="365126"/>
            <a:ext cx="78880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C35EB06-4B73-4671-9504-A3CE992A6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759" y="1825625"/>
            <a:ext cx="78880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A36394B-D8E8-4BE1-89D4-51C9E60D82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759" y="6356351"/>
            <a:ext cx="20577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40E68-B1AA-49CD-B138-FD747B1B7E7D}" type="datetimeFigureOut">
              <a:rPr lang="cs-CZ" smtClean="0"/>
              <a:t>12.04.2022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E3F4A71-FA40-4283-95AA-644AE506CC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9476" y="6356351"/>
            <a:ext cx="30866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00E5FAD-36FF-4005-8791-69ACB15FE9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9072" y="6356351"/>
            <a:ext cx="20577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6777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678" r:id="rId12"/>
    <p:sldLayoutId id="2147483684" r:id="rId13"/>
    <p:sldLayoutId id="2147483690" r:id="rId14"/>
    <p:sldLayoutId id="2147483685" r:id="rId15"/>
    <p:sldLayoutId id="2147483688" r:id="rId16"/>
    <p:sldLayoutId id="2147483674" r:id="rId17"/>
    <p:sldLayoutId id="2147483673" r:id="rId18"/>
    <p:sldLayoutId id="2147483676" r:id="rId19"/>
    <p:sldLayoutId id="2147483675" r:id="rId20"/>
    <p:sldLayoutId id="2147483677" r:id="rId21"/>
    <p:sldLayoutId id="2147483686" r:id="rId22"/>
    <p:sldLayoutId id="2147483691" r:id="rId23"/>
    <p:sldLayoutId id="2147483692" r:id="rId24"/>
    <p:sldLayoutId id="2147483693" r:id="rId25"/>
  </p:sldLayoutIdLst>
  <p:hf sldNum="0" hdr="0" ftr="0" dt="0"/>
  <p:txStyles>
    <p:titleStyle>
      <a:lvl1pPr algn="l" defTabSz="685891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73" indent="-171473" algn="l" defTabSz="68589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419" indent="-171473" algn="l" defTabSz="6858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364" indent="-171473" algn="l" defTabSz="6858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310" indent="-171473" algn="l" defTabSz="6858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256" indent="-171473" algn="l" defTabSz="6858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201" indent="-171473" algn="l" defTabSz="6858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147" indent="-171473" algn="l" defTabSz="6858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093" indent="-171473" algn="l" defTabSz="6858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039" indent="-171473" algn="l" defTabSz="6858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46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91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837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783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729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674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620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566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6355CF0-422E-4E6A-95EA-261971F670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3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F282565-6DAA-4A71-AF42-EAC9D02986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0061" y="637953"/>
            <a:ext cx="5745764" cy="3189507"/>
          </a:xfrm>
        </p:spPr>
        <p:txBody>
          <a:bodyPr>
            <a:normAutofit/>
          </a:bodyPr>
          <a:lstStyle/>
          <a:p>
            <a:pPr algn="l"/>
            <a:r>
              <a:rPr lang="cs-CZ" sz="440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44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440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44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4400">
                <a:solidFill>
                  <a:schemeClr val="tx1">
                    <a:lumMod val="75000"/>
                    <a:lumOff val="25000"/>
                  </a:schemeClr>
                </a:solidFill>
              </a:rPr>
              <a:t>Vybavenost obcí maloobchodem a službami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8AA5B50B-519E-4763-9EFB-2C80373D1F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591920" y="4356608"/>
            <a:ext cx="406606" cy="1997227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298FD7FF-CB14-4A07-B879-0731A1847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587982" y="4214476"/>
            <a:ext cx="277369" cy="1783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CA0D5741-1590-4555-A7A7-DC9B4E2EE4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713933" y="4122185"/>
            <a:ext cx="151419" cy="1727743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3E9C0339-B0D3-40BA-96EF-3C1DB738AE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6251" y="4214476"/>
            <a:ext cx="254388" cy="1783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A4B9A42A-C5B8-4470-8743-670E344205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7690" y="4122186"/>
            <a:ext cx="151419" cy="1727743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8">
            <a:extLst>
              <a:ext uri="{FF2B5EF4-FFF2-40B4-BE49-F238E27FC236}">
                <a16:creationId xmlns:a16="http://schemas.microsoft.com/office/drawing/2014/main" id="{EDB12AFC-55F8-4AE8-9351-0F38D0C5DD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13709" y="4122187"/>
            <a:ext cx="5984932" cy="16478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ABC11ADE-5EC9-4B20-A012-8B042445EF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0061" y="4376667"/>
            <a:ext cx="5745764" cy="1089254"/>
          </a:xfrm>
        </p:spPr>
        <p:txBody>
          <a:bodyPr anchor="ctr">
            <a:normAutofit/>
          </a:bodyPr>
          <a:lstStyle/>
          <a:p>
            <a:pPr algn="l"/>
            <a:endParaRPr lang="cs-CZ" sz="2400" dirty="0">
              <a:solidFill>
                <a:srgbClr val="FEFFFF"/>
              </a:solidFill>
            </a:endParaRPr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C58506DD-7B3D-4594-846B-F78590BE9F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800639" y="4356608"/>
            <a:ext cx="2341966" cy="16411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F1E82C4-8895-4919-B71C-E0719CDCC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1992" y="6382512"/>
            <a:ext cx="4543699" cy="320040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AA9370A-E3CB-4585-86BF-33257759F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32112" y="6382512"/>
            <a:ext cx="514439" cy="3200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smtClean="0"/>
              <a:pPr>
                <a:spcAft>
                  <a:spcPts val="600"/>
                </a:spcAft>
              </a:pPr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9327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3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7335" y="1022350"/>
            <a:ext cx="53230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7335" y="837744"/>
            <a:ext cx="302472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3578" y="640894"/>
            <a:ext cx="126229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418863" y="635716"/>
            <a:ext cx="24650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3125" y="635715"/>
            <a:ext cx="8182317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D2AEBF8-B543-4E4D-AA32-C90976485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004" y="800392"/>
            <a:ext cx="7699859" cy="1212102"/>
          </a:xfrm>
        </p:spPr>
        <p:txBody>
          <a:bodyPr>
            <a:normAutofit/>
          </a:bodyPr>
          <a:lstStyle/>
          <a:p>
            <a:endParaRPr lang="cs-CZ" sz="3500" dirty="0">
              <a:solidFill>
                <a:srgbClr val="FFFFFF"/>
              </a:solidFill>
            </a:endParaRP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2FC42D5-4BC2-42EA-85AB-7D01BA789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896" y="2490436"/>
            <a:ext cx="7283010" cy="356717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3600" dirty="0"/>
              <a:t>www.bit.ly/ukol04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E204920-4B3F-4111-A7A7-4F50539D5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6749" y="6382512"/>
            <a:ext cx="5068942" cy="320040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cs-CZ"/>
              <a:t>Definujte zápatí - název prezentace / pracoviště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EDCE440-73DC-4F14-BE22-D93D167D0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32112" y="6382512"/>
            <a:ext cx="514439" cy="3200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78884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45812" y="283773"/>
            <a:ext cx="8066301" cy="451576"/>
          </a:xfrm>
        </p:spPr>
        <p:txBody>
          <a:bodyPr>
            <a:normAutofit fontScale="90000"/>
          </a:bodyPr>
          <a:lstStyle/>
          <a:p>
            <a:r>
              <a:rPr lang="cs-CZ" dirty="0"/>
              <a:t>Druhy komerční vybavenosti</a:t>
            </a:r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2884428"/>
              </p:ext>
            </p:extLst>
          </p:nvPr>
        </p:nvGraphicFramePr>
        <p:xfrm>
          <a:off x="71132" y="1171576"/>
          <a:ext cx="9003324" cy="5742392"/>
        </p:xfrm>
        <a:graphic>
          <a:graphicData uri="http://schemas.openxmlformats.org/drawingml/2006/table">
            <a:tbl>
              <a:tblPr firstRow="1" firstCol="1" bandRow="1"/>
              <a:tblGrid>
                <a:gridCol w="4501662">
                  <a:extLst>
                    <a:ext uri="{9D8B030D-6E8A-4147-A177-3AD203B41FA5}">
                      <a16:colId xmlns:a16="http://schemas.microsoft.com/office/drawing/2014/main" val="985394102"/>
                    </a:ext>
                  </a:extLst>
                </a:gridCol>
                <a:gridCol w="4501662">
                  <a:extLst>
                    <a:ext uri="{9D8B030D-6E8A-4147-A177-3AD203B41FA5}">
                      <a16:colId xmlns:a16="http://schemas.microsoft.com/office/drawing/2014/main" val="1178276231"/>
                    </a:ext>
                  </a:extLst>
                </a:gridCol>
              </a:tblGrid>
              <a:tr h="3546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Druh občanské vybavenosti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Druh občanské vybavenosti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1140127"/>
                  </a:ext>
                </a:extLst>
              </a:tr>
              <a:tr h="20057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Prodejna se smíšeným zbožím pouze s prodejem přes pult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Domácí potřeby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5308078"/>
                  </a:ext>
                </a:extLst>
              </a:tr>
              <a:tr h="20057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Samoobsluha se smíšeným zbožím (COOP, Jednota apod.)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Sportovní hala / tělocvična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6716738"/>
                  </a:ext>
                </a:extLst>
              </a:tr>
              <a:tr h="20057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Supermarket, diskont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Nábytek a bytové doplňky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7939107"/>
                  </a:ext>
                </a:extLst>
              </a:tr>
              <a:tr h="20057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Pojízdná prodejna se smíšeným zbožím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Zlatnictví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9842525"/>
                  </a:ext>
                </a:extLst>
              </a:tr>
              <a:tr h="40115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Pojízdná prodejna s výběrovým zbožím (např. maso-uzeniny, ovoce-zelenina apod.)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Kadeřník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279028"/>
                  </a:ext>
                </a:extLst>
              </a:tr>
              <a:tr h="39834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Objednávkový prodej potravin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Opravna obuvi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7381013"/>
                  </a:ext>
                </a:extLst>
              </a:tr>
              <a:tr h="20057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Drogerie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Autoopravna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2633711"/>
                  </a:ext>
                </a:extLst>
              </a:tr>
              <a:tr h="20057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Ovoce - zelenina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Fotoateliér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7839065"/>
                  </a:ext>
                </a:extLst>
              </a:tr>
              <a:tr h="20057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Maso - uzeniny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Krytý bazén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4354965"/>
                  </a:ext>
                </a:extLst>
              </a:tr>
              <a:tr h="20057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Pekařství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Wellness</a:t>
                      </a: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(sauna, vířivka, solárium apod.)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678029"/>
                  </a:ext>
                </a:extLst>
              </a:tr>
              <a:tr h="20057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Prodejna s textilem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Restaurace s možností stravování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2290499"/>
                  </a:ext>
                </a:extLst>
              </a:tr>
              <a:tr h="20057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Obuv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Pohostinství bez stravování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5722320"/>
                  </a:ext>
                </a:extLst>
              </a:tr>
              <a:tr h="22691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Elektro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Cukrárna / kavárna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1986188"/>
                  </a:ext>
                </a:extLst>
              </a:tr>
              <a:tr h="20057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Prodejna se sportovními potřebami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Bankomat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6319628"/>
                  </a:ext>
                </a:extLst>
              </a:tr>
              <a:tr h="20057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Stavebniny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Cashback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4384267"/>
                  </a:ext>
                </a:extLst>
              </a:tr>
            </a:tbl>
          </a:graphicData>
        </a:graphic>
      </p:graphicFrame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90415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37541" y="2923735"/>
            <a:ext cx="8066301" cy="451576"/>
          </a:xfrm>
        </p:spPr>
        <p:txBody>
          <a:bodyPr>
            <a:normAutofit fontScale="90000"/>
          </a:bodyPr>
          <a:lstStyle/>
          <a:p>
            <a:r>
              <a:rPr lang="cs-CZ" dirty="0"/>
              <a:t>Jakou obec pod 3000 obyvatel dobře znáte? (žijete tam, máte tam rodinu, chalupu..)</a:t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>Kolik má přibližně obyvatel?</a:t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>Jaké hlavní druhy obchodů, služeb se tam vyskytují?</a:t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73717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88" y="78754"/>
            <a:ext cx="9031481" cy="6067069"/>
          </a:xfrm>
          <a:prstGeom prst="rect">
            <a:avLst/>
          </a:prstGeom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895477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6B591E64-026B-470C-A090-E1ABE3AC3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Zkuste si tipnout, kde jsou v Jihomoravském kraji obce, kde není žádná možnost nákupu potravin? Jaké mají tyto obce vlastnosti?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42155E8-7490-41EA-A785-DEFC4BBC4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2AC0DED-114B-4CB1-9BF3-BA9105374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595E9B9-D53F-4860-B077-E7D11B54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455123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Obce bez možnosti nákupu doma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464" y="1359567"/>
            <a:ext cx="7579894" cy="537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1209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3B4C38B8-544E-4D10-A7B3-C4006B24D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Zkuste si tipnout, v jak velkých obcích se dané služby běžně nachází?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0198794-B121-48DE-A28E-AD77F79839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A11C6C8-BF49-4A20-B9E1-1EEAF3312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71A58E0-E16C-48EB-964D-E6F0D3D86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8638922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452" y="1345222"/>
            <a:ext cx="8980640" cy="4818185"/>
          </a:xfrm>
          <a:prstGeom prst="rect">
            <a:avLst/>
          </a:prstGeom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7688515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821" y="1330876"/>
            <a:ext cx="9038846" cy="4858977"/>
          </a:xfrm>
          <a:prstGeom prst="rect">
            <a:avLst/>
          </a:prstGeom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979972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2184" y="2327797"/>
            <a:ext cx="5761219" cy="3346994"/>
          </a:xfrm>
          <a:prstGeom prst="rect">
            <a:avLst/>
          </a:prstGeom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01011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3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7335" y="1022350"/>
            <a:ext cx="53230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7335" y="837744"/>
            <a:ext cx="302472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3578" y="640894"/>
            <a:ext cx="126229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418863" y="635716"/>
            <a:ext cx="24650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3125" y="635715"/>
            <a:ext cx="8182317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D2AEBF8-B543-4E4D-AA32-C90976485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004" y="800392"/>
            <a:ext cx="7699859" cy="1212102"/>
          </a:xfrm>
        </p:spPr>
        <p:txBody>
          <a:bodyPr>
            <a:normAutofit/>
          </a:bodyPr>
          <a:lstStyle/>
          <a:p>
            <a:r>
              <a:rPr lang="cs-CZ" sz="3500">
                <a:solidFill>
                  <a:srgbClr val="FFFFFF"/>
                </a:solidFill>
              </a:rPr>
              <a:t>Témata přednášky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2FC42D5-4BC2-42EA-85AB-7D01BA789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896" y="2490436"/>
            <a:ext cx="7283010" cy="3567173"/>
          </a:xfrm>
        </p:spPr>
        <p:txBody>
          <a:bodyPr anchor="ctr">
            <a:normAutofit/>
          </a:bodyPr>
          <a:lstStyle/>
          <a:p>
            <a:r>
              <a:rPr lang="cs-CZ"/>
              <a:t>Výskyt komerční vybavenosti v území</a:t>
            </a:r>
          </a:p>
          <a:p>
            <a:r>
              <a:rPr lang="cs-CZ"/>
              <a:t>Vývoj komerční vybavenost</a:t>
            </a:r>
            <a:endParaRPr 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E204920-4B3F-4111-A7A7-4F50539D5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6749" y="6382512"/>
            <a:ext cx="5068942" cy="320040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cs-CZ"/>
              <a:t>Definujte zápatí - název prezentace / pracoviště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EDCE440-73DC-4F14-BE22-D93D167D0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32112" y="6382512"/>
            <a:ext cx="514439" cy="3200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871407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66" y="1274885"/>
            <a:ext cx="9009287" cy="4953115"/>
          </a:xfrm>
          <a:prstGeom prst="rect">
            <a:avLst/>
          </a:prstGeom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064217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61888E45-C5AC-4376-AC15-9DB51791B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Zkuste si tipnout, jaký druh služeb zaznamenal od roku 2002 resp. 2012 největší úpadek? Který druh služeb se naopak zlepšil?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2281FD4-B701-43BD-A167-E529B913C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554" y="2606402"/>
            <a:ext cx="8066301" cy="4139998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6601308-8CC9-4A26-9832-A0AE154E7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FC99A5B-04B5-4210-93FB-FC259ACF3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8807950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8428666"/>
              </p:ext>
            </p:extLst>
          </p:nvPr>
        </p:nvGraphicFramePr>
        <p:xfrm>
          <a:off x="114299" y="2479435"/>
          <a:ext cx="8959364" cy="3228467"/>
        </p:xfrm>
        <a:graphic>
          <a:graphicData uri="http://schemas.openxmlformats.org/drawingml/2006/table">
            <a:tbl>
              <a:tblPr firstRow="1" firstCol="1" bandRow="1"/>
              <a:tblGrid>
                <a:gridCol w="2797114">
                  <a:extLst>
                    <a:ext uri="{9D8B030D-6E8A-4147-A177-3AD203B41FA5}">
                      <a16:colId xmlns:a16="http://schemas.microsoft.com/office/drawing/2014/main" val="753054246"/>
                    </a:ext>
                  </a:extLst>
                </a:gridCol>
                <a:gridCol w="2388566">
                  <a:extLst>
                    <a:ext uri="{9D8B030D-6E8A-4147-A177-3AD203B41FA5}">
                      <a16:colId xmlns:a16="http://schemas.microsoft.com/office/drawing/2014/main" val="3850893791"/>
                    </a:ext>
                  </a:extLst>
                </a:gridCol>
                <a:gridCol w="2388566">
                  <a:extLst>
                    <a:ext uri="{9D8B030D-6E8A-4147-A177-3AD203B41FA5}">
                      <a16:colId xmlns:a16="http://schemas.microsoft.com/office/drawing/2014/main" val="1974253148"/>
                    </a:ext>
                  </a:extLst>
                </a:gridCol>
                <a:gridCol w="1385118">
                  <a:extLst>
                    <a:ext uri="{9D8B030D-6E8A-4147-A177-3AD203B41FA5}">
                      <a16:colId xmlns:a16="http://schemas.microsoft.com/office/drawing/2014/main" val="3235295955"/>
                    </a:ext>
                  </a:extLst>
                </a:gridCol>
              </a:tblGrid>
              <a:tr h="212114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Druh občanské vybavenosti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Počet obcí s výskytem alespoň jedné provozovny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Index změny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0809634"/>
                  </a:ext>
                </a:extLst>
              </a:tr>
              <a:tr h="21211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2371907"/>
                  </a:ext>
                </a:extLst>
              </a:tr>
              <a:tr h="21211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Maloobchod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356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321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90,2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8469443"/>
                  </a:ext>
                </a:extLst>
              </a:tr>
              <a:tr h="21211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Hospoda a restaurace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341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299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87,7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6419989"/>
                  </a:ext>
                </a:extLst>
              </a:tr>
              <a:tr h="21211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Kadeřnictví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190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193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101,6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9924338"/>
                  </a:ext>
                </a:extLst>
              </a:tr>
              <a:tr h="21211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Opravy motorových vozidel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176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154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87,5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2093831"/>
                  </a:ext>
                </a:extLst>
              </a:tr>
              <a:tr h="21211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Opravy průmyslového zboží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72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48,6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1312825"/>
                  </a:ext>
                </a:extLst>
              </a:tr>
              <a:tr h="21211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Stavebniny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187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27,3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9296606"/>
                  </a:ext>
                </a:extLst>
              </a:tr>
              <a:tr h="21211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Oprava, výroba obuvi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37,5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044741"/>
                  </a:ext>
                </a:extLst>
              </a:tr>
              <a:tr h="21211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Fotoateliér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86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32,6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9749148"/>
                  </a:ext>
                </a:extLst>
              </a:tr>
            </a:tbl>
          </a:graphicData>
        </a:graphic>
      </p:graphicFrame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048279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7893117"/>
              </p:ext>
            </p:extLst>
          </p:nvPr>
        </p:nvGraphicFramePr>
        <p:xfrm>
          <a:off x="80374" y="782511"/>
          <a:ext cx="8985740" cy="5576443"/>
        </p:xfrm>
        <a:graphic>
          <a:graphicData uri="http://schemas.openxmlformats.org/drawingml/2006/table">
            <a:tbl>
              <a:tblPr firstRow="1" firstCol="1" bandRow="1"/>
              <a:tblGrid>
                <a:gridCol w="2246435">
                  <a:extLst>
                    <a:ext uri="{9D8B030D-6E8A-4147-A177-3AD203B41FA5}">
                      <a16:colId xmlns:a16="http://schemas.microsoft.com/office/drawing/2014/main" val="759834862"/>
                    </a:ext>
                  </a:extLst>
                </a:gridCol>
                <a:gridCol w="2246435">
                  <a:extLst>
                    <a:ext uri="{9D8B030D-6E8A-4147-A177-3AD203B41FA5}">
                      <a16:colId xmlns:a16="http://schemas.microsoft.com/office/drawing/2014/main" val="1316300328"/>
                    </a:ext>
                  </a:extLst>
                </a:gridCol>
                <a:gridCol w="2246435">
                  <a:extLst>
                    <a:ext uri="{9D8B030D-6E8A-4147-A177-3AD203B41FA5}">
                      <a16:colId xmlns:a16="http://schemas.microsoft.com/office/drawing/2014/main" val="3115379416"/>
                    </a:ext>
                  </a:extLst>
                </a:gridCol>
                <a:gridCol w="2246435">
                  <a:extLst>
                    <a:ext uri="{9D8B030D-6E8A-4147-A177-3AD203B41FA5}">
                      <a16:colId xmlns:a16="http://schemas.microsoft.com/office/drawing/2014/main" val="4187588252"/>
                    </a:ext>
                  </a:extLst>
                </a:gridCol>
              </a:tblGrid>
              <a:tr h="205709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Druh občanské vybavenosti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Počet obcí s výskytem alespoň jedné provozovny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Index změny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7188104"/>
                  </a:ext>
                </a:extLst>
              </a:tr>
              <a:tr h="20570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2012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046432"/>
                  </a:ext>
                </a:extLst>
              </a:tr>
              <a:tr h="4001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Maloobchod s potravinami/smíšeným zbožím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280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266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95,0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083840"/>
                  </a:ext>
                </a:extLst>
              </a:tr>
              <a:tr h="20570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Ovoce/zelenina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144,0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9848334"/>
                  </a:ext>
                </a:extLst>
              </a:tr>
              <a:tr h="20570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Maso/uzeniny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123,9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1841494"/>
                  </a:ext>
                </a:extLst>
              </a:tr>
              <a:tr h="20570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Restaurace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156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137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87,8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2567448"/>
                  </a:ext>
                </a:extLst>
              </a:tr>
              <a:tr h="20570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Pohostinství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233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192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82,4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7875143"/>
                  </a:ext>
                </a:extLst>
              </a:tr>
              <a:tr h="20570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Kavárna/cukrárna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4903517"/>
                  </a:ext>
                </a:extLst>
              </a:tr>
              <a:tr h="20570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Kadeřnictví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173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164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94,8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6446322"/>
                  </a:ext>
                </a:extLst>
              </a:tr>
              <a:tr h="20570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Oprava/výroba obuvi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58,8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6842270"/>
                  </a:ext>
                </a:extLst>
              </a:tr>
              <a:tr h="20570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Oprava motor. vozidel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172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127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73,8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4083715"/>
                  </a:ext>
                </a:extLst>
              </a:tr>
              <a:tr h="20570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Stavebnictví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165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23,0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9237816"/>
                  </a:ext>
                </a:extLst>
              </a:tr>
              <a:tr h="20570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Drogerie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113,3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0066108"/>
                  </a:ext>
                </a:extLst>
              </a:tr>
              <a:tr h="20570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Bankomat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91,3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222962"/>
                  </a:ext>
                </a:extLst>
              </a:tr>
              <a:tr h="20570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Wellness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127,8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250743"/>
                  </a:ext>
                </a:extLst>
              </a:tr>
              <a:tr h="20570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Fotograf (fotosběrna)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47,1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8983760"/>
                  </a:ext>
                </a:extLst>
              </a:tr>
            </a:tbl>
          </a:graphicData>
        </a:graphic>
      </p:graphicFrame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8795196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A0C742F-D034-4C16-905F-FF8E170E2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Zkuste si tipnout, kde se v Jihomoravském kraji nejvíce zhoršila vybavenost a proč?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3A8EE4B-DEE8-49E8-8CE1-9C2516F9DA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74A656D-BFF6-4995-B1ED-8FF03DD64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86438A3-9A77-47C4-980B-9545E7BD1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78052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symbol pro obsah 6" descr="Obsah obrázku text, mapa&#10;&#10;Popis byl vytvořen automaticky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473825"/>
            <a:ext cx="8986058" cy="6234546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651252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symbol pro obsah 6" descr="Obsah obrázku text, mapa&#10;&#10;Popis byl vytvořen automaticky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" y="307571"/>
            <a:ext cx="9010996" cy="6400800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5775721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9887767-9FBD-467B-A3FA-088CF5704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se podle vás dá dělat s úpadkem služeb? Jaký je váš názor?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77B07B6-390D-4B34-930C-6242117892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F514E3C-2EB5-4B54-8B61-B3EB50F61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433FB84-C6C0-4890-8CF4-63F3BD0FA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0250815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3039" y="2144901"/>
            <a:ext cx="5779509" cy="3712786"/>
          </a:xfrm>
          <a:prstGeom prst="rect">
            <a:avLst/>
          </a:prstGeom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529553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8ACD08E-88AC-458F-8604-E24A18B4A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8B52345-5959-41F1-ADCC-BE9CA270E8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Obchůdek 2020+</a:t>
            </a:r>
          </a:p>
          <a:p>
            <a:r>
              <a:rPr lang="cs-CZ" dirty="0"/>
              <a:t>Krajské dotační programy</a:t>
            </a:r>
          </a:p>
          <a:p>
            <a:r>
              <a:rPr lang="cs-CZ" dirty="0"/>
              <a:t>Program MMR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64E8889-CBF3-44FC-8601-7C6FBE3A5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03FB62A-10E8-48BE-8A2A-B6B5E22BC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462285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02A5DE-BF04-4911-9AAE-9C2B46C61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Teorie centrálních míst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10B621-A0C5-4550-ACAE-3F37A4228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Základy </a:t>
            </a:r>
            <a:r>
              <a:rPr lang="cs-CZ" dirty="0" err="1"/>
              <a:t>Thünen</a:t>
            </a:r>
            <a:endParaRPr lang="cs-CZ" dirty="0"/>
          </a:p>
          <a:p>
            <a:r>
              <a:rPr lang="cs-CZ" dirty="0" err="1"/>
              <a:t>Christaller</a:t>
            </a:r>
            <a:r>
              <a:rPr lang="cs-CZ" dirty="0"/>
              <a:t> a </a:t>
            </a:r>
            <a:r>
              <a:rPr lang="cs-CZ" dirty="0" err="1"/>
              <a:t>Lösch</a:t>
            </a:r>
            <a:r>
              <a:rPr lang="cs-CZ" dirty="0"/>
              <a:t> následně teorii využili</a:t>
            </a:r>
          </a:p>
          <a:p>
            <a:r>
              <a:rPr lang="cs-CZ" dirty="0"/>
              <a:t>Hlavní teorie ze kterého vychází vše další.</a:t>
            </a:r>
          </a:p>
          <a:p>
            <a:r>
              <a:rPr lang="cs-CZ" dirty="0"/>
              <a:t>Malá sídla jsou schopna produkovat pouze omezený okruh zboží podle vlastních dispozic, ale jejich obyvatelé žádají sortiment mnohem rozmanitější a bohatší, k jehož obstarávání slouží zařízení v dosažitelné vzdálenosti. Čím častěji obyvatelé dané zboží (nebo služby) potřebují, tím je centrum jeho poskytování lokalizováno blíže.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8CE47E8-817B-4C38-BAB5-336CD9C70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06E60B6-773C-4B32-96EC-80F50A969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0028177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8ACD08E-88AC-458F-8604-E24A18B4A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8B52345-5959-41F1-ADCC-BE9CA270E8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64E8889-CBF3-44FC-8601-7C6FBE3A5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03FB62A-10E8-48BE-8A2A-B6B5E22BC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51" y="0"/>
            <a:ext cx="7270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048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8ACD08E-88AC-458F-8604-E24A18B4A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64E8889-CBF3-44FC-8601-7C6FBE3A5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03FB62A-10E8-48BE-8A2A-B6B5E22BC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772" y="57395"/>
            <a:ext cx="5660572" cy="6800605"/>
          </a:xfrm>
        </p:spPr>
      </p:pic>
    </p:spTree>
    <p:extLst>
      <p:ext uri="{BB962C8B-B14F-4D97-AF65-F5344CB8AC3E}">
        <p14:creationId xmlns:p14="http://schemas.microsoft.com/office/powerpoint/2010/main" val="5376676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A62043-D1C9-4BD5-809B-A8494F534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107" y="642938"/>
            <a:ext cx="7429500" cy="927100"/>
          </a:xfrm>
        </p:spPr>
        <p:txBody>
          <a:bodyPr/>
          <a:lstStyle/>
          <a:p>
            <a:pPr>
              <a:defRPr/>
            </a:pPr>
            <a:r>
              <a:rPr lang="cs-CZ" sz="2800" dirty="0">
                <a:solidFill>
                  <a:srgbClr val="0070C0"/>
                </a:solidFill>
              </a:rPr>
              <a:t>Výskyt obchodů </a:t>
            </a:r>
            <a:br>
              <a:rPr lang="cs-CZ" sz="2800" dirty="0">
                <a:solidFill>
                  <a:srgbClr val="0070C0"/>
                </a:solidFill>
              </a:rPr>
            </a:br>
            <a:r>
              <a:rPr lang="cs-CZ" sz="2800" dirty="0">
                <a:solidFill>
                  <a:srgbClr val="0070C0"/>
                </a:solidFill>
              </a:rPr>
              <a:t>dle velikostních kategorií obcí</a:t>
            </a:r>
            <a:endParaRPr lang="en-GB" sz="2800" dirty="0">
              <a:solidFill>
                <a:srgbClr val="0070C0"/>
              </a:solidFill>
            </a:endParaRPr>
          </a:p>
        </p:txBody>
      </p:sp>
      <p:sp>
        <p:nvSpPr>
          <p:cNvPr id="22531" name="Zástupný symbol pro číslo snímku 5">
            <a:extLst>
              <a:ext uri="{FF2B5EF4-FFF2-40B4-BE49-F238E27FC236}">
                <a16:creationId xmlns:a16="http://schemas.microsoft.com/office/drawing/2014/main" id="{47043E11-EB97-451A-B47A-49828FB5D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5796757" y="6480175"/>
            <a:ext cx="2519362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24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v"/>
              <a:defRPr sz="24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22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0" hangingPunct="0">
              <a:spcBef>
                <a:spcPct val="0"/>
              </a:spcBef>
              <a:buFontTx/>
              <a:buNone/>
            </a:pPr>
            <a:fld id="{637B1614-E414-4506-A605-4C969199442A}" type="slidenum">
              <a:rPr lang="cs-CZ" altLang="cs-CZ" sz="1100">
                <a:solidFill>
                  <a:srgbClr val="7F7F7F"/>
                </a:solidFill>
              </a:rPr>
              <a:pPr algn="l" eaLnBrk="0" hangingPunct="0">
                <a:spcBef>
                  <a:spcPct val="0"/>
                </a:spcBef>
                <a:buFontTx/>
                <a:buNone/>
              </a:pPr>
              <a:t>32</a:t>
            </a:fld>
            <a:endParaRPr lang="cs-CZ" altLang="cs-CZ" sz="1100">
              <a:solidFill>
                <a:srgbClr val="7F7F7F"/>
              </a:solidFill>
            </a:endParaRP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0FC50202-4FD4-49D5-ACC8-0E83188714EC}"/>
              </a:ext>
            </a:extLst>
          </p:cNvPr>
          <p:cNvGraphicFramePr>
            <a:graphicFrameLocks noGrp="1"/>
          </p:cNvGraphicFramePr>
          <p:nvPr/>
        </p:nvGraphicFramePr>
        <p:xfrm>
          <a:off x="648494" y="1617664"/>
          <a:ext cx="7848600" cy="4922841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2600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0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934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49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915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900" b="1" i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Velikostní kategorie</a:t>
                      </a:r>
                      <a:endParaRPr lang="cs-CZ" sz="1900" b="1" i="1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900" b="1" i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Počet obcí</a:t>
                      </a:r>
                      <a:endParaRPr lang="cs-CZ" sz="1900" b="1" i="1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900" b="1" i="1" u="none" strike="noStrike">
                          <a:solidFill>
                            <a:schemeClr val="tx1"/>
                          </a:solidFill>
                          <a:effectLst/>
                        </a:rPr>
                        <a:t>Počet obcí s obchodem zboží denní potřeby (potraviny/smíšené zboží)</a:t>
                      </a:r>
                      <a:endParaRPr lang="cs-CZ" sz="1900" b="1" i="1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900" b="1" i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Podíl obcí s obchodem</a:t>
                      </a:r>
                      <a:endParaRPr lang="cs-CZ" sz="1900" b="1" i="1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579"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0–99</a:t>
                      </a:r>
                      <a:endParaRPr lang="cs-CZ" sz="1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434</a:t>
                      </a:r>
                      <a:endParaRPr lang="cs-CZ" sz="1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34</a:t>
                      </a:r>
                      <a:endParaRPr lang="cs-CZ" sz="1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7,8%</a:t>
                      </a:r>
                      <a:endParaRPr lang="cs-CZ" sz="1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579"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100–199</a:t>
                      </a:r>
                      <a:endParaRPr lang="cs-CZ" sz="1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979</a:t>
                      </a:r>
                      <a:endParaRPr lang="cs-CZ" sz="1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324</a:t>
                      </a:r>
                      <a:endParaRPr lang="cs-CZ" sz="1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33,1%</a:t>
                      </a:r>
                      <a:endParaRPr lang="cs-CZ" sz="1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579"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200–299</a:t>
                      </a:r>
                      <a:endParaRPr lang="cs-CZ" sz="1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1" u="none" strike="noStrike">
                          <a:solidFill>
                            <a:schemeClr val="tx1"/>
                          </a:solidFill>
                          <a:effectLst/>
                        </a:rPr>
                        <a:t>866</a:t>
                      </a:r>
                      <a:endParaRPr lang="cs-CZ" sz="19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472</a:t>
                      </a:r>
                      <a:endParaRPr lang="cs-CZ" sz="1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54,5%</a:t>
                      </a:r>
                      <a:endParaRPr lang="cs-CZ" sz="1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9579"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300–399</a:t>
                      </a:r>
                      <a:endParaRPr lang="cs-CZ" sz="1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0" u="none" strike="noStrike">
                          <a:solidFill>
                            <a:schemeClr val="tx1"/>
                          </a:solidFill>
                          <a:effectLst/>
                        </a:rPr>
                        <a:t>630</a:t>
                      </a:r>
                      <a:endParaRPr lang="cs-CZ" sz="1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446</a:t>
                      </a:r>
                      <a:endParaRPr lang="cs-CZ" sz="1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0" u="none" strike="noStrike">
                          <a:solidFill>
                            <a:schemeClr val="tx1"/>
                          </a:solidFill>
                          <a:effectLst/>
                        </a:rPr>
                        <a:t>70,8%</a:t>
                      </a:r>
                      <a:endParaRPr lang="cs-CZ" sz="1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9579"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400–499</a:t>
                      </a:r>
                      <a:endParaRPr lang="cs-CZ" sz="1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0" u="none" strike="noStrike">
                          <a:solidFill>
                            <a:schemeClr val="tx1"/>
                          </a:solidFill>
                          <a:effectLst/>
                        </a:rPr>
                        <a:t>498</a:t>
                      </a:r>
                      <a:endParaRPr lang="cs-CZ" sz="1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392</a:t>
                      </a:r>
                      <a:endParaRPr lang="cs-CZ" sz="1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0" u="none" strike="noStrike">
                          <a:solidFill>
                            <a:schemeClr val="tx1"/>
                          </a:solidFill>
                          <a:effectLst/>
                        </a:rPr>
                        <a:t>78,7%</a:t>
                      </a:r>
                      <a:endParaRPr lang="cs-CZ" sz="1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9579"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500–599</a:t>
                      </a:r>
                      <a:endParaRPr lang="cs-CZ" sz="1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0" u="none" strike="noStrike">
                          <a:solidFill>
                            <a:schemeClr val="tx1"/>
                          </a:solidFill>
                          <a:effectLst/>
                        </a:rPr>
                        <a:t>389</a:t>
                      </a:r>
                      <a:endParaRPr lang="cs-CZ" sz="1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337</a:t>
                      </a:r>
                      <a:endParaRPr lang="cs-CZ" sz="1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86,6%</a:t>
                      </a:r>
                      <a:endParaRPr lang="cs-CZ" sz="1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9579"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600–699</a:t>
                      </a:r>
                      <a:endParaRPr lang="cs-CZ" sz="1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0" u="none" strike="noStrike">
                          <a:solidFill>
                            <a:schemeClr val="tx1"/>
                          </a:solidFill>
                          <a:effectLst/>
                        </a:rPr>
                        <a:t>334</a:t>
                      </a:r>
                      <a:endParaRPr lang="cs-CZ" sz="1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294</a:t>
                      </a:r>
                      <a:endParaRPr lang="cs-CZ" sz="1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88,0%</a:t>
                      </a:r>
                      <a:endParaRPr lang="cs-CZ" sz="1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9579"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700–799</a:t>
                      </a:r>
                      <a:endParaRPr lang="cs-CZ" sz="1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0" u="none" strike="noStrike">
                          <a:solidFill>
                            <a:schemeClr val="tx1"/>
                          </a:solidFill>
                          <a:effectLst/>
                        </a:rPr>
                        <a:t>249</a:t>
                      </a:r>
                      <a:endParaRPr lang="cs-CZ" sz="1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229</a:t>
                      </a:r>
                      <a:endParaRPr lang="cs-CZ" sz="1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92,0%</a:t>
                      </a:r>
                      <a:endParaRPr lang="cs-CZ" sz="1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9579"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800–899</a:t>
                      </a:r>
                      <a:endParaRPr lang="cs-CZ" sz="1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0" u="none" strike="noStrike">
                          <a:solidFill>
                            <a:schemeClr val="tx1"/>
                          </a:solidFill>
                          <a:effectLst/>
                        </a:rPr>
                        <a:t>219</a:t>
                      </a:r>
                      <a:endParaRPr lang="cs-CZ" sz="1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209</a:t>
                      </a:r>
                      <a:endParaRPr lang="cs-CZ" sz="1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95,4%</a:t>
                      </a:r>
                      <a:endParaRPr lang="cs-CZ" sz="1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9579"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900–999</a:t>
                      </a:r>
                      <a:endParaRPr lang="cs-CZ" sz="1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0" u="none" strike="noStrike">
                          <a:solidFill>
                            <a:schemeClr val="tx1"/>
                          </a:solidFill>
                          <a:effectLst/>
                        </a:rPr>
                        <a:t>177</a:t>
                      </a:r>
                      <a:endParaRPr lang="cs-CZ" sz="1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166</a:t>
                      </a:r>
                      <a:endParaRPr lang="cs-CZ" sz="1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93,8%</a:t>
                      </a:r>
                      <a:endParaRPr lang="cs-CZ" sz="1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9579"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1000–1499</a:t>
                      </a:r>
                      <a:endParaRPr lang="cs-CZ" sz="1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0" u="none" strike="noStrike">
                          <a:solidFill>
                            <a:schemeClr val="tx1"/>
                          </a:solidFill>
                          <a:effectLst/>
                        </a:rPr>
                        <a:t>525</a:t>
                      </a:r>
                      <a:endParaRPr lang="cs-CZ" sz="1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520</a:t>
                      </a:r>
                      <a:endParaRPr lang="cs-CZ" sz="1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99,0%</a:t>
                      </a:r>
                      <a:endParaRPr lang="cs-CZ" sz="1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9579"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1500–1999</a:t>
                      </a:r>
                      <a:endParaRPr lang="cs-CZ" sz="1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0" u="none" strike="noStrike">
                          <a:solidFill>
                            <a:schemeClr val="tx1"/>
                          </a:solidFill>
                          <a:effectLst/>
                        </a:rPr>
                        <a:t>252</a:t>
                      </a:r>
                      <a:endParaRPr lang="cs-CZ" sz="1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248</a:t>
                      </a:r>
                      <a:endParaRPr lang="cs-CZ" sz="1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98,4%</a:t>
                      </a:r>
                      <a:endParaRPr lang="cs-CZ" sz="1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9579"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2000–2499</a:t>
                      </a:r>
                      <a:endParaRPr lang="cs-CZ" sz="1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0" u="none" strike="noStrike">
                          <a:solidFill>
                            <a:schemeClr val="tx1"/>
                          </a:solidFill>
                          <a:effectLst/>
                        </a:rPr>
                        <a:t>150</a:t>
                      </a:r>
                      <a:endParaRPr lang="cs-CZ" sz="1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149</a:t>
                      </a:r>
                      <a:endParaRPr lang="cs-CZ" sz="1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99,3%</a:t>
                      </a:r>
                      <a:endParaRPr lang="cs-CZ" sz="1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9579"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2500–2999</a:t>
                      </a:r>
                      <a:endParaRPr lang="cs-CZ" sz="1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0" u="none" strike="noStrike">
                          <a:solidFill>
                            <a:schemeClr val="tx1"/>
                          </a:solidFill>
                          <a:effectLst/>
                        </a:rPr>
                        <a:t>102</a:t>
                      </a:r>
                      <a:endParaRPr lang="cs-CZ" sz="1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0" u="none" strike="noStrike">
                          <a:solidFill>
                            <a:schemeClr val="tx1"/>
                          </a:solidFill>
                          <a:effectLst/>
                        </a:rPr>
                        <a:t>102</a:t>
                      </a:r>
                      <a:endParaRPr lang="cs-CZ" sz="19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100,0%</a:t>
                      </a:r>
                      <a:endParaRPr lang="cs-CZ" sz="1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9579"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0–3000</a:t>
                      </a:r>
                      <a:endParaRPr lang="cs-CZ" sz="1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5804</a:t>
                      </a:r>
                      <a:endParaRPr lang="cs-CZ" sz="1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3922</a:t>
                      </a:r>
                      <a:endParaRPr lang="cs-CZ" sz="1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67,6 %</a:t>
                      </a:r>
                      <a:endParaRPr lang="cs-CZ" sz="1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0A8D19-28C4-47F9-BBAF-86781EE06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2419" y="642939"/>
            <a:ext cx="7429500" cy="985837"/>
          </a:xfrm>
        </p:spPr>
        <p:txBody>
          <a:bodyPr/>
          <a:lstStyle/>
          <a:p>
            <a:pPr>
              <a:defRPr/>
            </a:pPr>
            <a:r>
              <a:rPr lang="cs-CZ" sz="2800" dirty="0">
                <a:solidFill>
                  <a:srgbClr val="0070C0"/>
                </a:solidFill>
              </a:rPr>
              <a:t>Výskyt </a:t>
            </a:r>
            <a:r>
              <a:rPr lang="cs-CZ" sz="2800" dirty="0" err="1">
                <a:solidFill>
                  <a:srgbClr val="0070C0"/>
                </a:solidFill>
              </a:rPr>
              <a:t>obchodŮ</a:t>
            </a:r>
            <a:r>
              <a:rPr lang="cs-CZ" sz="2800" dirty="0">
                <a:solidFill>
                  <a:srgbClr val="0070C0"/>
                </a:solidFill>
              </a:rPr>
              <a:t> se ZDP </a:t>
            </a:r>
            <a:br>
              <a:rPr lang="cs-CZ" sz="2800" dirty="0">
                <a:solidFill>
                  <a:srgbClr val="0070C0"/>
                </a:solidFill>
              </a:rPr>
            </a:br>
            <a:r>
              <a:rPr lang="cs-CZ" sz="2800" dirty="0">
                <a:solidFill>
                  <a:srgbClr val="0070C0"/>
                </a:solidFill>
              </a:rPr>
              <a:t>v obcích do 3000 obyvatel</a:t>
            </a:r>
            <a:endParaRPr lang="en-GB" sz="2800" dirty="0">
              <a:solidFill>
                <a:srgbClr val="0070C0"/>
              </a:solidFill>
            </a:endParaRPr>
          </a:p>
        </p:txBody>
      </p:sp>
      <p:sp>
        <p:nvSpPr>
          <p:cNvPr id="26627" name="Zástupný symbol pro číslo snímku 5">
            <a:extLst>
              <a:ext uri="{FF2B5EF4-FFF2-40B4-BE49-F238E27FC236}">
                <a16:creationId xmlns:a16="http://schemas.microsoft.com/office/drawing/2014/main" id="{1B0868BC-65AF-46E6-9D4F-433DD591A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5796757" y="6480175"/>
            <a:ext cx="2519362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24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v"/>
              <a:defRPr sz="24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22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0" hangingPunct="0">
              <a:spcBef>
                <a:spcPct val="0"/>
              </a:spcBef>
              <a:buFontTx/>
              <a:buNone/>
            </a:pPr>
            <a:fld id="{05179584-7473-4230-BB81-86B6DFBFAA46}" type="slidenum">
              <a:rPr lang="cs-CZ" altLang="cs-CZ" sz="1100">
                <a:solidFill>
                  <a:srgbClr val="7F7F7F"/>
                </a:solidFill>
              </a:rPr>
              <a:pPr algn="l" eaLnBrk="0" hangingPunct="0">
                <a:spcBef>
                  <a:spcPct val="0"/>
                </a:spcBef>
                <a:buFontTx/>
                <a:buNone/>
              </a:pPr>
              <a:t>33</a:t>
            </a:fld>
            <a:endParaRPr lang="cs-CZ" altLang="cs-CZ" sz="1100">
              <a:solidFill>
                <a:srgbClr val="7F7F7F"/>
              </a:solidFill>
            </a:endParaRPr>
          </a:p>
        </p:txBody>
      </p:sp>
      <p:sp>
        <p:nvSpPr>
          <p:cNvPr id="26628" name="Zástupný obsah 2">
            <a:extLst>
              <a:ext uri="{FF2B5EF4-FFF2-40B4-BE49-F238E27FC236}">
                <a16:creationId xmlns:a16="http://schemas.microsoft.com/office/drawing/2014/main" id="{61A88E1E-F298-4B81-86C8-B83912B50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645" y="6448425"/>
            <a:ext cx="8429625" cy="287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altLang="cs-CZ"/>
              <a:t>.</a:t>
            </a:r>
          </a:p>
        </p:txBody>
      </p:sp>
      <p:pic>
        <p:nvPicPr>
          <p:cNvPr id="26629" name="Obrázek 4">
            <a:extLst>
              <a:ext uri="{FF2B5EF4-FFF2-40B4-BE49-F238E27FC236}">
                <a16:creationId xmlns:a16="http://schemas.microsoft.com/office/drawing/2014/main" id="{771C5958-EE56-4280-AB30-BE948E7FB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" r="1218"/>
          <a:stretch>
            <a:fillRect/>
          </a:stretch>
        </p:blipFill>
        <p:spPr bwMode="auto">
          <a:xfrm>
            <a:off x="2382" y="-26988"/>
            <a:ext cx="9142412" cy="6648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EC30A3-C39C-42BB-B5F4-553EF872C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2419" y="782638"/>
            <a:ext cx="7429500" cy="7747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sz="2800" dirty="0">
                <a:solidFill>
                  <a:srgbClr val="0070C0"/>
                </a:solidFill>
              </a:rPr>
              <a:t>Výskyt obchodů </a:t>
            </a:r>
            <a:br>
              <a:rPr lang="cs-CZ" sz="2800" dirty="0">
                <a:solidFill>
                  <a:srgbClr val="0070C0"/>
                </a:solidFill>
              </a:rPr>
            </a:br>
            <a:r>
              <a:rPr lang="cs-CZ" sz="2800" dirty="0">
                <a:solidFill>
                  <a:srgbClr val="0070C0"/>
                </a:solidFill>
              </a:rPr>
              <a:t>v obcích do 200 obyvatel dle ORP</a:t>
            </a:r>
            <a:endParaRPr lang="en-GB" sz="2800" dirty="0">
              <a:solidFill>
                <a:srgbClr val="0070C0"/>
              </a:solidFill>
            </a:endParaRPr>
          </a:p>
        </p:txBody>
      </p:sp>
      <p:sp>
        <p:nvSpPr>
          <p:cNvPr id="30723" name="Zástupný symbol pro číslo snímku 5">
            <a:extLst>
              <a:ext uri="{FF2B5EF4-FFF2-40B4-BE49-F238E27FC236}">
                <a16:creationId xmlns:a16="http://schemas.microsoft.com/office/drawing/2014/main" id="{C33EF9AC-621A-4CDF-851B-80AB3D955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5796757" y="6480175"/>
            <a:ext cx="2519362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24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v"/>
              <a:defRPr sz="24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22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0" hangingPunct="0">
              <a:spcBef>
                <a:spcPct val="0"/>
              </a:spcBef>
              <a:buFontTx/>
              <a:buNone/>
            </a:pPr>
            <a:fld id="{5B8910F7-8902-40DD-ADB0-72DD7EF20BC6}" type="slidenum">
              <a:rPr lang="cs-CZ" altLang="cs-CZ" sz="1100">
                <a:solidFill>
                  <a:srgbClr val="7F7F7F"/>
                </a:solidFill>
              </a:rPr>
              <a:pPr algn="l" eaLnBrk="0" hangingPunct="0">
                <a:spcBef>
                  <a:spcPct val="0"/>
                </a:spcBef>
                <a:buFontTx/>
                <a:buNone/>
              </a:pPr>
              <a:t>34</a:t>
            </a:fld>
            <a:endParaRPr lang="cs-CZ" altLang="cs-CZ" sz="1100">
              <a:solidFill>
                <a:srgbClr val="7F7F7F"/>
              </a:solidFill>
            </a:endParaRPr>
          </a:p>
        </p:txBody>
      </p:sp>
      <p:sp>
        <p:nvSpPr>
          <p:cNvPr id="30724" name="Zástupný obsah 2">
            <a:extLst>
              <a:ext uri="{FF2B5EF4-FFF2-40B4-BE49-F238E27FC236}">
                <a16:creationId xmlns:a16="http://schemas.microsoft.com/office/drawing/2014/main" id="{1ABF26E4-06D5-4EDB-BB3C-A8EC2C3D6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983" y="6438900"/>
            <a:ext cx="8429625" cy="3571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altLang="cs-CZ"/>
              <a:t>.</a:t>
            </a:r>
          </a:p>
        </p:txBody>
      </p:sp>
      <p:pic>
        <p:nvPicPr>
          <p:cNvPr id="30725" name="Obrázek 4">
            <a:extLst>
              <a:ext uri="{FF2B5EF4-FFF2-40B4-BE49-F238E27FC236}">
                <a16:creationId xmlns:a16="http://schemas.microsoft.com/office/drawing/2014/main" id="{9CD888B9-9A84-443D-B469-0767ADC03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" y="1589"/>
            <a:ext cx="9144000" cy="646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BE1705-1C6C-4120-8FCD-10E6FB4FE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2419" y="782638"/>
            <a:ext cx="7429500" cy="7747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sz="2800" dirty="0">
                <a:solidFill>
                  <a:srgbClr val="0070C0"/>
                </a:solidFill>
              </a:rPr>
              <a:t>Výskyt obchodů </a:t>
            </a:r>
            <a:br>
              <a:rPr lang="cs-CZ" sz="2800" dirty="0">
                <a:solidFill>
                  <a:srgbClr val="0070C0"/>
                </a:solidFill>
              </a:rPr>
            </a:br>
            <a:r>
              <a:rPr lang="cs-CZ" sz="2800" dirty="0">
                <a:solidFill>
                  <a:srgbClr val="0070C0"/>
                </a:solidFill>
              </a:rPr>
              <a:t>v obcích do 200 obyvatel dle ORP</a:t>
            </a:r>
            <a:endParaRPr lang="en-GB" sz="2800" dirty="0">
              <a:solidFill>
                <a:srgbClr val="0070C0"/>
              </a:solidFill>
            </a:endParaRPr>
          </a:p>
        </p:txBody>
      </p:sp>
      <p:sp>
        <p:nvSpPr>
          <p:cNvPr id="32771" name="Zástupný symbol pro číslo snímku 5">
            <a:extLst>
              <a:ext uri="{FF2B5EF4-FFF2-40B4-BE49-F238E27FC236}">
                <a16:creationId xmlns:a16="http://schemas.microsoft.com/office/drawing/2014/main" id="{CEF0CB21-275F-4F66-AEB1-63E947DC9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5796757" y="6480175"/>
            <a:ext cx="2519362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24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v"/>
              <a:defRPr sz="24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22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0" hangingPunct="0">
              <a:spcBef>
                <a:spcPct val="0"/>
              </a:spcBef>
              <a:buFontTx/>
              <a:buNone/>
            </a:pPr>
            <a:fld id="{4318833A-0B6E-429B-8848-5242BF1CCE68}" type="slidenum">
              <a:rPr lang="cs-CZ" altLang="cs-CZ" sz="1100">
                <a:solidFill>
                  <a:srgbClr val="7F7F7F"/>
                </a:solidFill>
              </a:rPr>
              <a:pPr algn="l" eaLnBrk="0" hangingPunct="0">
                <a:spcBef>
                  <a:spcPct val="0"/>
                </a:spcBef>
                <a:buFontTx/>
                <a:buNone/>
              </a:pPr>
              <a:t>35</a:t>
            </a:fld>
            <a:endParaRPr lang="cs-CZ" altLang="cs-CZ" sz="1100">
              <a:solidFill>
                <a:srgbClr val="7F7F7F"/>
              </a:solidFill>
            </a:endParaRPr>
          </a:p>
        </p:txBody>
      </p:sp>
      <p:sp>
        <p:nvSpPr>
          <p:cNvPr id="32772" name="Zástupný obsah 2">
            <a:extLst>
              <a:ext uri="{FF2B5EF4-FFF2-40B4-BE49-F238E27FC236}">
                <a16:creationId xmlns:a16="http://schemas.microsoft.com/office/drawing/2014/main" id="{94A3CB33-F298-43AB-A85A-A61009F33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983" y="6438900"/>
            <a:ext cx="8429625" cy="3571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altLang="cs-CZ"/>
              <a:t>.</a:t>
            </a:r>
          </a:p>
        </p:txBody>
      </p:sp>
      <p:pic>
        <p:nvPicPr>
          <p:cNvPr id="32773" name="Obrázek 3">
            <a:extLst>
              <a:ext uri="{FF2B5EF4-FFF2-40B4-BE49-F238E27FC236}">
                <a16:creationId xmlns:a16="http://schemas.microsoft.com/office/drawing/2014/main" id="{1F73536C-5310-48D3-93BA-E53DBC9FF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" y="6350"/>
            <a:ext cx="9144000" cy="646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25D5DF-9029-46A8-BAFD-ED06E838E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2419" y="642939"/>
            <a:ext cx="7429500" cy="985837"/>
          </a:xfrm>
        </p:spPr>
        <p:txBody>
          <a:bodyPr/>
          <a:lstStyle/>
          <a:p>
            <a:pPr>
              <a:defRPr/>
            </a:pPr>
            <a:r>
              <a:rPr lang="cs-CZ" sz="2800" dirty="0">
                <a:solidFill>
                  <a:srgbClr val="0070C0"/>
                </a:solidFill>
              </a:rPr>
              <a:t>Vliv supermarketů </a:t>
            </a:r>
            <a:br>
              <a:rPr lang="cs-CZ" sz="2800" dirty="0">
                <a:solidFill>
                  <a:srgbClr val="0070C0"/>
                </a:solidFill>
              </a:rPr>
            </a:br>
            <a:r>
              <a:rPr lang="cs-CZ" sz="2800" dirty="0">
                <a:solidFill>
                  <a:srgbClr val="0070C0"/>
                </a:solidFill>
              </a:rPr>
              <a:t>na Výskyt obchodů</a:t>
            </a:r>
            <a:endParaRPr lang="en-GB" sz="2800" dirty="0">
              <a:solidFill>
                <a:srgbClr val="0070C0"/>
              </a:solidFill>
            </a:endParaRPr>
          </a:p>
        </p:txBody>
      </p:sp>
      <p:sp>
        <p:nvSpPr>
          <p:cNvPr id="55299" name="Zástupný symbol pro číslo snímku 5">
            <a:extLst>
              <a:ext uri="{FF2B5EF4-FFF2-40B4-BE49-F238E27FC236}">
                <a16:creationId xmlns:a16="http://schemas.microsoft.com/office/drawing/2014/main" id="{6B4D1727-060B-4FD1-B7C5-3762C4580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5796757" y="6480175"/>
            <a:ext cx="2519362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24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v"/>
              <a:defRPr sz="24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22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0" hangingPunct="0">
              <a:spcBef>
                <a:spcPct val="0"/>
              </a:spcBef>
              <a:buFontTx/>
              <a:buNone/>
            </a:pPr>
            <a:fld id="{0C07A545-CB94-42D7-8F07-1EEB7D02E558}" type="slidenum">
              <a:rPr lang="cs-CZ" altLang="cs-CZ" sz="1100">
                <a:solidFill>
                  <a:srgbClr val="7F7F7F"/>
                </a:solidFill>
              </a:rPr>
              <a:pPr algn="l" eaLnBrk="0" hangingPunct="0">
                <a:spcBef>
                  <a:spcPct val="0"/>
                </a:spcBef>
                <a:buFontTx/>
                <a:buNone/>
              </a:pPr>
              <a:t>36</a:t>
            </a:fld>
            <a:endParaRPr lang="cs-CZ" altLang="cs-CZ" sz="1100">
              <a:solidFill>
                <a:srgbClr val="7F7F7F"/>
              </a:solidFill>
            </a:endParaRPr>
          </a:p>
        </p:txBody>
      </p:sp>
      <p:pic>
        <p:nvPicPr>
          <p:cNvPr id="55300" name="Obrázek 3">
            <a:extLst>
              <a:ext uri="{FF2B5EF4-FFF2-40B4-BE49-F238E27FC236}">
                <a16:creationId xmlns:a16="http://schemas.microsoft.com/office/drawing/2014/main" id="{4B04EDFD-08D2-419E-A6C9-A2524209F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" y="11114"/>
            <a:ext cx="9144000" cy="646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564D14-BBBB-41A3-B9AE-F024495E4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658" y="3174"/>
            <a:ext cx="7429500" cy="55403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sz="2800" dirty="0" smtClean="0">
                <a:solidFill>
                  <a:srgbClr val="0070C0"/>
                </a:solidFill>
              </a:rPr>
              <a:t>Vliv socioekonomických ukazatelů na výskyt obchodu</a:t>
            </a:r>
            <a:endParaRPr lang="en-GB" sz="2800" dirty="0">
              <a:solidFill>
                <a:srgbClr val="0070C0"/>
              </a:solidFill>
            </a:endParaRPr>
          </a:p>
        </p:txBody>
      </p:sp>
      <p:sp>
        <p:nvSpPr>
          <p:cNvPr id="45059" name="Zástupný symbol pro číslo snímku 5">
            <a:extLst>
              <a:ext uri="{FF2B5EF4-FFF2-40B4-BE49-F238E27FC236}">
                <a16:creationId xmlns:a16="http://schemas.microsoft.com/office/drawing/2014/main" id="{68B558D7-D86E-4541-9885-DA6F85515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5796757" y="6480175"/>
            <a:ext cx="2519362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24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v"/>
              <a:defRPr sz="24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22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0" hangingPunct="0">
              <a:spcBef>
                <a:spcPct val="0"/>
              </a:spcBef>
              <a:buFontTx/>
              <a:buNone/>
            </a:pPr>
            <a:fld id="{E3753F21-356B-442B-AD1D-EA94595B5733}" type="slidenum">
              <a:rPr lang="cs-CZ" altLang="cs-CZ" sz="1100">
                <a:solidFill>
                  <a:srgbClr val="7F7F7F"/>
                </a:solidFill>
              </a:rPr>
              <a:pPr algn="l" eaLnBrk="0" hangingPunct="0">
                <a:spcBef>
                  <a:spcPct val="0"/>
                </a:spcBef>
                <a:buFontTx/>
                <a:buNone/>
              </a:pPr>
              <a:t>37</a:t>
            </a:fld>
            <a:endParaRPr lang="cs-CZ" altLang="cs-CZ" sz="1100">
              <a:solidFill>
                <a:srgbClr val="7F7F7F"/>
              </a:solidFill>
            </a:endParaRPr>
          </a:p>
        </p:txBody>
      </p:sp>
      <p:sp>
        <p:nvSpPr>
          <p:cNvPr id="40964" name="Zástupný obsah 2">
            <a:extLst>
              <a:ext uri="{FF2B5EF4-FFF2-40B4-BE49-F238E27FC236}">
                <a16:creationId xmlns:a16="http://schemas.microsoft.com/office/drawing/2014/main" id="{1EE0E24D-C19C-4AC6-BC7E-5C98C6193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658" y="557211"/>
            <a:ext cx="8569325" cy="55705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cs-CZ" altLang="cs-CZ" sz="2000" dirty="0"/>
              <a:t>Vybrané ukazatele vysvětlují 33,8 % počtu obchodů v obcích (statisticky excelentní).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cs-CZ" altLang="cs-CZ" sz="2000" dirty="0"/>
              <a:t>Pokud nezohledníme počet obyvatel, výsledky vysvětlují pouze 3,9 % počtu obchodů v obcích</a:t>
            </a:r>
            <a:r>
              <a:rPr lang="cs-CZ" altLang="cs-CZ" sz="2000" dirty="0" smtClean="0"/>
              <a:t>.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cs-CZ" altLang="cs-CZ" sz="2000" dirty="0" smtClean="0"/>
              <a:t>Druhý nejvýznamnější ukazatel má na výskyt obchodů téměř 30x menší vliv než počet obyvatel</a:t>
            </a:r>
            <a:endParaRPr lang="cs-CZ" altLang="cs-CZ" sz="2000" dirty="0"/>
          </a:p>
          <a:p>
            <a:pPr marL="0" indent="0">
              <a:buNone/>
              <a:defRPr/>
            </a:pPr>
            <a:endParaRPr lang="cs-CZ" altLang="cs-CZ" dirty="0"/>
          </a:p>
          <a:p>
            <a:pPr marL="0" indent="0">
              <a:buNone/>
              <a:defRPr/>
            </a:pPr>
            <a:endParaRPr lang="cs-CZ" altLang="cs-CZ" dirty="0"/>
          </a:p>
          <a:p>
            <a:pPr>
              <a:buFont typeface="Wingdings" panose="05000000000000000000" pitchFamily="2" charset="2"/>
              <a:buChar char="§"/>
              <a:defRPr/>
            </a:pPr>
            <a:endParaRPr lang="cs-CZ" altLang="cs-CZ" b="1" dirty="0"/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43B9EF61-89DC-4375-AF3E-9AEA19D4626E}"/>
              </a:ext>
            </a:extLst>
          </p:cNvPr>
          <p:cNvGraphicFramePr>
            <a:graphicFrameLocks noGrp="1"/>
          </p:cNvGraphicFramePr>
          <p:nvPr/>
        </p:nvGraphicFramePr>
        <p:xfrm>
          <a:off x="1116808" y="2595563"/>
          <a:ext cx="6911975" cy="4106862"/>
        </p:xfrm>
        <a:graphic>
          <a:graphicData uri="http://schemas.openxmlformats.org/drawingml/2006/table">
            <a:tbl>
              <a:tblPr/>
              <a:tblGrid>
                <a:gridCol w="4412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94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915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Ukazatel</a:t>
                      </a:r>
                    </a:p>
                  </a:txBody>
                  <a:tcPr marL="9523" marR="9523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vysvětleného reziduálního rozptylu</a:t>
                      </a:r>
                    </a:p>
                  </a:txBody>
                  <a:tcPr marL="9523" marR="9523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337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Počet obyvatel</a:t>
                      </a:r>
                    </a:p>
                  </a:txBody>
                  <a:tcPr marL="9523" marR="9523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30,7</a:t>
                      </a:r>
                    </a:p>
                  </a:txBody>
                  <a:tcPr marL="9523" marR="9523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337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Vzdálenost od supermarketu</a:t>
                      </a:r>
                    </a:p>
                  </a:txBody>
                  <a:tcPr marL="9523" marR="9523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</a:t>
                      </a:r>
                    </a:p>
                  </a:txBody>
                  <a:tcPr marL="9523" marR="9523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4337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Hromadná ubytovací zařízení na obyv.</a:t>
                      </a:r>
                    </a:p>
                  </a:txBody>
                  <a:tcPr marL="9523" marR="9523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9523" marR="9523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4337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Podnikatelská aktivita</a:t>
                      </a:r>
                    </a:p>
                  </a:txBody>
                  <a:tcPr marL="9523" marR="9523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9523" marR="9523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4337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Neobydlené domy využívané k rekreaci</a:t>
                      </a:r>
                    </a:p>
                  </a:txBody>
                  <a:tcPr marL="9523" marR="9523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9523" marR="9523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4337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Nezaměstnanost</a:t>
                      </a:r>
                    </a:p>
                  </a:txBody>
                  <a:tcPr marL="9523" marR="9523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9523" marR="9523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4337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Dopravní dostupnost</a:t>
                      </a:r>
                    </a:p>
                  </a:txBody>
                  <a:tcPr marL="9523" marR="9523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9523" marR="9523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4337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Podíl vyjíždějících za prací</a:t>
                      </a:r>
                    </a:p>
                  </a:txBody>
                  <a:tcPr marL="9523" marR="9523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9523" marR="9523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4337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Počet automobilů na obyvatele</a:t>
                      </a:r>
                    </a:p>
                  </a:txBody>
                  <a:tcPr marL="9523" marR="9523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3" marR="9523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4337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Počet zaměstnanců na obyvatele</a:t>
                      </a:r>
                    </a:p>
                  </a:txBody>
                  <a:tcPr marL="9523" marR="9523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3" marR="9523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4337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Počet katastrů</a:t>
                      </a:r>
                    </a:p>
                  </a:txBody>
                  <a:tcPr marL="9523" marR="9523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3" marR="9523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B6D46C-4D48-4E5A-8D3D-8F67F3EA4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041" y="241302"/>
            <a:ext cx="8430419" cy="985837"/>
          </a:xfrm>
        </p:spPr>
        <p:txBody>
          <a:bodyPr/>
          <a:lstStyle/>
          <a:p>
            <a:pPr>
              <a:defRPr/>
            </a:pPr>
            <a:r>
              <a:rPr lang="cs-CZ" sz="2800" dirty="0" smtClean="0">
                <a:solidFill>
                  <a:srgbClr val="0070C0"/>
                </a:solidFill>
              </a:rPr>
              <a:t>Vliv socioekonomických ukazatelů na výskyt obchodu</a:t>
            </a:r>
            <a:endParaRPr lang="en-GB" sz="2800" dirty="0">
              <a:solidFill>
                <a:srgbClr val="0070C0"/>
              </a:solidFill>
            </a:endParaRPr>
          </a:p>
        </p:txBody>
      </p:sp>
      <p:sp>
        <p:nvSpPr>
          <p:cNvPr id="47107" name="Zástupný symbol pro číslo snímku 5">
            <a:extLst>
              <a:ext uri="{FF2B5EF4-FFF2-40B4-BE49-F238E27FC236}">
                <a16:creationId xmlns:a16="http://schemas.microsoft.com/office/drawing/2014/main" id="{CFAA0F31-45AA-4FC8-9CC7-F3C507460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5796757" y="6480175"/>
            <a:ext cx="2519362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24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v"/>
              <a:defRPr sz="24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22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0" hangingPunct="0">
              <a:spcBef>
                <a:spcPct val="0"/>
              </a:spcBef>
              <a:buFontTx/>
              <a:buNone/>
            </a:pPr>
            <a:fld id="{828407E9-2B86-44D0-A122-60B472E6043C}" type="slidenum">
              <a:rPr lang="cs-CZ" altLang="cs-CZ" sz="1100">
                <a:solidFill>
                  <a:srgbClr val="7F7F7F"/>
                </a:solidFill>
              </a:rPr>
              <a:pPr algn="l" eaLnBrk="0" hangingPunct="0">
                <a:spcBef>
                  <a:spcPct val="0"/>
                </a:spcBef>
                <a:buFontTx/>
                <a:buNone/>
              </a:pPr>
              <a:t>38</a:t>
            </a:fld>
            <a:endParaRPr lang="cs-CZ" altLang="cs-CZ" sz="1100">
              <a:solidFill>
                <a:srgbClr val="7F7F7F"/>
              </a:solidFill>
            </a:endParaRPr>
          </a:p>
        </p:txBody>
      </p:sp>
      <p:sp>
        <p:nvSpPr>
          <p:cNvPr id="40964" name="Zástupný obsah 2">
            <a:extLst>
              <a:ext uri="{FF2B5EF4-FFF2-40B4-BE49-F238E27FC236}">
                <a16:creationId xmlns:a16="http://schemas.microsoft.com/office/drawing/2014/main" id="{DE3B877B-D93E-45CD-85CF-E2319DDC1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620" y="1412876"/>
            <a:ext cx="8429625" cy="3313113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cs-CZ" altLang="cs-CZ" sz="1900" dirty="0"/>
              <a:t>Ve specifičtějších velikostních </a:t>
            </a:r>
            <a:r>
              <a:rPr lang="cs-CZ" altLang="cs-CZ" sz="1900" dirty="0" smtClean="0"/>
              <a:t>kategoriích obcí </a:t>
            </a:r>
            <a:r>
              <a:rPr lang="cs-CZ" altLang="cs-CZ" sz="1900" dirty="0"/>
              <a:t>hrají roli i jiné ukazatele než počet obyvatel.</a:t>
            </a:r>
          </a:p>
          <a:p>
            <a:pPr marL="0" indent="0">
              <a:buNone/>
              <a:defRPr/>
            </a:pPr>
            <a:endParaRPr lang="cs-CZ" altLang="cs-CZ" dirty="0"/>
          </a:p>
          <a:p>
            <a:pPr marL="0" indent="0">
              <a:buNone/>
              <a:defRPr/>
            </a:pPr>
            <a:endParaRPr lang="cs-CZ" altLang="cs-CZ" dirty="0"/>
          </a:p>
          <a:p>
            <a:pPr>
              <a:buFont typeface="Wingdings" panose="05000000000000000000" pitchFamily="2" charset="2"/>
              <a:buChar char="§"/>
              <a:defRPr/>
            </a:pPr>
            <a:endParaRPr lang="cs-CZ" altLang="cs-CZ" b="1" dirty="0"/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320913D7-DECC-4440-BA30-1F71AD6DCC72}"/>
              </a:ext>
            </a:extLst>
          </p:cNvPr>
          <p:cNvGraphicFramePr>
            <a:graphicFrameLocks noGrp="1"/>
          </p:cNvGraphicFramePr>
          <p:nvPr/>
        </p:nvGraphicFramePr>
        <p:xfrm>
          <a:off x="653257" y="2492376"/>
          <a:ext cx="8027988" cy="3616325"/>
        </p:xfrm>
        <a:graphic>
          <a:graphicData uri="http://schemas.openxmlformats.org/drawingml/2006/table">
            <a:tbl>
              <a:tblPr/>
              <a:tblGrid>
                <a:gridCol w="19797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81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00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76598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9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Velikostní kategorie obce</a:t>
                      </a:r>
                    </a:p>
                  </a:txBody>
                  <a:tcPr marL="7619" marR="7619" marT="76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9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Celkové % vysvětleného reziduálního rozptylu bez počtu obyvatel</a:t>
                      </a:r>
                    </a:p>
                  </a:txBody>
                  <a:tcPr marL="7619" marR="7619" marT="76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9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Nejvýznamnější ukazatel</a:t>
                      </a:r>
                    </a:p>
                  </a:txBody>
                  <a:tcPr marL="7619" marR="7619" marT="76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41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0–3000 </a:t>
                      </a:r>
                    </a:p>
                  </a:txBody>
                  <a:tcPr marL="7619" marR="7619" marT="76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3,9</a:t>
                      </a:r>
                    </a:p>
                  </a:txBody>
                  <a:tcPr marL="7619" marR="7619" marT="76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Podnikatelská aktivita</a:t>
                      </a:r>
                    </a:p>
                  </a:txBody>
                  <a:tcPr marL="7619" marR="7619" marT="76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882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0–99</a:t>
                      </a:r>
                    </a:p>
                  </a:txBody>
                  <a:tcPr marL="7619" marR="7619" marT="76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15,4</a:t>
                      </a:r>
                    </a:p>
                  </a:txBody>
                  <a:tcPr marL="7619" marR="7619" marT="76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Počet hromadných ubytovacích zařízení na obyv.</a:t>
                      </a:r>
                    </a:p>
                  </a:txBody>
                  <a:tcPr marL="7619" marR="7619" marT="76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41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100–199</a:t>
                      </a:r>
                    </a:p>
                  </a:txBody>
                  <a:tcPr marL="7619" marR="7619" marT="76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</a:t>
                      </a:r>
                    </a:p>
                  </a:txBody>
                  <a:tcPr marL="7619" marR="7619" marT="76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Vzdálenost od supermarketu</a:t>
                      </a:r>
                    </a:p>
                  </a:txBody>
                  <a:tcPr marL="7619" marR="7619" marT="76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41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200–299</a:t>
                      </a:r>
                    </a:p>
                  </a:txBody>
                  <a:tcPr marL="7619" marR="7619" marT="76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5,4</a:t>
                      </a:r>
                    </a:p>
                  </a:txBody>
                  <a:tcPr marL="7619" marR="7619" marT="76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Vzdálenost od supermarketu</a:t>
                      </a:r>
                    </a:p>
                  </a:txBody>
                  <a:tcPr marL="7619" marR="7619" marT="76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41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300–399</a:t>
                      </a:r>
                    </a:p>
                  </a:txBody>
                  <a:tcPr marL="7619" marR="7619" marT="76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5,6</a:t>
                      </a:r>
                    </a:p>
                  </a:txBody>
                  <a:tcPr marL="7619" marR="7619" marT="76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Podíl obyvatel 65+ na obyvatele</a:t>
                      </a:r>
                    </a:p>
                  </a:txBody>
                  <a:tcPr marL="7619" marR="7619" marT="76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41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400–499</a:t>
                      </a:r>
                    </a:p>
                  </a:txBody>
                  <a:tcPr marL="7619" marR="7619" marT="76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17,2</a:t>
                      </a:r>
                    </a:p>
                  </a:txBody>
                  <a:tcPr marL="7619" marR="7619" marT="76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Vzdálenost od supermarketu</a:t>
                      </a:r>
                    </a:p>
                  </a:txBody>
                  <a:tcPr marL="7619" marR="7619" marT="76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41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500–599</a:t>
                      </a:r>
                    </a:p>
                  </a:txBody>
                  <a:tcPr marL="7619" marR="7619" marT="76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15,9</a:t>
                      </a:r>
                    </a:p>
                  </a:txBody>
                  <a:tcPr marL="7619" marR="7619" marT="76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Počet domů využívaných k rekreaci</a:t>
                      </a:r>
                    </a:p>
                  </a:txBody>
                  <a:tcPr marL="7619" marR="7619" marT="76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41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600–799</a:t>
                      </a:r>
                    </a:p>
                  </a:txBody>
                  <a:tcPr marL="7619" marR="7619" marT="76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14,8</a:t>
                      </a:r>
                    </a:p>
                  </a:txBody>
                  <a:tcPr marL="7619" marR="7619" marT="76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Vzdálenost od supermarketu</a:t>
                      </a:r>
                    </a:p>
                  </a:txBody>
                  <a:tcPr marL="7619" marR="7619" marT="76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92B6DEFE-4A64-4156-91B1-93F15BF11C30}"/>
              </a:ext>
            </a:extLst>
          </p:cNvPr>
          <p:cNvSpPr/>
          <p:nvPr/>
        </p:nvSpPr>
        <p:spPr>
          <a:xfrm>
            <a:off x="265908" y="3322638"/>
            <a:ext cx="8569325" cy="10795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1BB096B8-6D7A-4326-B16D-A4787B80659D}"/>
              </a:ext>
            </a:extLst>
          </p:cNvPr>
          <p:cNvSpPr/>
          <p:nvPr/>
        </p:nvSpPr>
        <p:spPr>
          <a:xfrm>
            <a:off x="257970" y="4662489"/>
            <a:ext cx="8569325" cy="121443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54292595-22DB-4B31-A6CE-FCD826318979}"/>
              </a:ext>
            </a:extLst>
          </p:cNvPr>
          <p:cNvSpPr/>
          <p:nvPr/>
        </p:nvSpPr>
        <p:spPr>
          <a:xfrm>
            <a:off x="257970" y="1655764"/>
            <a:ext cx="8569325" cy="136842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CF12511-FCB5-4884-946E-853E0ABF6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783" y="642939"/>
            <a:ext cx="7958137" cy="985837"/>
          </a:xfrm>
        </p:spPr>
        <p:txBody>
          <a:bodyPr/>
          <a:lstStyle/>
          <a:p>
            <a:pPr>
              <a:defRPr/>
            </a:pPr>
            <a:r>
              <a:rPr lang="cs-CZ" sz="2800" dirty="0" smtClean="0">
                <a:solidFill>
                  <a:srgbClr val="C00000"/>
                </a:solidFill>
              </a:rPr>
              <a:t>Vliv socioekonomických ukazatelů – </a:t>
            </a:r>
            <a:r>
              <a:rPr lang="cs-CZ" sz="2800" dirty="0">
                <a:solidFill>
                  <a:srgbClr val="C00000"/>
                </a:solidFill>
              </a:rPr>
              <a:t>shrnutí</a:t>
            </a:r>
            <a:endParaRPr lang="en-GB" sz="2800" dirty="0">
              <a:solidFill>
                <a:srgbClr val="C00000"/>
              </a:solidFill>
            </a:endParaRPr>
          </a:p>
        </p:txBody>
      </p:sp>
      <p:sp>
        <p:nvSpPr>
          <p:cNvPr id="49158" name="Zástupný symbol pro číslo snímku 5">
            <a:extLst>
              <a:ext uri="{FF2B5EF4-FFF2-40B4-BE49-F238E27FC236}">
                <a16:creationId xmlns:a16="http://schemas.microsoft.com/office/drawing/2014/main" id="{35F26608-6317-4353-945D-226F3D449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5796757" y="6480175"/>
            <a:ext cx="2519362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24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v"/>
              <a:defRPr sz="24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22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0" hangingPunct="0">
              <a:spcBef>
                <a:spcPct val="0"/>
              </a:spcBef>
              <a:buFontTx/>
              <a:buNone/>
            </a:pPr>
            <a:fld id="{E7627045-B1BB-4A7E-A33E-62A8B5410D29}" type="slidenum">
              <a:rPr lang="cs-CZ" altLang="cs-CZ" sz="1100">
                <a:solidFill>
                  <a:srgbClr val="7F7F7F"/>
                </a:solidFill>
              </a:rPr>
              <a:pPr algn="l" eaLnBrk="0" hangingPunct="0">
                <a:spcBef>
                  <a:spcPct val="0"/>
                </a:spcBef>
                <a:buFontTx/>
                <a:buNone/>
              </a:pPr>
              <a:t>39</a:t>
            </a:fld>
            <a:endParaRPr lang="cs-CZ" altLang="cs-CZ" sz="1100">
              <a:solidFill>
                <a:srgbClr val="7F7F7F"/>
              </a:solidFill>
            </a:endParaRPr>
          </a:p>
        </p:txBody>
      </p:sp>
      <p:sp>
        <p:nvSpPr>
          <p:cNvPr id="49159" name="Zástupný obsah 2">
            <a:extLst>
              <a:ext uri="{FF2B5EF4-FFF2-40B4-BE49-F238E27FC236}">
                <a16:creationId xmlns:a16="http://schemas.microsoft.com/office/drawing/2014/main" id="{B34EB514-725D-42B8-9CDC-0D39ABC6B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082" y="1798639"/>
            <a:ext cx="8210550" cy="4681537"/>
          </a:xfrm>
        </p:spPr>
        <p:txBody>
          <a:bodyPr/>
          <a:lstStyle/>
          <a:p>
            <a:pPr lvl="1">
              <a:buFont typeface="Wingdings" panose="05000000000000000000" pitchFamily="2" charset="2"/>
              <a:buChar char="§"/>
            </a:pPr>
            <a:r>
              <a:rPr lang="cs-CZ" altLang="cs-CZ" sz="2800" dirty="0"/>
              <a:t>V nejmenších obcích do 100 obyvatel existuje obchod při vysoké vzdálenosti od supermarketu a přítomnosti hromadného ubytovacího zařízení 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cs-CZ" altLang="cs-CZ" sz="28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cs-CZ" altLang="cs-CZ" sz="2800" dirty="0"/>
              <a:t>V obcích s počtem obyvatel mezi 100–399 nemají ukazatele větší vliv na výskyt obchodů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cs-CZ" altLang="cs-CZ" sz="28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cs-CZ" altLang="cs-CZ" sz="2800" dirty="0"/>
              <a:t>V obcích s počtem obyvatel více než 400 hraje při absenci obchodu dominantní roli blízkost supermarketu</a:t>
            </a:r>
          </a:p>
          <a:p>
            <a:pPr marL="0" indent="0">
              <a:buNone/>
            </a:pPr>
            <a:endParaRPr lang="cs-CZ" altLang="cs-CZ" sz="1400" dirty="0"/>
          </a:p>
          <a:p>
            <a:pPr marL="0" indent="0">
              <a:buNone/>
            </a:pPr>
            <a:endParaRPr lang="cs-CZ" altLang="cs-CZ" sz="1400" dirty="0"/>
          </a:p>
          <a:p>
            <a:pPr marL="0" indent="0">
              <a:buNone/>
            </a:pPr>
            <a:endParaRPr lang="cs-CZ" altLang="cs-CZ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02A5DE-BF04-4911-9AAE-9C2B46C61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Teorie centrálních míst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2E6AB849-B3C6-43C9-99EA-E17D380FEC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59" y="1478498"/>
            <a:ext cx="5597552" cy="4639472"/>
          </a:xfr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8CE47E8-817B-4C38-BAB5-336CD9C70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06E60B6-773C-4B32-96EC-80F50A969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849303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EEE72D-FB9B-45C5-9DE4-77802FA10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769" y="847725"/>
            <a:ext cx="7429500" cy="985838"/>
          </a:xfrm>
        </p:spPr>
        <p:txBody>
          <a:bodyPr/>
          <a:lstStyle/>
          <a:p>
            <a:pPr>
              <a:defRPr/>
            </a:pPr>
            <a:r>
              <a:rPr lang="cs-CZ" sz="1800" dirty="0">
                <a:solidFill>
                  <a:srgbClr val="0070C0"/>
                </a:solidFill>
              </a:rPr>
              <a:t>Pravděpodobnost výskytu obchodu </a:t>
            </a:r>
            <a:br>
              <a:rPr lang="cs-CZ" sz="1800" dirty="0">
                <a:solidFill>
                  <a:srgbClr val="0070C0"/>
                </a:solidFill>
              </a:rPr>
            </a:br>
            <a:r>
              <a:rPr lang="cs-CZ" sz="1800" dirty="0">
                <a:solidFill>
                  <a:srgbClr val="0070C0"/>
                </a:solidFill>
              </a:rPr>
              <a:t>v závislosti na vzdálenosti od supermarketu </a:t>
            </a:r>
            <a:br>
              <a:rPr lang="cs-CZ" sz="1800" dirty="0">
                <a:solidFill>
                  <a:srgbClr val="0070C0"/>
                </a:solidFill>
              </a:rPr>
            </a:br>
            <a:r>
              <a:rPr lang="cs-CZ" sz="1800" dirty="0">
                <a:solidFill>
                  <a:srgbClr val="0070C0"/>
                </a:solidFill>
              </a:rPr>
              <a:t>v obcích s 400–499 obyvateli</a:t>
            </a:r>
            <a:endParaRPr lang="en-GB" sz="1800" dirty="0">
              <a:solidFill>
                <a:srgbClr val="0070C0"/>
              </a:solidFill>
            </a:endParaRPr>
          </a:p>
        </p:txBody>
      </p:sp>
      <p:sp>
        <p:nvSpPr>
          <p:cNvPr id="57347" name="Zástupný symbol pro číslo snímku 5">
            <a:extLst>
              <a:ext uri="{FF2B5EF4-FFF2-40B4-BE49-F238E27FC236}">
                <a16:creationId xmlns:a16="http://schemas.microsoft.com/office/drawing/2014/main" id="{7F84786C-6D98-4F8C-99EB-451AFE2D6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5796757" y="6480175"/>
            <a:ext cx="2519362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24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v"/>
              <a:defRPr sz="24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22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0" hangingPunct="0">
              <a:spcBef>
                <a:spcPct val="0"/>
              </a:spcBef>
              <a:buFontTx/>
              <a:buNone/>
            </a:pPr>
            <a:fld id="{90EADE8C-605E-4FD6-A96F-A20D46A24216}" type="slidenum">
              <a:rPr lang="cs-CZ" altLang="cs-CZ" sz="1100">
                <a:solidFill>
                  <a:srgbClr val="7F7F7F"/>
                </a:solidFill>
              </a:rPr>
              <a:pPr algn="l" eaLnBrk="0" hangingPunct="0">
                <a:spcBef>
                  <a:spcPct val="0"/>
                </a:spcBef>
                <a:buFontTx/>
                <a:buNone/>
              </a:pPr>
              <a:t>40</a:t>
            </a:fld>
            <a:endParaRPr lang="cs-CZ" altLang="cs-CZ" sz="1100">
              <a:solidFill>
                <a:srgbClr val="7F7F7F"/>
              </a:solidFill>
            </a:endParaRPr>
          </a:p>
        </p:txBody>
      </p:sp>
      <p:sp>
        <p:nvSpPr>
          <p:cNvPr id="57348" name="Zástupný obsah 2">
            <a:extLst>
              <a:ext uri="{FF2B5EF4-FFF2-40B4-BE49-F238E27FC236}">
                <a16:creationId xmlns:a16="http://schemas.microsoft.com/office/drawing/2014/main" id="{9BFBA3B5-2B4E-4FA9-8FC6-D94C13DFF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645" y="6448425"/>
            <a:ext cx="8429625" cy="287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altLang="cs-CZ"/>
              <a:t>.</a:t>
            </a:r>
          </a:p>
        </p:txBody>
      </p:sp>
      <p:pic>
        <p:nvPicPr>
          <p:cNvPr id="57349" name="Picture 31" descr="Chart&#10;&#10;Description automatically generated">
            <a:extLst>
              <a:ext uri="{FF2B5EF4-FFF2-40B4-BE49-F238E27FC236}">
                <a16:creationId xmlns:a16="http://schemas.microsoft.com/office/drawing/2014/main" id="{7AC34DD8-A736-46F5-A5A3-922926973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8" y="1865313"/>
            <a:ext cx="7591425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29B05F-6398-4BCD-B655-10E3A4E0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119" y="720725"/>
            <a:ext cx="7958138" cy="985838"/>
          </a:xfrm>
        </p:spPr>
        <p:txBody>
          <a:bodyPr/>
          <a:lstStyle/>
          <a:p>
            <a:pPr>
              <a:defRPr/>
            </a:pPr>
            <a:r>
              <a:rPr lang="cs-CZ" sz="2800" spc="-30" dirty="0">
                <a:solidFill>
                  <a:srgbClr val="0070C0"/>
                </a:solidFill>
              </a:rPr>
              <a:t>„Malý“ </a:t>
            </a:r>
            <a:r>
              <a:rPr lang="cs-CZ" sz="2800" spc="-30" dirty="0" err="1">
                <a:solidFill>
                  <a:srgbClr val="0070C0"/>
                </a:solidFill>
              </a:rPr>
              <a:t>COOp</a:t>
            </a:r>
            <a:r>
              <a:rPr lang="cs-CZ" sz="2800" spc="-30" dirty="0">
                <a:solidFill>
                  <a:srgbClr val="0070C0"/>
                </a:solidFill>
              </a:rPr>
              <a:t> – obec Oslnovice</a:t>
            </a:r>
            <a:br>
              <a:rPr lang="cs-CZ" sz="2800" spc="-30" dirty="0">
                <a:solidFill>
                  <a:srgbClr val="0070C0"/>
                </a:solidFill>
              </a:rPr>
            </a:br>
            <a:r>
              <a:rPr lang="cs-CZ" sz="2800" spc="-30" dirty="0">
                <a:solidFill>
                  <a:srgbClr val="0070C0"/>
                </a:solidFill>
              </a:rPr>
              <a:t>(okres Znojmo, 79 obyvatel)</a:t>
            </a:r>
            <a:endParaRPr lang="en-GB" sz="2800" spc="-30" dirty="0">
              <a:solidFill>
                <a:srgbClr val="0070C0"/>
              </a:solidFill>
            </a:endParaRPr>
          </a:p>
        </p:txBody>
      </p:sp>
      <p:sp>
        <p:nvSpPr>
          <p:cNvPr id="79875" name="Zástupný symbol pro číslo snímku 5">
            <a:extLst>
              <a:ext uri="{FF2B5EF4-FFF2-40B4-BE49-F238E27FC236}">
                <a16:creationId xmlns:a16="http://schemas.microsoft.com/office/drawing/2014/main" id="{A48AE1C1-0415-4419-B50D-C909D3364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5796757" y="6480175"/>
            <a:ext cx="2519362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24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v"/>
              <a:defRPr sz="24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22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0" hangingPunct="0">
              <a:spcBef>
                <a:spcPct val="0"/>
              </a:spcBef>
              <a:buFontTx/>
              <a:buNone/>
            </a:pPr>
            <a:fld id="{1200ED54-16BB-4457-A29B-BE23281A330D}" type="slidenum">
              <a:rPr lang="cs-CZ" altLang="cs-CZ" sz="1100">
                <a:solidFill>
                  <a:srgbClr val="7F7F7F"/>
                </a:solidFill>
              </a:rPr>
              <a:pPr algn="l" eaLnBrk="0" hangingPunct="0">
                <a:spcBef>
                  <a:spcPct val="0"/>
                </a:spcBef>
                <a:buFontTx/>
                <a:buNone/>
              </a:pPr>
              <a:t>41</a:t>
            </a:fld>
            <a:endParaRPr lang="cs-CZ" altLang="cs-CZ" sz="1100">
              <a:solidFill>
                <a:srgbClr val="7F7F7F"/>
              </a:solidFill>
            </a:endParaRPr>
          </a:p>
        </p:txBody>
      </p:sp>
      <p:sp>
        <p:nvSpPr>
          <p:cNvPr id="79876" name="Zástupný obsah 2">
            <a:extLst>
              <a:ext uri="{FF2B5EF4-FFF2-40B4-BE49-F238E27FC236}">
                <a16:creationId xmlns:a16="http://schemas.microsoft.com/office/drawing/2014/main" id="{7D357E49-4513-413B-8A50-B457D77F5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82" y="1817688"/>
            <a:ext cx="8424862" cy="1606550"/>
          </a:xfrm>
        </p:spPr>
        <p:txBody>
          <a:bodyPr/>
          <a:lstStyle/>
          <a:p>
            <a:pPr marL="0" indent="0">
              <a:spcBef>
                <a:spcPct val="0"/>
              </a:spcBef>
              <a:spcAft>
                <a:spcPts val="1200"/>
              </a:spcAft>
              <a:buNone/>
            </a:pPr>
            <a:r>
              <a:rPr lang="cs-CZ" altLang="cs-CZ"/>
              <a:t>Otevřeno Po–So dopoledne, Út a Pá ještě 15–17 h.</a:t>
            </a:r>
          </a:p>
          <a:p>
            <a:pPr marL="0" indent="0">
              <a:spcBef>
                <a:spcPct val="0"/>
              </a:spcBef>
              <a:spcAft>
                <a:spcPts val="1200"/>
              </a:spcAft>
              <a:buNone/>
            </a:pPr>
            <a:r>
              <a:rPr lang="cs-CZ" altLang="cs-CZ"/>
              <a:t>Využívají téměř všichni místní obyvatelé</a:t>
            </a:r>
          </a:p>
          <a:p>
            <a:pPr marL="0" indent="0">
              <a:spcBef>
                <a:spcPct val="0"/>
              </a:spcBef>
              <a:spcAft>
                <a:spcPts val="1200"/>
              </a:spcAft>
              <a:buNone/>
            </a:pPr>
            <a:r>
              <a:rPr lang="cs-CZ" altLang="cs-CZ"/>
              <a:t>+ chataři (v okolí Vranovské přehrady až 400 chat, mnozí tam pobývají od jara do podzimu).</a:t>
            </a:r>
          </a:p>
        </p:txBody>
      </p:sp>
      <p:pic>
        <p:nvPicPr>
          <p:cNvPr id="79877" name="Obrázek 4">
            <a:extLst>
              <a:ext uri="{FF2B5EF4-FFF2-40B4-BE49-F238E27FC236}">
                <a16:creationId xmlns:a16="http://schemas.microsoft.com/office/drawing/2014/main" id="{F14297F2-CD9F-4C67-A00F-22665D8DC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895" y="3859214"/>
            <a:ext cx="4473575" cy="28273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8" name="Zástupný obsah 2">
            <a:extLst>
              <a:ext uri="{FF2B5EF4-FFF2-40B4-BE49-F238E27FC236}">
                <a16:creationId xmlns:a16="http://schemas.microsoft.com/office/drawing/2014/main" id="{F805CF01-E70F-4A82-AADD-700BBE1FA685}"/>
              </a:ext>
            </a:extLst>
          </p:cNvPr>
          <p:cNvSpPr txBox="1">
            <a:spLocks/>
          </p:cNvSpPr>
          <p:nvPr/>
        </p:nvSpPr>
        <p:spPr bwMode="auto">
          <a:xfrm>
            <a:off x="611982" y="3859213"/>
            <a:ext cx="3529012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24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1825" indent="-285750">
              <a:spcBef>
                <a:spcPct val="20000"/>
              </a:spcBef>
              <a:buFont typeface="Wingdings" panose="05000000000000000000" pitchFamily="2" charset="2"/>
              <a:buChar char="v"/>
              <a:defRPr sz="24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22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None/>
            </a:pPr>
            <a:r>
              <a:rPr lang="cs-CZ" altLang="cs-CZ"/>
              <a:t>Obchod se udrží díky silné letní sezóně.</a:t>
            </a:r>
          </a:p>
          <a:p>
            <a:pPr>
              <a:spcBef>
                <a:spcPct val="0"/>
              </a:spcBef>
              <a:spcAft>
                <a:spcPts val="1200"/>
              </a:spcAft>
              <a:buNone/>
            </a:pPr>
            <a:r>
              <a:rPr lang="cs-CZ" altLang="cs-CZ"/>
              <a:t>1 zaměstnanec (místní).</a:t>
            </a:r>
          </a:p>
          <a:p>
            <a:pPr>
              <a:spcBef>
                <a:spcPct val="0"/>
              </a:spcBef>
              <a:spcAft>
                <a:spcPts val="1200"/>
              </a:spcAft>
              <a:buNone/>
            </a:pPr>
            <a:r>
              <a:rPr lang="cs-CZ" altLang="cs-CZ"/>
              <a:t>Obec obchod podporuje.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364A88-FE91-4B6C-B803-6BB932AC2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419" y="620713"/>
            <a:ext cx="7958138" cy="7985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sz="2800" spc="-30" dirty="0">
                <a:solidFill>
                  <a:srgbClr val="0070C0"/>
                </a:solidFill>
              </a:rPr>
              <a:t/>
            </a:r>
            <a:br>
              <a:rPr lang="cs-CZ" sz="2800" spc="-30" dirty="0">
                <a:solidFill>
                  <a:srgbClr val="0070C0"/>
                </a:solidFill>
              </a:rPr>
            </a:br>
            <a:r>
              <a:rPr lang="cs-CZ" sz="2800" spc="-30" dirty="0">
                <a:solidFill>
                  <a:srgbClr val="0070C0"/>
                </a:solidFill>
              </a:rPr>
              <a:t>COOP „na periferii“ – obec Osiky</a:t>
            </a:r>
            <a:br>
              <a:rPr lang="cs-CZ" sz="2800" spc="-30" dirty="0">
                <a:solidFill>
                  <a:srgbClr val="0070C0"/>
                </a:solidFill>
              </a:rPr>
            </a:br>
            <a:r>
              <a:rPr lang="cs-CZ" sz="2800" spc="-30" dirty="0">
                <a:solidFill>
                  <a:srgbClr val="0070C0"/>
                </a:solidFill>
              </a:rPr>
              <a:t>(okres Brno-Venkov, 123 obyvatel)</a:t>
            </a:r>
            <a:endParaRPr lang="en-GB" sz="2800" spc="-30" dirty="0">
              <a:solidFill>
                <a:srgbClr val="0070C0"/>
              </a:solidFill>
            </a:endParaRPr>
          </a:p>
        </p:txBody>
      </p:sp>
      <p:sp>
        <p:nvSpPr>
          <p:cNvPr id="81923" name="Zástupný symbol pro číslo snímku 5">
            <a:extLst>
              <a:ext uri="{FF2B5EF4-FFF2-40B4-BE49-F238E27FC236}">
                <a16:creationId xmlns:a16="http://schemas.microsoft.com/office/drawing/2014/main" id="{770138D5-A857-4088-A6F0-566E1CD83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5796757" y="6480175"/>
            <a:ext cx="2519362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24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v"/>
              <a:defRPr sz="24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22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0" hangingPunct="0">
              <a:spcBef>
                <a:spcPct val="0"/>
              </a:spcBef>
              <a:buFontTx/>
              <a:buNone/>
            </a:pPr>
            <a:fld id="{E1BE99BB-ACC6-4AC9-8A8A-31BC9E26C798}" type="slidenum">
              <a:rPr lang="cs-CZ" altLang="cs-CZ" sz="1100">
                <a:solidFill>
                  <a:srgbClr val="7F7F7F"/>
                </a:solidFill>
              </a:rPr>
              <a:pPr algn="l" eaLnBrk="0" hangingPunct="0">
                <a:spcBef>
                  <a:spcPct val="0"/>
                </a:spcBef>
                <a:buFontTx/>
                <a:buNone/>
              </a:pPr>
              <a:t>42</a:t>
            </a:fld>
            <a:endParaRPr lang="cs-CZ" altLang="cs-CZ" sz="1100">
              <a:solidFill>
                <a:srgbClr val="7F7F7F"/>
              </a:solidFill>
            </a:endParaRPr>
          </a:p>
        </p:txBody>
      </p:sp>
      <p:sp>
        <p:nvSpPr>
          <p:cNvPr id="81924" name="Zástupný obsah 2">
            <a:extLst>
              <a:ext uri="{FF2B5EF4-FFF2-40B4-BE49-F238E27FC236}">
                <a16:creationId xmlns:a16="http://schemas.microsoft.com/office/drawing/2014/main" id="{E425BF08-FCE1-4EB8-843D-E03E70A14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82" y="1817688"/>
            <a:ext cx="8424862" cy="1606550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ct val="0"/>
              </a:spcBef>
              <a:spcAft>
                <a:spcPts val="1200"/>
              </a:spcAft>
              <a:buNone/>
            </a:pPr>
            <a:r>
              <a:rPr lang="cs-CZ" altLang="cs-CZ"/>
              <a:t>Otevřeno 5x týdně.</a:t>
            </a:r>
          </a:p>
          <a:p>
            <a:pPr marL="0" indent="0">
              <a:spcBef>
                <a:spcPct val="0"/>
              </a:spcBef>
              <a:spcAft>
                <a:spcPts val="1200"/>
              </a:spcAft>
              <a:buNone/>
            </a:pPr>
            <a:r>
              <a:rPr lang="cs-CZ" altLang="cs-CZ"/>
              <a:t>Absence letní sezóny.</a:t>
            </a:r>
          </a:p>
          <a:p>
            <a:pPr marL="0" indent="0">
              <a:spcBef>
                <a:spcPct val="0"/>
              </a:spcBef>
              <a:spcAft>
                <a:spcPts val="1200"/>
              </a:spcAft>
              <a:buNone/>
            </a:pPr>
            <a:r>
              <a:rPr lang="cs-CZ" altLang="cs-CZ"/>
              <a:t>Využívají téměř všichni místní obyvatelé.</a:t>
            </a:r>
          </a:p>
          <a:p>
            <a:pPr marL="0" indent="0">
              <a:spcBef>
                <a:spcPct val="0"/>
              </a:spcBef>
              <a:spcAft>
                <a:spcPts val="1200"/>
              </a:spcAft>
              <a:buNone/>
            </a:pPr>
            <a:r>
              <a:rPr lang="cs-CZ" altLang="cs-CZ"/>
              <a:t>Vysoká vzdálenost do nejbližšího většího obchodu – provádí se zde i týdenní nákupy včetně masa na objednávku.</a:t>
            </a:r>
          </a:p>
        </p:txBody>
      </p:sp>
      <p:sp>
        <p:nvSpPr>
          <p:cNvPr id="81925" name="Zástupný obsah 2">
            <a:extLst>
              <a:ext uri="{FF2B5EF4-FFF2-40B4-BE49-F238E27FC236}">
                <a16:creationId xmlns:a16="http://schemas.microsoft.com/office/drawing/2014/main" id="{481095CA-A766-4819-9E86-6B863D2DDF29}"/>
              </a:ext>
            </a:extLst>
          </p:cNvPr>
          <p:cNvSpPr txBox="1">
            <a:spLocks/>
          </p:cNvSpPr>
          <p:nvPr/>
        </p:nvSpPr>
        <p:spPr bwMode="auto">
          <a:xfrm>
            <a:off x="611982" y="4292600"/>
            <a:ext cx="3529012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24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1825" indent="-285750">
              <a:spcBef>
                <a:spcPct val="20000"/>
              </a:spcBef>
              <a:buFont typeface="Wingdings" panose="05000000000000000000" pitchFamily="2" charset="2"/>
              <a:buChar char="v"/>
              <a:defRPr sz="24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22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None/>
            </a:pPr>
            <a:r>
              <a:rPr lang="cs-CZ" altLang="cs-CZ"/>
              <a:t>Využití krajské i obecní dotace.</a:t>
            </a:r>
          </a:p>
          <a:p>
            <a:pPr>
              <a:spcBef>
                <a:spcPct val="0"/>
              </a:spcBef>
              <a:spcAft>
                <a:spcPts val="1200"/>
              </a:spcAft>
              <a:buNone/>
            </a:pPr>
            <a:r>
              <a:rPr lang="cs-CZ" altLang="cs-CZ"/>
              <a:t>Obchod v budově bývalé školy.</a:t>
            </a:r>
          </a:p>
        </p:txBody>
      </p:sp>
      <p:pic>
        <p:nvPicPr>
          <p:cNvPr id="81926" name="Obrázek 3" descr="Obsah obrázku budova, exteriér, dům, veranda&#10;&#10;Popis byl vytvořen automaticky">
            <a:extLst>
              <a:ext uri="{FF2B5EF4-FFF2-40B4-BE49-F238E27FC236}">
                <a16:creationId xmlns:a16="http://schemas.microsoft.com/office/drawing/2014/main" id="{799BE27D-F2DC-4520-B7DA-F321C8B2BB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207" y="4310063"/>
            <a:ext cx="3130550" cy="2349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5F548B-6C85-48E7-ACCD-313DAC4CE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119" y="720725"/>
            <a:ext cx="7958138" cy="985838"/>
          </a:xfrm>
        </p:spPr>
        <p:txBody>
          <a:bodyPr/>
          <a:lstStyle/>
          <a:p>
            <a:pPr>
              <a:defRPr/>
            </a:pPr>
            <a:r>
              <a:rPr lang="cs-CZ" sz="2800" spc="-30" dirty="0">
                <a:solidFill>
                  <a:srgbClr val="0070C0"/>
                </a:solidFill>
              </a:rPr>
              <a:t>„2. Nejmenší obchod“ – obec Zblovice</a:t>
            </a:r>
            <a:br>
              <a:rPr lang="cs-CZ" sz="2800" spc="-30" dirty="0">
                <a:solidFill>
                  <a:srgbClr val="0070C0"/>
                </a:solidFill>
              </a:rPr>
            </a:br>
            <a:r>
              <a:rPr lang="cs-CZ" sz="2800" spc="-30" dirty="0">
                <a:solidFill>
                  <a:srgbClr val="0070C0"/>
                </a:solidFill>
              </a:rPr>
              <a:t>(okres Znojmo, 43 obyvatel)</a:t>
            </a:r>
            <a:endParaRPr lang="en-GB" sz="2800" spc="-30" dirty="0">
              <a:solidFill>
                <a:srgbClr val="0070C0"/>
              </a:solidFill>
            </a:endParaRPr>
          </a:p>
        </p:txBody>
      </p:sp>
      <p:sp>
        <p:nvSpPr>
          <p:cNvPr id="38915" name="Zástupný symbol pro číslo snímku 5">
            <a:extLst>
              <a:ext uri="{FF2B5EF4-FFF2-40B4-BE49-F238E27FC236}">
                <a16:creationId xmlns:a16="http://schemas.microsoft.com/office/drawing/2014/main" id="{D9764238-20AB-4626-B32B-366FCB739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5796757" y="6480175"/>
            <a:ext cx="2519362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24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v"/>
              <a:defRPr sz="24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22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0" hangingPunct="0">
              <a:spcBef>
                <a:spcPct val="0"/>
              </a:spcBef>
              <a:buFontTx/>
              <a:buNone/>
            </a:pPr>
            <a:fld id="{7CE3E9AB-9511-4BCB-B824-A60609C1CCF1}" type="slidenum">
              <a:rPr lang="cs-CZ" altLang="cs-CZ" sz="1100">
                <a:solidFill>
                  <a:srgbClr val="7F7F7F"/>
                </a:solidFill>
              </a:rPr>
              <a:pPr algn="l" eaLnBrk="0" hangingPunct="0">
                <a:spcBef>
                  <a:spcPct val="0"/>
                </a:spcBef>
                <a:buFontTx/>
                <a:buNone/>
              </a:pPr>
              <a:t>43</a:t>
            </a:fld>
            <a:endParaRPr lang="cs-CZ" altLang="cs-CZ" sz="1100">
              <a:solidFill>
                <a:srgbClr val="7F7F7F"/>
              </a:solidFill>
            </a:endParaRPr>
          </a:p>
        </p:txBody>
      </p:sp>
      <p:sp>
        <p:nvSpPr>
          <p:cNvPr id="38916" name="Zástupný obsah 2">
            <a:extLst>
              <a:ext uri="{FF2B5EF4-FFF2-40B4-BE49-F238E27FC236}">
                <a16:creationId xmlns:a16="http://schemas.microsoft.com/office/drawing/2014/main" id="{189E5F2C-60E1-4EBB-B485-111FECF8B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0494" y="4635501"/>
            <a:ext cx="3748088" cy="1604963"/>
          </a:xfrm>
        </p:spPr>
        <p:txBody>
          <a:bodyPr/>
          <a:lstStyle/>
          <a:p>
            <a:pPr marL="0" indent="0">
              <a:buNone/>
            </a:pPr>
            <a:r>
              <a:rPr lang="cs-CZ" altLang="cs-CZ"/>
              <a:t>otevřeno 3x týdně 1 hod.</a:t>
            </a:r>
          </a:p>
        </p:txBody>
      </p:sp>
      <p:pic>
        <p:nvPicPr>
          <p:cNvPr id="38917" name="Obrázek 3">
            <a:extLst>
              <a:ext uri="{FF2B5EF4-FFF2-40B4-BE49-F238E27FC236}">
                <a16:creationId xmlns:a16="http://schemas.microsoft.com/office/drawing/2014/main" id="{F46C8D62-7C79-4BD3-946B-C6919932E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01" b="24196"/>
          <a:stretch>
            <a:fillRect/>
          </a:stretch>
        </p:blipFill>
        <p:spPr bwMode="auto">
          <a:xfrm>
            <a:off x="2124869" y="1736726"/>
            <a:ext cx="6770688" cy="2570163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8" name="Obrázek 5">
            <a:extLst>
              <a:ext uri="{FF2B5EF4-FFF2-40B4-BE49-F238E27FC236}">
                <a16:creationId xmlns:a16="http://schemas.microsoft.com/office/drawing/2014/main" id="{F5A9A8BC-D34F-4FF8-A86F-AB3D2FF7E5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1" t="21046" r="12038" b="25786"/>
          <a:stretch>
            <a:fillRect/>
          </a:stretch>
        </p:blipFill>
        <p:spPr bwMode="auto">
          <a:xfrm>
            <a:off x="250032" y="2940050"/>
            <a:ext cx="2870200" cy="3189288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9" name="Obrázek 7">
            <a:extLst>
              <a:ext uri="{FF2B5EF4-FFF2-40B4-BE49-F238E27FC236}">
                <a16:creationId xmlns:a16="http://schemas.microsoft.com/office/drawing/2014/main" id="{DD79A475-BFB6-4F23-9E6F-D6B7D76476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8" t="28406" b="28404"/>
          <a:stretch>
            <a:fillRect/>
          </a:stretch>
        </p:blipFill>
        <p:spPr bwMode="auto">
          <a:xfrm>
            <a:off x="2550320" y="3698876"/>
            <a:ext cx="2466975" cy="2925763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 algn="ctr">
              <a:buNone/>
            </a:pPr>
            <a:endParaRPr lang="cs-CZ" dirty="0"/>
          </a:p>
          <a:p>
            <a:pPr marL="72000" indent="0" algn="ctr">
              <a:buNone/>
            </a:pPr>
            <a:r>
              <a:rPr lang="cs-CZ" dirty="0"/>
              <a:t>Děkuji za pozornost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011948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02A5DE-BF04-4911-9AAE-9C2B46C61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Gravitační modely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8CE47E8-817B-4C38-BAB5-336CD9C70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06E60B6-773C-4B32-96EC-80F50A969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434B834-F163-46B1-B48C-382DACB399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Gravitační model byl vyvinut na principu Newtonova gravitačního zákona. Řadí se mezi prostorové interakční modely, které vychází z teorie centrálních míst.</a:t>
            </a:r>
          </a:p>
          <a:p>
            <a:r>
              <a:rPr lang="cs-CZ" dirty="0"/>
              <a:t>Gravitační model říká, že interakce mezi dvěma středisky koncentrace obyvatelstva se mění přímo úměrně s počtem obyvatel středisek a nepřímo úměrně se vzdáleností mezi nimi</a:t>
            </a:r>
          </a:p>
        </p:txBody>
      </p:sp>
    </p:spTree>
    <p:extLst>
      <p:ext uri="{BB962C8B-B14F-4D97-AF65-F5344CB8AC3E}">
        <p14:creationId xmlns:p14="http://schemas.microsoft.com/office/powerpoint/2010/main" val="1060603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02A5DE-BF04-4911-9AAE-9C2B46C61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Reillyho</a:t>
            </a:r>
            <a:r>
              <a:rPr lang="cs-CZ" dirty="0"/>
              <a:t> zákon maloobchodní gravitace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8CE47E8-817B-4C38-BAB5-336CD9C70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06E60B6-773C-4B32-96EC-80F50A969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434B834-F163-46B1-B48C-382DACB399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r>
              <a:rPr lang="cs-CZ" dirty="0"/>
              <a:t>Podstatou tohoto modelu je to, že dvě sídla, která jsou středisky maloobchodu, přitahují nakupující z okolních sídel přímo úměrně počtu obyvatel těchto sídel a nepřímo úměrně vzdálenosti každého z těchto měst k okolním sídlům.</a:t>
            </a:r>
          </a:p>
          <a:p>
            <a:r>
              <a:rPr lang="cs-CZ" dirty="0"/>
              <a:t>Model však ignoruje několik důležitých aspektů, mezi něž patří např. kvalita dopravní dostupnosti a obslužnosti, geografické podmínky, koupěschopnost poptávky atd.</a:t>
            </a:r>
          </a:p>
          <a:p>
            <a:r>
              <a:rPr lang="cs-CZ" dirty="0"/>
              <a:t>Je potřeba doplnit o další proměnné.</a:t>
            </a:r>
          </a:p>
        </p:txBody>
      </p:sp>
    </p:spTree>
    <p:extLst>
      <p:ext uri="{BB962C8B-B14F-4D97-AF65-F5344CB8AC3E}">
        <p14:creationId xmlns:p14="http://schemas.microsoft.com/office/powerpoint/2010/main" val="908682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02A5DE-BF04-4911-9AAE-9C2B46C61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Huffův</a:t>
            </a:r>
            <a:r>
              <a:rPr lang="cs-CZ" dirty="0"/>
              <a:t> model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8CE47E8-817B-4C38-BAB5-336CD9C70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06E60B6-773C-4B32-96EC-80F50A969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434B834-F163-46B1-B48C-382DACB399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zohledňuje i velikost prodejny a její časovou dosažitelnost. Bere v potaz i počet druhů obslužných zařízení v místě nebo počet zaměstnaných v maloobchodě (nebo ve službách), prodejní plochu, či maloobchodní obrat. </a:t>
            </a:r>
          </a:p>
          <a:p>
            <a:r>
              <a:rPr lang="cs-CZ" dirty="0"/>
              <a:t>Model je doplněný o pravděpodobnost, s jakou poptávající zvolí právě dané středisko.</a:t>
            </a:r>
          </a:p>
        </p:txBody>
      </p:sp>
    </p:spTree>
    <p:extLst>
      <p:ext uri="{BB962C8B-B14F-4D97-AF65-F5344CB8AC3E}">
        <p14:creationId xmlns:p14="http://schemas.microsoft.com/office/powerpoint/2010/main" val="2720112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02A5DE-BF04-4911-9AAE-9C2B46C61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Model mezilehlých příležitostí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8CE47E8-817B-4C38-BAB5-336CD9C70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06E60B6-773C-4B32-96EC-80F50A969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434B834-F163-46B1-B48C-382DACB399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Model mezilehlých příležitostí neřeší čas nebo vzdálenost, nýbrž mezilehlou příležitost. </a:t>
            </a:r>
          </a:p>
          <a:p>
            <a:r>
              <a:rPr lang="cs-CZ" dirty="0"/>
              <a:t>Počet cest do střediska je dle těchto modelů přímo úměrný počtu příležitostí v tomto sídle a nepřímo úměrný počtu příležitostí po cestě do sídla. </a:t>
            </a:r>
          </a:p>
          <a:p>
            <a:r>
              <a:rPr lang="cs-CZ" dirty="0"/>
              <a:t>Model se používá zejména pro vymezování sfér vlivu nákupních zón ve velkoměstech. (</a:t>
            </a:r>
          </a:p>
        </p:txBody>
      </p:sp>
    </p:spTree>
    <p:extLst>
      <p:ext uri="{BB962C8B-B14F-4D97-AF65-F5344CB8AC3E}">
        <p14:creationId xmlns:p14="http://schemas.microsoft.com/office/powerpoint/2010/main" val="1451323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02A5DE-BF04-4911-9AAE-9C2B46C61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vybrat, najít, určit střediska (ty tečky v obrázku, grafu, výše)?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8CE47E8-817B-4C38-BAB5-336CD9C70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06E60B6-773C-4B32-96EC-80F50A969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434B834-F163-46B1-B48C-382DACB399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v-SE" b="1" dirty="0"/>
              <a:t>Výběr středisek na základě statických charakteristik</a:t>
            </a:r>
            <a:endParaRPr lang="cs-CZ" b="1" dirty="0"/>
          </a:p>
          <a:p>
            <a:r>
              <a:rPr lang="cs-CZ" dirty="0"/>
              <a:t>Výběr středisek na základě statických charakteristik spočívá ve vyhodnocení údajů o kapacitě, funkci a využití zařízení maloobchodu a služeb přímo v sídlech. </a:t>
            </a:r>
          </a:p>
          <a:p>
            <a:r>
              <a:rPr lang="cs-CZ" dirty="0" err="1"/>
              <a:t>Střediskovost</a:t>
            </a:r>
            <a:r>
              <a:rPr lang="cs-CZ" dirty="0"/>
              <a:t> sídla tak lze určit podle výskytu specializovaných druhů zařízení</a:t>
            </a:r>
          </a:p>
          <a:p>
            <a:r>
              <a:rPr lang="cs-CZ" dirty="0"/>
              <a:t>U výběru středisek na základě statických charakteristik se využívá dat standardně zjišťovaných statistickými úřady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Výběr středisek na základě dynamických charakteristik</a:t>
            </a:r>
          </a:p>
          <a:p>
            <a:r>
              <a:rPr lang="cs-CZ" dirty="0"/>
              <a:t>U dynamických charakteristik se střediska vymezí na základě velikosti obsluhovaného území.</a:t>
            </a:r>
          </a:p>
          <a:p>
            <a:r>
              <a:rPr lang="cs-CZ" dirty="0"/>
              <a:t>Podle obslužných procesů mezi sídly, což se zjišťuje na základě anketárního šetření spádovosti obyvatelstva za vybavením sídel nebo na základě interakčních modelů.</a:t>
            </a:r>
          </a:p>
        </p:txBody>
      </p:sp>
    </p:spTree>
    <p:extLst>
      <p:ext uri="{BB962C8B-B14F-4D97-AF65-F5344CB8AC3E}">
        <p14:creationId xmlns:p14="http://schemas.microsoft.com/office/powerpoint/2010/main" val="147095729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639</TotalTime>
  <Words>1646</Words>
  <Application>Microsoft Office PowerPoint</Application>
  <PresentationFormat>Vlastní</PresentationFormat>
  <Paragraphs>421</Paragraphs>
  <Slides>44</Slides>
  <Notes>12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44</vt:i4>
      </vt:variant>
    </vt:vector>
  </HeadingPairs>
  <TitlesOfParts>
    <vt:vector size="50" baseType="lpstr">
      <vt:lpstr>Arial</vt:lpstr>
      <vt:lpstr>Calibri</vt:lpstr>
      <vt:lpstr>Calibri Light</vt:lpstr>
      <vt:lpstr>Times New Roman</vt:lpstr>
      <vt:lpstr>Wingdings</vt:lpstr>
      <vt:lpstr>Motiv Office</vt:lpstr>
      <vt:lpstr>  Vybavenost obcí maloobchodem a službami</vt:lpstr>
      <vt:lpstr>Témata přednášky</vt:lpstr>
      <vt:lpstr>Teorie centrálních míst</vt:lpstr>
      <vt:lpstr>Teorie centrálních míst</vt:lpstr>
      <vt:lpstr>Gravitační modely</vt:lpstr>
      <vt:lpstr>Reillyho zákon maloobchodní gravitace</vt:lpstr>
      <vt:lpstr>Huffův model</vt:lpstr>
      <vt:lpstr>Model mezilehlých příležitostí</vt:lpstr>
      <vt:lpstr>Jak vybrat, najít, určit střediska (ty tečky v obrázku, grafu, výše)?</vt:lpstr>
      <vt:lpstr>Prezentace aplikace PowerPoint</vt:lpstr>
      <vt:lpstr>Druhy komerční vybavenosti</vt:lpstr>
      <vt:lpstr>Jakou obec pod 3000 obyvatel dobře znáte? (žijete tam, máte tam rodinu, chalupu..)  Kolik má přibližně obyvatel?  Jaké hlavní druhy obchodů, služeb se tam vyskytují?   </vt:lpstr>
      <vt:lpstr>Prezentace aplikace PowerPoint</vt:lpstr>
      <vt:lpstr>Zkuste si tipnout, kde jsou v Jihomoravském kraji obce, kde není žádná možnost nákupu potravin? Jaké mají tyto obce vlastnosti?</vt:lpstr>
      <vt:lpstr>Obce bez možnosti nákupu doma</vt:lpstr>
      <vt:lpstr>Zkuste si tipnout, v jak velkých obcích se dané služby běžně nachází?</vt:lpstr>
      <vt:lpstr>Prezentace aplikace PowerPoint</vt:lpstr>
      <vt:lpstr>Prezentace aplikace PowerPoint</vt:lpstr>
      <vt:lpstr>Prezentace aplikace PowerPoint</vt:lpstr>
      <vt:lpstr>Prezentace aplikace PowerPoint</vt:lpstr>
      <vt:lpstr>Zkuste si tipnout, jaký druh služeb zaznamenal od roku 2002 resp. 2012 největší úpadek? Který druh služeb se naopak zlepšil? </vt:lpstr>
      <vt:lpstr>Prezentace aplikace PowerPoint</vt:lpstr>
      <vt:lpstr>Prezentace aplikace PowerPoint</vt:lpstr>
      <vt:lpstr>Zkuste si tipnout, kde se v Jihomoravském kraji nejvíce zhoršila vybavenost a proč?</vt:lpstr>
      <vt:lpstr>Prezentace aplikace PowerPoint</vt:lpstr>
      <vt:lpstr>Prezentace aplikace PowerPoint</vt:lpstr>
      <vt:lpstr>Co se podle vás dá dělat s úpadkem služeb? Jaký je váš názor?</vt:lpstr>
      <vt:lpstr>Prezentace aplikace PowerPoint</vt:lpstr>
      <vt:lpstr>Prezentace aplikace PowerPoint</vt:lpstr>
      <vt:lpstr>Prezentace aplikace PowerPoint</vt:lpstr>
      <vt:lpstr>Prezentace aplikace PowerPoint</vt:lpstr>
      <vt:lpstr>Výskyt obchodů  dle velikostních kategorií obcí</vt:lpstr>
      <vt:lpstr>Výskyt obchodŮ se ZDP  v obcích do 3000 obyvatel</vt:lpstr>
      <vt:lpstr>Výskyt obchodů  v obcích do 200 obyvatel dle ORP</vt:lpstr>
      <vt:lpstr>Výskyt obchodů  v obcích do 200 obyvatel dle ORP</vt:lpstr>
      <vt:lpstr>Vliv supermarketů  na Výskyt obchodů</vt:lpstr>
      <vt:lpstr>Vliv socioekonomických ukazatelů na výskyt obchodu</vt:lpstr>
      <vt:lpstr>Vliv socioekonomických ukazatelů na výskyt obchodu</vt:lpstr>
      <vt:lpstr>Vliv socioekonomických ukazatelů – shrnutí</vt:lpstr>
      <vt:lpstr>Pravděpodobnost výskytu obchodu  v závislosti na vzdálenosti od supermarketu  v obcích s 400–499 obyvateli</vt:lpstr>
      <vt:lpstr>„Malý“ COOp – obec Oslnovice (okres Znojmo, 79 obyvatel)</vt:lpstr>
      <vt:lpstr> COOP „na periferii“ – obec Osiky (okres Brno-Venkov, 123 obyvatel)</vt:lpstr>
      <vt:lpstr>„2. Nejmenší obchod“ – obec Zblovice (okres Znojmo, 43 obyvatel)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Zdeněk Šilhan</dc:creator>
  <cp:lastModifiedBy>Zdenek</cp:lastModifiedBy>
  <cp:revision>36</cp:revision>
  <cp:lastPrinted>1601-01-01T00:00:00Z</cp:lastPrinted>
  <dcterms:created xsi:type="dcterms:W3CDTF">2019-04-14T09:45:41Z</dcterms:created>
  <dcterms:modified xsi:type="dcterms:W3CDTF">2022-04-12T07:35:52Z</dcterms:modified>
</cp:coreProperties>
</file>