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mbria Math" panose="02040503050406030204" pitchFamily="18" charset="0"/>
      <p:regular r:id="rId19"/>
    </p:embeddedFont>
    <p:embeddedFont>
      <p:font typeface="Muni Bold" panose="020B0604020202020204" charset="-18"/>
      <p:regular r:id="rId20"/>
      <p:bold r:id="rId21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006E"/>
    <a:srgbClr val="9100DC"/>
    <a:srgbClr val="4BC8FF"/>
    <a:srgbClr val="0000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5" autoAdjust="0"/>
    <p:restoredTop sz="94660"/>
  </p:normalViewPr>
  <p:slideViewPr>
    <p:cSldViewPr snapToGrid="0" showGuides="1">
      <p:cViewPr varScale="1">
        <p:scale>
          <a:sx n="164" d="100"/>
          <a:sy n="164" d="100"/>
        </p:scale>
        <p:origin x="96" y="10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AF06A-D04C-4DCC-BF4E-4D3E9E88732A}" type="datetimeFigureOut">
              <a:rPr lang="cs-CZ" smtClean="0"/>
              <a:t>22.03.2022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B656A-029A-4088-9405-F16CBA0EAD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5081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prezent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id="{E05DC23B-0ACB-437F-8CAD-711B943E8CC6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B900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1699E10-FBB6-4892-8D01-B53078B181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865673"/>
            <a:ext cx="7570278" cy="1309512"/>
          </a:xfrm>
        </p:spPr>
        <p:txBody>
          <a:bodyPr anchor="t">
            <a:normAutofit/>
          </a:bodyPr>
          <a:lstStyle>
            <a:lvl1pPr>
              <a:lnSpc>
                <a:spcPts val="4400"/>
              </a:lnSpc>
              <a:defRPr sz="4400"/>
            </a:lvl1pPr>
          </a:lstStyle>
          <a:p>
            <a:r>
              <a:rPr lang="cs-CZ" dirty="0"/>
              <a:t>Zde bude hlavní nadpis prezentace.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334C6EA-92BC-4AE1-AECB-5B89F097657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194136"/>
            <a:ext cx="7570278" cy="74187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000D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Zde je prostor pro podnadpis prezentace, který může mít několik řádků</a:t>
            </a:r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A0D9C729-91FA-4006-B1FB-18BC1E52E6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#Hastag Konference</a:t>
            </a:r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A4AD3A0D-E0B6-4459-9ECD-F8425210AA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0F4EED4B-4BA5-7742-A836-7E632C776C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225" y="662090"/>
            <a:ext cx="1726931" cy="117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92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dělovní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AA8854EB-10EE-4BAB-B628-2235B50B13BD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B900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ástupný symbol obrázku 9">
            <a:extLst>
              <a:ext uri="{FF2B5EF4-FFF2-40B4-BE49-F238E27FC236}">
                <a16:creationId xmlns:a16="http://schemas.microsoft.com/office/drawing/2014/main" id="{4E4A2ABB-7047-44E5-9371-26DEDFEF50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cs-CZ" dirty="0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3EF68A76-9EA3-4769-89CC-3E3242CA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865673"/>
            <a:ext cx="4827078" cy="1309512"/>
          </a:xfrm>
        </p:spPr>
        <p:txBody>
          <a:bodyPr anchor="t">
            <a:normAutofit/>
          </a:bodyPr>
          <a:lstStyle>
            <a:lvl1pPr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Zde bude nadpis nové kapitoly</a:t>
            </a:r>
            <a:br>
              <a:rPr lang="cs-CZ" dirty="0"/>
            </a:br>
            <a:endParaRPr lang="cs-CZ" dirty="0"/>
          </a:p>
        </p:txBody>
      </p:sp>
      <p:sp>
        <p:nvSpPr>
          <p:cNvPr id="12" name="Zástupný text 2">
            <a:extLst>
              <a:ext uri="{FF2B5EF4-FFF2-40B4-BE49-F238E27FC236}">
                <a16:creationId xmlns:a16="http://schemas.microsoft.com/office/drawing/2014/main" id="{6EC5477C-5035-4DF7-B956-67C193255C5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192437"/>
            <a:ext cx="4827078" cy="74187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Zde je prostor pro podnadpis nové kapitoly</a:t>
            </a:r>
          </a:p>
        </p:txBody>
      </p:sp>
    </p:spTree>
    <p:extLst>
      <p:ext uri="{BB962C8B-B14F-4D97-AF65-F5344CB8AC3E}">
        <p14:creationId xmlns:p14="http://schemas.microsoft.com/office/powerpoint/2010/main" val="1928572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E3FE1988-DEB1-4659-B14F-004B8C3C2FDF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B900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C263908-2D8E-4397-B245-CDADAD4048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704550"/>
          </a:xfrm>
        </p:spPr>
        <p:txBody>
          <a:bodyPr anchor="t"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2EE420-7DDB-44FD-BE8E-B6FB39753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5891"/>
            <a:ext cx="10515600" cy="44873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CB50C834-CC67-4D15-8942-33178A6869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#Hastag Konference</a:t>
            </a:r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A21EE5B4-9AB7-48A1-9F80-86BC010321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7943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>
            <a:extLst>
              <a:ext uri="{FF2B5EF4-FFF2-40B4-BE49-F238E27FC236}">
                <a16:creationId xmlns:a16="http://schemas.microsoft.com/office/drawing/2014/main" id="{886B44EB-9E47-4BA0-B80C-E3B970D42D0D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B900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1000ACD-3285-4D87-B507-B75492EDE8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687298"/>
          </a:xfrm>
        </p:spPr>
        <p:txBody>
          <a:bodyPr anchor="t"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0C16B7-93C4-421D-9DB3-6F370AE6CB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94301"/>
            <a:ext cx="5181600" cy="4488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BCAE875-615F-49A4-85FB-11CDBD04F6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94301"/>
            <a:ext cx="5181600" cy="4488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D997956-04A4-492B-865C-089159D745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#Hastag Konference</a:t>
            </a:r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63D511B-B5A7-408E-B07D-E9AB4EA077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6147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6A59724A-8142-41A6-AE78-E1F6281040A0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B900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C263908-2D8E-4397-B245-CDADAD4048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56308"/>
          </a:xfrm>
        </p:spPr>
        <p:txBody>
          <a:bodyPr anchor="t"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CB50C834-CC67-4D15-8942-33178A6869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#Hastag Konference</a:t>
            </a:r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A21EE5B4-9AB7-48A1-9F80-86BC010321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9828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>
            <a:extLst>
              <a:ext uri="{FF2B5EF4-FFF2-40B4-BE49-F238E27FC236}">
                <a16:creationId xmlns:a16="http://schemas.microsoft.com/office/drawing/2014/main" id="{C2AE5670-E46B-4FAD-BEF9-D372E7CE38EA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B900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ástupný symbol pro zápatí 9">
            <a:extLst>
              <a:ext uri="{FF2B5EF4-FFF2-40B4-BE49-F238E27FC236}">
                <a16:creationId xmlns:a16="http://schemas.microsoft.com/office/drawing/2014/main" id="{0FFE8153-9F50-402E-901B-2142C939C5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#Hastag Konference</a:t>
            </a:r>
            <a:endParaRPr lang="cs-CZ" dirty="0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9412476B-32CF-44E9-BD59-8EDEF4A5FE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1237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er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>
            <a:extLst>
              <a:ext uri="{FF2B5EF4-FFF2-40B4-BE49-F238E27FC236}">
                <a16:creationId xmlns:a16="http://schemas.microsoft.com/office/drawing/2014/main" id="{C2AE5670-E46B-4FAD-BEF9-D372E7CE38EA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B900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ástupný symbol pro zápatí 9">
            <a:extLst>
              <a:ext uri="{FF2B5EF4-FFF2-40B4-BE49-F238E27FC236}">
                <a16:creationId xmlns:a16="http://schemas.microsoft.com/office/drawing/2014/main" id="{0FFE8153-9F50-402E-901B-2142C939C5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#Hastag Konference</a:t>
            </a:r>
            <a:endParaRPr lang="cs-CZ" dirty="0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9412476B-32CF-44E9-BD59-8EDEF4A5FE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DA6AA7C-22FA-456B-AEF3-841F0E099B3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17432" y="577850"/>
            <a:ext cx="4797212" cy="270854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cs-CZ"/>
          </a:p>
        </p:txBody>
      </p:sp>
      <p:sp>
        <p:nvSpPr>
          <p:cNvPr id="7" name="Zástupný symbol obrázku 2">
            <a:extLst>
              <a:ext uri="{FF2B5EF4-FFF2-40B4-BE49-F238E27FC236}">
                <a16:creationId xmlns:a16="http://schemas.microsoft.com/office/drawing/2014/main" id="{E6EF555B-D212-4788-B60C-9E0C3C1857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56472" y="577850"/>
            <a:ext cx="6043404" cy="525360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cs-CZ"/>
          </a:p>
        </p:txBody>
      </p:sp>
      <p:sp>
        <p:nvSpPr>
          <p:cNvPr id="16" name="Zástupný symbol obrázku 2">
            <a:extLst>
              <a:ext uri="{FF2B5EF4-FFF2-40B4-BE49-F238E27FC236}">
                <a16:creationId xmlns:a16="http://schemas.microsoft.com/office/drawing/2014/main" id="{B43D41BB-3863-4EFD-AAC0-EE36CF1B305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7433" y="3422920"/>
            <a:ext cx="2327692" cy="24085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cs-CZ"/>
          </a:p>
        </p:txBody>
      </p:sp>
      <p:sp>
        <p:nvSpPr>
          <p:cNvPr id="17" name="Zástupný symbol obrázku 2">
            <a:extLst>
              <a:ext uri="{FF2B5EF4-FFF2-40B4-BE49-F238E27FC236}">
                <a16:creationId xmlns:a16="http://schemas.microsoft.com/office/drawing/2014/main" id="{CF5BB52A-669D-47D6-9E5B-000EB134913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186952" y="3422919"/>
            <a:ext cx="2327692" cy="24085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6731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MU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1D6C39EC-9967-423C-AF20-9ED8940686A5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0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79A91CFD-230F-5A4C-8607-39E00DD3BE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317" y="2717010"/>
            <a:ext cx="4977364" cy="142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623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ymbol 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1D6C39EC-9967-423C-AF20-9ED8940686A5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0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0B505B6E-89BB-084A-89CF-882ACE7799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767" y="977741"/>
            <a:ext cx="3623735" cy="496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38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51BF1FC-03B7-4A0B-ABC8-C4894B3F0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93FC6D6-A20F-4CBD-B0B5-BCBAF4FBB2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02BEF99-0ECB-4CB0-A7C8-9CB0CAF1F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43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1"/>
                </a:solidFill>
                <a:latin typeface="Muni Bold" panose="00000500000000000000" pitchFamily="2" charset="-18"/>
              </a:defRPr>
            </a:lvl1pPr>
          </a:lstStyle>
          <a:p>
            <a:r>
              <a:rPr lang="cs-CZ"/>
              <a:t>#Hastag Konference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4BB64C3-505F-4769-86D8-D266149F26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Muni Bold" panose="00000500000000000000" pitchFamily="2" charset="-18"/>
              </a:defRPr>
            </a:lvl1pPr>
          </a:lstStyle>
          <a:p>
            <a:fld id="{2179248E-A2BE-4DDC-8C2D-3AE2F36B43A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1009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4" r:id="rId2"/>
    <p:sldLayoutId id="2147483650" r:id="rId3"/>
    <p:sldLayoutId id="2147483652" r:id="rId4"/>
    <p:sldLayoutId id="2147483660" r:id="rId5"/>
    <p:sldLayoutId id="2147483653" r:id="rId6"/>
    <p:sldLayoutId id="2147483663" r:id="rId7"/>
    <p:sldLayoutId id="2147483661" r:id="rId8"/>
    <p:sldLayoutId id="2147483662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00DC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Clr>
          <a:srgbClr val="0000DC"/>
        </a:buClr>
        <a:buFont typeface="Arial" panose="020B0604020202020204" pitchFamily="34" charset="0"/>
        <a:buChar char="̶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0000DC"/>
        </a:buClr>
        <a:buFont typeface="Arial" panose="020B0604020202020204" pitchFamily="34" charset="0"/>
        <a:buChar char="̶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0000DC"/>
        </a:buClr>
        <a:buFont typeface="Arial" panose="020B0604020202020204" pitchFamily="34" charset="0"/>
        <a:buChar char="̶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0000DC"/>
        </a:buClr>
        <a:buFont typeface="Arial" panose="020B0604020202020204" pitchFamily="34" charset="0"/>
        <a:buChar char="̶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0000DC"/>
        </a:buClr>
        <a:buFont typeface="Arial" panose="020B0604020202020204" pitchFamily="34" charset="0"/>
        <a:buChar char="̶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2C967B-9A5D-2249-9F0F-7D947C1D2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865673"/>
            <a:ext cx="8300526" cy="1309512"/>
          </a:xfrm>
        </p:spPr>
        <p:txBody>
          <a:bodyPr/>
          <a:lstStyle/>
          <a:p>
            <a:r>
              <a:rPr lang="cs-CZ" dirty="0"/>
              <a:t>Kvantifikace dopadů </a:t>
            </a:r>
            <a:r>
              <a:rPr lang="cs-CZ" dirty="0" err="1"/>
              <a:t>mergers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B978E3C-7EAE-4942-BA07-E698111E5E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50B49109-7820-2A4D-BC20-C812546088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DD38B4CD-23AE-A446-8EEB-8A94170CC4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3383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8F9A1-CD17-4376-ACEE-C44E7301C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Hypothetical merger: results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B716BD6-D4A8-4B63-B77D-575EB0F81D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4750" y="1476375"/>
            <a:ext cx="7810500" cy="390525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ABB803-CDA6-4020-9EDA-3EB83C6EF2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569172-8ADB-46F1-9609-244A1EE81B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4708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B5C94-50E4-412A-AF71-E7859B0E0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 hate maths, what should I do?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7F9EB0-B09C-4AAF-B0BE-CB76315944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cs-CZ" dirty="0"/>
                  <a:t>In </a:t>
                </a:r>
                <a:r>
                  <a:rPr lang="en-GB" dirty="0"/>
                  <a:t>symmetric</a:t>
                </a:r>
                <a:r>
                  <a:rPr lang="cs-CZ" dirty="0"/>
                  <a:t> </a:t>
                </a:r>
                <a:r>
                  <a:rPr lang="en-GB" dirty="0"/>
                  <a:t>markets</a:t>
                </a:r>
                <a:r>
                  <a:rPr lang="cs-CZ" dirty="0"/>
                  <a:t>, </a:t>
                </a:r>
                <a:r>
                  <a:rPr lang="cs-CZ" dirty="0" err="1"/>
                  <a:t>the</a:t>
                </a:r>
                <a:r>
                  <a:rPr lang="cs-CZ" dirty="0"/>
                  <a:t> </a:t>
                </a:r>
                <a:r>
                  <a:rPr lang="cs-CZ" dirty="0" err="1"/>
                  <a:t>reaction</a:t>
                </a:r>
                <a:r>
                  <a:rPr lang="cs-CZ" dirty="0"/>
                  <a:t> </a:t>
                </a:r>
                <a:r>
                  <a:rPr lang="cs-CZ" dirty="0" err="1"/>
                  <a:t>function</a:t>
                </a:r>
                <a:r>
                  <a:rPr lang="cs-CZ" dirty="0"/>
                  <a:t> </a:t>
                </a:r>
                <a:r>
                  <a:rPr lang="cs-CZ" dirty="0" err="1"/>
                  <a:t>is</a:t>
                </a:r>
                <a:r>
                  <a:rPr lang="cs-CZ" dirty="0"/>
                  <a:t>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𝑚𝑐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den>
                    </m:f>
                  </m:oMath>
                </a14:m>
                <a:endParaRPr lang="cs-CZ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cs-CZ" dirty="0"/>
                  <a:t>In </a:t>
                </a:r>
                <a:r>
                  <a:rPr lang="en-GB" dirty="0"/>
                  <a:t>symmetric</a:t>
                </a:r>
                <a:r>
                  <a:rPr lang="cs-CZ" dirty="0"/>
                  <a:t> </a:t>
                </a:r>
                <a:r>
                  <a:rPr lang="en-GB" dirty="0"/>
                  <a:t>markets</a:t>
                </a:r>
                <a:r>
                  <a:rPr lang="cs-CZ" dirty="0"/>
                  <a:t> (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dirty="0"/>
                  <a:t>), </a:t>
                </a:r>
                <a:r>
                  <a:rPr lang="cs-CZ" dirty="0" err="1"/>
                  <a:t>the</a:t>
                </a:r>
                <a:r>
                  <a:rPr lang="cs-CZ" dirty="0"/>
                  <a:t> </a:t>
                </a:r>
                <a:r>
                  <a:rPr lang="cs-CZ" dirty="0" err="1"/>
                  <a:t>total</a:t>
                </a:r>
                <a:r>
                  <a:rPr lang="cs-CZ" dirty="0"/>
                  <a:t> </a:t>
                </a:r>
                <a:r>
                  <a:rPr lang="cs-CZ" dirty="0" err="1"/>
                  <a:t>quantity</a:t>
                </a:r>
                <a:r>
                  <a:rPr lang="cs-CZ" dirty="0"/>
                  <a:t> </a:t>
                </a:r>
                <a:r>
                  <a:rPr lang="cs-CZ" dirty="0" err="1"/>
                  <a:t>is</a:t>
                </a:r>
                <a:r>
                  <a:rPr lang="cs-CZ" dirty="0"/>
                  <a:t>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𝑁</m:t>
                    </m:r>
                    <m:f>
                      <m:f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𝑚𝑐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den>
                    </m:f>
                  </m:oMath>
                </a14:m>
                <a:endParaRPr lang="cs-CZ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cs-CZ" dirty="0"/>
                  <a:t>In </a:t>
                </a:r>
                <a:r>
                  <a:rPr lang="en-GB" dirty="0"/>
                  <a:t>symmetric</a:t>
                </a:r>
                <a:r>
                  <a:rPr lang="cs-CZ" dirty="0"/>
                  <a:t> </a:t>
                </a:r>
                <a:r>
                  <a:rPr lang="en-GB" dirty="0"/>
                  <a:t>markets</a:t>
                </a:r>
                <a:r>
                  <a:rPr lang="cs-CZ" dirty="0"/>
                  <a:t> (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dirty="0"/>
                  <a:t>), </a:t>
                </a:r>
                <a:r>
                  <a:rPr lang="cs-CZ" dirty="0" err="1"/>
                  <a:t>the</a:t>
                </a:r>
                <a:r>
                  <a:rPr lang="cs-CZ" dirty="0"/>
                  <a:t> </a:t>
                </a:r>
                <a:r>
                  <a:rPr lang="cs-CZ" dirty="0" err="1"/>
                  <a:t>price</a:t>
                </a:r>
                <a:r>
                  <a:rPr lang="cs-CZ" dirty="0"/>
                  <a:t> </a:t>
                </a:r>
                <a:r>
                  <a:rPr lang="cs-CZ" dirty="0" err="1"/>
                  <a:t>is</a:t>
                </a:r>
                <a:r>
                  <a:rPr lang="cs-CZ" dirty="0"/>
                  <a:t>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𝑁𝑚𝑐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endParaRPr lang="en-GB" dirty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7F9EB0-B09C-4AAF-B0BE-CB76315944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4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E326F1-5963-4866-8A95-20FBCEE42B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DDF98A-58A2-4ABE-A8FD-152B3E5D88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9308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4966B-98D6-43A2-9C54-DC0819D9A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Case study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1A8B45-48E3-4F24-8759-28BFAF1C6A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GB" dirty="0"/>
                  <a:t>Three symmetric firms, with following demand function</a:t>
                </a:r>
                <a:r>
                  <a:rPr lang="cs-CZ" dirty="0"/>
                  <a:t>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1−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.  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1−(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cs-CZ" dirty="0"/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𝑚𝑐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GB" b="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GB" dirty="0"/>
                  <a:t>Two firms want to merge</a:t>
                </a:r>
                <a:endParaRPr lang="cs-CZ" b="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GB" dirty="0"/>
                  <a:t>Calculate</a:t>
                </a:r>
                <a:r>
                  <a:rPr lang="cs-CZ" dirty="0"/>
                  <a:t>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GB" dirty="0"/>
                  <a:t>Pre</a:t>
                </a:r>
                <a:r>
                  <a:rPr lang="cs-CZ" dirty="0"/>
                  <a:t> and </a:t>
                </a:r>
                <a:r>
                  <a:rPr lang="en-GB" dirty="0"/>
                  <a:t>post-merger</a:t>
                </a:r>
                <a:r>
                  <a:rPr lang="cs-CZ" dirty="0"/>
                  <a:t> </a:t>
                </a:r>
                <a:r>
                  <a:rPr lang="en-GB" dirty="0"/>
                  <a:t>quantities</a:t>
                </a:r>
                <a:endParaRPr lang="cs-CZ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GB" dirty="0"/>
                  <a:t>Pre</a:t>
                </a:r>
                <a:r>
                  <a:rPr lang="cs-CZ" dirty="0"/>
                  <a:t> and </a:t>
                </a:r>
                <a:r>
                  <a:rPr lang="en-GB" dirty="0"/>
                  <a:t>post-merger</a:t>
                </a:r>
                <a:r>
                  <a:rPr lang="cs-CZ" dirty="0"/>
                  <a:t> </a:t>
                </a:r>
                <a:r>
                  <a:rPr lang="en-GB" dirty="0"/>
                  <a:t>prices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GB" dirty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cs-CZ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1A8B45-48E3-4F24-8759-28BFAF1C6A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4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8E7FA3-34D6-4B29-BD71-7D515AF5B4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51E576-4A81-4E55-8453-E3A5630A8D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8835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5CF1F06-FA4F-49C8-BD99-A66A814776B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DC57D4-A905-4796-8808-F8CD4C3BA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Oligopoly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0CFE46-66BB-48A4-AB9D-7F549EEE8C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186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5A7F5D-37C7-48A5-B73E-76625961E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Vězňovo dilema</a:t>
            </a:r>
            <a:endParaRPr lang="en-GB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11BA111-A821-48C1-B9DA-4D63598AC3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129999"/>
              </p:ext>
            </p:extLst>
          </p:nvPr>
        </p:nvGraphicFramePr>
        <p:xfrm>
          <a:off x="2127141" y="1447732"/>
          <a:ext cx="6311684" cy="82276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501664">
                  <a:extLst>
                    <a:ext uri="{9D8B030D-6E8A-4147-A177-3AD203B41FA5}">
                      <a16:colId xmlns:a16="http://schemas.microsoft.com/office/drawing/2014/main" val="2042604604"/>
                    </a:ext>
                  </a:extLst>
                </a:gridCol>
                <a:gridCol w="1501664">
                  <a:extLst>
                    <a:ext uri="{9D8B030D-6E8A-4147-A177-3AD203B41FA5}">
                      <a16:colId xmlns:a16="http://schemas.microsoft.com/office/drawing/2014/main" val="264316134"/>
                    </a:ext>
                  </a:extLst>
                </a:gridCol>
                <a:gridCol w="1689374">
                  <a:extLst>
                    <a:ext uri="{9D8B030D-6E8A-4147-A177-3AD203B41FA5}">
                      <a16:colId xmlns:a16="http://schemas.microsoft.com/office/drawing/2014/main" val="2934334244"/>
                    </a:ext>
                  </a:extLst>
                </a:gridCol>
                <a:gridCol w="1618982">
                  <a:extLst>
                    <a:ext uri="{9D8B030D-6E8A-4147-A177-3AD203B41FA5}">
                      <a16:colId xmlns:a16="http://schemas.microsoft.com/office/drawing/2014/main" val="1518310766"/>
                    </a:ext>
                  </a:extLst>
                </a:gridCol>
              </a:tblGrid>
              <a:tr h="205692">
                <a:tc rowSpan="2" gridSpan="2"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B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2757751"/>
                  </a:ext>
                </a:extLst>
              </a:tr>
              <a:tr h="205692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talk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silent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78494299"/>
                  </a:ext>
                </a:extLst>
              </a:tr>
              <a:tr h="20569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A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talk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A = 2, B = 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A = 0, B = 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71492193"/>
                  </a:ext>
                </a:extLst>
              </a:tr>
              <a:tr h="20569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silent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A = 5, B = 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A = 1, B = 1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66642778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FDCD3D7-D3A3-4CFD-ADF7-4FEC4ED95A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8913621"/>
              </p:ext>
            </p:extLst>
          </p:nvPr>
        </p:nvGraphicFramePr>
        <p:xfrm>
          <a:off x="2127141" y="3429000"/>
          <a:ext cx="6311684" cy="822767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840192">
                  <a:extLst>
                    <a:ext uri="{9D8B030D-6E8A-4147-A177-3AD203B41FA5}">
                      <a16:colId xmlns:a16="http://schemas.microsoft.com/office/drawing/2014/main" val="731457576"/>
                    </a:ext>
                  </a:extLst>
                </a:gridCol>
                <a:gridCol w="1885308">
                  <a:extLst>
                    <a:ext uri="{9D8B030D-6E8A-4147-A177-3AD203B41FA5}">
                      <a16:colId xmlns:a16="http://schemas.microsoft.com/office/drawing/2014/main" val="2509675503"/>
                    </a:ext>
                  </a:extLst>
                </a:gridCol>
                <a:gridCol w="1700876">
                  <a:extLst>
                    <a:ext uri="{9D8B030D-6E8A-4147-A177-3AD203B41FA5}">
                      <a16:colId xmlns:a16="http://schemas.microsoft.com/office/drawing/2014/main" val="3514637631"/>
                    </a:ext>
                  </a:extLst>
                </a:gridCol>
                <a:gridCol w="1885308">
                  <a:extLst>
                    <a:ext uri="{9D8B030D-6E8A-4147-A177-3AD203B41FA5}">
                      <a16:colId xmlns:a16="http://schemas.microsoft.com/office/drawing/2014/main" val="360865699"/>
                    </a:ext>
                  </a:extLst>
                </a:gridCol>
              </a:tblGrid>
              <a:tr h="195179">
                <a:tc rowSpan="2" gridSpan="2"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Coca-cola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9709867"/>
                  </a:ext>
                </a:extLst>
              </a:tr>
              <a:tr h="195179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advertise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not-advertise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31997408"/>
                  </a:ext>
                </a:extLst>
              </a:tr>
              <a:tr h="19517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Pepsi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advertise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P = 3, C = 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P = 13, C = -2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88202702"/>
                  </a:ext>
                </a:extLst>
              </a:tr>
              <a:tr h="23723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not-advertise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P = -2, C = 13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P = 8, C = 8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712364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9790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B5F6BF3D-0183-4403-B6EF-41AB473920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192121F-2C69-4872-9891-B067C8C5C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Cournout</a:t>
            </a:r>
            <a:r>
              <a:rPr lang="cs-CZ" dirty="0"/>
              <a:t> oligopoly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0FFC81-B557-4921-8E19-33467FD3E7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195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6A02F8-6734-4F39-AE48-DA30C3626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4550"/>
          </a:xfrm>
        </p:spPr>
        <p:txBody>
          <a:bodyPr anchor="t">
            <a:normAutofit/>
          </a:bodyPr>
          <a:lstStyle/>
          <a:p>
            <a:r>
              <a:rPr lang="cs-CZ" dirty="0" err="1"/>
              <a:t>Cournout</a:t>
            </a:r>
            <a:r>
              <a:rPr lang="cs-CZ" dirty="0"/>
              <a:t> oligopoly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E15BCE-8AFA-8577-1FA0-28ABDE415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5891"/>
            <a:ext cx="10515600" cy="448732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Homogenous good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Competing in quantities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Preferences</a:t>
            </a:r>
            <a:r>
              <a:rPr lang="cs-CZ" dirty="0"/>
              <a:t> </a:t>
            </a:r>
            <a:r>
              <a:rPr lang="en-GB" dirty="0"/>
              <a:t>-&gt; biggest profit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Evaluating </a:t>
            </a:r>
            <a:r>
              <a:rPr lang="en-GB" dirty="0" err="1"/>
              <a:t>Cournout</a:t>
            </a:r>
            <a:r>
              <a:rPr lang="en-GB" dirty="0"/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Estimate residual demand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Estimate marginal revenue </a:t>
            </a:r>
            <a:r>
              <a:rPr lang="en-GB" i="1" dirty="0"/>
              <a:t>given the other firm`s quantity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Firm 1: </a:t>
            </a:r>
            <a:r>
              <a:rPr lang="en-GB" i="1" dirty="0"/>
              <a:t>marginal revenue</a:t>
            </a:r>
            <a:r>
              <a:rPr lang="en-GB" dirty="0"/>
              <a:t> = </a:t>
            </a:r>
            <a:r>
              <a:rPr lang="en-GB" i="1" dirty="0"/>
              <a:t>marginal costs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Firm 2: </a:t>
            </a:r>
            <a:r>
              <a:rPr lang="en-GB" i="1" dirty="0"/>
              <a:t>marginal revenue</a:t>
            </a:r>
            <a:r>
              <a:rPr lang="en-GB" dirty="0"/>
              <a:t> = </a:t>
            </a:r>
            <a:r>
              <a:rPr lang="en-GB" i="1" dirty="0"/>
              <a:t>marginal costs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Solve</a:t>
            </a:r>
          </a:p>
          <a:p>
            <a:pPr marL="914400" lvl="1" indent="-457200">
              <a:buFont typeface="+mj-lt"/>
              <a:buAutoNum type="arabicPeriod"/>
            </a:pPr>
            <a:endParaRPr lang="en-GB" i="1" dirty="0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73AB2B62-4129-1454-1CCF-3BCB4A69E7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17433" y="6356350"/>
            <a:ext cx="4114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cs-CZ" dirty="0"/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5D3FF0F3-A4A6-7E99-0F80-CA3FDB062D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2179248E-A2BE-4DDC-8C2D-3AE2F36B43AD}" type="slidenum">
              <a:rPr lang="cs-CZ" smtClean="0"/>
              <a:pPr>
                <a:spcAft>
                  <a:spcPts val="600"/>
                </a:spcAft>
              </a:pPr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9638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9B9E5-35A6-4B05-8D78-E5F29F7DE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Cournout</a:t>
            </a:r>
            <a:r>
              <a:rPr lang="en-GB" dirty="0"/>
              <a:t> oligopoly: merger control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81696A-4B2D-4D24-A033-A41C3E5F20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GB" dirty="0"/>
                  <a:t>Hypothethical example: </a:t>
                </a:r>
                <a:r>
                  <a:rPr lang="en-GB" i="1" dirty="0"/>
                  <a:t>Two symmetric firms in the same market want to merge: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GB" i="1" dirty="0"/>
                  <a:t>Inverse demand: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GB" b="0" i="1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GB" i="1" dirty="0"/>
                  <a:t>Residual demand: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∗(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i="1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GB" i="1" dirty="0"/>
                  <a:t>Marginal costs of 1 firm: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𝑚𝑐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GB" i="1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GB" i="1" dirty="0"/>
                  <a:t>Total revenue of 1 firm: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𝑇𝑅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en-GB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cs-CZ" i="1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GB" i="1" dirty="0"/>
                  <a:t>Marginal costs of </a:t>
                </a:r>
                <a:r>
                  <a:rPr lang="cs-CZ" i="1" dirty="0"/>
                  <a:t>2</a:t>
                </a:r>
                <a:r>
                  <a:rPr lang="en-GB" i="1" dirty="0"/>
                  <a:t> firm: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𝑚𝑐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GB" i="1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GB" i="1" dirty="0"/>
                  <a:t>Total revenue of </a:t>
                </a:r>
                <a:r>
                  <a:rPr lang="cs-CZ" i="1" dirty="0"/>
                  <a:t>2</a:t>
                </a:r>
                <a:r>
                  <a:rPr lang="en-GB" i="1" dirty="0"/>
                  <a:t> firm: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𝑇𝑅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en-GB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cs-CZ" i="1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GB" dirty="0"/>
                  <a:t>Symmetry implies:</a:t>
                </a:r>
                <a:endParaRPr lang="cs-CZ" dirty="0"/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cs-CZ" dirty="0"/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𝑚𝑐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𝑚𝑐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GB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dirty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GB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81696A-4B2D-4D24-A033-A41C3E5F20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3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F4F12C-277C-4EED-AFDC-6A8E999404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2A0EFA-4D64-42C7-A1A8-C3D491B201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9734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9B9E5-35A6-4B05-8D78-E5F29F7DE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Cournout</a:t>
            </a:r>
            <a:r>
              <a:rPr lang="en-GB" dirty="0"/>
              <a:t> oligopoly: </a:t>
            </a:r>
            <a:r>
              <a:rPr lang="cs-CZ" dirty="0" err="1"/>
              <a:t>pre-merger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1696A-4B2D-4D24-A033-A41C3E5F2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GB" i="1" dirty="0"/>
          </a:p>
          <a:p>
            <a:pPr lvl="1">
              <a:buFont typeface="Arial" panose="020B0604020202020204" pitchFamily="34" charset="0"/>
              <a:buChar char="•"/>
            </a:pPr>
            <a:endParaRPr lang="en-GB" i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F4F12C-277C-4EED-AFDC-6A8E999404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2A0EFA-4D64-42C7-A1A8-C3D491B201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7</a:t>
            </a:fld>
            <a:endParaRPr lang="cs-CZ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2A5FFC-E395-4524-A331-34CBD6ED9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536" y="1466778"/>
            <a:ext cx="8070391" cy="399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113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9B9E5-35A6-4B05-8D78-E5F29F7DE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Cournout</a:t>
            </a:r>
            <a:r>
              <a:rPr lang="en-GB" dirty="0"/>
              <a:t> oligopoly: </a:t>
            </a:r>
            <a:r>
              <a:rPr lang="cs-CZ" dirty="0"/>
              <a:t>post-</a:t>
            </a:r>
            <a:r>
              <a:rPr lang="cs-CZ" dirty="0" err="1"/>
              <a:t>merger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1696A-4B2D-4D24-A033-A41C3E5F2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GB" i="1" dirty="0"/>
          </a:p>
          <a:p>
            <a:pPr lvl="1">
              <a:buFont typeface="Arial" panose="020B0604020202020204" pitchFamily="34" charset="0"/>
              <a:buChar char="•"/>
            </a:pPr>
            <a:endParaRPr lang="en-GB" i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F4F12C-277C-4EED-AFDC-6A8E999404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2A0EFA-4D64-42C7-A1A8-C3D491B201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8</a:t>
            </a:fld>
            <a:endParaRPr lang="cs-CZ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DEEEFF-506E-47CB-9476-DF191E9F2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66812"/>
            <a:ext cx="8858250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311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03FA9-BA4F-444C-A59D-ED2A1C464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Cournout</a:t>
            </a:r>
            <a:r>
              <a:rPr lang="en-GB" dirty="0"/>
              <a:t> oligopoly: reaction</a:t>
            </a:r>
            <a:r>
              <a:rPr lang="cs-CZ" dirty="0"/>
              <a:t> </a:t>
            </a:r>
            <a:r>
              <a:rPr lang="en-GB" dirty="0"/>
              <a:t>functions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6DE0FD1-720F-4265-A8A0-F582A96A9D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8386" y="1698343"/>
            <a:ext cx="8934450" cy="253365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A28E45-4C8F-42E2-85A1-3277FA26C2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B8966C-0FE5-42E5-BDE2-FA03C0C20B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371124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Hlavní nastavení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ácia43" id="{D6BE7E9F-318F-5B49-AE1C-5A9EEE93B27A}" vid="{5EAC7462-5F1F-244B-8EF6-7423E234C6D3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</Template>
  <TotalTime>836</TotalTime>
  <Words>345</Words>
  <Application>Microsoft Office PowerPoint</Application>
  <PresentationFormat>Widescreen</PresentationFormat>
  <Paragraphs>73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Cambria Math</vt:lpstr>
      <vt:lpstr>Muni Bold</vt:lpstr>
      <vt:lpstr>Calibri</vt:lpstr>
      <vt:lpstr>Arial</vt:lpstr>
      <vt:lpstr>Motiv Office</vt:lpstr>
      <vt:lpstr>Kvantifikace dopadů mergers</vt:lpstr>
      <vt:lpstr>Oligopoly</vt:lpstr>
      <vt:lpstr>Vězňovo dilema</vt:lpstr>
      <vt:lpstr>Cournout oligopoly</vt:lpstr>
      <vt:lpstr>Cournout oligopoly</vt:lpstr>
      <vt:lpstr>Cournout oligopoly: merger control</vt:lpstr>
      <vt:lpstr>Cournout oligopoly: pre-merger</vt:lpstr>
      <vt:lpstr>Cournout oligopoly: post-merger</vt:lpstr>
      <vt:lpstr>Cournout oligopoly: reaction functions</vt:lpstr>
      <vt:lpstr>Hypothetical merger: results</vt:lpstr>
      <vt:lpstr>I hate maths, what should I do?</vt:lpstr>
      <vt:lpstr>Case study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Jakub Chini</dc:creator>
  <cp:lastModifiedBy>Jakub Chini</cp:lastModifiedBy>
  <cp:revision>3</cp:revision>
  <dcterms:created xsi:type="dcterms:W3CDTF">2022-03-21T19:13:13Z</dcterms:created>
  <dcterms:modified xsi:type="dcterms:W3CDTF">2022-03-22T09:35:50Z</dcterms:modified>
</cp:coreProperties>
</file>