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Čtvrtá </a:t>
            </a:r>
            <a:r>
              <a:rPr lang="cs-CZ" dirty="0" smtClean="0"/>
              <a:t>přednáška </a:t>
            </a:r>
            <a:br>
              <a:rPr lang="cs-CZ" dirty="0" smtClean="0"/>
            </a:br>
            <a:r>
              <a:rPr lang="cs-CZ" dirty="0"/>
              <a:t>9</a:t>
            </a:r>
            <a:r>
              <a:rPr lang="cs-CZ" dirty="0" smtClean="0"/>
              <a:t>. </a:t>
            </a:r>
            <a:r>
              <a:rPr lang="cs-CZ" dirty="0"/>
              <a:t>3</a:t>
            </a:r>
            <a:r>
              <a:rPr lang="cs-CZ" dirty="0" smtClean="0"/>
              <a:t>. 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304"/>
          </a:xfrm>
        </p:spPr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5065"/>
            <a:ext cx="8596668" cy="4386298"/>
          </a:xfrm>
        </p:spPr>
        <p:txBody>
          <a:bodyPr/>
          <a:lstStyle/>
          <a:p>
            <a:pPr lvl="0"/>
            <a:r>
              <a:rPr lang="cs-CZ" dirty="0" smtClean="0"/>
              <a:t>Správní rada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Statutární orgán (3)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Obchodní vedení, zajištění vedení účetnictví, dohled nad činností společnosti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Volí a odvolává valná hromada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Zákaz konkurence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38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2584"/>
          </a:xfrm>
        </p:spPr>
        <p:txBody>
          <a:bodyPr/>
          <a:lstStyle/>
          <a:p>
            <a:r>
              <a:rPr lang="cs-CZ" dirty="0" smtClean="0"/>
              <a:t>Manažerská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00785"/>
            <a:ext cx="8596668" cy="4340578"/>
          </a:xfrm>
        </p:spPr>
        <p:txBody>
          <a:bodyPr/>
          <a:lstStyle/>
          <a:p>
            <a:r>
              <a:rPr lang="cs-CZ" dirty="0" smtClean="0"/>
              <a:t>Smlouva o výkonu funkce</a:t>
            </a:r>
          </a:p>
          <a:p>
            <a:r>
              <a:rPr lang="cs-CZ" dirty="0" smtClean="0"/>
              <a:t>Smlouva o výkonu funkce podřízená režimu pracovního práva</a:t>
            </a:r>
          </a:p>
          <a:p>
            <a:r>
              <a:rPr lang="cs-CZ" dirty="0" smtClean="0"/>
              <a:t>Pracovní poměr </a:t>
            </a:r>
          </a:p>
          <a:p>
            <a:r>
              <a:rPr lang="cs-CZ" dirty="0" smtClean="0"/>
              <a:t>Souběh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70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568"/>
          </a:xfrm>
        </p:spPr>
        <p:txBody>
          <a:bodyPr/>
          <a:lstStyle/>
          <a:p>
            <a:r>
              <a:rPr lang="cs-CZ" dirty="0" smtClean="0"/>
              <a:t>Péče řádného hospodáře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5649"/>
            <a:ext cx="8596668" cy="4285714"/>
          </a:xfrm>
        </p:spPr>
        <p:txBody>
          <a:bodyPr/>
          <a:lstStyle/>
          <a:p>
            <a:r>
              <a:rPr lang="cs-CZ" dirty="0" smtClean="0"/>
              <a:t>§ 159 odst. 1 zákona č. 89/2012 Sb., občanského zákoníku </a:t>
            </a:r>
            <a:r>
              <a:rPr lang="cs-CZ" dirty="0"/>
              <a:t>- Kdo přijme funkci člena voleného orgánu, zavazuje se, že ji bude vykonávat s nezbytnou loajalitou i s potřebnými znalostmi a </a:t>
            </a:r>
            <a:r>
              <a:rPr lang="cs-CZ" dirty="0" smtClean="0"/>
              <a:t>pečlivostí</a:t>
            </a:r>
          </a:p>
          <a:p>
            <a:r>
              <a:rPr lang="cs-CZ" dirty="0" smtClean="0"/>
              <a:t>§ 51 odst. 1 zákona č. 90/2012 Sb., o obchodních korporacích </a:t>
            </a:r>
            <a:r>
              <a:rPr lang="cs-CZ" dirty="0"/>
              <a:t>- </a:t>
            </a:r>
            <a:r>
              <a:rPr lang="cs-CZ" dirty="0" smtClean="0"/>
              <a:t>Pečlivě </a:t>
            </a:r>
            <a:r>
              <a:rPr lang="cs-CZ" dirty="0"/>
              <a:t>a s potřebnými znalostmi jedná ten, kdo mohl při podnikatelském rozhodování v dobré víře rozumně předpokládat, že jedná informovaně a v obhajitelném zájmu obchodní korporace; to neplatí, pokud takovéto rozhodování nebylo učiněno s nezbytnou </a:t>
            </a:r>
            <a:r>
              <a:rPr lang="cs-CZ" dirty="0" smtClean="0"/>
              <a:t>loajalitou</a:t>
            </a:r>
          </a:p>
          <a:p>
            <a:r>
              <a:rPr lang="cs-CZ" dirty="0"/>
              <a:t>§ </a:t>
            </a:r>
            <a:r>
              <a:rPr lang="cs-CZ" dirty="0" smtClean="0"/>
              <a:t>52 </a:t>
            </a:r>
            <a:r>
              <a:rPr lang="cs-CZ" dirty="0"/>
              <a:t>odst. 1 zákona č. 90/2012 Sb., o obchodních </a:t>
            </a:r>
            <a:r>
              <a:rPr lang="cs-CZ" dirty="0" smtClean="0"/>
              <a:t>korporacích </a:t>
            </a:r>
            <a:r>
              <a:rPr lang="cs-CZ" dirty="0"/>
              <a:t>- </a:t>
            </a:r>
            <a:r>
              <a:rPr lang="cs-CZ" dirty="0" err="1"/>
              <a:t>ři</a:t>
            </a:r>
            <a:r>
              <a:rPr lang="cs-CZ" dirty="0"/>
              <a:t> posouzení, zda člen voleného orgánu jednal s péčí řádného hospodáře, se vždy přihlédne k péči, kterou by v obdobné situaci vynaložila jiná rozumně pečlivá osoba, byla-li by v postavení člena obdobného orgánu obchodní korporace</a:t>
            </a:r>
          </a:p>
        </p:txBody>
      </p:sp>
    </p:spTree>
    <p:extLst>
      <p:ext uri="{BB962C8B-B14F-4D97-AF65-F5344CB8AC3E}">
        <p14:creationId xmlns:p14="http://schemas.microsoft.com/office/powerpoint/2010/main" val="81115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Obchodní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9345"/>
            <a:ext cx="8596668" cy="4432018"/>
          </a:xfrm>
        </p:spPr>
        <p:txBody>
          <a:bodyPr/>
          <a:lstStyle/>
          <a:p>
            <a:r>
              <a:rPr lang="cs-CZ" dirty="0" smtClean="0"/>
              <a:t>Princip formální publicity</a:t>
            </a:r>
          </a:p>
          <a:p>
            <a:r>
              <a:rPr lang="cs-CZ" dirty="0" smtClean="0"/>
              <a:t>Princip materiální publicity</a:t>
            </a:r>
          </a:p>
          <a:p>
            <a:endParaRPr lang="cs-CZ" dirty="0"/>
          </a:p>
          <a:p>
            <a:r>
              <a:rPr lang="cs-CZ" dirty="0" smtClean="0"/>
              <a:t>Zápis: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Obchodní společnosti a družstva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Fyzické osoby </a:t>
            </a:r>
            <a:r>
              <a:rPr lang="cs-CZ" smtClean="0"/>
              <a:t>(podmínky)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mtClean="0"/>
              <a:t>Další </a:t>
            </a:r>
            <a:r>
              <a:rPr lang="cs-CZ" dirty="0" smtClean="0"/>
              <a:t>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66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871728"/>
          </a:xfrm>
        </p:spPr>
        <p:txBody>
          <a:bodyPr/>
          <a:lstStyle/>
          <a:p>
            <a:r>
              <a:rPr lang="cs-CZ" dirty="0" smtClean="0"/>
              <a:t>Veřejná obchodní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/>
          </a:bodyPr>
          <a:lstStyle/>
          <a:p>
            <a:r>
              <a:rPr lang="cs-CZ" dirty="0" smtClean="0"/>
              <a:t>Alespoň dvě osoby (osobní společnost)</a:t>
            </a:r>
            <a:endParaRPr lang="cs-CZ" dirty="0" smtClean="0"/>
          </a:p>
          <a:p>
            <a:r>
              <a:rPr lang="cs-CZ" dirty="0" smtClean="0"/>
              <a:t>Překážka – v posledních třech letech prohlášen konkurs</a:t>
            </a:r>
            <a:endParaRPr lang="cs-CZ" dirty="0" smtClean="0"/>
          </a:p>
          <a:p>
            <a:r>
              <a:rPr lang="cs-CZ" dirty="0" smtClean="0"/>
              <a:t>Společníci uvedeni ve společenské smlouvě – změna jen změnou společenské smlouvy</a:t>
            </a:r>
            <a:endParaRPr lang="cs-CZ" dirty="0" smtClean="0"/>
          </a:p>
          <a:p>
            <a:r>
              <a:rPr lang="cs-CZ" dirty="0" smtClean="0"/>
              <a:t>Nelze převádět podíl – vystoupení či přistoupení</a:t>
            </a:r>
          </a:p>
          <a:p>
            <a:r>
              <a:rPr lang="cs-CZ" dirty="0" smtClean="0"/>
              <a:t>Ve všech věcech rozhodují všichni společníci</a:t>
            </a:r>
          </a:p>
          <a:p>
            <a:r>
              <a:rPr lang="cs-CZ" dirty="0" smtClean="0"/>
              <a:t>Působnost statutárního orgánu osoba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Bezúhonná dle živnostenského zákona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Bez překážky provozování živnosti</a:t>
            </a:r>
            <a:endParaRPr lang="cs-CZ" dirty="0"/>
          </a:p>
          <a:p>
            <a:r>
              <a:rPr lang="cs-CZ" dirty="0" smtClean="0"/>
              <a:t>Zákaz konkurence</a:t>
            </a:r>
          </a:p>
          <a:p>
            <a:r>
              <a:rPr lang="cs-CZ" dirty="0" smtClean="0"/>
              <a:t>Společníci ručí za dluhy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Komanditní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Alespoň dvě osoby (osobní společnost)</a:t>
            </a:r>
          </a:p>
          <a:p>
            <a:pPr lvl="0"/>
            <a:r>
              <a:rPr lang="cs-CZ" dirty="0" smtClean="0"/>
              <a:t>Dva druhy společníků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Komanditista – ručí za dluhy omezeně – do výše nesplaceného vkladu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Komplementář</a:t>
            </a:r>
            <a:r>
              <a:rPr lang="cs-CZ" dirty="0"/>
              <a:t> </a:t>
            </a:r>
            <a:r>
              <a:rPr lang="cs-CZ" dirty="0" smtClean="0"/>
              <a:t>– ručí za dluhy neomezeně</a:t>
            </a:r>
            <a:endParaRPr lang="cs-CZ" dirty="0"/>
          </a:p>
          <a:p>
            <a:pPr lvl="0"/>
            <a:r>
              <a:rPr lang="cs-CZ" dirty="0" smtClean="0"/>
              <a:t>Podíl komanditisty</a:t>
            </a:r>
          </a:p>
          <a:p>
            <a:pPr lvl="0"/>
            <a:r>
              <a:rPr lang="cs-CZ" dirty="0" smtClean="0"/>
              <a:t>Zisk a ztráta – dělení mezi společnost a komplementáře</a:t>
            </a:r>
          </a:p>
          <a:p>
            <a:pPr lvl="0"/>
            <a:r>
              <a:rPr lang="cs-CZ" dirty="0" smtClean="0"/>
              <a:t>Zisk společnosti – dělení mezi komanditisty</a:t>
            </a:r>
          </a:p>
          <a:p>
            <a:pPr lvl="0"/>
            <a:r>
              <a:rPr lang="cs-CZ" dirty="0" smtClean="0"/>
              <a:t>Komanditisté nenesou ztrátu</a:t>
            </a:r>
          </a:p>
          <a:p>
            <a:pPr lvl="0"/>
            <a:r>
              <a:rPr lang="cs-CZ" dirty="0" smtClean="0"/>
              <a:t>Statutární orgán – komplementáři – bezúhonnost a absence překážky provozování živnosti</a:t>
            </a:r>
          </a:p>
          <a:p>
            <a:pPr lvl="0"/>
            <a:r>
              <a:rPr lang="cs-CZ" dirty="0" smtClean="0"/>
              <a:t>„Působnost“ nejvyššího orgánu – všichni společníci</a:t>
            </a:r>
          </a:p>
          <a:p>
            <a:pPr lvl="0"/>
            <a:r>
              <a:rPr lang="cs-CZ" dirty="0" smtClean="0"/>
              <a:t>(Ne)Převoditelnost podílu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I jeden zakladatel (kapitálová společnost)</a:t>
            </a:r>
          </a:p>
          <a:p>
            <a:r>
              <a:rPr lang="cs-CZ" dirty="0" smtClean="0"/>
              <a:t>Ručení do výše nesplacených vkladů</a:t>
            </a:r>
          </a:p>
          <a:p>
            <a:r>
              <a:rPr lang="cs-CZ" dirty="0" smtClean="0"/>
              <a:t>Podíl dle vkladu</a:t>
            </a:r>
          </a:p>
          <a:p>
            <a:r>
              <a:rPr lang="cs-CZ" dirty="0"/>
              <a:t>Minimální výše vkladu 1 Kč</a:t>
            </a:r>
          </a:p>
          <a:p>
            <a:r>
              <a:rPr lang="cs-CZ" dirty="0" smtClean="0"/>
              <a:t>Základní kapitál od 1 Kč – případná změna výše základního kapitálu</a:t>
            </a:r>
          </a:p>
          <a:p>
            <a:r>
              <a:rPr lang="cs-CZ" dirty="0" smtClean="0"/>
              <a:t>Společenská smlouva – forma veřejné listiny (změna, zrušení)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Právo na informace společníků</a:t>
            </a:r>
          </a:p>
          <a:p>
            <a:r>
              <a:rPr lang="cs-CZ" dirty="0" err="1" smtClean="0"/>
              <a:t>Společnická</a:t>
            </a:r>
            <a:r>
              <a:rPr lang="cs-CZ" dirty="0" smtClean="0"/>
              <a:t> žaloba – každý společník</a:t>
            </a:r>
          </a:p>
          <a:p>
            <a:r>
              <a:rPr lang="cs-CZ" dirty="0" smtClean="0"/>
              <a:t>Společníci – podíl na zisku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8488"/>
            <a:ext cx="8596668" cy="4422875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Valná hromada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Nejvyšší orgán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Všichni společníci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Alespoň 1x za účetní období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Počet hlasů dle </a:t>
            </a:r>
            <a:r>
              <a:rPr lang="cs-CZ" dirty="0" smtClean="0"/>
              <a:t>vkladu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Hlasování per </a:t>
            </a:r>
            <a:r>
              <a:rPr lang="cs-CZ" dirty="0" err="1" smtClean="0"/>
              <a:t>rollam</a:t>
            </a:r>
            <a:endParaRPr lang="cs-CZ" dirty="0" smtClean="0"/>
          </a:p>
          <a:p>
            <a:pPr lvl="0"/>
            <a:r>
              <a:rPr lang="cs-CZ" dirty="0" smtClean="0"/>
              <a:t>Jednatel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Statutární orgán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Obchodní vedení, zajištění vedení účetnictví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r>
              <a:rPr lang="cs-CZ" dirty="0" smtClean="0"/>
              <a:t>Zákaz konkurence – jednatel nesmí (spol. </a:t>
            </a:r>
            <a:r>
              <a:rPr lang="cs-CZ" dirty="0" err="1" smtClean="0"/>
              <a:t>sml</a:t>
            </a:r>
            <a:r>
              <a:rPr lang="cs-CZ" dirty="0" smtClean="0"/>
              <a:t>. může určit jinak)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</a:t>
            </a:r>
            <a:r>
              <a:rPr lang="cs-CZ" dirty="0"/>
              <a:t>) podnikat v předmětu činnosti nebo podnikání společnosti, a to ani ve prospěch jiných osob, ani zprostředkovávat obchody společnosti pro jiného,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</a:t>
            </a:r>
            <a:r>
              <a:rPr lang="cs-CZ" dirty="0"/>
              <a:t>) být členem statutárního orgánu jiné právnické osoby s obdobným předmětem činnosti nebo podnikání nebo osobou v obdobném postavení, ledaže se jedná o koncern, nebo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c</a:t>
            </a:r>
            <a:r>
              <a:rPr lang="cs-CZ" dirty="0"/>
              <a:t>) účastnit se na podnikání jiné obchodní korporace jako společník s neomezeným ručením nebo jako ovládající osoba jiné osoby se stejným nebo obdobným předmětem činnosti nebo podnikání</a:t>
            </a:r>
          </a:p>
          <a:p>
            <a:endParaRPr lang="cs-CZ" dirty="0" smtClean="0"/>
          </a:p>
          <a:p>
            <a:r>
              <a:rPr lang="cs-CZ" dirty="0" smtClean="0"/>
              <a:t>Může být zřízena dozorčí rada – zákaz konkurence</a:t>
            </a:r>
          </a:p>
          <a:p>
            <a:endParaRPr lang="cs-CZ" dirty="0"/>
          </a:p>
          <a:p>
            <a:r>
              <a:rPr lang="cs-CZ" dirty="0" smtClean="0"/>
              <a:t>Převoditelnost podílu – podmínka pro převod na třetí osoby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 jeden zakladatel (kapitálová společnost)</a:t>
            </a:r>
          </a:p>
          <a:p>
            <a:r>
              <a:rPr lang="cs-CZ" dirty="0" smtClean="0"/>
              <a:t>Zakládá se stanovami</a:t>
            </a:r>
          </a:p>
          <a:p>
            <a:r>
              <a:rPr lang="cs-CZ" dirty="0" smtClean="0"/>
              <a:t>Základní kapitál alespoň 2.000.000,- Kč</a:t>
            </a:r>
          </a:p>
          <a:p>
            <a:r>
              <a:rPr lang="cs-CZ" dirty="0" smtClean="0"/>
              <a:t>Základní kapitál rozvržen do akcií</a:t>
            </a:r>
          </a:p>
          <a:p>
            <a:r>
              <a:rPr lang="cs-CZ" dirty="0" smtClean="0"/>
              <a:t>Akcie listinné a zaknihované</a:t>
            </a:r>
          </a:p>
          <a:p>
            <a:r>
              <a:rPr lang="cs-CZ" dirty="0" smtClean="0"/>
              <a:t>Akcie kusové a se jmenovitou hodnotou</a:t>
            </a:r>
          </a:p>
          <a:p>
            <a:r>
              <a:rPr lang="cs-CZ" dirty="0" smtClean="0"/>
              <a:t>Akcie na majitele a akcie na jméno</a:t>
            </a:r>
          </a:p>
          <a:p>
            <a:endParaRPr lang="cs-CZ" dirty="0" smtClean="0"/>
          </a:p>
          <a:p>
            <a:r>
              <a:rPr lang="cs-CZ" dirty="0" smtClean="0"/>
              <a:t>Seznam akcionářů</a:t>
            </a:r>
            <a:endParaRPr lang="cs-CZ" dirty="0" smtClean="0"/>
          </a:p>
          <a:p>
            <a:r>
              <a:rPr lang="cs-CZ" dirty="0" smtClean="0"/>
              <a:t>Podíl na zisku schváleném valnou hromadou k rozdělení</a:t>
            </a:r>
          </a:p>
          <a:p>
            <a:r>
              <a:rPr lang="cs-CZ" dirty="0" smtClean="0"/>
              <a:t>Právo účasti a hlasování na valné hromadě</a:t>
            </a:r>
          </a:p>
          <a:p>
            <a:r>
              <a:rPr lang="cs-CZ" dirty="0" smtClean="0"/>
              <a:t>Právo požadovat vysvětlení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Akciová společnost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/>
          </a:bodyPr>
          <a:lstStyle/>
          <a:p>
            <a:r>
              <a:rPr lang="cs-CZ" dirty="0" smtClean="0"/>
              <a:t>Způsoby organizace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Dualistický systém (představenstvo a dozorčí rada)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Monistický systém (správní rada)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Nejvyšší orgán – valná hromada</a:t>
            </a:r>
          </a:p>
          <a:p>
            <a:r>
              <a:rPr lang="cs-CZ" dirty="0" smtClean="0"/>
              <a:t>Účast všech akcionářů</a:t>
            </a:r>
          </a:p>
          <a:p>
            <a:r>
              <a:rPr lang="cs-CZ" dirty="0" smtClean="0"/>
              <a:t>Hlasy akcionářů</a:t>
            </a:r>
            <a:endParaRPr lang="cs-CZ" dirty="0" smtClean="0"/>
          </a:p>
          <a:p>
            <a:r>
              <a:rPr lang="cs-CZ" dirty="0" smtClean="0"/>
              <a:t>Hlasování per </a:t>
            </a:r>
            <a:r>
              <a:rPr lang="cs-CZ" dirty="0" err="1" smtClean="0"/>
              <a:t>rollam</a:t>
            </a:r>
            <a:endParaRPr lang="cs-CZ" dirty="0" smtClean="0"/>
          </a:p>
          <a:p>
            <a:r>
              <a:rPr lang="cs-CZ" dirty="0" smtClean="0"/>
              <a:t>Alespoň 1x za účetní období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712"/>
          </a:xfrm>
        </p:spPr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/>
          <a:lstStyle/>
          <a:p>
            <a:pPr lvl="0"/>
            <a:r>
              <a:rPr lang="cs-CZ" dirty="0" smtClean="0"/>
              <a:t>Představenstvo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Statutární orgán (3)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Obchodní vedení, zajištění vedení účetnictví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Volí a odvolává valná hromada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Zákaz konkurence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0"/>
            <a:r>
              <a:rPr lang="cs-CZ" dirty="0" smtClean="0"/>
              <a:t>Dozorčí rada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Kontrolní orgán (3)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Dohled nad činností představenstva a společnosti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Oprávnění nahlížet do dokladů, záznamů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Volí a odvolává valná hromada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Zákaz konkurence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0658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701</Words>
  <Application>Microsoft Office PowerPoint</Application>
  <PresentationFormat>Širokoúhlá obrazovka</PresentationFormat>
  <Paragraphs>119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Faseta</vt:lpstr>
      <vt:lpstr>Čtvrtá přednáška  9. 3. 2022</vt:lpstr>
      <vt:lpstr>Veřejná obchodní společnost</vt:lpstr>
      <vt:lpstr>Komanditní společnost</vt:lpstr>
      <vt:lpstr>Společnost s ručením omezeným</vt:lpstr>
      <vt:lpstr>Společnost s ručením omezeným</vt:lpstr>
      <vt:lpstr>Společnost s ručením omezeným</vt:lpstr>
      <vt:lpstr>Akciová společnost</vt:lpstr>
      <vt:lpstr>Akciová společnost </vt:lpstr>
      <vt:lpstr>Akciová společnost</vt:lpstr>
      <vt:lpstr>Akciová společnost</vt:lpstr>
      <vt:lpstr>Manažerská smlouva</vt:lpstr>
      <vt:lpstr>Péče řádného hospodáře</vt:lpstr>
      <vt:lpstr>Obchodní rejstřík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2022-03-08T23:05:25Z</dcterms:modified>
</cp:coreProperties>
</file>