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Jedenáctá</a:t>
            </a:r>
            <a:r>
              <a:rPr lang="cs-CZ" dirty="0" smtClean="0"/>
              <a:t> </a:t>
            </a:r>
            <a:r>
              <a:rPr lang="cs-CZ" dirty="0" smtClean="0"/>
              <a:t>přednáška </a:t>
            </a:r>
            <a:br>
              <a:rPr lang="cs-CZ" dirty="0" smtClean="0"/>
            </a:br>
            <a:r>
              <a:rPr lang="cs-CZ" dirty="0" smtClean="0"/>
              <a:t>4. 5. </a:t>
            </a:r>
            <a:r>
              <a:rPr lang="cs-CZ" dirty="0" smtClean="0"/>
              <a:t>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cs-CZ" dirty="0" smtClean="0"/>
              <a:t>Důsledky </a:t>
            </a:r>
            <a:r>
              <a:rPr lang="cs-CZ" dirty="0" err="1" smtClean="0"/>
              <a:t>nekalosoutěžního</a:t>
            </a:r>
            <a:r>
              <a:rPr lang="cs-CZ" dirty="0" smtClean="0"/>
              <a:t>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§ 2988 OZ - </a:t>
            </a:r>
            <a:r>
              <a:rPr lang="cs-CZ" dirty="0"/>
              <a:t>Osoba, jejíž právo bylo nekalou soutěží ohroženo nebo porušeno, může proti rušiteli požadovat, aby se nekalé soutěže zdržel nebo aby odstranil závadný stav. Dále může požadovat přiměřené zadostiučinění, náhradu škody a vydání bezdůvodného obohacení</a:t>
            </a:r>
            <a:r>
              <a:rPr lang="cs-CZ" dirty="0" smtClean="0"/>
              <a:t>. </a:t>
            </a:r>
          </a:p>
          <a:p>
            <a:pPr lvl="0"/>
            <a:r>
              <a:rPr lang="cs-CZ" dirty="0"/>
              <a:t>požadavek na zdržení se dalšího </a:t>
            </a:r>
            <a:r>
              <a:rPr lang="cs-CZ" dirty="0" err="1"/>
              <a:t>nekalosoutěžního</a:t>
            </a:r>
            <a:r>
              <a:rPr lang="cs-CZ" dirty="0"/>
              <a:t> jednání nebo odstranění závadného stavu </a:t>
            </a:r>
            <a:r>
              <a:rPr lang="cs-CZ" dirty="0" smtClean="0"/>
              <a:t>vznesený právnickou osobou oprávněnou </a:t>
            </a:r>
            <a:r>
              <a:rPr lang="cs-CZ" dirty="0"/>
              <a:t>hájit zájmy spotřebitelů či </a:t>
            </a:r>
            <a:r>
              <a:rPr lang="cs-CZ" dirty="0" smtClean="0"/>
              <a:t>zákazníků</a:t>
            </a:r>
          </a:p>
          <a:p>
            <a:pPr lvl="0"/>
            <a:r>
              <a:rPr lang="cs-CZ" dirty="0"/>
              <a:t>§ 248 TZ – porušení předpisů o pravidlech hospodářské soutěže - Kdo poruší jiný právní předpis o nekalé soutěži tím, že se při účasti v hospodářské soutěži dopustí</a:t>
            </a:r>
          </a:p>
          <a:p>
            <a:pPr marL="0" indent="0">
              <a:buNone/>
            </a:pPr>
            <a:r>
              <a:rPr lang="cs-CZ" b="1" dirty="0" smtClean="0"/>
              <a:t>	a</a:t>
            </a:r>
            <a:r>
              <a:rPr lang="cs-CZ" b="1" dirty="0"/>
              <a:t>)</a:t>
            </a:r>
            <a:r>
              <a:rPr lang="cs-CZ" dirty="0"/>
              <a:t> klamavé reklamy,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b</a:t>
            </a:r>
            <a:r>
              <a:rPr lang="cs-CZ" b="1" dirty="0"/>
              <a:t>)</a:t>
            </a:r>
            <a:r>
              <a:rPr lang="cs-CZ" dirty="0"/>
              <a:t> klamavého označování zboží a služeb,</a:t>
            </a:r>
          </a:p>
          <a:p>
            <a:pPr marL="0" indent="0">
              <a:buNone/>
            </a:pPr>
            <a:r>
              <a:rPr lang="cs-CZ" b="1" dirty="0" smtClean="0"/>
              <a:t>	c</a:t>
            </a:r>
            <a:r>
              <a:rPr lang="cs-CZ" b="1" dirty="0"/>
              <a:t>)</a:t>
            </a:r>
            <a:r>
              <a:rPr lang="cs-CZ" dirty="0"/>
              <a:t> vyvolávání nebezpečí záměny,</a:t>
            </a:r>
          </a:p>
          <a:p>
            <a:pPr marL="0" indent="0">
              <a:buNone/>
            </a:pPr>
            <a:r>
              <a:rPr lang="cs-CZ" b="1" dirty="0" smtClean="0"/>
              <a:t>	d</a:t>
            </a:r>
            <a:r>
              <a:rPr lang="cs-CZ" b="1" dirty="0"/>
              <a:t>)</a:t>
            </a:r>
            <a:r>
              <a:rPr lang="cs-CZ" dirty="0"/>
              <a:t> parazitování na pověsti podniku, výrobků či služeb jiného soutěžitele,</a:t>
            </a:r>
          </a:p>
          <a:p>
            <a:pPr marL="0" indent="0">
              <a:buNone/>
            </a:pPr>
            <a:r>
              <a:rPr lang="cs-CZ" b="1" dirty="0" smtClean="0"/>
              <a:t>	e</a:t>
            </a:r>
            <a:r>
              <a:rPr lang="cs-CZ" b="1" dirty="0"/>
              <a:t>)</a:t>
            </a:r>
            <a:r>
              <a:rPr lang="cs-CZ" dirty="0"/>
              <a:t> podplácení,</a:t>
            </a:r>
          </a:p>
          <a:p>
            <a:pPr marL="0" indent="0">
              <a:buNone/>
            </a:pPr>
            <a:r>
              <a:rPr lang="cs-CZ" b="1" dirty="0" smtClean="0"/>
              <a:t>	f</a:t>
            </a:r>
            <a:r>
              <a:rPr lang="cs-CZ" b="1" dirty="0"/>
              <a:t>)</a:t>
            </a:r>
            <a:r>
              <a:rPr lang="cs-CZ" dirty="0"/>
              <a:t> zlehčování,</a:t>
            </a:r>
          </a:p>
          <a:p>
            <a:pPr marL="0" indent="0">
              <a:buNone/>
            </a:pPr>
            <a:r>
              <a:rPr lang="cs-CZ" b="1" dirty="0" smtClean="0"/>
              <a:t>	g</a:t>
            </a:r>
            <a:r>
              <a:rPr lang="cs-CZ" b="1" dirty="0"/>
              <a:t>)</a:t>
            </a:r>
            <a:r>
              <a:rPr lang="cs-CZ" dirty="0"/>
              <a:t> srovnávací reklamy,</a:t>
            </a:r>
          </a:p>
          <a:p>
            <a:pPr marL="0" indent="0">
              <a:buNone/>
            </a:pPr>
            <a:r>
              <a:rPr lang="cs-CZ" b="1" dirty="0" smtClean="0"/>
              <a:t>	h)</a:t>
            </a:r>
            <a:r>
              <a:rPr lang="cs-CZ" dirty="0"/>
              <a:t> porušování obchodního tajemství, nebo</a:t>
            </a:r>
          </a:p>
          <a:p>
            <a:pPr marL="0" indent="0">
              <a:buNone/>
            </a:pPr>
            <a:r>
              <a:rPr lang="cs-CZ" b="1" dirty="0" smtClean="0"/>
              <a:t>	i</a:t>
            </a:r>
            <a:r>
              <a:rPr lang="cs-CZ" b="1" dirty="0"/>
              <a:t>)</a:t>
            </a:r>
            <a:r>
              <a:rPr lang="cs-CZ" dirty="0"/>
              <a:t> ohrožování zdraví spotřebitelů a životního prostředí,</a:t>
            </a:r>
          </a:p>
          <a:p>
            <a:pPr marL="0" indent="0">
              <a:buNone/>
            </a:pPr>
            <a:r>
              <a:rPr lang="cs-CZ" dirty="0" smtClean="0"/>
              <a:t>	a </a:t>
            </a:r>
            <a:r>
              <a:rPr lang="cs-CZ" dirty="0"/>
              <a:t>způsobí tím ve větším rozsahu újmu jiným soutěžitelům nebo spotřebitelům nebo opatří tím sobě nebo jinému ve větším </a:t>
            </a:r>
            <a:r>
              <a:rPr lang="cs-CZ" dirty="0" smtClean="0"/>
              <a:t>	rozsahu </a:t>
            </a:r>
            <a:r>
              <a:rPr lang="cs-CZ" dirty="0"/>
              <a:t>neoprávněné výhody, bude potrestán odnětím svobody až na tři léta, zákazem činnosti nebo propadnutím věci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Trestný čin – zavinění a reálné způsobení újmy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/>
          </a:bodyPr>
          <a:lstStyle/>
          <a:p>
            <a:r>
              <a:rPr lang="cs-CZ" dirty="0" smtClean="0"/>
              <a:t>Soutěž – „konkurenční boj“</a:t>
            </a:r>
            <a:endParaRPr lang="cs-CZ" dirty="0" smtClean="0"/>
          </a:p>
          <a:p>
            <a:r>
              <a:rPr lang="cs-CZ" dirty="0" smtClean="0"/>
              <a:t>Soutěž – sama o sobě žádoucí</a:t>
            </a:r>
          </a:p>
          <a:p>
            <a:r>
              <a:rPr lang="cs-CZ" dirty="0" smtClean="0"/>
              <a:t>Nedovolené praktiky pro získání lepší pozice na trhu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Veřejnoprávní ochrana soutěže</a:t>
            </a:r>
          </a:p>
          <a:p>
            <a:r>
              <a:rPr lang="cs-CZ" dirty="0" smtClean="0"/>
              <a:t>Soukromoprávní ochrana soutěže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Nekalá soutěž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2972 OZ </a:t>
            </a:r>
            <a:r>
              <a:rPr lang="cs-CZ" dirty="0"/>
              <a:t>- Kdo se účastní hospodářské soutěže (soutěžitel), nesmí při soutěžní činnosti, ani při sdružování k výkonu soutěžní činnosti, vlastní účast v hospodářské soutěži nekalou soutěží zneužívat, ani účast jiných v hospodářské soutěži omezovat.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Pojem soutěžitele</a:t>
            </a:r>
            <a:endParaRPr lang="cs-CZ" dirty="0"/>
          </a:p>
          <a:p>
            <a:pPr lvl="0"/>
            <a:r>
              <a:rPr lang="cs-CZ" dirty="0" smtClean="0"/>
              <a:t>Obecné ustanovení</a:t>
            </a:r>
          </a:p>
          <a:p>
            <a:pPr lvl="0"/>
            <a:r>
              <a:rPr lang="cs-CZ" dirty="0" smtClean="0"/>
              <a:t>Není rozhodné, zda je soutěžitel zahraniční osobou</a:t>
            </a:r>
            <a:endParaRPr lang="cs-CZ" dirty="0"/>
          </a:p>
          <a:p>
            <a:pPr lvl="2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Generální klauzule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§ </a:t>
            </a:r>
            <a:r>
              <a:rPr lang="cs-CZ" dirty="0"/>
              <a:t>2976 odst. 1 </a:t>
            </a:r>
            <a:r>
              <a:rPr lang="cs-CZ" dirty="0" smtClean="0"/>
              <a:t>OZ - </a:t>
            </a:r>
            <a:r>
              <a:rPr lang="cs-CZ" dirty="0"/>
              <a:t>Kdo se dostane v hospodářském styku do rozporu s dobrými mravy soutěže jednáním způsobilým přivodit újmu jiným soutěžitelům nebo zákazníkům, dopustí se nekalé soutěže. Nekalá soutěž se zakazuje.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Je vyžadováno kumulativní splnění všech podmínek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Jednání v hospodářském styku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Rozpor s dobrými mravy soutěže (nikoliv totéž, co dobré mravy)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Způsobilost přivodit újmu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 smtClean="0"/>
              <a:t>Kvalifikace jednání jako </a:t>
            </a:r>
            <a:r>
              <a:rPr lang="cs-CZ" dirty="0" err="1" smtClean="0"/>
              <a:t>nekalosoutěžní</a:t>
            </a:r>
            <a:endParaRPr lang="cs-CZ" dirty="0" smtClean="0"/>
          </a:p>
          <a:p>
            <a:r>
              <a:rPr lang="cs-CZ" dirty="0" smtClean="0"/>
              <a:t>Objektivní princip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Splnění podmínek dle generální klauzule, kvalifikace jednání dle jednotlivých skutkových podstat</a:t>
            </a:r>
          </a:p>
          <a:p>
            <a:r>
              <a:rPr lang="cs-CZ" dirty="0" smtClean="0"/>
              <a:t>Neuzavřený výčet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Klamavá reklama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Způsobilost klamat příjemce a ovlivnit jejich hospodářské chování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zvláště se přihlíží k údajům, které reklama obsahuje např. o povaze zboží, o výrobním postupu, o použitelnosti, o původu zboží, o ceně, o podmínkách dodání nebo poskytnutí, apod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Způsobilost klamat – údaj sám o sobě správný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Klamavé označení zboží nebo služby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Označení způsobilé </a:t>
            </a:r>
            <a:r>
              <a:rPr lang="cs-CZ" dirty="0"/>
              <a:t>vyvolat mylnou domněnku o místu původu, výrobci apod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Není rozhodné, kde je klamavé označení uvedeno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Podobnost s klamavou reklamou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Vyvolání nebezpečí záměny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Zaměnitelnost se netýká vlastností produktu, ale soutěžitele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arazitování </a:t>
            </a:r>
            <a:r>
              <a:rPr lang="cs-CZ" dirty="0"/>
              <a:t>na pověsti závodu, výrobku či služeb jiného </a:t>
            </a:r>
            <a:r>
              <a:rPr lang="cs-CZ" dirty="0" smtClean="0"/>
              <a:t>soutěžitele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Zneužití pověsti produktu či jiného soutěžitele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Není nutné, aby se zneužití týkalo stejného druhu produktu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 smtClean="0"/>
              <a:t>Podplácení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přímá </a:t>
            </a:r>
            <a:r>
              <a:rPr lang="cs-CZ" dirty="0"/>
              <a:t>nebo nepřímá nabídka, slib či poskytnutí prospěchu členovi statutárního orgánu jiného soutěžitele nebo jeho zaměstnanci, a to za účelem dosažení výhody pro sebe nebo pro jiného nekalým způsobem a na úkor jiných soutěžitelů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nemusí </a:t>
            </a:r>
            <a:r>
              <a:rPr lang="cs-CZ" dirty="0"/>
              <a:t>se </a:t>
            </a:r>
            <a:r>
              <a:rPr lang="cs-CZ" dirty="0" smtClean="0"/>
              <a:t>jednat </a:t>
            </a:r>
            <a:r>
              <a:rPr lang="cs-CZ" dirty="0"/>
              <a:t>pouze o </a:t>
            </a:r>
            <a:r>
              <a:rPr lang="cs-CZ" dirty="0" smtClean="0"/>
              <a:t>přímé poskytnutí </a:t>
            </a:r>
            <a:r>
              <a:rPr lang="cs-CZ" dirty="0"/>
              <a:t>finančních prostředků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Zlehčování 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uvádění </a:t>
            </a:r>
            <a:r>
              <a:rPr lang="cs-CZ" dirty="0"/>
              <a:t>nepravdivého, ale </a:t>
            </a:r>
            <a:r>
              <a:rPr lang="cs-CZ" dirty="0" smtClean="0"/>
              <a:t>případně i pravdivého </a:t>
            </a:r>
            <a:r>
              <a:rPr lang="cs-CZ" dirty="0"/>
              <a:t>údaje o produktu, poměrech nebo výkonech jiného soutěžitele v případě, že je uvedení takového údaje způsobilé přivodit tomuto jinému soutěžiteli újmu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zlehčováním není </a:t>
            </a:r>
            <a:r>
              <a:rPr lang="cs-CZ" dirty="0"/>
              <a:t>oprávněná obrana </a:t>
            </a:r>
            <a:r>
              <a:rPr lang="cs-CZ" dirty="0" smtClean="0"/>
              <a:t>soutěžitele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Srovnávací reklama, pokud není </a:t>
            </a:r>
            <a:r>
              <a:rPr lang="cs-CZ" dirty="0"/>
              <a:t>d</a:t>
            </a:r>
            <a:r>
              <a:rPr lang="cs-CZ" dirty="0" smtClean="0"/>
              <a:t>ovolena jako přípustná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přímé </a:t>
            </a:r>
            <a:r>
              <a:rPr lang="cs-CZ" dirty="0"/>
              <a:t>nebo nepřímé označení jiného soutěžitele nebo jeho produktu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§ </a:t>
            </a:r>
            <a:r>
              <a:rPr lang="cs-CZ" dirty="0"/>
              <a:t>2980 odst. 2 OZ - Srovnávací reklama je přípustná, pokud se srovnání týče,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a) není-li </a:t>
            </a:r>
            <a:r>
              <a:rPr lang="cs-CZ" dirty="0"/>
              <a:t>klamavá,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b) srovnává-li </a:t>
            </a:r>
            <a:r>
              <a:rPr lang="cs-CZ" dirty="0"/>
              <a:t>jen zboží a službu uspokojující stejnou potřebu nebo určené ke stejnému účelu,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c) srovnává-li objektivně jednu nebo více podstatných, důležitých, ověřitelných a příznačných vlastností zboží nebo služeb včetně ceny,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d) srovnává-li zboží s označením původu pouze se zbožím stejného označení,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e) nezlehčuje-li soutěžitele, jeho postavení, jeho činnost nebo její výsledky nebo jejich označení ani z nich nekalým způsobem netěží, 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f) nenabízí-li zboží nebo službu jako napodobení či reprodukci zboží nebo služby označovaných ochrannou známkou soutěžitele nebo jeho </a:t>
            </a:r>
            <a:r>
              <a:rPr lang="cs-CZ" dirty="0" smtClean="0"/>
              <a:t>názvem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Nekalá soutěž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Porušení obchodního tajemství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neoprávněné </a:t>
            </a:r>
            <a:r>
              <a:rPr lang="cs-CZ" dirty="0"/>
              <a:t>sdělení nebo zpřístupnění obchodního tajemství, ale také jeho zneužití pro sebe nebo pro jiného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§ </a:t>
            </a:r>
            <a:r>
              <a:rPr lang="cs-CZ" dirty="0"/>
              <a:t>504 OZ - Obchodní tajemství tvoří konkurenčně významné, určitelné, ocenitelné a v příslušných obchodních kruzích běžně nedostupné skutečnosti, které souvisejí se závodem a jejichž vlastník zajišťuje ve svém zájmu odpovídajícím způsobem jejich </a:t>
            </a:r>
            <a:r>
              <a:rPr lang="cs-CZ" dirty="0" smtClean="0"/>
              <a:t>utajení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smtClean="0"/>
              <a:t>Dotěrné obtěžování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sdělování </a:t>
            </a:r>
            <a:r>
              <a:rPr lang="cs-CZ" dirty="0"/>
              <a:t>nabídky nebo jiných údajů o soutěžiteli či produktu i přesto, že si to zákazník evidentně nepřeje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sdělování </a:t>
            </a:r>
            <a:r>
              <a:rPr lang="cs-CZ" dirty="0"/>
              <a:t>reklamy bez uvedení původce a bez uvedení možnosti ukončení zasílání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Rozdíl - zasílání </a:t>
            </a:r>
            <a:r>
              <a:rPr lang="cs-CZ" dirty="0"/>
              <a:t>elektronické nabídky v souvislosti s uskutečněným prodejem zboží či služeb s jasnou možností odmítnutí dalšího zasílání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Nekalá soutěž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r>
              <a:rPr lang="cs-CZ" dirty="0" smtClean="0"/>
              <a:t>Ohrožení zdraví nebo životního prostředí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zkreslení hospodářské soutěže provozem výroby, uváděním výrobků na trh či poskytováním služeb, které ohrožují zdraví či životní prostředí, které je způsobilé přivodit neoprávněnou výhodu na úkor jiných soutěžitelů nebo </a:t>
            </a:r>
            <a:r>
              <a:rPr lang="cs-CZ" dirty="0" smtClean="0"/>
              <a:t>zákazníků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632</Words>
  <Application>Microsoft Office PowerPoint</Application>
  <PresentationFormat>Širokoúhlá obrazovka</PresentationFormat>
  <Paragraphs>92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Faseta</vt:lpstr>
      <vt:lpstr>Jedenáctá přednáška  4. 5. 2022</vt:lpstr>
      <vt:lpstr>Nekalá soutěž</vt:lpstr>
      <vt:lpstr>Nekalá soutěž </vt:lpstr>
      <vt:lpstr>Nekalá soutěž</vt:lpstr>
      <vt:lpstr>Nekalá soutěž</vt:lpstr>
      <vt:lpstr>Nekalá soutěž</vt:lpstr>
      <vt:lpstr>Nekalá soutěž</vt:lpstr>
      <vt:lpstr>Nekalá soutěž </vt:lpstr>
      <vt:lpstr>Nekalá soutěž </vt:lpstr>
      <vt:lpstr>Důsledky nekalosoutěžního jednání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2022-05-04T06:54:06Z</dcterms:modified>
</cp:coreProperties>
</file>