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Pátá </a:t>
            </a:r>
            <a:r>
              <a:rPr lang="cs-CZ" dirty="0" smtClean="0"/>
              <a:t>přednáška </a:t>
            </a:r>
            <a:br>
              <a:rPr lang="cs-CZ" dirty="0" smtClean="0"/>
            </a:br>
            <a:r>
              <a:rPr lang="cs-CZ" dirty="0" smtClean="0"/>
              <a:t>16</a:t>
            </a:r>
            <a:r>
              <a:rPr lang="cs-CZ" dirty="0" smtClean="0"/>
              <a:t>. </a:t>
            </a:r>
            <a:r>
              <a:rPr lang="cs-CZ" dirty="0"/>
              <a:t>3</a:t>
            </a:r>
            <a:r>
              <a:rPr lang="cs-CZ" dirty="0" smtClean="0"/>
              <a:t>. 2022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Alena Pumprlová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07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8304"/>
          </a:xfrm>
        </p:spPr>
        <p:txBody>
          <a:bodyPr/>
          <a:lstStyle/>
          <a:p>
            <a:r>
              <a:rPr lang="cs-CZ" dirty="0" smtClean="0"/>
              <a:t>Exekuce EŘ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55065"/>
            <a:ext cx="8596668" cy="4386298"/>
          </a:xfrm>
        </p:spPr>
        <p:txBody>
          <a:bodyPr/>
          <a:lstStyle/>
          <a:p>
            <a:pPr lvl="0"/>
            <a:r>
              <a:rPr lang="cs-CZ" dirty="0" smtClean="0"/>
              <a:t>Odklad exekuce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Na návrh povinného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Bez návrhu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Povinný se ocitl bez svého zavinění v situaci, kdy by bezodkladný výkon mohl mít zvláště nepříznivé účinky</a:t>
            </a:r>
          </a:p>
          <a:p>
            <a:pPr lvl="0"/>
            <a:r>
              <a:rPr lang="cs-CZ" dirty="0" smtClean="0"/>
              <a:t>Zastavení exekuce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Na návrh povinného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Bez </a:t>
            </a:r>
            <a:r>
              <a:rPr lang="cs-CZ" dirty="0" smtClean="0"/>
              <a:t>návrhu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Exekuce neměla být vedena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Důvod pro vedení exekuce zanikl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Dlouhodobě bezvýsledné exekuce</a:t>
            </a:r>
            <a:endParaRPr lang="cs-CZ" dirty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90385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2584"/>
          </a:xfrm>
        </p:spPr>
        <p:txBody>
          <a:bodyPr/>
          <a:lstStyle/>
          <a:p>
            <a:r>
              <a:rPr lang="cs-CZ" dirty="0" smtClean="0"/>
              <a:t>Soudní výkon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00785"/>
            <a:ext cx="8596668" cy="4340578"/>
          </a:xfrm>
        </p:spPr>
        <p:txBody>
          <a:bodyPr/>
          <a:lstStyle/>
          <a:p>
            <a:r>
              <a:rPr lang="cs-CZ" dirty="0" smtClean="0"/>
              <a:t>Srovnání s exekucí</a:t>
            </a:r>
            <a:endParaRPr lang="cs-CZ" dirty="0" smtClean="0"/>
          </a:p>
          <a:p>
            <a:r>
              <a:rPr lang="cs-CZ" dirty="0" smtClean="0"/>
              <a:t>Provádí soud</a:t>
            </a:r>
            <a:endParaRPr lang="cs-CZ" dirty="0"/>
          </a:p>
          <a:p>
            <a:r>
              <a:rPr lang="cs-CZ" dirty="0"/>
              <a:t>N</a:t>
            </a:r>
            <a:r>
              <a:rPr lang="cs-CZ" dirty="0" smtClean="0"/>
              <a:t>a návrh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Uvedení způsobu provádění výkonu rozhodnutí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Označení majetku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2970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64464"/>
            <a:ext cx="8596668" cy="871728"/>
          </a:xfrm>
        </p:spPr>
        <p:txBody>
          <a:bodyPr/>
          <a:lstStyle/>
          <a:p>
            <a:r>
              <a:rPr lang="cs-CZ" dirty="0" smtClean="0"/>
              <a:t>Exekuce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36776"/>
            <a:ext cx="8596668" cy="4544567"/>
          </a:xfrm>
        </p:spPr>
        <p:txBody>
          <a:bodyPr>
            <a:normAutofit/>
          </a:bodyPr>
          <a:lstStyle/>
          <a:p>
            <a:r>
              <a:rPr lang="cs-CZ" dirty="0" smtClean="0"/>
              <a:t>Vymáhání splnění povinnosti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Vykonatelná rozhodnutí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Vykonatelnost – po uplynutí lhůty ke splnění povinnosti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Zpravidla návaznost na právní moc – výjimka u předběžně vykonatelných rozhodnutí</a:t>
            </a:r>
          </a:p>
          <a:p>
            <a:r>
              <a:rPr lang="cs-CZ" dirty="0" smtClean="0"/>
              <a:t>Schválené smíry</a:t>
            </a:r>
          </a:p>
          <a:p>
            <a:r>
              <a:rPr lang="cs-CZ" dirty="0" smtClean="0"/>
              <a:t>Notářské zápisy se svolením k přímé vykonatelnosti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Pro případ nesplnění závazku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Exekuci zpravidla předchází řízení, ev. Sepis notářského zápisu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16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864"/>
          </a:xfrm>
        </p:spPr>
        <p:txBody>
          <a:bodyPr/>
          <a:lstStyle/>
          <a:p>
            <a:r>
              <a:rPr lang="cs-CZ" dirty="0" smtClean="0"/>
              <a:t>Exekuce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0473"/>
            <a:ext cx="8596668" cy="4550890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Exekuce/výkon rozhodnutí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Soud – soudní výkon rozhodnutí - OSŘ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Soudní exekutor – exekuce dle EŘ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Správní orgány – exekuce </a:t>
            </a:r>
            <a:r>
              <a:rPr lang="cs-CZ" dirty="0" smtClean="0"/>
              <a:t>- </a:t>
            </a:r>
            <a:r>
              <a:rPr lang="cs-CZ" dirty="0" smtClean="0"/>
              <a:t>SŘ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Správce daně – daňová exekuce - DŘ</a:t>
            </a:r>
            <a:endParaRPr lang="cs-CZ" dirty="0"/>
          </a:p>
          <a:p>
            <a:pPr lvl="0"/>
            <a:endParaRPr lang="cs-CZ" dirty="0" smtClean="0"/>
          </a:p>
          <a:p>
            <a:pPr marL="457200" lvl="1" indent="0">
              <a:buNone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70013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9160"/>
          </a:xfrm>
        </p:spPr>
        <p:txBody>
          <a:bodyPr/>
          <a:lstStyle/>
          <a:p>
            <a:r>
              <a:rPr lang="cs-CZ" dirty="0" smtClean="0"/>
              <a:t>Exekuce - EŘ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08761"/>
            <a:ext cx="8596668" cy="4532602"/>
          </a:xfrm>
        </p:spPr>
        <p:txBody>
          <a:bodyPr>
            <a:normAutofit/>
          </a:bodyPr>
          <a:lstStyle/>
          <a:p>
            <a:r>
              <a:rPr lang="cs-CZ" dirty="0" smtClean="0"/>
              <a:t>Soudní exekutor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Osoba pověřená exekučním úřadem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Označení „soudní exekutor“ a „exekutorský úřad“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Exekutorská komora ČR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Nikoliv subjekty vymáhající pohledávky</a:t>
            </a:r>
            <a:endParaRPr lang="cs-CZ" dirty="0" smtClean="0"/>
          </a:p>
          <a:p>
            <a:r>
              <a:rPr lang="cs-CZ" dirty="0" smtClean="0"/>
              <a:t>Soudní exekutor dle určení navrhovatele</a:t>
            </a:r>
          </a:p>
          <a:p>
            <a:r>
              <a:rPr lang="cs-CZ" dirty="0" smtClean="0"/>
              <a:t>Exekuční řízení se zahajuje na návrh – k okamžiku doručení návrhu exekutorovi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70344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4296"/>
          </a:xfrm>
        </p:spPr>
        <p:txBody>
          <a:bodyPr/>
          <a:lstStyle/>
          <a:p>
            <a:r>
              <a:rPr lang="cs-CZ" dirty="0" smtClean="0"/>
              <a:t>Exekuce - EŘ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18488"/>
            <a:ext cx="8596668" cy="4422875"/>
          </a:xfrm>
        </p:spPr>
        <p:txBody>
          <a:bodyPr>
            <a:normAutofit/>
          </a:bodyPr>
          <a:lstStyle/>
          <a:p>
            <a:r>
              <a:rPr lang="cs-CZ" dirty="0" smtClean="0"/>
              <a:t>Příloha návrhu – exekuční titul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a) vykonatelné rozhodnutí soudu nebo exekutora, pokud přiznává právo, zavazuje k povinnosti nebo postihuje majetek,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b) vykonatelné rozhodnutí soudu a jiného orgánu činného v trestním řízení, pokud přiznává právo nebo postihuje majetek,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c) vykonatelný rozhodčí nález,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d) notářský zápis se svolením k vykonatelnosti sepsaný podle zvláštního právního předpisu,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e) vykonatelné rozhodnutí a jiný exekuční titul orgánu veřejné moci,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f) jiná vykonatelná rozhodnutí a schválené smíry a listiny, jejichž výkon připouští zákon</a:t>
            </a:r>
          </a:p>
          <a:p>
            <a:r>
              <a:rPr lang="cs-CZ" dirty="0" smtClean="0"/>
              <a:t>Výjimky – nelze podat exekuční návrh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271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8576"/>
          </a:xfrm>
        </p:spPr>
        <p:txBody>
          <a:bodyPr/>
          <a:lstStyle/>
          <a:p>
            <a:r>
              <a:rPr lang="cs-CZ" dirty="0" smtClean="0"/>
              <a:t>Exekuce - EŘ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9617"/>
            <a:ext cx="8596668" cy="4541746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Pověření vedením exekuce – soud</a:t>
            </a:r>
          </a:p>
          <a:p>
            <a:r>
              <a:rPr lang="cs-CZ" dirty="0" smtClean="0"/>
              <a:t>Případně pokyn k odmítnutí, zamítnutí nebo zastavení</a:t>
            </a:r>
          </a:p>
          <a:p>
            <a:r>
              <a:rPr lang="cs-CZ" dirty="0" smtClean="0"/>
              <a:t>Od pověření exekutor zjišťuje majetek povinného – součinnost třetích osob (rozdíl – soudní výkon rozhodnutí)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Vyrozumění o zahájení exekuce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Generální </a:t>
            </a:r>
            <a:r>
              <a:rPr lang="cs-CZ" dirty="0" err="1" smtClean="0"/>
              <a:t>inhibitorium</a:t>
            </a:r>
            <a:r>
              <a:rPr lang="cs-CZ" dirty="0" smtClean="0"/>
              <a:t> – zákaz nakládání s majetkem vyjma: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smtClean="0"/>
              <a:t>běžné </a:t>
            </a:r>
            <a:r>
              <a:rPr lang="cs-CZ" dirty="0"/>
              <a:t>obchodní a provozní </a:t>
            </a:r>
            <a:r>
              <a:rPr lang="cs-CZ" dirty="0" smtClean="0"/>
              <a:t>činnosti,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smtClean="0"/>
              <a:t>uspokojování </a:t>
            </a:r>
            <a:r>
              <a:rPr lang="cs-CZ" dirty="0"/>
              <a:t>svých základních životních </a:t>
            </a:r>
            <a:r>
              <a:rPr lang="cs-CZ" dirty="0" smtClean="0"/>
              <a:t>potřeb,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smtClean="0"/>
              <a:t>uspokojování </a:t>
            </a:r>
            <a:r>
              <a:rPr lang="cs-CZ" dirty="0"/>
              <a:t>základních životních potřeb osob, ke kterým má dlužník vyživovací </a:t>
            </a:r>
            <a:r>
              <a:rPr lang="cs-CZ" dirty="0" smtClean="0"/>
              <a:t>povinnost,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smtClean="0"/>
              <a:t>udržování </a:t>
            </a:r>
            <a:r>
              <a:rPr lang="cs-CZ" dirty="0"/>
              <a:t>a správy majetku.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Možnost omezení zákazu nakládání s majetkem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Porušení - neplatnost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48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0288"/>
          </a:xfrm>
        </p:spPr>
        <p:txBody>
          <a:bodyPr/>
          <a:lstStyle/>
          <a:p>
            <a:r>
              <a:rPr lang="cs-CZ" dirty="0" smtClean="0"/>
              <a:t>Exekuce EŘ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0473"/>
            <a:ext cx="8596668" cy="4550890"/>
          </a:xfrm>
        </p:spPr>
        <p:txBody>
          <a:bodyPr>
            <a:normAutofit/>
          </a:bodyPr>
          <a:lstStyle/>
          <a:p>
            <a:r>
              <a:rPr lang="cs-CZ" dirty="0" smtClean="0"/>
              <a:t>Výzva ke splnění vymáhané povinnosti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Lhůta 30 dní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Vč. Nákladů exekuce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 případě úhrady - vydání příkazu k úhradě nákladů exekuce a ukončení exekuce</a:t>
            </a:r>
            <a:endParaRPr lang="cs-CZ" dirty="0" smtClean="0"/>
          </a:p>
          <a:p>
            <a:r>
              <a:rPr lang="cs-CZ" dirty="0" smtClean="0"/>
              <a:t>Exekuční příkaz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Způsob provedení exekuce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Majetek postižený exekucí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Speciální </a:t>
            </a:r>
            <a:r>
              <a:rPr lang="cs-CZ" dirty="0" err="1" smtClean="0"/>
              <a:t>inhibitorium</a:t>
            </a:r>
            <a:endParaRPr lang="cs-CZ" dirty="0" smtClean="0"/>
          </a:p>
          <a:p>
            <a:r>
              <a:rPr lang="cs-CZ" dirty="0" smtClean="0"/>
              <a:t>Exekuce dle exekučního příkazu nemůže být proveden ve lhůtě dle výzvy ke splnění vymáhané povinnosti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37301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864"/>
          </a:xfrm>
        </p:spPr>
        <p:txBody>
          <a:bodyPr/>
          <a:lstStyle/>
          <a:p>
            <a:r>
              <a:rPr lang="cs-CZ" dirty="0" smtClean="0"/>
              <a:t>Exekuce EŘ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27047"/>
            <a:ext cx="8596668" cy="451431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Exekuci ukládající zaplacení peněžité částky lze provést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srážkami </a:t>
            </a:r>
            <a:r>
              <a:rPr lang="cs-CZ" dirty="0"/>
              <a:t>ze mzdy a jiných příjmů</a:t>
            </a:r>
            <a:r>
              <a:rPr lang="cs-CZ" dirty="0" smtClean="0"/>
              <a:t>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přikázáním pohledávky,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prodejem </a:t>
            </a:r>
            <a:r>
              <a:rPr lang="cs-CZ" dirty="0"/>
              <a:t>movitých věcí a nemovitých </a:t>
            </a:r>
            <a:r>
              <a:rPr lang="cs-CZ" dirty="0" smtClean="0"/>
              <a:t>věcí,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postižením závodu,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správou </a:t>
            </a:r>
            <a:r>
              <a:rPr lang="cs-CZ" dirty="0"/>
              <a:t>nemovité </a:t>
            </a:r>
            <a:r>
              <a:rPr lang="cs-CZ" dirty="0" smtClean="0"/>
              <a:t>věci,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pozastavením </a:t>
            </a:r>
            <a:r>
              <a:rPr lang="cs-CZ" dirty="0"/>
              <a:t>řidičského oprávnění</a:t>
            </a:r>
          </a:p>
          <a:p>
            <a:r>
              <a:rPr lang="cs-CZ" dirty="0" smtClean="0"/>
              <a:t>Způsob </a:t>
            </a:r>
            <a:r>
              <a:rPr lang="cs-CZ" dirty="0"/>
              <a:t>exekuce ukládající jinou povinnost než zaplacení peněžité částky se řídí povahou uložené povinnosti. Takovou exekuci lze </a:t>
            </a:r>
            <a:r>
              <a:rPr lang="cs-CZ" dirty="0" smtClean="0"/>
              <a:t>provést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vyklizením,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odebráním věci,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rozdělením </a:t>
            </a:r>
            <a:r>
              <a:rPr lang="cs-CZ" dirty="0"/>
              <a:t>společné </a:t>
            </a:r>
            <a:r>
              <a:rPr lang="cs-CZ" dirty="0" smtClean="0"/>
              <a:t>věci,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provedením </a:t>
            </a:r>
            <a:r>
              <a:rPr lang="cs-CZ" dirty="0"/>
              <a:t>prací a výkonů.</a:t>
            </a:r>
          </a:p>
          <a:p>
            <a:r>
              <a:rPr lang="cs-CZ" dirty="0" smtClean="0"/>
              <a:t>Exekuci </a:t>
            </a:r>
            <a:r>
              <a:rPr lang="cs-CZ" dirty="0"/>
              <a:t>prodejem zástavy lze pro zajištěnou pohledávku provést prodejem zastavených movitých věcí a nemovitých věcí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92509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3712"/>
          </a:xfrm>
        </p:spPr>
        <p:txBody>
          <a:bodyPr/>
          <a:lstStyle/>
          <a:p>
            <a:r>
              <a:rPr lang="cs-CZ" dirty="0" smtClean="0"/>
              <a:t>Exekuce EŘ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9617"/>
            <a:ext cx="8596668" cy="4541746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Způsob provedení exekuce určuje exekutor</a:t>
            </a:r>
          </a:p>
          <a:p>
            <a:pPr lvl="0"/>
            <a:r>
              <a:rPr lang="cs-CZ" dirty="0" smtClean="0"/>
              <a:t>Pořadí – exekuce zaplacení peněžité částky 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přikázáním pohledávky z účtu u peněžního ústavu, a nepostačuje-li to, pak přikázáním pohledávky z účtu manžela povinného u peněžního ústavu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přikázáním jiné peněžité pohledávky s výjimkou pohledávky z penzijního připojištění nebo doplňkového penzijního spoření, postižením jiných majetkových práv, srážkami ze mzdy a jiných příjmů, správou nemovité věci nebo pozastavením řidičského oprávnění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prodejem movitých věcí, prodejem nemovitých věcí, které povinný nepoužívá k bydlení sebe a své rodiny, postižením závodu nebo přikázáním pohledávky z penzijního připojištění nebo doplňkového penzijního spoření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prodejem nemovitých věcí, které povinný používá k bydlení sebe a své </a:t>
            </a:r>
            <a:r>
              <a:rPr lang="cs-CZ" dirty="0" smtClean="0"/>
              <a:t>rodiny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06585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622</Words>
  <Application>Microsoft Office PowerPoint</Application>
  <PresentationFormat>Širokoúhlá obrazovka</PresentationFormat>
  <Paragraphs>101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Wingdings 3</vt:lpstr>
      <vt:lpstr>Faseta</vt:lpstr>
      <vt:lpstr>Pátá přednáška  16. 3. 2022</vt:lpstr>
      <vt:lpstr>Exekuce</vt:lpstr>
      <vt:lpstr>Exekuce </vt:lpstr>
      <vt:lpstr>Exekuce - EŘ</vt:lpstr>
      <vt:lpstr>Exekuce - EŘ</vt:lpstr>
      <vt:lpstr>Exekuce - EŘ</vt:lpstr>
      <vt:lpstr>Exekuce EŘ</vt:lpstr>
      <vt:lpstr>Exekuce EŘ</vt:lpstr>
      <vt:lpstr>Exekuce EŘ</vt:lpstr>
      <vt:lpstr>Exekuce EŘ</vt:lpstr>
      <vt:lpstr>Soudní výkon rozhodnutí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2022-02-22T21:45:59Z</dcterms:created>
  <dcterms:modified xsi:type="dcterms:W3CDTF">2022-03-15T23:56:24Z</dcterms:modified>
</cp:coreProperties>
</file>