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Třetí </a:t>
            </a:r>
            <a:r>
              <a:rPr lang="cs-CZ" dirty="0" smtClean="0"/>
              <a:t>přednáška </a:t>
            </a:r>
            <a:br>
              <a:rPr lang="cs-CZ" dirty="0" smtClean="0"/>
            </a:br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 smtClean="0"/>
              <a:t>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Pumprlová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07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64464"/>
            <a:ext cx="8596668" cy="1045464"/>
          </a:xfrm>
        </p:spPr>
        <p:txBody>
          <a:bodyPr/>
          <a:lstStyle/>
          <a:p>
            <a:r>
              <a:rPr lang="cs-CZ" dirty="0" smtClean="0"/>
              <a:t>Obchodní korporace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36776"/>
            <a:ext cx="8596668" cy="454456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Ustavení zakladatelským právním jednáním</a:t>
            </a:r>
          </a:p>
          <a:p>
            <a:r>
              <a:rPr lang="cs-CZ" dirty="0" smtClean="0"/>
              <a:t>Vznik zápisem do veřejného rejstříku</a:t>
            </a:r>
          </a:p>
          <a:p>
            <a:r>
              <a:rPr lang="cs-CZ" dirty="0" smtClean="0"/>
              <a:t>Obchodní společnosti a družstva</a:t>
            </a:r>
            <a:endParaRPr lang="cs-CZ" dirty="0" smtClean="0"/>
          </a:p>
          <a:p>
            <a:r>
              <a:rPr lang="cs-CZ" dirty="0" smtClean="0"/>
              <a:t>Obchodní společnosti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veřejná </a:t>
            </a:r>
            <a:r>
              <a:rPr lang="cs-CZ" dirty="0"/>
              <a:t>obchodní společnost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komanditní </a:t>
            </a:r>
            <a:r>
              <a:rPr lang="cs-CZ" dirty="0"/>
              <a:t>společnost </a:t>
            </a:r>
            <a:r>
              <a:rPr lang="cs-CZ" dirty="0" smtClean="0"/>
              <a:t>(„</a:t>
            </a:r>
            <a:r>
              <a:rPr lang="cs-CZ" dirty="0"/>
              <a:t>osobní </a:t>
            </a:r>
            <a:r>
              <a:rPr lang="cs-CZ" dirty="0" smtClean="0"/>
              <a:t>společnosti“)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společnost </a:t>
            </a:r>
            <a:r>
              <a:rPr lang="cs-CZ" dirty="0"/>
              <a:t>s ručením omezeným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akciová </a:t>
            </a:r>
            <a:r>
              <a:rPr lang="cs-CZ" dirty="0"/>
              <a:t>společnost </a:t>
            </a:r>
            <a:r>
              <a:rPr lang="cs-CZ" dirty="0" smtClean="0"/>
              <a:t>(„kapitálové společnosti“)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evropská </a:t>
            </a:r>
            <a:r>
              <a:rPr lang="cs-CZ" dirty="0"/>
              <a:t>společnost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evropské </a:t>
            </a:r>
            <a:r>
              <a:rPr lang="cs-CZ" dirty="0"/>
              <a:t>hospodářské zájmové sdružení</a:t>
            </a:r>
          </a:p>
          <a:p>
            <a:r>
              <a:rPr lang="cs-CZ" dirty="0" smtClean="0"/>
              <a:t>Družstva – družstvo a evropská družstevní společnost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Bytové družstvo – uspokojování bytových potřeb členů, správa nemovitosti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Sociální družstvo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1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Obchodní korporace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založení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Zakladatelské právní jednání – společenská smlouva / zakladatelská listina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Písemná forma s ověřenými podpisy / veřejná listina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Jediný zakladatel – kapitálová společnost</a:t>
            </a:r>
            <a:endParaRPr lang="cs-CZ" dirty="0"/>
          </a:p>
          <a:p>
            <a:pPr lvl="0"/>
            <a:r>
              <a:rPr lang="cs-CZ" dirty="0" smtClean="0"/>
              <a:t>vklad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Peněžitý nebo nepeněžitý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Vlastnické právo – vznik korporace</a:t>
            </a:r>
            <a:endParaRPr lang="cs-CZ" dirty="0"/>
          </a:p>
          <a:p>
            <a:pPr lvl="0"/>
            <a:r>
              <a:rPr lang="cs-CZ" dirty="0" smtClean="0"/>
              <a:t>Základní kapitál</a:t>
            </a:r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001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9160"/>
          </a:xfrm>
        </p:spPr>
        <p:txBody>
          <a:bodyPr/>
          <a:lstStyle/>
          <a:p>
            <a:r>
              <a:rPr lang="cs-CZ" dirty="0" smtClean="0"/>
              <a:t>Obchodní korporace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08761"/>
            <a:ext cx="8596668" cy="4532602"/>
          </a:xfrm>
        </p:spPr>
        <p:txBody>
          <a:bodyPr>
            <a:normAutofit/>
          </a:bodyPr>
          <a:lstStyle/>
          <a:p>
            <a:r>
              <a:rPr lang="cs-CZ" dirty="0" smtClean="0"/>
              <a:t>Podíl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Míra účasti společníka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Souvislost v výší vkladu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Většinový společník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Převoditelnost podílu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Předmět podnikání, předmět činnosti</a:t>
            </a:r>
          </a:p>
          <a:p>
            <a:r>
              <a:rPr lang="cs-CZ" dirty="0" smtClean="0"/>
              <a:t>Vznik obchodní korporace zápisem do rejstříku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034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296"/>
          </a:xfrm>
        </p:spPr>
        <p:txBody>
          <a:bodyPr/>
          <a:lstStyle/>
          <a:p>
            <a:r>
              <a:rPr lang="cs-CZ" dirty="0" smtClean="0"/>
              <a:t>Obchodní korporace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83081"/>
            <a:ext cx="8596668" cy="425828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Nejvyšší orgán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Všichni společníci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Valná hromada – kapitálové společnosti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Členská schůze - družstva</a:t>
            </a:r>
            <a:endParaRPr lang="cs-CZ" dirty="0" smtClean="0"/>
          </a:p>
          <a:p>
            <a:pPr lvl="0"/>
            <a:r>
              <a:rPr lang="cs-CZ" dirty="0" smtClean="0"/>
              <a:t>Statutární orgán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Osobní společnosti – každý společník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27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576"/>
          </a:xfrm>
        </p:spPr>
        <p:txBody>
          <a:bodyPr/>
          <a:lstStyle/>
          <a:p>
            <a:r>
              <a:rPr lang="cs-CZ" dirty="0" smtClean="0"/>
              <a:t>Obchodní korporace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/>
          </a:bodyPr>
          <a:lstStyle/>
          <a:p>
            <a:r>
              <a:rPr lang="cs-CZ" dirty="0" smtClean="0"/>
              <a:t>Zrušení – platí obecná úprava právnických osob</a:t>
            </a:r>
          </a:p>
          <a:p>
            <a:r>
              <a:rPr lang="cs-CZ" dirty="0" smtClean="0"/>
              <a:t>U obchodních korporací - rozhodne soud na návrh toho, kdo na tom má právní zájem, ev. </a:t>
            </a:r>
            <a:r>
              <a:rPr lang="cs-CZ" dirty="0" smtClean="0"/>
              <a:t>na návrh státního zastupitelství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korporace </a:t>
            </a:r>
            <a:r>
              <a:rPr lang="cs-CZ" dirty="0"/>
              <a:t>pozbyla všechna podnikatelská oprávnění – to neplatí u korporací založených za účelem správy vlastního majetku nebo za jiným nepodnikatelským účelem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korporace </a:t>
            </a:r>
            <a:r>
              <a:rPr lang="cs-CZ" dirty="0"/>
              <a:t>nemůže vykonávat svou činnost pro nepřekonatelné rozpory mezi společníky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korporace </a:t>
            </a:r>
            <a:r>
              <a:rPr lang="cs-CZ" dirty="0"/>
              <a:t>provozuje činnost, kterou mohou vykonávat pouze fyzické osoby, bez pomoci těchto osob</a:t>
            </a:r>
          </a:p>
          <a:p>
            <a:r>
              <a:rPr lang="cs-CZ" dirty="0" smtClean="0"/>
              <a:t>Soustava soudů</a:t>
            </a:r>
          </a:p>
          <a:p>
            <a:r>
              <a:rPr lang="cs-CZ" dirty="0" smtClean="0"/>
              <a:t>Zánik obchodní korporace výmazem z rejstříku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48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288"/>
          </a:xfrm>
        </p:spPr>
        <p:txBody>
          <a:bodyPr/>
          <a:lstStyle/>
          <a:p>
            <a:r>
              <a:rPr lang="cs-CZ" dirty="0" smtClean="0"/>
              <a:t>Spolky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Korporace, nikoliv však obchodní</a:t>
            </a:r>
          </a:p>
          <a:p>
            <a:r>
              <a:rPr lang="cs-CZ" dirty="0" smtClean="0"/>
              <a:t>Alespoň tři členové</a:t>
            </a:r>
          </a:p>
          <a:p>
            <a:r>
              <a:rPr lang="cs-CZ" dirty="0" smtClean="0"/>
              <a:t>Hlavní </a:t>
            </a:r>
            <a:r>
              <a:rPr lang="cs-CZ" dirty="0"/>
              <a:t>činností spolku může být jen uspokojování a ochrana těch zájmů, k jejichž naplňování je spolek založen</a:t>
            </a:r>
            <a:endParaRPr lang="cs-CZ" dirty="0" smtClean="0"/>
          </a:p>
          <a:p>
            <a:r>
              <a:rPr lang="cs-CZ" dirty="0" smtClean="0"/>
              <a:t>Podnikání pouze jako vedlejší činnost</a:t>
            </a:r>
          </a:p>
          <a:p>
            <a:r>
              <a:rPr lang="cs-CZ" dirty="0" smtClean="0"/>
              <a:t>Stanovy, spolkový rejstřík</a:t>
            </a:r>
          </a:p>
          <a:p>
            <a:r>
              <a:rPr lang="cs-CZ" dirty="0" smtClean="0"/>
              <a:t>Případné členské příspěvky</a:t>
            </a:r>
          </a:p>
          <a:p>
            <a:r>
              <a:rPr lang="cs-CZ" dirty="0" smtClean="0"/>
              <a:t>Členství bez vkladové povinnosti</a:t>
            </a:r>
          </a:p>
          <a:p>
            <a:r>
              <a:rPr lang="cs-CZ" dirty="0" smtClean="0"/>
              <a:t>Seznam členů</a:t>
            </a:r>
          </a:p>
          <a:p>
            <a:r>
              <a:rPr lang="cs-CZ" dirty="0" smtClean="0"/>
              <a:t>Statutární orgán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Předseda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Výbor 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30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Nadace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7047"/>
            <a:ext cx="8596668" cy="4514315"/>
          </a:xfrm>
        </p:spPr>
        <p:txBody>
          <a:bodyPr>
            <a:normAutofit/>
          </a:bodyPr>
          <a:lstStyle/>
          <a:p>
            <a:r>
              <a:rPr lang="cs-CZ" dirty="0" smtClean="0"/>
              <a:t>Fundace</a:t>
            </a:r>
          </a:p>
          <a:p>
            <a:r>
              <a:rPr lang="cs-CZ" dirty="0" smtClean="0"/>
              <a:t>Založení nadační listinou</a:t>
            </a:r>
          </a:p>
          <a:p>
            <a:r>
              <a:rPr lang="cs-CZ" dirty="0" smtClean="0"/>
              <a:t>Společensky nebo hospodářsky užitečný účel – nesmí však sloužit k podpoře politických hnutí či stran</a:t>
            </a:r>
          </a:p>
          <a:p>
            <a:r>
              <a:rPr lang="cs-CZ" dirty="0" smtClean="0"/>
              <a:t>Zápis do nadačního rejstříku</a:t>
            </a:r>
          </a:p>
          <a:p>
            <a:r>
              <a:rPr lang="cs-CZ" dirty="0" smtClean="0"/>
              <a:t>Nadační kapitál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9250990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312</Words>
  <Application>Microsoft Office PowerPoint</Application>
  <PresentationFormat>Širokoúhlá obrazovka</PresentationFormat>
  <Paragraphs>68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Faseta</vt:lpstr>
      <vt:lpstr>Třetí přednáška  2. 3. 2022</vt:lpstr>
      <vt:lpstr>Obchodní korporace</vt:lpstr>
      <vt:lpstr>Obchodní korporace</vt:lpstr>
      <vt:lpstr>Obchodní korporace</vt:lpstr>
      <vt:lpstr>Obchodní korporace</vt:lpstr>
      <vt:lpstr>Obchodní korporace</vt:lpstr>
      <vt:lpstr>Spolky </vt:lpstr>
      <vt:lpstr>Nadace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2022-02-22T21:45:59Z</dcterms:created>
  <dcterms:modified xsi:type="dcterms:W3CDTF">2022-03-02T00:14:06Z</dcterms:modified>
</cp:coreProperties>
</file>