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0"/>
  </p:handoutMasterIdLst>
  <p:sldIdLst>
    <p:sldId id="256" r:id="rId2"/>
    <p:sldId id="513" r:id="rId3"/>
    <p:sldId id="512" r:id="rId4"/>
    <p:sldId id="515" r:id="rId5"/>
    <p:sldId id="514" r:id="rId6"/>
    <p:sldId id="486" r:id="rId7"/>
    <p:sldId id="499" r:id="rId8"/>
    <p:sldId id="500" r:id="rId9"/>
    <p:sldId id="501" r:id="rId10"/>
    <p:sldId id="502" r:id="rId11"/>
    <p:sldId id="516" r:id="rId12"/>
    <p:sldId id="503" r:id="rId13"/>
    <p:sldId id="504" r:id="rId14"/>
    <p:sldId id="505" r:id="rId15"/>
    <p:sldId id="518" r:id="rId16"/>
    <p:sldId id="506" r:id="rId17"/>
    <p:sldId id="517" r:id="rId18"/>
    <p:sldId id="511" r:id="rId19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3399"/>
    <a:srgbClr val="80008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9594F2-2F89-4AF9-B030-49823293028B}" v="2" dt="2022-02-21T10:29:00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Sterba (HCI)" userId="5c6f38a4-b5aa-49d2-b251-203555849b93" providerId="ADAL" clId="{719594F2-2F89-4AF9-B030-49823293028B}"/>
    <pc:docChg chg="undo custSel addSld modSld">
      <pc:chgData name="Martin Sterba (HCI)" userId="5c6f38a4-b5aa-49d2-b251-203555849b93" providerId="ADAL" clId="{719594F2-2F89-4AF9-B030-49823293028B}" dt="2022-02-21T11:16:43.005" v="356" actId="20577"/>
      <pc:docMkLst>
        <pc:docMk/>
      </pc:docMkLst>
      <pc:sldChg chg="modSp mod">
        <pc:chgData name="Martin Sterba (HCI)" userId="5c6f38a4-b5aa-49d2-b251-203555849b93" providerId="ADAL" clId="{719594F2-2F89-4AF9-B030-49823293028B}" dt="2022-02-21T10:18:53.748" v="0" actId="207"/>
        <pc:sldMkLst>
          <pc:docMk/>
          <pc:sldMk cId="3522290345" sldId="499"/>
        </pc:sldMkLst>
        <pc:spChg chg="mod">
          <ac:chgData name="Martin Sterba (HCI)" userId="5c6f38a4-b5aa-49d2-b251-203555849b93" providerId="ADAL" clId="{719594F2-2F89-4AF9-B030-49823293028B}" dt="2022-02-21T10:18:53.748" v="0" actId="207"/>
          <ac:spMkLst>
            <pc:docMk/>
            <pc:sldMk cId="3522290345" sldId="499"/>
            <ac:spMk id="3" creationId="{7F49AE3E-DF28-41D9-AF4B-75886973804E}"/>
          </ac:spMkLst>
        </pc:spChg>
      </pc:sldChg>
      <pc:sldChg chg="add">
        <pc:chgData name="Martin Sterba (HCI)" userId="5c6f38a4-b5aa-49d2-b251-203555849b93" providerId="ADAL" clId="{719594F2-2F89-4AF9-B030-49823293028B}" dt="2022-02-21T10:19:25.576" v="1"/>
        <pc:sldMkLst>
          <pc:docMk/>
          <pc:sldMk cId="557755000" sldId="503"/>
        </pc:sldMkLst>
      </pc:sldChg>
      <pc:sldChg chg="add">
        <pc:chgData name="Martin Sterba (HCI)" userId="5c6f38a4-b5aa-49d2-b251-203555849b93" providerId="ADAL" clId="{719594F2-2F89-4AF9-B030-49823293028B}" dt="2022-02-21T10:19:25.576" v="1"/>
        <pc:sldMkLst>
          <pc:docMk/>
          <pc:sldMk cId="2998591727" sldId="504"/>
        </pc:sldMkLst>
      </pc:sldChg>
      <pc:sldChg chg="modSp add mod">
        <pc:chgData name="Martin Sterba (HCI)" userId="5c6f38a4-b5aa-49d2-b251-203555849b93" providerId="ADAL" clId="{719594F2-2F89-4AF9-B030-49823293028B}" dt="2022-02-21T11:15:33.483" v="290" actId="1076"/>
        <pc:sldMkLst>
          <pc:docMk/>
          <pc:sldMk cId="3994306512" sldId="505"/>
        </pc:sldMkLst>
        <pc:spChg chg="mod">
          <ac:chgData name="Martin Sterba (HCI)" userId="5c6f38a4-b5aa-49d2-b251-203555849b93" providerId="ADAL" clId="{719594F2-2F89-4AF9-B030-49823293028B}" dt="2022-02-21T11:15:33.483" v="290" actId="1076"/>
          <ac:spMkLst>
            <pc:docMk/>
            <pc:sldMk cId="3994306512" sldId="505"/>
            <ac:spMk id="2" creationId="{6E5946B5-5FFD-4770-B69F-3C168D63DF41}"/>
          </ac:spMkLst>
        </pc:spChg>
        <pc:spChg chg="mod">
          <ac:chgData name="Martin Sterba (HCI)" userId="5c6f38a4-b5aa-49d2-b251-203555849b93" providerId="ADAL" clId="{719594F2-2F89-4AF9-B030-49823293028B}" dt="2022-02-21T11:14:22.117" v="248" actId="403"/>
          <ac:spMkLst>
            <pc:docMk/>
            <pc:sldMk cId="3994306512" sldId="505"/>
            <ac:spMk id="3" creationId="{7F49AE3E-DF28-41D9-AF4B-75886973804E}"/>
          </ac:spMkLst>
        </pc:spChg>
      </pc:sldChg>
      <pc:sldChg chg="modSp add mod">
        <pc:chgData name="Martin Sterba (HCI)" userId="5c6f38a4-b5aa-49d2-b251-203555849b93" providerId="ADAL" clId="{719594F2-2F89-4AF9-B030-49823293028B}" dt="2022-02-21T11:16:03.883" v="310" actId="27636"/>
        <pc:sldMkLst>
          <pc:docMk/>
          <pc:sldMk cId="2929167591" sldId="506"/>
        </pc:sldMkLst>
        <pc:spChg chg="mod">
          <ac:chgData name="Martin Sterba (HCI)" userId="5c6f38a4-b5aa-49d2-b251-203555849b93" providerId="ADAL" clId="{719594F2-2F89-4AF9-B030-49823293028B}" dt="2022-02-21T11:16:03.883" v="310" actId="27636"/>
          <ac:spMkLst>
            <pc:docMk/>
            <pc:sldMk cId="2929167591" sldId="506"/>
            <ac:spMk id="3" creationId="{7F49AE3E-DF28-41D9-AF4B-75886973804E}"/>
          </ac:spMkLst>
        </pc:spChg>
      </pc:sldChg>
      <pc:sldChg chg="modSp mod">
        <pc:chgData name="Martin Sterba (HCI)" userId="5c6f38a4-b5aa-49d2-b251-203555849b93" providerId="ADAL" clId="{719594F2-2F89-4AF9-B030-49823293028B}" dt="2022-02-21T11:16:43.005" v="356" actId="20577"/>
        <pc:sldMkLst>
          <pc:docMk/>
          <pc:sldMk cId="4072996929" sldId="511"/>
        </pc:sldMkLst>
        <pc:spChg chg="mod">
          <ac:chgData name="Martin Sterba (HCI)" userId="5c6f38a4-b5aa-49d2-b251-203555849b93" providerId="ADAL" clId="{719594F2-2F89-4AF9-B030-49823293028B}" dt="2022-02-21T11:16:43.005" v="356" actId="20577"/>
          <ac:spMkLst>
            <pc:docMk/>
            <pc:sldMk cId="4072996929" sldId="511"/>
            <ac:spMk id="3" creationId="{2C00DA33-3671-4AB3-9045-D4D744BE79BF}"/>
          </ac:spMkLst>
        </pc:spChg>
      </pc:sldChg>
      <pc:sldChg chg="add">
        <pc:chgData name="Martin Sterba (HCI)" userId="5c6f38a4-b5aa-49d2-b251-203555849b93" providerId="ADAL" clId="{719594F2-2F89-4AF9-B030-49823293028B}" dt="2022-02-21T10:29:00.641" v="2"/>
        <pc:sldMkLst>
          <pc:docMk/>
          <pc:sldMk cId="3906541838" sldId="516"/>
        </pc:sldMkLst>
      </pc:sldChg>
      <pc:sldChg chg="modSp new mod">
        <pc:chgData name="Martin Sterba (HCI)" userId="5c6f38a4-b5aa-49d2-b251-203555849b93" providerId="ADAL" clId="{719594F2-2F89-4AF9-B030-49823293028B}" dt="2022-02-21T10:48:14.920" v="108" actId="27636"/>
        <pc:sldMkLst>
          <pc:docMk/>
          <pc:sldMk cId="3151955134" sldId="517"/>
        </pc:sldMkLst>
        <pc:spChg chg="mod">
          <ac:chgData name="Martin Sterba (HCI)" userId="5c6f38a4-b5aa-49d2-b251-203555849b93" providerId="ADAL" clId="{719594F2-2F89-4AF9-B030-49823293028B}" dt="2022-02-21T10:43:57.624" v="5" actId="207"/>
          <ac:spMkLst>
            <pc:docMk/>
            <pc:sldMk cId="3151955134" sldId="517"/>
            <ac:spMk id="2" creationId="{BF7A8DF0-E8D1-4CC4-B3FD-0C0803967747}"/>
          </ac:spMkLst>
        </pc:spChg>
        <pc:spChg chg="mod">
          <ac:chgData name="Martin Sterba (HCI)" userId="5c6f38a4-b5aa-49d2-b251-203555849b93" providerId="ADAL" clId="{719594F2-2F89-4AF9-B030-49823293028B}" dt="2022-02-21T10:48:14.920" v="108" actId="27636"/>
          <ac:spMkLst>
            <pc:docMk/>
            <pc:sldMk cId="3151955134" sldId="517"/>
            <ac:spMk id="3" creationId="{E1F2B3D4-47F1-4B02-97DE-A443FA6F0EF0}"/>
          </ac:spMkLst>
        </pc:spChg>
      </pc:sldChg>
      <pc:sldChg chg="modSp new mod">
        <pc:chgData name="Martin Sterba (HCI)" userId="5c6f38a4-b5aa-49d2-b251-203555849b93" providerId="ADAL" clId="{719594F2-2F89-4AF9-B030-49823293028B}" dt="2022-02-21T11:15:54.801" v="302" actId="20577"/>
        <pc:sldMkLst>
          <pc:docMk/>
          <pc:sldMk cId="3262983026" sldId="518"/>
        </pc:sldMkLst>
        <pc:spChg chg="mod">
          <ac:chgData name="Martin Sterba (HCI)" userId="5c6f38a4-b5aa-49d2-b251-203555849b93" providerId="ADAL" clId="{719594F2-2F89-4AF9-B030-49823293028B}" dt="2022-02-21T11:15:19.422" v="286"/>
          <ac:spMkLst>
            <pc:docMk/>
            <pc:sldMk cId="3262983026" sldId="518"/>
            <ac:spMk id="2" creationId="{5E8E2A11-F4AB-474D-A7F9-21C0A3DB8D32}"/>
          </ac:spMkLst>
        </pc:spChg>
        <pc:spChg chg="mod">
          <ac:chgData name="Martin Sterba (HCI)" userId="5c6f38a4-b5aa-49d2-b251-203555849b93" providerId="ADAL" clId="{719594F2-2F89-4AF9-B030-49823293028B}" dt="2022-02-21T11:15:54.801" v="302" actId="20577"/>
          <ac:spMkLst>
            <pc:docMk/>
            <pc:sldMk cId="3262983026" sldId="518"/>
            <ac:spMk id="3" creationId="{AE0492FF-5B56-4AF8-A9B5-063744E94E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B055C86-0897-4197-8CBC-11683ADDD5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506AC3-FC3F-46D5-9825-DB67FEE652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3396B-D1E6-4636-99BD-6E49D3024B00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08F02E-B256-4EF1-9294-A9B752C6B5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59260B-3C23-4148-882E-B4193CD693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D8998-2957-44EE-ACC5-8F74632336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08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33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76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52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45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791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25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733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01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08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26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06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86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20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0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10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57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4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A2F8-3FED-4C17-BD1F-AFF2BA33558A}" type="datetimeFigureOut">
              <a:rPr lang="cs-CZ" smtClean="0"/>
              <a:t>06.03.2022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C06F-5C25-4DD0-A16A-64A539A679A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MSIPCMContentMarking" descr="{&quot;HashCode&quot;:-699988899,&quot;Placement&quot;:&quot;Footer&quot;,&quot;Top&quot;:522.0343,&quot;Left&quot;:230.258118,&quot;SlideWidth&quot;:960,&quot;SlideHeight&quot;:540}">
            <a:extLst>
              <a:ext uri="{FF2B5EF4-FFF2-40B4-BE49-F238E27FC236}">
                <a16:creationId xmlns:a16="http://schemas.microsoft.com/office/drawing/2014/main" id="{173104D0-36F6-4A89-900B-42048C5E5194}"/>
              </a:ext>
            </a:extLst>
          </p:cNvPr>
          <p:cNvSpPr txBox="1"/>
          <p:nvPr userDrawn="1"/>
        </p:nvSpPr>
        <p:spPr>
          <a:xfrm>
            <a:off x="2924278" y="6629836"/>
            <a:ext cx="6343445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</a:rPr>
              <a:t>This item's classification is Internal. It was created by and is in property of the Home Credit Group. Do not distribute outside of the organization.</a:t>
            </a:r>
            <a:endParaRPr lang="cs-CZ" sz="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43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econ/jaro2021/MPP_PRPR/op/Organizace_vyuky_Pracovni_pravo_2021_prez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artinsterba/" TargetMode="External"/><Relationship Id="rId2" Type="http://schemas.openxmlformats.org/officeDocument/2006/relationships/hyperlink" Target="https://is.muni.cz/auth/osoba/36976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/econ/jaro2021/MPP_PRPR/op/Organizace_vyuky_Pracovni_pravo_2021_prez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propo.mpsv.cz/obsah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1990-465" TargetMode="External"/><Relationship Id="rId2" Type="http://schemas.openxmlformats.org/officeDocument/2006/relationships/hyperlink" Target="https://eur-lex.europa.eu/legal-content/CS/TXT/PDF/?uri=CELEX:32006L0054&amp;from=c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733256"/>
            <a:ext cx="9561534" cy="2387600"/>
          </a:xfrm>
        </p:spPr>
        <p:txBody>
          <a:bodyPr/>
          <a:lstStyle/>
          <a:p>
            <a:r>
              <a:rPr lang="cs-CZ" b="1" dirty="0"/>
              <a:t>Pracovní právo</a:t>
            </a:r>
            <a:br>
              <a:rPr lang="cs-CZ" b="1" dirty="0"/>
            </a:br>
            <a:r>
              <a:rPr lang="cs-CZ" b="1" dirty="0"/>
              <a:t>jaro 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Martin Štěrba</a:t>
            </a:r>
          </a:p>
        </p:txBody>
      </p:sp>
    </p:spTree>
    <p:extLst>
      <p:ext uri="{BB962C8B-B14F-4D97-AF65-F5344CB8AC3E}">
        <p14:creationId xmlns:p14="http://schemas.microsoft.com/office/powerpoint/2010/main" val="25226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521612"/>
            <a:ext cx="9561534" cy="2387600"/>
          </a:xfrm>
        </p:spPr>
        <p:txBody>
          <a:bodyPr/>
          <a:lstStyle/>
          <a:p>
            <a:r>
              <a:rPr lang="cs-CZ" b="1" dirty="0"/>
              <a:t>Subjekty pracovního práva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lnSpcReduction="10000"/>
          </a:bodyPr>
          <a:lstStyle/>
          <a:p>
            <a:pPr lvl="1" algn="l" fontAlgn="base"/>
            <a:r>
              <a:rPr lang="cs-CZ" b="1" i="0" dirty="0">
                <a:effectLst/>
                <a:latin typeface="inherit"/>
              </a:rPr>
              <a:t>Zaměstnavatel</a:t>
            </a:r>
            <a:endParaRPr lang="cs-CZ" b="0" i="0" dirty="0">
              <a:effectLst/>
              <a:latin typeface="inherit"/>
            </a:endParaRP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inherit"/>
              </a:rPr>
              <a:t>fyzické osoby</a:t>
            </a:r>
            <a:r>
              <a:rPr lang="cs-CZ" b="0" i="0" dirty="0">
                <a:effectLst/>
                <a:latin typeface="inherit"/>
              </a:rPr>
              <a:t> - zletilé a svéprávné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inherit"/>
              </a:rPr>
              <a:t>právnická osoba</a:t>
            </a:r>
          </a:p>
          <a:p>
            <a:pPr lvl="1" algn="l" fontAlgn="base"/>
            <a:r>
              <a:rPr lang="cs-CZ" b="1" i="0" dirty="0">
                <a:effectLst/>
                <a:latin typeface="inherit"/>
              </a:rPr>
              <a:t>Zaměstnanec</a:t>
            </a:r>
            <a:endParaRPr lang="cs-CZ" b="0" i="0" dirty="0">
              <a:effectLst/>
              <a:latin typeface="inherit"/>
            </a:endParaRP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inherit"/>
              </a:rPr>
              <a:t>většinou jen fyzická osoba starší 15 let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dirty="0">
                <a:latin typeface="inherit"/>
              </a:rPr>
              <a:t>§ 35 </a:t>
            </a:r>
            <a:r>
              <a:rPr lang="cs-CZ" dirty="0" err="1">
                <a:latin typeface="inherit"/>
              </a:rPr>
              <a:t>obč</a:t>
            </a:r>
            <a:r>
              <a:rPr lang="cs-CZ" dirty="0">
                <a:latin typeface="inherit"/>
              </a:rPr>
              <a:t>. zákoníku?</a:t>
            </a:r>
            <a:endParaRPr lang="cs-CZ" b="0" i="0" dirty="0">
              <a:effectLst/>
              <a:latin typeface="inherit"/>
            </a:endParaRPr>
          </a:p>
          <a:p>
            <a:pPr lvl="1" algn="l" fontAlgn="base"/>
            <a:r>
              <a:rPr lang="cs-CZ" b="1" i="0" dirty="0">
                <a:effectLst/>
                <a:latin typeface="inherit"/>
              </a:rPr>
              <a:t>Odborová organizace</a:t>
            </a:r>
            <a:endParaRPr lang="cs-CZ" b="0" i="0" dirty="0">
              <a:effectLst/>
              <a:latin typeface="inherit"/>
            </a:endParaRP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effectLst/>
                <a:latin typeface="inherit"/>
              </a:rPr>
              <a:t>právo</a:t>
            </a:r>
            <a:r>
              <a:rPr lang="cs-CZ" b="0" i="0" dirty="0">
                <a:effectLst/>
                <a:latin typeface="inherit"/>
              </a:rPr>
              <a:t> zaměstnanců sdružovat se v odborových organizacích pro lepší zajišťování svých práv</a:t>
            </a:r>
          </a:p>
          <a:p>
            <a:pPr marL="1143000" lvl="2" indent="-228600"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inherit"/>
              </a:rPr>
              <a:t>jediný zákonný zástupce všech zaměstnanců v pracovněprávních vztazích, včetně kolektivního vyjednávání</a:t>
            </a:r>
          </a:p>
          <a:p>
            <a:pPr algn="l" fontAlgn="base"/>
            <a:r>
              <a:rPr lang="cs-CZ" b="0" i="0" dirty="0">
                <a:effectLst/>
                <a:latin typeface="inherit"/>
              </a:rPr>
              <a:t>Právní vztah - pracovněprávní vztah - </a:t>
            </a:r>
            <a:r>
              <a:rPr lang="cs-CZ" b="1" i="0" dirty="0">
                <a:effectLst/>
                <a:latin typeface="inherit"/>
              </a:rPr>
              <a:t>pracovní poměr </a:t>
            </a:r>
            <a:endParaRPr lang="cs-CZ" b="0" i="0" dirty="0"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3845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638A-0425-4EC7-8730-621EFAD4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Subjekty pracovního práva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CFC4DC-91E8-476D-B596-91D647A95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Zaměstnavatelé Odbočka</a:t>
            </a:r>
          </a:p>
          <a:p>
            <a:endParaRPr lang="cs-CZ" dirty="0"/>
          </a:p>
          <a:p>
            <a:r>
              <a:rPr lang="cs-CZ" dirty="0"/>
              <a:t>Fyzické vs. Právnické osoby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54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2" y="-521612"/>
            <a:ext cx="10073203" cy="2387600"/>
          </a:xfrm>
        </p:spPr>
        <p:txBody>
          <a:bodyPr/>
          <a:lstStyle/>
          <a:p>
            <a:r>
              <a:rPr lang="cs-CZ" b="1" dirty="0"/>
              <a:t>Práva a povinnosti – </a:t>
            </a:r>
            <a:r>
              <a:rPr lang="cs-CZ" b="1" dirty="0" err="1"/>
              <a:t>prac</a:t>
            </a:r>
            <a:r>
              <a:rPr lang="cs-CZ" b="1" dirty="0"/>
              <a:t>. poměr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fontScale="92500"/>
          </a:bodyPr>
          <a:lstStyle/>
          <a:p>
            <a:pPr lvl="1" algn="l" fontAlgn="base"/>
            <a:r>
              <a:rPr lang="cs-CZ" i="0" u="sng" dirty="0">
                <a:effectLst/>
                <a:latin typeface="inherit"/>
              </a:rPr>
              <a:t>Zaměstnanec - povinnosti</a:t>
            </a:r>
          </a:p>
          <a:p>
            <a:pPr lvl="1" algn="l" fontAlgn="base"/>
            <a:endParaRPr lang="cs-CZ" i="0" u="sng" dirty="0">
              <a:effectLst/>
              <a:latin typeface="inherit"/>
            </a:endParaRPr>
          </a:p>
          <a:p>
            <a:pPr marL="714375" lvl="1" indent="-531813" algn="l" fontAlgn="base">
              <a:buFont typeface="Arial" panose="020B0604020202020204" pitchFamily="34" charset="0"/>
              <a:buChar char="•"/>
            </a:pPr>
            <a:r>
              <a:rPr lang="cs-CZ" i="0" dirty="0">
                <a:effectLst/>
                <a:latin typeface="inherit"/>
              </a:rPr>
              <a:t>povinnost pracovat řádně podle svých sil, znalostí a schopností, plnit pokyny nadřízených vydané v souladu s právními předpisy a spolupracovat s ostatními zaměstnanci,</a:t>
            </a:r>
          </a:p>
          <a:p>
            <a:pPr marL="714375" lvl="1" indent="-531813" algn="l" fontAlgn="base">
              <a:buFont typeface="Arial" panose="020B0604020202020204" pitchFamily="34" charset="0"/>
              <a:buChar char="•"/>
            </a:pPr>
            <a:r>
              <a:rPr lang="cs-CZ" i="0" dirty="0">
                <a:effectLst/>
                <a:latin typeface="inherit"/>
              </a:rPr>
              <a:t>využívat pracovní dobu a výrobní prostředky k vykonávání svěřených prací, plnit kvalitně a včas pracovní úkoly,</a:t>
            </a:r>
          </a:p>
          <a:p>
            <a:pPr marL="714375" lvl="1" indent="-531813" algn="l" fontAlgn="base">
              <a:buFont typeface="Arial" panose="020B0604020202020204" pitchFamily="34" charset="0"/>
              <a:buChar char="•"/>
            </a:pPr>
            <a:r>
              <a:rPr lang="cs-CZ" i="0" dirty="0">
                <a:effectLst/>
                <a:latin typeface="inherit"/>
              </a:rPr>
              <a:t>dodržovat právní předpisy vztahující se k práci jimi vykonávané; dodržovat ostatní předpisy vztahující se k práci jimi vykonávané, pokud s nimi byli řádně seznámeni,</a:t>
            </a:r>
          </a:p>
          <a:p>
            <a:pPr marL="714375" lvl="1" indent="-531813" algn="l" fontAlgn="base">
              <a:buFont typeface="Arial" panose="020B0604020202020204" pitchFamily="34" charset="0"/>
              <a:buChar char="•"/>
            </a:pPr>
            <a:r>
              <a:rPr lang="cs-CZ" i="0" dirty="0">
                <a:effectLst/>
                <a:latin typeface="inherit"/>
              </a:rPr>
              <a:t>řádně hospodařit s prostředky svěřenými jim zaměstnavatelem a střežit a ochraňovat majetek zaměstnavatele před poškozením, ztrátou, zničením a zneužitím a nejednat v rozporu s oprávněnými zájmy zaměstnavatele.</a:t>
            </a:r>
          </a:p>
        </p:txBody>
      </p:sp>
    </p:spTree>
    <p:extLst>
      <p:ext uri="{BB962C8B-B14F-4D97-AF65-F5344CB8AC3E}">
        <p14:creationId xmlns:p14="http://schemas.microsoft.com/office/powerpoint/2010/main" val="55775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2" y="-521612"/>
            <a:ext cx="10073203" cy="2387600"/>
          </a:xfrm>
        </p:spPr>
        <p:txBody>
          <a:bodyPr/>
          <a:lstStyle/>
          <a:p>
            <a:r>
              <a:rPr lang="cs-CZ" b="1" dirty="0"/>
              <a:t>Práva a povinnosti – </a:t>
            </a:r>
            <a:r>
              <a:rPr lang="cs-CZ" b="1" dirty="0" err="1"/>
              <a:t>prac</a:t>
            </a:r>
            <a:r>
              <a:rPr lang="cs-CZ" b="1" dirty="0"/>
              <a:t>. poměr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fontScale="85000" lnSpcReduction="10000"/>
          </a:bodyPr>
          <a:lstStyle/>
          <a:p>
            <a:pPr lvl="1" algn="l" fontAlgn="base"/>
            <a:r>
              <a:rPr lang="cs-CZ" i="0" u="sng" dirty="0">
                <a:effectLst/>
                <a:latin typeface="inherit"/>
              </a:rPr>
              <a:t>Zaměstnavatel - povinnosti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zaměstnavatel nesmí přenášet riziko z výkonu závislé práce na zaměstnance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musí zajistit rovné zacházení se zaměstnanci a dodržovat zákaz jakékoli diskriminace zaměstnanců, jakož i fyzických osob ucházejících se o zaměstnání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musí poskytovat zaměstnanci informace v pracovněprávních vztazích a zajišťovat projednání s ním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musí seznamovat zaměstnance s kolektivní smlouvou a vnitřními předpisy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nesmí zaměstnanci za porušení povinnosti vyplývající mu z pracovněprávního vztahu ukládat peněžní postihy ani je od něho požadovat; to se nevztahuje na škodu, za kterou zaměstnanec odpovídá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nesmí požadovat ani sjednat zajištění závazku v pracovněprávním vztahu, s výjimkou konkurenční doložky a srážek z příjmu z pracovněprávního vztahu </a:t>
            </a:r>
          </a:p>
        </p:txBody>
      </p:sp>
    </p:spTree>
    <p:extLst>
      <p:ext uri="{BB962C8B-B14F-4D97-AF65-F5344CB8AC3E}">
        <p14:creationId xmlns:p14="http://schemas.microsoft.com/office/powerpoint/2010/main" val="29985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398" y="-860279"/>
            <a:ext cx="10073203" cy="2387600"/>
          </a:xfrm>
        </p:spPr>
        <p:txBody>
          <a:bodyPr>
            <a:normAutofit/>
          </a:bodyPr>
          <a:lstStyle/>
          <a:p>
            <a:r>
              <a:rPr lang="cs-CZ" sz="3600" b="1" dirty="0"/>
              <a:t>Práva a povinnosti – </a:t>
            </a:r>
            <a:r>
              <a:rPr lang="cs-CZ" sz="3600" b="1" dirty="0" err="1"/>
              <a:t>prac</a:t>
            </a:r>
            <a:r>
              <a:rPr lang="cs-CZ" sz="3600" b="1" dirty="0"/>
              <a:t>. poměr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97" y="1865988"/>
            <a:ext cx="10073203" cy="4865012"/>
          </a:xfrm>
        </p:spPr>
        <p:txBody>
          <a:bodyPr>
            <a:noAutofit/>
          </a:bodyPr>
          <a:lstStyle/>
          <a:p>
            <a:pPr lvl="1" algn="l" fontAlgn="base"/>
            <a:r>
              <a:rPr lang="cs-CZ" sz="1600" i="0" u="sng" dirty="0">
                <a:effectLst/>
                <a:latin typeface="inherit"/>
              </a:rPr>
              <a:t>Zaměstnanec - práva</a:t>
            </a:r>
          </a:p>
          <a:p>
            <a:pPr marL="800100" lvl="1" indent="-342900" algn="l" fontAlgn="base">
              <a:buFontTx/>
              <a:buChar char="-"/>
            </a:pPr>
            <a:r>
              <a:rPr lang="cs-CZ" sz="1600" b="0" i="0" dirty="0">
                <a:effectLst/>
                <a:latin typeface="Arial" panose="020B0604020202020204" pitchFamily="34" charset="0"/>
              </a:rPr>
              <a:t>zajištění bezpečnosti a ochrany zdraví při práci,</a:t>
            </a:r>
          </a:p>
          <a:p>
            <a:pPr marL="800100" lvl="1" indent="-342900" algn="l" fontAlgn="base">
              <a:buFontTx/>
              <a:buChar char="-"/>
            </a:pPr>
            <a:r>
              <a:rPr lang="cs-CZ" sz="1600" b="0" i="0" dirty="0">
                <a:effectLst/>
                <a:latin typeface="Arial" panose="020B0604020202020204" pitchFamily="34" charset="0"/>
              </a:rPr>
              <a:t>na informace o rizicích jeho práce a na informace o opatřeních na ochranu před jejich působením;</a:t>
            </a:r>
          </a:p>
          <a:p>
            <a:pPr marL="800100" lvl="1" indent="-342900" algn="l" fontAlgn="base">
              <a:buFontTx/>
              <a:buChar char="-"/>
            </a:pPr>
            <a:r>
              <a:rPr lang="cs-CZ" sz="1600" b="0" i="0" dirty="0">
                <a:effectLst/>
                <a:latin typeface="Arial" panose="020B0604020202020204" pitchFamily="34" charset="0"/>
              </a:rPr>
              <a:t>oprávněn odmítnout výkon práce, o níž má důvodně za to, že bezprostředně a závažným způsobem ohrožuje jeho život nebo zdraví, popřípadě život nebo zdraví jiných fyzických osob; takové odmítnutí není možné posuzovat jako nesplnění povinnosti zaměstnance.</a:t>
            </a:r>
          </a:p>
          <a:p>
            <a:pPr marL="800100" lvl="1" indent="-342900" algn="l" fontAlgn="base">
              <a:buFontTx/>
              <a:buChar char="-"/>
            </a:pPr>
            <a:r>
              <a:rPr lang="cs-CZ" sz="1600" dirty="0">
                <a:effectLst/>
                <a:latin typeface="Arial" panose="020B0604020202020204" pitchFamily="34" charset="0"/>
              </a:rPr>
              <a:t>včasná mzda</a:t>
            </a:r>
          </a:p>
          <a:p>
            <a:pPr marL="800100" lvl="1" indent="-342900" algn="l" fontAlgn="base">
              <a:buFontTx/>
              <a:buChar char="-"/>
            </a:pPr>
            <a:r>
              <a:rPr lang="cs-CZ" sz="1600" dirty="0">
                <a:effectLst/>
                <a:latin typeface="Arial" panose="020B0604020202020204" pitchFamily="34" charset="0"/>
              </a:rPr>
              <a:t>s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družování se</a:t>
            </a:r>
          </a:p>
          <a:p>
            <a:pPr marL="800100" lvl="1" indent="-342900" algn="l" fontAlgn="base">
              <a:buFontTx/>
              <a:buChar char="-"/>
            </a:pPr>
            <a:r>
              <a:rPr lang="cs-CZ" sz="1600" dirty="0">
                <a:effectLst/>
                <a:latin typeface="Arial" panose="020B0604020202020204" pitchFamily="34" charset="0"/>
              </a:rPr>
              <a:t>rovné zacházení</a:t>
            </a:r>
            <a:endParaRPr lang="cs-CZ" sz="1600" b="0" i="0" dirty="0">
              <a:effectLst/>
              <a:latin typeface="Arial" panose="020B0604020202020204" pitchFamily="34" charset="0"/>
            </a:endParaRPr>
          </a:p>
          <a:p>
            <a:pPr marL="800100" lvl="1" indent="-342900" algn="l" fontAlgn="base">
              <a:buFontTx/>
              <a:buChar char="-"/>
            </a:pPr>
            <a:r>
              <a:rPr lang="cs-CZ" sz="1600" b="0" i="0" dirty="0">
                <a:effectLst/>
                <a:latin typeface="Arial" panose="020B0604020202020204" pitchFamily="34" charset="0"/>
              </a:rPr>
              <a:t>informace musí být pro zaměstnance srozumitelná.</a:t>
            </a:r>
            <a:endParaRPr lang="cs-CZ" sz="1600" i="0" dirty="0"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9943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E2A11-F4AB-474D-A7F9-21C0A3DB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Práva a povinnosti – </a:t>
            </a:r>
            <a:r>
              <a:rPr lang="cs-CZ" b="1" dirty="0" err="1"/>
              <a:t>prac</a:t>
            </a:r>
            <a:r>
              <a:rPr lang="cs-CZ" b="1" dirty="0"/>
              <a:t>. poměr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0492FF-5B56-4AF8-A9B5-063744E9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5418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1100" u="sng" dirty="0">
                <a:effectLst/>
                <a:latin typeface="Arial" panose="020B0604020202020204" pitchFamily="34" charset="0"/>
              </a:rPr>
              <a:t>Zaměstnanec povinnosti:</a:t>
            </a:r>
          </a:p>
          <a:p>
            <a:pPr algn="just"/>
            <a:r>
              <a:rPr lang="cs-CZ" sz="1100" b="1" i="0" dirty="0">
                <a:effectLst/>
                <a:latin typeface="Arial" panose="020B0604020202020204" pitchFamily="34" charset="0"/>
              </a:rPr>
              <a:t>a)</a:t>
            </a:r>
            <a:r>
              <a:rPr lang="cs-CZ" sz="1100" b="0" i="0" dirty="0">
                <a:effectLst/>
                <a:latin typeface="Arial" panose="020B0604020202020204" pitchFamily="34" charset="0"/>
              </a:rPr>
              <a:t> účastnit se školení zajišťovaných zaměstnavatelem zaměřených na bezpečnost a ochranu zdraví při práci včetně ověření svých znalostí,</a:t>
            </a:r>
          </a:p>
          <a:p>
            <a:pPr algn="just"/>
            <a:r>
              <a:rPr lang="cs-CZ" sz="1100" b="1" i="0" dirty="0">
                <a:effectLst/>
                <a:latin typeface="Arial" panose="020B0604020202020204" pitchFamily="34" charset="0"/>
              </a:rPr>
              <a:t>b)</a:t>
            </a:r>
            <a:r>
              <a:rPr lang="cs-CZ" sz="1100" b="0" i="0" dirty="0">
                <a:effectLst/>
                <a:latin typeface="Arial" panose="020B0604020202020204" pitchFamily="34" charset="0"/>
              </a:rPr>
              <a:t> podrobit se pracovnělékařským prohlídkám, vyšetřením nebo očkováním stanoveným zvláštními právními předpisy</a:t>
            </a:r>
          </a:p>
          <a:p>
            <a:pPr algn="just"/>
            <a:r>
              <a:rPr lang="cs-CZ" sz="1100" b="1" i="0" dirty="0">
                <a:effectLst/>
                <a:latin typeface="Arial" panose="020B0604020202020204" pitchFamily="34" charset="0"/>
              </a:rPr>
              <a:t>c)</a:t>
            </a:r>
            <a:r>
              <a:rPr lang="cs-CZ" sz="1100" b="0" i="0" dirty="0">
                <a:effectLst/>
                <a:latin typeface="Arial" panose="020B0604020202020204" pitchFamily="34" charset="0"/>
              </a:rPr>
              <a:t> dodržovat právní a ostatní předpisy a pokyny zaměstnavatele k zajištění bezpečnosti a ochrany zdraví při práci, s nimiž byl řádně seznámen, a řídit se zásadami bezpečného chování na pracovišti a informacemi zaměstnavatele,</a:t>
            </a:r>
          </a:p>
          <a:p>
            <a:pPr algn="just"/>
            <a:r>
              <a:rPr lang="cs-CZ" sz="1100" b="1" i="0" dirty="0">
                <a:effectLst/>
                <a:latin typeface="Arial" panose="020B0604020202020204" pitchFamily="34" charset="0"/>
              </a:rPr>
              <a:t>d)</a:t>
            </a:r>
            <a:r>
              <a:rPr lang="cs-CZ" sz="1100" b="0" i="0" dirty="0">
                <a:effectLst/>
                <a:latin typeface="Arial" panose="020B0604020202020204" pitchFamily="34" charset="0"/>
              </a:rPr>
              <a:t> dodržovat při práci stanovené pracovní postupy, používat stanovené pracovní prostředky, dopravní prostředky, osobní ochranné pracovní prostředky a ochranná zařízení a svévolně je neměnit a nevyřazovat z provozu,</a:t>
            </a:r>
          </a:p>
          <a:p>
            <a:pPr algn="just"/>
            <a:r>
              <a:rPr lang="cs-CZ" sz="1100" b="1" i="0" dirty="0">
                <a:effectLst/>
                <a:latin typeface="Arial" panose="020B0604020202020204" pitchFamily="34" charset="0"/>
              </a:rPr>
              <a:t>e)</a:t>
            </a:r>
            <a:r>
              <a:rPr lang="cs-CZ" sz="1100" b="0" i="0" dirty="0">
                <a:effectLst/>
                <a:latin typeface="Arial" panose="020B0604020202020204" pitchFamily="34" charset="0"/>
              </a:rPr>
              <a:t> nepožívat alkoholické nápoje a nezneužívat jiné návykové látky na pracovištích zaměstnavatele a v pracovní době i mimo tato pracoviště, nevstupovat pod jejich vlivem na pracoviště zaměstnavatele a nekouřit na pracovištích a v jiných prostorách, kde jsou účinkům kouření vystaveni také nekuřáci. Zákaz požívání alkoholických nápojů se nevztahuje na zaměstnance, kteří pracují v nepříznivých mikroklimatických podmínkách, pokud požívají pivo se sníženým obsahem alkoholu, a na zaměstnance, u nichž požívání těchto nápojů je součástí plnění pracovních úkolů nebo je s plněním těchto úkolů obvykle spojeno,</a:t>
            </a:r>
          </a:p>
          <a:p>
            <a:pPr algn="just"/>
            <a:r>
              <a:rPr lang="cs-CZ" sz="1100" b="1" i="0" dirty="0">
                <a:effectLst/>
                <a:latin typeface="Arial" panose="020B0604020202020204" pitchFamily="34" charset="0"/>
              </a:rPr>
              <a:t>f)</a:t>
            </a:r>
            <a:r>
              <a:rPr lang="cs-CZ" sz="1100" b="0" i="0" dirty="0">
                <a:effectLst/>
                <a:latin typeface="Arial" panose="020B0604020202020204" pitchFamily="34" charset="0"/>
              </a:rPr>
              <a:t> oznamovat svému nadřízenému vedoucímu zaměstnanci nedostatky a závady na pracovišti, které ohrožují nebo by bezprostředně a závažným způsobem mohly ohrozit bezpečnost nebo zdraví zaměstnanců při práci, zejména hrozící vznik mimořádné události nebo nedostatky organizačních opatření, závady nebo poruchy technických zařízení a ochranných systémů určených k jejich zamezení,</a:t>
            </a:r>
          </a:p>
          <a:p>
            <a:pPr algn="just"/>
            <a:r>
              <a:rPr lang="cs-CZ" sz="1100" b="1" i="0" dirty="0">
                <a:effectLst/>
                <a:latin typeface="Arial" panose="020B0604020202020204" pitchFamily="34" charset="0"/>
              </a:rPr>
              <a:t>g)</a:t>
            </a:r>
            <a:r>
              <a:rPr lang="cs-CZ" sz="1100" b="0" i="0" dirty="0">
                <a:effectLst/>
                <a:latin typeface="Arial" panose="020B0604020202020204" pitchFamily="34" charset="0"/>
              </a:rPr>
              <a:t> s ohledem na druh jím vykonávané práce se podle svých možností podílet na odstraňování nedostatků zjištěných při kontrolách orgánů, kterým přísluší výkon kontroly podle zvláštních právních předpisů</a:t>
            </a:r>
          </a:p>
          <a:p>
            <a:pPr algn="just"/>
            <a:r>
              <a:rPr lang="cs-CZ" sz="1100" b="1" i="0" dirty="0">
                <a:effectLst/>
                <a:latin typeface="Arial" panose="020B0604020202020204" pitchFamily="34" charset="0"/>
              </a:rPr>
              <a:t>h)</a:t>
            </a:r>
            <a:r>
              <a:rPr lang="cs-CZ" sz="1100" b="0" i="0" dirty="0">
                <a:effectLst/>
                <a:latin typeface="Arial" panose="020B0604020202020204" pitchFamily="34" charset="0"/>
              </a:rPr>
              <a:t> bezodkladně oznamovat svému nadřízenému vedoucímu zaměstnanci svůj pracovní úraz, pokud mu to jeho zdravotní stav dovolí, a pracovní úraz jiného zaměstnance, popřípadě úraz jiné fyzické osoby, jehož byl svědkem, a spolupracovat při objasňování jeho příčin,</a:t>
            </a:r>
          </a:p>
          <a:p>
            <a:pPr algn="just"/>
            <a:r>
              <a:rPr lang="cs-CZ" sz="1100" b="1" i="0" dirty="0">
                <a:effectLst/>
                <a:latin typeface="Arial" panose="020B0604020202020204" pitchFamily="34" charset="0"/>
              </a:rPr>
              <a:t>i)</a:t>
            </a:r>
            <a:r>
              <a:rPr lang="cs-CZ" sz="1100" b="0" i="0" dirty="0">
                <a:effectLst/>
                <a:latin typeface="Arial" panose="020B0604020202020204" pitchFamily="34" charset="0"/>
              </a:rPr>
              <a:t> podrobit se na pokyn oprávněného vedoucího zaměstnance písemně určeného zaměstnavatelem zjištění, zda není pod vlivem alkoholu nebo jiných návykových látek</a:t>
            </a:r>
            <a:endParaRPr lang="cs-CZ" sz="11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8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2" y="-521612"/>
            <a:ext cx="10073203" cy="2387600"/>
          </a:xfrm>
        </p:spPr>
        <p:txBody>
          <a:bodyPr/>
          <a:lstStyle/>
          <a:p>
            <a:r>
              <a:rPr lang="cs-CZ" b="1" dirty="0"/>
              <a:t>Práva a povinnosti – </a:t>
            </a:r>
            <a:r>
              <a:rPr lang="cs-CZ" b="1" dirty="0" err="1"/>
              <a:t>prac</a:t>
            </a:r>
            <a:r>
              <a:rPr lang="cs-CZ" b="1" dirty="0"/>
              <a:t>. poměr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lnSpcReduction="10000"/>
          </a:bodyPr>
          <a:lstStyle/>
          <a:p>
            <a:pPr lvl="1" algn="l" fontAlgn="base"/>
            <a:r>
              <a:rPr lang="cs-CZ" i="0" u="sng" dirty="0">
                <a:effectLst/>
                <a:latin typeface="inherit"/>
              </a:rPr>
              <a:t>Zaměstnavatel - práva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vydat vnitřní předpis, kterým si může přizpůsobit pravidla vnitřním podmínkám své společnosti. Vnitřní předpis je závazný pro zaměstnavatele a pro všechny jeho zaměstnance. Nabývá účinnosti dnem, který je v něm stanoven, nejdříve však dnem, kdy byl u zaměstnavatele vyhlášen. 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určit množství požadované práce a pracovní tempo, není-li sjednáno v kolektivní smlouvě,</a:t>
            </a:r>
          </a:p>
          <a:p>
            <a:pPr marL="539750" lvl="1" indent="-539750" algn="l" fontAlgn="base">
              <a:buFont typeface="Arial" panose="020B0604020202020204" pitchFamily="34" charset="0"/>
              <a:buChar char="•"/>
            </a:pPr>
            <a:r>
              <a:rPr lang="cs-CZ" sz="2400" dirty="0">
                <a:latin typeface="inherit"/>
              </a:rPr>
              <a:t>vyžadovat po zaměstnanci náhradu škody, kterou mu zaměstnanec způsobil zaviněným porušením povinností při plnění pracovních úkolů nebo v přímé souvislosti s ním. </a:t>
            </a:r>
          </a:p>
        </p:txBody>
      </p:sp>
    </p:spTree>
    <p:extLst>
      <p:ext uri="{BB962C8B-B14F-4D97-AF65-F5344CB8AC3E}">
        <p14:creationId xmlns:p14="http://schemas.microsoft.com/office/powerpoint/2010/main" val="29291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7A8DF0-E8D1-4CC4-B3FD-0C080396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Open Sans" panose="020B0606030504020204" pitchFamily="34" charset="0"/>
              </a:rPr>
              <a:t> písemnosti předkládané zaměstnancem při přijetí do pracovního poměru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F2B3D4-47F1-4B02-97DE-A443FA6F0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626469"/>
          </a:xfrm>
        </p:spPr>
        <p:txBody>
          <a:bodyPr>
            <a:normAutofit fontScale="62500" lnSpcReduction="20000"/>
          </a:bodyPr>
          <a:lstStyle/>
          <a:p>
            <a:r>
              <a:rPr lang="cs-CZ" b="1" i="0" dirty="0">
                <a:effectLst/>
                <a:latin typeface="-apple-system"/>
              </a:rPr>
              <a:t>Souhlas osoby ucházející se o zaměstnání se zpracováním osobních údajů</a:t>
            </a:r>
            <a:endParaRPr lang="cs-CZ" dirty="0"/>
          </a:p>
          <a:p>
            <a:r>
              <a:rPr lang="cs-CZ" dirty="0"/>
              <a:t>Osobní spis</a:t>
            </a:r>
          </a:p>
          <a:p>
            <a:r>
              <a:rPr lang="cs-CZ" dirty="0"/>
              <a:t>Pracovně lékařská prohlídka</a:t>
            </a:r>
          </a:p>
          <a:p>
            <a:r>
              <a:rPr lang="cs-CZ" dirty="0"/>
              <a:t>Zápočtový list</a:t>
            </a:r>
          </a:p>
          <a:p>
            <a:r>
              <a:rPr lang="cs-CZ" b="0" i="0" dirty="0">
                <a:effectLst/>
                <a:latin typeface="-apple-system"/>
              </a:rPr>
              <a:t>osobní dotazník zaměstnance, v němž je především nutné se zaměstnance písemně zeptat, má-li </a:t>
            </a:r>
            <a:r>
              <a:rPr lang="cs-CZ" b="1" i="0" dirty="0">
                <a:effectLst/>
                <a:latin typeface="-apple-system"/>
              </a:rPr>
              <a:t>nějaké exekuční srážky</a:t>
            </a:r>
            <a:r>
              <a:rPr lang="cs-CZ" b="0" i="0" dirty="0">
                <a:effectLst/>
                <a:latin typeface="-apple-system"/>
              </a:rPr>
              <a:t> (tato povinnost je nutná i v případě předložení zápočtového listu); tuto povinnost lze zajistit též prohlášením, má-li zaměstnanec nějaké exekuční srážky ke dni nástupu do zaměstnání,</a:t>
            </a:r>
          </a:p>
          <a:p>
            <a:r>
              <a:rPr lang="cs-CZ" b="1" i="0" dirty="0">
                <a:effectLst/>
                <a:latin typeface="-apple-system"/>
              </a:rPr>
              <a:t>posudek o pracovní činnosti</a:t>
            </a:r>
            <a:r>
              <a:rPr lang="cs-CZ" b="0" i="0" dirty="0">
                <a:effectLst/>
                <a:latin typeface="-apple-system"/>
              </a:rPr>
              <a:t>, pokud ho zaměstnavatel vyžaduje;</a:t>
            </a:r>
          </a:p>
          <a:p>
            <a:r>
              <a:rPr lang="cs-CZ" b="1" i="0" dirty="0">
                <a:effectLst/>
                <a:latin typeface="-apple-system"/>
              </a:rPr>
              <a:t>doklady o dosaženém vzdělání</a:t>
            </a:r>
            <a:r>
              <a:rPr lang="cs-CZ" b="0" i="0" dirty="0">
                <a:effectLst/>
                <a:latin typeface="-apple-system"/>
              </a:rPr>
              <a:t> </a:t>
            </a:r>
          </a:p>
          <a:p>
            <a:r>
              <a:rPr lang="cs-CZ" b="1" i="0" dirty="0">
                <a:effectLst/>
                <a:latin typeface="-apple-system"/>
              </a:rPr>
              <a:t>výpis z Rejstříku trestů</a:t>
            </a:r>
          </a:p>
          <a:p>
            <a:r>
              <a:rPr lang="cs-CZ" b="1" i="0" dirty="0">
                <a:effectLst/>
                <a:latin typeface="-apple-system"/>
              </a:rPr>
              <a:t>pracovní smlouva</a:t>
            </a:r>
            <a:r>
              <a:rPr lang="cs-CZ" b="0" i="0" dirty="0">
                <a:effectLst/>
                <a:latin typeface="-apple-system"/>
              </a:rPr>
              <a:t> </a:t>
            </a:r>
          </a:p>
          <a:p>
            <a:r>
              <a:rPr lang="cs-CZ" b="1" i="0" dirty="0">
                <a:effectLst/>
                <a:latin typeface="-apple-system"/>
              </a:rPr>
              <a:t>informace o právech a povinnostech zaměstnance vyplývajících z pracovního poměru</a:t>
            </a:r>
          </a:p>
          <a:p>
            <a:r>
              <a:rPr lang="cs-CZ" b="1" i="0" dirty="0">
                <a:effectLst/>
                <a:latin typeface="-apple-system"/>
              </a:rPr>
              <a:t>doklad o vstupní instruktáži z bezpečnosti a ochrany zdraví při práci</a:t>
            </a:r>
          </a:p>
          <a:p>
            <a:r>
              <a:rPr lang="cs-CZ" b="1" i="0" dirty="0">
                <a:effectLst/>
                <a:latin typeface="-apple-system"/>
              </a:rPr>
              <a:t>doklad o instruktáži o osobních údajích zaměstnance </a:t>
            </a:r>
            <a:r>
              <a:rPr lang="cs-CZ" b="0" i="0" dirty="0">
                <a:effectLst/>
                <a:latin typeface="-apple-system"/>
              </a:rPr>
              <a:t>a době jejich uložení u zaměstnavatele</a:t>
            </a:r>
            <a:endParaRPr lang="cs-CZ" b="1" dirty="0">
              <a:effectLst/>
              <a:latin typeface="-apple-system"/>
            </a:endParaRPr>
          </a:p>
          <a:p>
            <a:r>
              <a:rPr lang="cs-CZ" b="1" i="0" dirty="0">
                <a:effectLst/>
                <a:latin typeface="-apple-system"/>
              </a:rPr>
              <a:t>dohoda o odpovědnosti za schodek na svěřených hodnotách, které je zaměstnanec povinen vyúčtovat</a:t>
            </a:r>
            <a:r>
              <a:rPr lang="cs-CZ" b="0" i="0" dirty="0">
                <a:effectLst/>
                <a:latin typeface="-apple-system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5195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EBC61-6576-42F2-B7E5-4668BBF6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poměr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0DA33-3671-4AB3-9045-D4D744BE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400" dirty="0"/>
              <a:t>Pokračování za 14 dní.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Prostor pro vaše otázky.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407299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FBADC-CBBD-4311-B1CD-8CF20171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bude?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A2B61-00F4-47B7-8F34-8F21EC101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Cíl předmětu</a:t>
            </a:r>
          </a:p>
          <a:p>
            <a:r>
              <a:rPr lang="cs-CZ" b="1" dirty="0"/>
              <a:t>Obsah předmětu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https://is.muni.cz/auth/el/econ/jaro2021/MPP_PRPR/op/Organizace_vyuky_Pracovni_pravo_2022_prez.docx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S kým se setkáte</a:t>
            </a:r>
          </a:p>
          <a:p>
            <a:endParaRPr lang="cs-CZ" dirty="0"/>
          </a:p>
          <a:p>
            <a:r>
              <a:rPr lang="cs-CZ" dirty="0"/>
              <a:t>Co víte o právu?</a:t>
            </a:r>
          </a:p>
          <a:p>
            <a:r>
              <a:rPr lang="cs-CZ" dirty="0"/>
              <a:t>Vaše zkušenosti s právem? Pracovním?</a:t>
            </a:r>
          </a:p>
          <a:p>
            <a:r>
              <a:rPr lang="cs-CZ" dirty="0"/>
              <a:t>Co si myslíte o právu?</a:t>
            </a:r>
          </a:p>
        </p:txBody>
      </p:sp>
    </p:spTree>
    <p:extLst>
      <p:ext uri="{BB962C8B-B14F-4D97-AF65-F5344CB8AC3E}">
        <p14:creationId xmlns:p14="http://schemas.microsoft.com/office/powerpoint/2010/main" val="282423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A9ED345-D08D-41F9-AEFA-AF2157A858DE}"/>
              </a:ext>
            </a:extLst>
          </p:cNvPr>
          <p:cNvSpPr>
            <a:spLocks noGrp="1"/>
          </p:cNvSpPr>
          <p:nvPr/>
        </p:nvSpPr>
        <p:spPr>
          <a:xfrm>
            <a:off x="-1167477" y="967123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400" b="1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Martin ŠtěrBA</a:t>
            </a:r>
            <a:endParaRPr lang="cs-CZ" sz="3400" b="1" dirty="0"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74E1FC14-5E26-4B94-BAAC-076F5CC43F51}"/>
              </a:ext>
            </a:extLst>
          </p:cNvPr>
          <p:cNvSpPr>
            <a:spLocks noGrp="1"/>
          </p:cNvSpPr>
          <p:nvPr/>
        </p:nvSpPr>
        <p:spPr>
          <a:xfrm>
            <a:off x="-123380" y="2336807"/>
            <a:ext cx="5295827" cy="40796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hlinkClick r:id="rId2"/>
              </a:rPr>
              <a:t>https://is.muni.cz/auth/osoba/369768</a:t>
            </a:r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https://www.linkedin.com/in/martinsterba/</a:t>
            </a:r>
            <a:endParaRPr lang="cs-CZ" dirty="0"/>
          </a:p>
          <a:p>
            <a:endParaRPr lang="cs-CZ" dirty="0"/>
          </a:p>
          <a:p>
            <a:r>
              <a:rPr lang="cs-CZ" dirty="0"/>
              <a:t>Mgr. – Právo  a právní věda</a:t>
            </a:r>
          </a:p>
          <a:p>
            <a:r>
              <a:rPr lang="cs-CZ" dirty="0"/>
              <a:t>Ing. – Podniková ekonomika</a:t>
            </a:r>
          </a:p>
          <a:p>
            <a:r>
              <a:rPr lang="cs-CZ" dirty="0"/>
              <a:t>Někdy v budoucnu Ph.D. – Bankrotní modely</a:t>
            </a:r>
          </a:p>
          <a:p>
            <a:endParaRPr lang="cs-CZ" dirty="0"/>
          </a:p>
          <a:p>
            <a:r>
              <a:rPr lang="cs-CZ" dirty="0"/>
              <a:t>Konzultační hodiny: </a:t>
            </a:r>
          </a:p>
          <a:p>
            <a:r>
              <a:rPr lang="cs-CZ" dirty="0"/>
              <a:t>Pondělí 17.00 – 19.00, napište předem email, co chcete konzultovat a domluvíme platformu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E1CF96C-D9FD-4756-AC10-A3EA37A20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72" y="3530008"/>
            <a:ext cx="5916428" cy="33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Skupina 9">
            <a:extLst>
              <a:ext uri="{FF2B5EF4-FFF2-40B4-BE49-F238E27FC236}">
                <a16:creationId xmlns:a16="http://schemas.microsoft.com/office/drawing/2014/main" id="{E164990D-0CA4-4685-B842-0423B789CB5C}"/>
              </a:ext>
            </a:extLst>
          </p:cNvPr>
          <p:cNvGrpSpPr/>
          <p:nvPr/>
        </p:nvGrpSpPr>
        <p:grpSpPr>
          <a:xfrm>
            <a:off x="7019554" y="1066800"/>
            <a:ext cx="5019675" cy="2362200"/>
            <a:chOff x="6527848" y="393566"/>
            <a:chExt cx="5019675" cy="23622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46B5831F-C38F-4A2F-BA1B-E74662F6E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7848" y="393566"/>
              <a:ext cx="2657475" cy="2362200"/>
            </a:xfrm>
            <a:prstGeom prst="rect">
              <a:avLst/>
            </a:prstGeom>
          </p:spPr>
        </p:pic>
        <p:pic>
          <p:nvPicPr>
            <p:cNvPr id="1028" name="Picture 4" descr="Home Credit a.s. - Měšec.cz">
              <a:extLst>
                <a:ext uri="{FF2B5EF4-FFF2-40B4-BE49-F238E27FC236}">
                  <a16:creationId xmlns:a16="http://schemas.microsoft.com/office/drawing/2014/main" id="{19A1D772-D2A3-469E-AE40-24CC2BF0B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5323" y="393566"/>
              <a:ext cx="2362200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922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AA62B-6A74-48D2-9E05-CEB31F89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3208" y="403639"/>
            <a:ext cx="10353761" cy="1326321"/>
          </a:xfrm>
        </p:spPr>
        <p:txBody>
          <a:bodyPr/>
          <a:lstStyle/>
          <a:p>
            <a:r>
              <a:rPr lang="cs-CZ" dirty="0"/>
              <a:t>Marek Pšenko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DF3C14-A645-4F80-A433-636CB8353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Mgr. – právo a právní věda</a:t>
            </a:r>
          </a:p>
          <a:p>
            <a:r>
              <a:rPr lang="cs-CZ" dirty="0"/>
              <a:t>od 02/2021 </a:t>
            </a:r>
            <a:r>
              <a:rPr lang="cs-CZ" dirty="0" err="1"/>
              <a:t>Advokvát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Konzultační hodiny: </a:t>
            </a:r>
          </a:p>
          <a:p>
            <a:r>
              <a:rPr lang="cs-CZ" dirty="0"/>
              <a:t>Pište mail, nebo MS </a:t>
            </a:r>
            <a:r>
              <a:rPr lang="cs-CZ" dirty="0" err="1"/>
              <a:t>Teams</a:t>
            </a:r>
            <a:r>
              <a:rPr lang="cs-CZ" dirty="0"/>
              <a:t>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BC8A37-FBEE-4DE1-B9AE-D5C98759E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5791200"/>
            <a:ext cx="6553200" cy="8001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81B5E4C-D6DF-42A7-B261-5C6AC6296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265" y="4143375"/>
            <a:ext cx="6124575" cy="16478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228DDA4-B218-4FF8-AC71-DFE45BC86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393" y="103255"/>
            <a:ext cx="3185806" cy="39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1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FFBADC-CBBD-4311-B1CD-8CF20171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cs-CZ" dirty="0"/>
              <a:t>O čem to bude?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A2B61-00F4-47B7-8F34-8F21EC101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cs-CZ" sz="1900" dirty="0"/>
              <a:t>Cíl předmětu</a:t>
            </a:r>
          </a:p>
          <a:p>
            <a:r>
              <a:rPr lang="cs-CZ" sz="1900" dirty="0"/>
              <a:t>Obsah předmětu</a:t>
            </a:r>
          </a:p>
          <a:p>
            <a:pPr marL="0" indent="0">
              <a:buNone/>
            </a:pPr>
            <a:r>
              <a:rPr lang="cs-CZ" sz="1900" dirty="0">
                <a:hlinkClick r:id="rId3"/>
              </a:rPr>
              <a:t>https://is.muni.cz/auth/el/econ/jaro2022/MPP_PRPR/</a:t>
            </a:r>
            <a:endParaRPr lang="cs-CZ" sz="1900" dirty="0"/>
          </a:p>
          <a:p>
            <a:r>
              <a:rPr lang="cs-CZ" sz="1900" b="1" dirty="0"/>
              <a:t>Co víte o právu?</a:t>
            </a:r>
          </a:p>
          <a:p>
            <a:r>
              <a:rPr lang="cs-CZ" sz="1900" b="1" dirty="0"/>
              <a:t>Vaše zkušenosti s právem?</a:t>
            </a:r>
          </a:p>
          <a:p>
            <a:r>
              <a:rPr lang="cs-CZ" sz="1900" b="1" dirty="0"/>
              <a:t>A s pracovním?</a:t>
            </a:r>
          </a:p>
          <a:p>
            <a:r>
              <a:rPr lang="cs-CZ" sz="1900" b="1" dirty="0"/>
              <a:t>Co si myslíte o právu?</a:t>
            </a:r>
          </a:p>
        </p:txBody>
      </p:sp>
    </p:spTree>
    <p:extLst>
      <p:ext uri="{BB962C8B-B14F-4D97-AF65-F5344CB8AC3E}">
        <p14:creationId xmlns:p14="http://schemas.microsoft.com/office/powerpoint/2010/main" val="18212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521612"/>
            <a:ext cx="9561534" cy="2387600"/>
          </a:xfrm>
        </p:spPr>
        <p:txBody>
          <a:bodyPr/>
          <a:lstStyle/>
          <a:p>
            <a:r>
              <a:rPr lang="cs-CZ" b="1" dirty="0"/>
              <a:t>Dnešní OSNOVA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endParaRPr lang="cs-CZ" dirty="0"/>
          </a:p>
          <a:p>
            <a:pPr marL="457200" indent="-457200" algn="just">
              <a:buAutoNum type="arabicPeriod"/>
            </a:pPr>
            <a:r>
              <a:rPr lang="cs-CZ" dirty="0"/>
              <a:t>ÚVOD – představení, struktura</a:t>
            </a:r>
          </a:p>
          <a:p>
            <a:pPr marL="457200" indent="-457200" algn="just">
              <a:buAutoNum type="arabicPeriod"/>
            </a:pPr>
            <a:r>
              <a:rPr lang="cs-CZ" dirty="0"/>
              <a:t>Zásady </a:t>
            </a:r>
            <a:r>
              <a:rPr lang="cs-CZ" dirty="0" err="1"/>
              <a:t>prac</a:t>
            </a:r>
            <a:r>
              <a:rPr lang="cs-CZ" dirty="0"/>
              <a:t>. práva, prameny práva</a:t>
            </a:r>
          </a:p>
          <a:p>
            <a:pPr marL="457200" indent="-457200" algn="just">
              <a:buAutoNum type="arabicPeriod"/>
            </a:pPr>
            <a:r>
              <a:rPr lang="cs-CZ" dirty="0"/>
              <a:t>Subjekty pracovního práva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Ke studiu základních pojmů vhodná online příručka MPSV :</a:t>
            </a:r>
          </a:p>
          <a:p>
            <a:pPr algn="just"/>
            <a:r>
              <a:rPr lang="cs-CZ" dirty="0">
                <a:hlinkClick r:id="rId2"/>
              </a:rPr>
              <a:t>https://ppropo.mpsv.cz/obsah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6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521612"/>
            <a:ext cx="9561534" cy="2387600"/>
          </a:xfrm>
        </p:spPr>
        <p:txBody>
          <a:bodyPr/>
          <a:lstStyle/>
          <a:p>
            <a:r>
              <a:rPr lang="cs-CZ" b="1" dirty="0"/>
              <a:t>Zásady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AutoNum type="arabicPeriod"/>
            </a:pPr>
            <a:r>
              <a:rPr lang="cs-CZ" dirty="0"/>
              <a:t>Vyplývající z LZPS</a:t>
            </a:r>
          </a:p>
          <a:p>
            <a:pPr marL="914400" lvl="1" indent="-457200" algn="just">
              <a:buAutoNum type="arabicPeriod"/>
            </a:pPr>
            <a:r>
              <a:rPr lang="pt-BR" sz="2600" b="1" dirty="0"/>
              <a:t>Zásada práva na práci a svobodnou volbu povolání</a:t>
            </a:r>
            <a:r>
              <a:rPr lang="cs-CZ" sz="2600" b="1" dirty="0"/>
              <a:t> - </a:t>
            </a:r>
            <a:r>
              <a:rPr lang="cs-CZ" sz="2600" b="1" dirty="0">
                <a:solidFill>
                  <a:srgbClr val="FF0000"/>
                </a:solidFill>
              </a:rPr>
              <a:t>čl. 26 odst. 3</a:t>
            </a:r>
          </a:p>
          <a:p>
            <a:pPr marL="914400" lvl="1" indent="-457200" algn="just">
              <a:buAutoNum type="arabicPeriod"/>
            </a:pPr>
            <a:r>
              <a:rPr lang="cs-CZ" dirty="0"/>
              <a:t>Zásada svobody práce (zákaz nucené práce) – čl. 9 odst. 1,2</a:t>
            </a:r>
          </a:p>
          <a:p>
            <a:pPr marL="914400" lvl="1" indent="-457200" algn="just">
              <a:buAutoNum type="arabicPeriod"/>
            </a:pPr>
            <a:r>
              <a:rPr lang="cs-CZ" dirty="0"/>
              <a:t>Zásada úplatnosti práce – čl. 28</a:t>
            </a:r>
          </a:p>
          <a:p>
            <a:pPr marL="914400" lvl="1" indent="-457200" algn="just">
              <a:buAutoNum type="arabicPeriod"/>
            </a:pPr>
            <a:r>
              <a:rPr lang="cs-CZ" dirty="0"/>
              <a:t>Zásada bezpečné a hygienické práce – čl. 28</a:t>
            </a:r>
          </a:p>
          <a:p>
            <a:pPr marL="914400" lvl="1" indent="-457200" algn="just">
              <a:buAutoNum type="arabicPeriod"/>
            </a:pPr>
            <a:r>
              <a:rPr lang="cs-CZ" dirty="0"/>
              <a:t>Zásada svobody sdružování se k ochraně hospodářských a sociálních zájmů – čl. 27</a:t>
            </a:r>
          </a:p>
          <a:p>
            <a:pPr marL="914400" lvl="1" indent="-457200" algn="just">
              <a:buAutoNum type="arabicPeriod"/>
            </a:pPr>
            <a:r>
              <a:rPr lang="cs-CZ" dirty="0"/>
              <a:t>Zásada rovného zacházení a zákazu diskriminace – čl. 1, čl. 3</a:t>
            </a:r>
          </a:p>
          <a:p>
            <a:pPr marL="914400" lvl="1" indent="-457200" algn="just">
              <a:buAutoNum type="arabicPeriod"/>
            </a:pPr>
            <a:endParaRPr lang="cs-CZ" dirty="0"/>
          </a:p>
          <a:p>
            <a:pPr marL="457200" indent="-457200" algn="just">
              <a:buAutoNum type="arabicPeriod"/>
            </a:pPr>
            <a:r>
              <a:rPr lang="cs-CZ" dirty="0"/>
              <a:t>Vyplývající ze ZP – primárně § 1a ZP </a:t>
            </a:r>
          </a:p>
          <a:p>
            <a:pPr lvl="1" algn="just"/>
            <a:r>
              <a:rPr lang="cs-CZ" dirty="0"/>
              <a:t>Dále pak </a:t>
            </a:r>
          </a:p>
          <a:p>
            <a:pPr marL="914400" lvl="1" indent="-457200" algn="just">
              <a:buAutoNum type="arabicPeriod"/>
            </a:pPr>
            <a:r>
              <a:rPr lang="cs-CZ" i="0" dirty="0">
                <a:effectLst/>
                <a:latin typeface="Arial" panose="020B0604020202020204" pitchFamily="34" charset="0"/>
              </a:rPr>
              <a:t>zásada zákazu přenosu hospodářského rizika na zaměstnance</a:t>
            </a:r>
          </a:p>
          <a:p>
            <a:pPr marL="914400" lvl="1" indent="-457200" algn="just">
              <a:buAutoNum type="arabicPeriod"/>
            </a:pPr>
            <a:r>
              <a:rPr lang="pt-BR" i="0" dirty="0">
                <a:effectLst/>
                <a:latin typeface="Arial" panose="020B0604020202020204" pitchFamily="34" charset="0"/>
              </a:rPr>
              <a:t>zásada práva na informace a projednání</a:t>
            </a:r>
            <a:endParaRPr lang="cs-CZ" i="0" dirty="0">
              <a:effectLst/>
              <a:latin typeface="Arial" panose="020B0604020202020204" pitchFamily="34" charset="0"/>
            </a:endParaRPr>
          </a:p>
          <a:p>
            <a:pPr marL="914400" lvl="1" indent="-457200" algn="just">
              <a:buAutoNum type="arabicPeriod"/>
            </a:pPr>
            <a:r>
              <a:rPr lang="cs-CZ" i="0" dirty="0">
                <a:effectLst/>
                <a:latin typeface="Arial" panose="020B0604020202020204" pitchFamily="34" charset="0"/>
              </a:rPr>
              <a:t>zásadě práva na </a:t>
            </a:r>
            <a:r>
              <a:rPr lang="cs-CZ" sz="2100" dirty="0">
                <a:latin typeface="Arial" panose="020B0604020202020204" pitchFamily="34" charset="0"/>
              </a:rPr>
              <a:t>odborové</a:t>
            </a:r>
            <a:r>
              <a:rPr lang="cs-CZ" i="0" dirty="0">
                <a:effectLst/>
                <a:latin typeface="Arial" panose="020B0604020202020204" pitchFamily="34" charset="0"/>
              </a:rPr>
              <a:t> sdružování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521612"/>
            <a:ext cx="9561534" cy="2387600"/>
          </a:xfrm>
        </p:spPr>
        <p:txBody>
          <a:bodyPr/>
          <a:lstStyle/>
          <a:p>
            <a:r>
              <a:rPr lang="cs-CZ" b="1" dirty="0"/>
              <a:t>Zásady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Další „zásady“ vyplývající z: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>
                <a:hlinkClick r:id="rId2"/>
              </a:rPr>
              <a:t>SMĚRNICE EVROPSKÉHO PARLAMENTU A RADY 2006/54/ES </a:t>
            </a:r>
            <a:r>
              <a:rPr lang="cs-CZ" dirty="0"/>
              <a:t>ze dne 5. července 2006 o zavedení zásady rovných příležitostí a rovného zacházení pro muže a ženy v oblasti zaměstnání a povolání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Úmluva č. 111 Mez. </a:t>
            </a:r>
            <a:r>
              <a:rPr lang="cs-CZ" dirty="0" err="1"/>
              <a:t>org</a:t>
            </a:r>
            <a:r>
              <a:rPr lang="cs-CZ" dirty="0"/>
              <a:t>. práce (diskriminace) = </a:t>
            </a:r>
            <a:r>
              <a:rPr lang="cs-CZ" dirty="0">
                <a:hlinkClick r:id="rId3"/>
              </a:rPr>
              <a:t>Sdělení č. 465/1990 Sb.</a:t>
            </a:r>
            <a:endParaRPr lang="cs-CZ" dirty="0"/>
          </a:p>
          <a:p>
            <a:pPr marL="342900" indent="-342900" algn="just">
              <a:buFontTx/>
              <a:buChar char="-"/>
            </a:pPr>
            <a:r>
              <a:rPr lang="cs-CZ" dirty="0"/>
              <a:t>Další předpisy – úmluvy MOP, směrnice EU -&gt; účelem harmonizace právních řádů, svobodný pohyb osob v rámci EU apod.</a:t>
            </a:r>
          </a:p>
          <a:p>
            <a:pPr marL="342900" indent="-342900" algn="just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46B5-5FFD-4770-B69F-3C168D63D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-521612"/>
            <a:ext cx="9561534" cy="2387600"/>
          </a:xfrm>
        </p:spPr>
        <p:txBody>
          <a:bodyPr/>
          <a:lstStyle/>
          <a:p>
            <a:r>
              <a:rPr lang="cs-CZ" b="1" dirty="0"/>
              <a:t>Vnitrostátní prameny práva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49AE3E-DF28-41D9-AF4B-75886973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5988"/>
            <a:ext cx="9144000" cy="4641816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LZPS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Zákon o kolektivním vyjednávání (č. 2/1991 Sb.)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Zákon o zaměstnanosti (č. 435/2004 Sb.)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Zákon o inspekci práce (č. 251/2005 Sb.)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Zákoník práce (č. 262/2006 Sb.)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Zákon o zajištění dalších podmínek bezpečnosti a ochrany zdraví při práci (č. 309/2006 Sb.)</a:t>
            </a:r>
          </a:p>
          <a:p>
            <a:pPr algn="just"/>
            <a:endParaRPr lang="cs-CZ" dirty="0"/>
          </a:p>
          <a:p>
            <a:pPr marL="342900" indent="-342900" algn="just">
              <a:buFontTx/>
              <a:buChar char="-"/>
            </a:pPr>
            <a:r>
              <a:rPr lang="cs-CZ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podzákonné předpisy – 567/2006 Sb., 590/2006 Sb.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2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Damašek</Template>
  <TotalTime>5037</TotalTime>
  <Words>1490</Words>
  <Application>Microsoft Office PowerPoint</Application>
  <PresentationFormat>Širokoúhlá obrazovka</PresentationFormat>
  <Paragraphs>150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-apple-system</vt:lpstr>
      <vt:lpstr>Arial</vt:lpstr>
      <vt:lpstr>Bookman Old Style</vt:lpstr>
      <vt:lpstr>Calibri</vt:lpstr>
      <vt:lpstr>inherit</vt:lpstr>
      <vt:lpstr>Open Sans</vt:lpstr>
      <vt:lpstr>Rockwell</vt:lpstr>
      <vt:lpstr>Damask</vt:lpstr>
      <vt:lpstr>Pracovní právo jaro 2022</vt:lpstr>
      <vt:lpstr>O čem to bude?</vt:lpstr>
      <vt:lpstr>Prezentace aplikace PowerPoint</vt:lpstr>
      <vt:lpstr>Marek Pšenko</vt:lpstr>
      <vt:lpstr>O čem to bude?</vt:lpstr>
      <vt:lpstr>Dnešní OSNOVA</vt:lpstr>
      <vt:lpstr>Zásady</vt:lpstr>
      <vt:lpstr>Zásady</vt:lpstr>
      <vt:lpstr>Vnitrostátní prameny práva</vt:lpstr>
      <vt:lpstr>Subjekty pracovního práva</vt:lpstr>
      <vt:lpstr>Subjekty pracovního práva</vt:lpstr>
      <vt:lpstr>Práva a povinnosti – prac. poměr</vt:lpstr>
      <vt:lpstr>Práva a povinnosti – prac. poměr</vt:lpstr>
      <vt:lpstr>Práva a povinnosti – prac. poměr</vt:lpstr>
      <vt:lpstr>Práva a povinnosti – prac. poměr</vt:lpstr>
      <vt:lpstr>Práva a povinnosti – prac. poměr</vt:lpstr>
      <vt:lpstr> písemnosti předkládané zaměstnancem při přijetí do pracovního poměru</vt:lpstr>
      <vt:lpstr>Pracovní poměr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Právo směnečné a šekové</dc:title>
  <dc:creator>Mgr. Ing. Martin Štěrba</dc:creator>
  <cp:lastModifiedBy>Martin Štěrba</cp:lastModifiedBy>
  <cp:revision>97</cp:revision>
  <cp:lastPrinted>2018-10-29T11:12:26Z</cp:lastPrinted>
  <dcterms:created xsi:type="dcterms:W3CDTF">2017-12-03T13:48:10Z</dcterms:created>
  <dcterms:modified xsi:type="dcterms:W3CDTF">2022-03-06T17:35:41Z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ed54b0-3371-4c9f-b9e0-3039d14ae50d_Enabled">
    <vt:lpwstr>true</vt:lpwstr>
  </property>
  <property fmtid="{D5CDD505-2E9C-101B-9397-08002B2CF9AE}" pid="3" name="MSIP_Label_13ed54b0-3371-4c9f-b9e0-3039d14ae50d_SetDate">
    <vt:lpwstr>2022-02-21T10:05:52Z</vt:lpwstr>
  </property>
  <property fmtid="{D5CDD505-2E9C-101B-9397-08002B2CF9AE}" pid="4" name="MSIP_Label_13ed54b0-3371-4c9f-b9e0-3039d14ae50d_Method">
    <vt:lpwstr>Standard</vt:lpwstr>
  </property>
  <property fmtid="{D5CDD505-2E9C-101B-9397-08002B2CF9AE}" pid="5" name="MSIP_Label_13ed54b0-3371-4c9f-b9e0-3039d14ae50d_Name">
    <vt:lpwstr>Internal</vt:lpwstr>
  </property>
  <property fmtid="{D5CDD505-2E9C-101B-9397-08002B2CF9AE}" pid="6" name="MSIP_Label_13ed54b0-3371-4c9f-b9e0-3039d14ae50d_SiteId">
    <vt:lpwstr>5675d321-19d1-4c95-9684-2c28ac8f80a4</vt:lpwstr>
  </property>
  <property fmtid="{D5CDD505-2E9C-101B-9397-08002B2CF9AE}" pid="7" name="MSIP_Label_13ed54b0-3371-4c9f-b9e0-3039d14ae50d_ActionId">
    <vt:lpwstr>2f9e4c26-5305-40e4-a99f-e16190e309ef</vt:lpwstr>
  </property>
  <property fmtid="{D5CDD505-2E9C-101B-9397-08002B2CF9AE}" pid="8" name="MSIP_Label_13ed54b0-3371-4c9f-b9e0-3039d14ae50d_ContentBits">
    <vt:lpwstr>2</vt:lpwstr>
  </property>
</Properties>
</file>