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0" r:id="rId1"/>
  </p:sldMasterIdLst>
  <p:handoutMasterIdLst>
    <p:handoutMasterId r:id="rId49"/>
  </p:handoutMasterIdLst>
  <p:sldIdLst>
    <p:sldId id="256" r:id="rId2"/>
    <p:sldId id="486" r:id="rId3"/>
    <p:sldId id="419" r:id="rId4"/>
    <p:sldId id="420" r:id="rId5"/>
    <p:sldId id="507" r:id="rId6"/>
    <p:sldId id="513" r:id="rId7"/>
    <p:sldId id="421" r:id="rId8"/>
    <p:sldId id="422" r:id="rId9"/>
    <p:sldId id="423" r:id="rId10"/>
    <p:sldId id="496" r:id="rId11"/>
    <p:sldId id="425" r:id="rId12"/>
    <p:sldId id="426" r:id="rId13"/>
    <p:sldId id="497" r:id="rId14"/>
    <p:sldId id="427" r:id="rId15"/>
    <p:sldId id="498" r:id="rId16"/>
    <p:sldId id="429" r:id="rId17"/>
    <p:sldId id="431" r:id="rId18"/>
    <p:sldId id="432" r:id="rId19"/>
    <p:sldId id="435" r:id="rId20"/>
    <p:sldId id="438" r:id="rId21"/>
    <p:sldId id="439" r:id="rId22"/>
    <p:sldId id="508" r:id="rId23"/>
    <p:sldId id="509" r:id="rId24"/>
    <p:sldId id="510" r:id="rId25"/>
    <p:sldId id="457" r:id="rId26"/>
    <p:sldId id="458" r:id="rId27"/>
    <p:sldId id="459" r:id="rId28"/>
    <p:sldId id="460" r:id="rId29"/>
    <p:sldId id="461" r:id="rId30"/>
    <p:sldId id="462" r:id="rId31"/>
    <p:sldId id="463" r:id="rId32"/>
    <p:sldId id="465" r:id="rId33"/>
    <p:sldId id="466" r:id="rId34"/>
    <p:sldId id="468" r:id="rId35"/>
    <p:sldId id="470" r:id="rId36"/>
    <p:sldId id="471" r:id="rId37"/>
    <p:sldId id="472" r:id="rId38"/>
    <p:sldId id="473" r:id="rId39"/>
    <p:sldId id="477" r:id="rId40"/>
    <p:sldId id="480" r:id="rId41"/>
    <p:sldId id="481" r:id="rId42"/>
    <p:sldId id="482" r:id="rId43"/>
    <p:sldId id="483" r:id="rId44"/>
    <p:sldId id="484" r:id="rId45"/>
    <p:sldId id="511" r:id="rId46"/>
    <p:sldId id="512" r:id="rId47"/>
    <p:sldId id="485" r:id="rId48"/>
  </p:sldIdLst>
  <p:sldSz cx="12192000" cy="6858000"/>
  <p:notesSz cx="9866313" cy="673576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0099"/>
    <a:srgbClr val="CC3399"/>
    <a:srgbClr val="800080"/>
    <a:srgbClr val="8A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013" autoAdjust="0"/>
    <p:restoredTop sz="94474" autoAdjust="0"/>
  </p:normalViewPr>
  <p:slideViewPr>
    <p:cSldViewPr snapToGrid="0">
      <p:cViewPr varScale="1">
        <p:scale>
          <a:sx n="108" d="100"/>
          <a:sy n="108" d="100"/>
        </p:scale>
        <p:origin x="48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viewProps" Target="view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>
            <a:extLst>
              <a:ext uri="{FF2B5EF4-FFF2-40B4-BE49-F238E27FC236}">
                <a16:creationId xmlns:a16="http://schemas.microsoft.com/office/drawing/2014/main" id="{EB055C86-0897-4197-8CBC-11683ADDD547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4275402" cy="33795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1E506AC3-FC3F-46D5-9825-DB67FEE6527A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5588628" y="0"/>
            <a:ext cx="4275402" cy="33795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23396B-D1E6-4636-99BD-6E49D3024B00}" type="datetimeFigureOut">
              <a:rPr lang="cs-CZ" smtClean="0"/>
              <a:t>07.03.2022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4B08F02E-B256-4EF1-9294-A9B752C6B55B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6397806"/>
            <a:ext cx="4275402" cy="33795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7459260B-3C23-4148-882E-B4193CD6932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5588628" y="6397806"/>
            <a:ext cx="4275402" cy="33795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1D8998-2957-44EE-ACC5-8F74632336A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2708980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95269" y="1122363"/>
            <a:ext cx="9001462" cy="2387600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95269" y="3602038"/>
            <a:ext cx="9001462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EA2F8-3FED-4C17-BD1F-AFF2BA33558A}" type="datetimeFigureOut">
              <a:rPr lang="cs-CZ" smtClean="0"/>
              <a:t>07.03.2022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8C06F-5C25-4DD0-A16A-64A539A679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728568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4289372"/>
            <a:ext cx="10367564" cy="819355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13806" y="621321"/>
            <a:ext cx="10367564" cy="3379735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5108728"/>
            <a:ext cx="10365998" cy="682472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EA2F8-3FED-4C17-BD1F-AFF2BA33558A}" type="datetimeFigureOut">
              <a:rPr lang="cs-CZ" smtClean="0"/>
              <a:t>07.03.2022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8C06F-5C25-4DD0-A16A-64A539A679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632808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3424859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4204820"/>
            <a:ext cx="10353761" cy="1592186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EA2F8-3FED-4C17-BD1F-AFF2BA33558A}" type="datetimeFigureOut">
              <a:rPr lang="cs-CZ" smtClean="0"/>
              <a:t>07.03.2022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8C06F-5C25-4DD0-A16A-64A539A679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22646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426812"/>
          </a:xfrm>
        </p:spPr>
        <p:txBody>
          <a:bodyPr anchor="t">
            <a:normAutofit/>
          </a:bodyPr>
          <a:lstStyle>
            <a:lvl1pPr marL="0" indent="0" algn="r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204821"/>
            <a:ext cx="10353762" cy="1586380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EA2F8-3FED-4C17-BD1F-AFF2BA33558A}" type="datetimeFigureOut">
              <a:rPr lang="cs-CZ" smtClean="0"/>
              <a:t>07.03.2022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8C06F-5C25-4DD0-A16A-64A539A679AA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TextBox 10"/>
          <p:cNvSpPr txBox="1"/>
          <p:nvPr/>
        </p:nvSpPr>
        <p:spPr>
          <a:xfrm>
            <a:off x="836612" y="73524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0657956" y="297209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91423743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2126942"/>
            <a:ext cx="10355327" cy="25118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650556"/>
            <a:ext cx="10353763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EA2F8-3FED-4C17-BD1F-AFF2BA33558A}" type="datetimeFigureOut">
              <a:rPr lang="cs-CZ" smtClean="0"/>
              <a:t>07.03.2022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8C06F-5C25-4DD0-A16A-64A539A679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5479410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94" y="609600"/>
            <a:ext cx="10353762" cy="1325563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94" y="2088319"/>
            <a:ext cx="3298956" cy="823305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94" y="2911624"/>
            <a:ext cx="3298956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4878" y="2088320"/>
            <a:ext cx="3298558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4878" y="2911624"/>
            <a:ext cx="329982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088320"/>
            <a:ext cx="3291211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6346" y="2911624"/>
            <a:ext cx="329121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EA2F8-3FED-4C17-BD1F-AFF2BA33558A}" type="datetimeFigureOut">
              <a:rPr lang="cs-CZ" smtClean="0"/>
              <a:t>07.03.2022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8C06F-5C25-4DD0-A16A-64A539A679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67338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 s obráz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1325563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95" y="4195899"/>
            <a:ext cx="3298955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092020" y="2298987"/>
            <a:ext cx="2940050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95" y="4772161"/>
            <a:ext cx="3298955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01" y="4195899"/>
            <a:ext cx="3298983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98987"/>
            <a:ext cx="2930525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72160"/>
            <a:ext cx="3300336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423" y="4195899"/>
            <a:ext cx="3289900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52803" y="2298987"/>
            <a:ext cx="2932113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298" y="4772161"/>
            <a:ext cx="3294258" cy="1019037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EA2F8-3FED-4C17-BD1F-AFF2BA33558A}" type="datetimeFigureOut">
              <a:rPr lang="cs-CZ" smtClean="0"/>
              <a:t>07.03.2022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8C06F-5C25-4DD0-A16A-64A539A679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7571302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EA2F8-3FED-4C17-BD1F-AFF2BA33558A}" type="datetimeFigureOut">
              <a:rPr lang="cs-CZ" smtClean="0"/>
              <a:t>07.03.2022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8C06F-5C25-4DD0-A16A-64A539A679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49374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599"/>
            <a:ext cx="2542657" cy="518160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3794" y="609599"/>
            <a:ext cx="7658705" cy="5181601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EA2F8-3FED-4C17-BD1F-AFF2BA33558A}" type="datetimeFigureOut">
              <a:rPr lang="cs-CZ" smtClean="0"/>
              <a:t>07.03.2022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8C06F-5C25-4DD0-A16A-64A539A679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165799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EA2F8-3FED-4C17-BD1F-AFF2BA33558A}" type="datetimeFigureOut">
              <a:rPr lang="cs-CZ" smtClean="0"/>
              <a:t>07.03.2022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8C06F-5C25-4DD0-A16A-64A539A679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856086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9244" y="657226"/>
            <a:ext cx="9733512" cy="2852737"/>
          </a:xfrm>
        </p:spPr>
        <p:txBody>
          <a:bodyPr anchor="b">
            <a:normAutofit/>
          </a:bodyPr>
          <a:lstStyle>
            <a:lvl1pPr>
              <a:defRPr sz="3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9244" y="3602038"/>
            <a:ext cx="9733512" cy="150018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EA2F8-3FED-4C17-BD1F-AFF2BA33558A}" type="datetimeFigureOut">
              <a:rPr lang="cs-CZ" smtClean="0"/>
              <a:t>07.03.2022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8C06F-5C25-4DD0-A16A-64A539A679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02144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3795" y="2088319"/>
            <a:ext cx="5106004" cy="370288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3403" y="2088319"/>
            <a:ext cx="5094154" cy="370288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EA2F8-3FED-4C17-BD1F-AFF2BA33558A}" type="datetimeFigureOut">
              <a:rPr lang="cs-CZ" smtClean="0"/>
              <a:t>07.03.2022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8C06F-5C25-4DD0-A16A-64A539A679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264887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5563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804" y="2088320"/>
            <a:ext cx="4879199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13795" y="2912232"/>
            <a:ext cx="5107208" cy="287896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2003" y="2088320"/>
            <a:ext cx="4865554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912232"/>
            <a:ext cx="5095357" cy="287896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EA2F8-3FED-4C17-BD1F-AFF2BA33558A}" type="datetimeFigureOut">
              <a:rPr lang="cs-CZ" smtClean="0"/>
              <a:t>07.03.2022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8C06F-5C25-4DD0-A16A-64A539A679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856904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EA2F8-3FED-4C17-BD1F-AFF2BA33558A}" type="datetimeFigureOut">
              <a:rPr lang="cs-CZ" smtClean="0"/>
              <a:t>07.03.2022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8C06F-5C25-4DD0-A16A-64A539A679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092835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EA2F8-3FED-4C17-BD1F-AFF2BA33558A}" type="datetimeFigureOut">
              <a:rPr lang="cs-CZ" smtClean="0"/>
              <a:t>07.03.2022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8C06F-5C25-4DD0-A16A-64A539A679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824516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8" y="609600"/>
            <a:ext cx="3932237" cy="2362200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78064" y="609600"/>
            <a:ext cx="6189492" cy="5181600"/>
          </a:xfrm>
        </p:spPr>
        <p:txBody>
          <a:bodyPr anchor="ctr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7228" y="2971800"/>
            <a:ext cx="3932237" cy="2819399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EA2F8-3FED-4C17-BD1F-AFF2BA33558A}" type="datetimeFigureOut">
              <a:rPr lang="cs-CZ" smtClean="0"/>
              <a:t>07.03.2022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8C06F-5C25-4DD0-A16A-64A539A679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603076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7" y="609600"/>
            <a:ext cx="5929773" cy="2362200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4" y="758881"/>
            <a:ext cx="3255356" cy="4883038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971800"/>
            <a:ext cx="5934950" cy="28194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EA2F8-3FED-4C17-BD1F-AFF2BA33558A}" type="datetimeFigureOut">
              <a:rPr lang="cs-CZ" smtClean="0"/>
              <a:t>07.03.2022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8C06F-5C25-4DD0-A16A-64A539A679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094332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95" y="2096064"/>
            <a:ext cx="10353762" cy="36951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6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DEA2F8-3FED-4C17-BD1F-AFF2BA33558A}" type="datetimeFigureOut">
              <a:rPr lang="cs-CZ" smtClean="0"/>
              <a:t>07.03.2022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94" y="5883275"/>
            <a:ext cx="66728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5354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A8C06F-5C25-4DD0-A16A-64A539A679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4196135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  <p:sldLayoutId id="2147483702" r:id="rId12"/>
    <p:sldLayoutId id="2147483703" r:id="rId13"/>
    <p:sldLayoutId id="2147483704" r:id="rId14"/>
    <p:sldLayoutId id="2147483705" r:id="rId15"/>
    <p:sldLayoutId id="2147483706" r:id="rId16"/>
    <p:sldLayoutId id="2147483707" r:id="rId17"/>
  </p:sldLayoutIdLst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400" b="1" i="0" kern="1200" cap="all">
          <a:solidFill>
            <a:schemeClr val="tx1"/>
          </a:solidFill>
          <a:effectLst>
            <a:outerShdw blurRad="50800" dist="63500" dir="2700000" algn="tl" rotWithShape="0">
              <a:srgbClr val="000000">
                <a:alpha val="48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5946B5-5FFD-4770-B69F-3C168D63DF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15233" y="733256"/>
            <a:ext cx="9561534" cy="2387600"/>
          </a:xfrm>
        </p:spPr>
        <p:txBody>
          <a:bodyPr/>
          <a:lstStyle/>
          <a:p>
            <a:r>
              <a:rPr lang="cs-CZ" b="1" dirty="0"/>
              <a:t>Pracovní právo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F49AE3E-DF28-41D9-AF4B-75886973804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sz="3200" dirty="0"/>
              <a:t>Mgr. Ing. Martin Štěrba</a:t>
            </a:r>
          </a:p>
        </p:txBody>
      </p:sp>
    </p:spTree>
    <p:extLst>
      <p:ext uri="{BB962C8B-B14F-4D97-AF65-F5344CB8AC3E}">
        <p14:creationId xmlns:p14="http://schemas.microsoft.com/office/powerpoint/2010/main" val="25226832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5946B5-5FFD-4770-B69F-3C168D63DF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56081" y="4481"/>
            <a:ext cx="9883035" cy="2387600"/>
          </a:xfrm>
        </p:spPr>
        <p:txBody>
          <a:bodyPr/>
          <a:lstStyle/>
          <a:p>
            <a:r>
              <a:rPr lang="cs-CZ" b="1" dirty="0"/>
              <a:t>Druh práce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F49AE3E-DF28-41D9-AF4B-7588697380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88167" y="2890335"/>
            <a:ext cx="9883034" cy="3429000"/>
          </a:xfrm>
        </p:spPr>
        <p:txBody>
          <a:bodyPr>
            <a:normAutofit fontScale="85000" lnSpcReduction="20000"/>
          </a:bodyPr>
          <a:lstStyle/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všechny činnosti podle potřeby zaměstnavatele - NE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asistentka ředitele nebo účetní - ANO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bude specifikováno v organizačním řádu zaměstnavatele - NE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prodavačka, uklízečka, servírka, kuchařka, provozní, pokojská, recepční, instruktorka lyžování, animátorka – ANO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endParaRPr lang="cs-CZ" altLang="cs-CZ" sz="2800" dirty="0"/>
          </a:p>
          <a:p>
            <a:pPr lvl="0"/>
            <a:r>
              <a:rPr lang="cs-CZ" altLang="cs-CZ" sz="2800" b="1" dirty="0"/>
              <a:t>DOSTATEČNÁ URČITOST VYMEZENÍ! – určení pracovní náplně</a:t>
            </a:r>
          </a:p>
        </p:txBody>
      </p:sp>
    </p:spTree>
    <p:extLst>
      <p:ext uri="{BB962C8B-B14F-4D97-AF65-F5344CB8AC3E}">
        <p14:creationId xmlns:p14="http://schemas.microsoft.com/office/powerpoint/2010/main" val="35939686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5946B5-5FFD-4770-B69F-3C168D63DF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56081" y="4481"/>
            <a:ext cx="9883035" cy="2387600"/>
          </a:xfrm>
        </p:spPr>
        <p:txBody>
          <a:bodyPr/>
          <a:lstStyle/>
          <a:p>
            <a:r>
              <a:rPr lang="cs-CZ" b="1" dirty="0"/>
              <a:t>Pracovní náplň</a:t>
            </a:r>
            <a:br>
              <a:rPr lang="cs-CZ" b="1" dirty="0"/>
            </a:br>
            <a:endParaRPr lang="cs-CZ" b="1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F49AE3E-DF28-41D9-AF4B-7588697380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88167" y="2890335"/>
            <a:ext cx="9883034" cy="3429000"/>
          </a:xfrm>
        </p:spPr>
        <p:txBody>
          <a:bodyPr>
            <a:normAutofit/>
          </a:bodyPr>
          <a:lstStyle/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konkretizace pracovních činností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jednostranný příkaz zaměstnavatele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sjednání v pracovní smlouvě?</a:t>
            </a:r>
          </a:p>
        </p:txBody>
      </p:sp>
    </p:spTree>
    <p:extLst>
      <p:ext uri="{BB962C8B-B14F-4D97-AF65-F5344CB8AC3E}">
        <p14:creationId xmlns:p14="http://schemas.microsoft.com/office/powerpoint/2010/main" val="30355450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5946B5-5FFD-4770-B69F-3C168D63DF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56081" y="4481"/>
            <a:ext cx="9883035" cy="2387600"/>
          </a:xfrm>
        </p:spPr>
        <p:txBody>
          <a:bodyPr/>
          <a:lstStyle/>
          <a:p>
            <a:r>
              <a:rPr lang="cs-CZ" b="1" dirty="0"/>
              <a:t>Místo výkonu práce</a:t>
            </a:r>
            <a:br>
              <a:rPr lang="cs-CZ" b="1" dirty="0"/>
            </a:br>
            <a:endParaRPr lang="cs-CZ" b="1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F49AE3E-DF28-41D9-AF4B-7588697380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88167" y="2890335"/>
            <a:ext cx="9883034" cy="3429000"/>
          </a:xfrm>
        </p:spPr>
        <p:txBody>
          <a:bodyPr>
            <a:normAutofit/>
          </a:bodyPr>
          <a:lstStyle/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Kobližná 19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sídlo zaměstnavatele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všechny provozovny zaměstnavatele </a:t>
            </a:r>
          </a:p>
          <a:p>
            <a:pPr lvl="0" algn="l"/>
            <a:r>
              <a:rPr lang="cs-CZ" altLang="cs-CZ" sz="2800" dirty="0"/>
              <a:t>   na území České a Slovenské republiky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Brno, Praha, Olomouc</a:t>
            </a:r>
          </a:p>
        </p:txBody>
      </p:sp>
    </p:spTree>
    <p:extLst>
      <p:ext uri="{BB962C8B-B14F-4D97-AF65-F5344CB8AC3E}">
        <p14:creationId xmlns:p14="http://schemas.microsoft.com/office/powerpoint/2010/main" val="39974700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5946B5-5FFD-4770-B69F-3C168D63DF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56081" y="4481"/>
            <a:ext cx="9883035" cy="2387600"/>
          </a:xfrm>
        </p:spPr>
        <p:txBody>
          <a:bodyPr/>
          <a:lstStyle/>
          <a:p>
            <a:r>
              <a:rPr lang="cs-CZ" b="1" dirty="0"/>
              <a:t>Místo výkonu práce</a:t>
            </a:r>
            <a:br>
              <a:rPr lang="cs-CZ" b="1" dirty="0"/>
            </a:br>
            <a:endParaRPr lang="cs-CZ" b="1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F49AE3E-DF28-41D9-AF4B-7588697380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88167" y="2890335"/>
            <a:ext cx="9883034" cy="3429000"/>
          </a:xfrm>
        </p:spPr>
        <p:txBody>
          <a:bodyPr>
            <a:normAutofit lnSpcReduction="10000"/>
          </a:bodyPr>
          <a:lstStyle/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Kobližná 19 – Chybí město - neurčité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sídlo zaměstnavatele – ANO, je možné dohledat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všechny provozovny zaměstnavatele </a:t>
            </a:r>
          </a:p>
          <a:p>
            <a:pPr lvl="0" algn="l"/>
            <a:r>
              <a:rPr lang="cs-CZ" altLang="cs-CZ" sz="2800" dirty="0"/>
              <a:t>   na území České a Slovenské republiky – ANO, lze dohledat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Brno, Praha, Olomouc - ANO</a:t>
            </a:r>
          </a:p>
        </p:txBody>
      </p:sp>
    </p:spTree>
    <p:extLst>
      <p:ext uri="{BB962C8B-B14F-4D97-AF65-F5344CB8AC3E}">
        <p14:creationId xmlns:p14="http://schemas.microsoft.com/office/powerpoint/2010/main" val="15554496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5946B5-5FFD-4770-B69F-3C168D63DF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56081" y="4481"/>
            <a:ext cx="9883035" cy="2387600"/>
          </a:xfrm>
        </p:spPr>
        <p:txBody>
          <a:bodyPr/>
          <a:lstStyle/>
          <a:p>
            <a:r>
              <a:rPr lang="cs-CZ" b="1" dirty="0"/>
              <a:t>Den nástupu do práce</a:t>
            </a:r>
            <a:br>
              <a:rPr lang="cs-CZ" b="1" dirty="0"/>
            </a:br>
            <a:endParaRPr lang="cs-CZ" b="1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F49AE3E-DF28-41D9-AF4B-7588697380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88167" y="2890335"/>
            <a:ext cx="9883034" cy="3429000"/>
          </a:xfrm>
        </p:spPr>
        <p:txBody>
          <a:bodyPr>
            <a:normAutofit/>
          </a:bodyPr>
          <a:lstStyle/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sedmý den po skončení dosavadního zaměstnání 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pokud dojde ke skončení dosavadního zaměstnání, tak sedmý den poté  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ode dne, kdy zaměstnankyně XY nastoupí na mateřskou dovolenou</a:t>
            </a:r>
          </a:p>
        </p:txBody>
      </p:sp>
    </p:spTree>
    <p:extLst>
      <p:ext uri="{BB962C8B-B14F-4D97-AF65-F5344CB8AC3E}">
        <p14:creationId xmlns:p14="http://schemas.microsoft.com/office/powerpoint/2010/main" val="27097989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5946B5-5FFD-4770-B69F-3C168D63DF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56081" y="4481"/>
            <a:ext cx="9883035" cy="2387600"/>
          </a:xfrm>
        </p:spPr>
        <p:txBody>
          <a:bodyPr/>
          <a:lstStyle/>
          <a:p>
            <a:r>
              <a:rPr lang="cs-CZ" b="1" dirty="0"/>
              <a:t>Den nástupu do práce</a:t>
            </a:r>
            <a:br>
              <a:rPr lang="cs-CZ" b="1" dirty="0"/>
            </a:br>
            <a:endParaRPr lang="cs-CZ" b="1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F49AE3E-DF28-41D9-AF4B-7588697380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88167" y="2890335"/>
            <a:ext cx="9883034" cy="3429000"/>
          </a:xfrm>
        </p:spPr>
        <p:txBody>
          <a:bodyPr>
            <a:normAutofit/>
          </a:bodyPr>
          <a:lstStyle/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sedmý den po skončení dosavadního zaměstnání  - ANO, pokud už je podána výpověď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pokud dojde ke skončení dosavadního zaměstnání, tak sedmý den poté – NE, neurčité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ode dne, kdy zaměstnankyně XY nastoupí na mateřskou dovolenou – ANO, pokud je zaměstnankyně těhotná</a:t>
            </a:r>
          </a:p>
        </p:txBody>
      </p:sp>
    </p:spTree>
    <p:extLst>
      <p:ext uri="{BB962C8B-B14F-4D97-AF65-F5344CB8AC3E}">
        <p14:creationId xmlns:p14="http://schemas.microsoft.com/office/powerpoint/2010/main" val="32962322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5946B5-5FFD-4770-B69F-3C168D63DF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56081" y="4481"/>
            <a:ext cx="9883035" cy="2387600"/>
          </a:xfrm>
        </p:spPr>
        <p:txBody>
          <a:bodyPr/>
          <a:lstStyle/>
          <a:p>
            <a:r>
              <a:rPr lang="cs-CZ" altLang="cs-CZ" b="1" dirty="0"/>
              <a:t>Pracovní poměr na dobu určitou</a:t>
            </a:r>
            <a:endParaRPr lang="cs-CZ" b="1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F49AE3E-DF28-41D9-AF4B-7588697380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88167" y="2890335"/>
            <a:ext cx="9883034" cy="3429000"/>
          </a:xfrm>
        </p:spPr>
        <p:txBody>
          <a:bodyPr>
            <a:normAutofit/>
          </a:bodyPr>
          <a:lstStyle/>
          <a:p>
            <a:pPr marL="457200" lvl="0" indent="-4572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max. 3roky</a:t>
            </a:r>
          </a:p>
          <a:p>
            <a:pPr marL="457200" lvl="0" indent="-4572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max. 2 krát</a:t>
            </a:r>
          </a:p>
          <a:p>
            <a:pPr marL="457200" lvl="0" indent="-4572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opakování = prodloužení</a:t>
            </a:r>
          </a:p>
          <a:p>
            <a:pPr marL="457200" lvl="0" indent="-4572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3 roky pauza </a:t>
            </a:r>
          </a:p>
        </p:txBody>
      </p:sp>
    </p:spTree>
    <p:extLst>
      <p:ext uri="{BB962C8B-B14F-4D97-AF65-F5344CB8AC3E}">
        <p14:creationId xmlns:p14="http://schemas.microsoft.com/office/powerpoint/2010/main" val="19732476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5946B5-5FFD-4770-B69F-3C168D63DF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56081" y="4481"/>
            <a:ext cx="9883035" cy="2387600"/>
          </a:xfrm>
        </p:spPr>
        <p:txBody>
          <a:bodyPr/>
          <a:lstStyle/>
          <a:p>
            <a:r>
              <a:rPr lang="cs-CZ" altLang="cs-CZ" b="1" dirty="0"/>
              <a:t>Výjimka</a:t>
            </a:r>
            <a:endParaRPr lang="cs-CZ" b="1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F49AE3E-DF28-41D9-AF4B-7588697380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88167" y="2890335"/>
            <a:ext cx="9883034" cy="3429000"/>
          </a:xfrm>
        </p:spPr>
        <p:txBody>
          <a:bodyPr>
            <a:normAutofit/>
          </a:bodyPr>
          <a:lstStyle/>
          <a:p>
            <a:pPr lvl="0" algn="l"/>
            <a:endParaRPr lang="cs-CZ" altLang="cs-CZ" sz="2800" dirty="0"/>
          </a:p>
          <a:p>
            <a:pPr marL="457200" lvl="0" indent="-4572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vážné provozní důvody</a:t>
            </a:r>
          </a:p>
          <a:p>
            <a:pPr marL="457200" lvl="0" indent="-4572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důvody spočívající ve zvláštní povaze práce</a:t>
            </a:r>
          </a:p>
          <a:p>
            <a:pPr marL="457200" lvl="0" indent="-4572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jiný postup musí být přiměřený</a:t>
            </a:r>
          </a:p>
          <a:p>
            <a:pPr marL="457200" lvl="0" indent="-4572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písemná dohoda s odborovou organizací, vnitřní předpis</a:t>
            </a:r>
          </a:p>
        </p:txBody>
      </p:sp>
    </p:spTree>
    <p:extLst>
      <p:ext uri="{BB962C8B-B14F-4D97-AF65-F5344CB8AC3E}">
        <p14:creationId xmlns:p14="http://schemas.microsoft.com/office/powerpoint/2010/main" val="30479002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5946B5-5FFD-4770-B69F-3C168D63DF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2312" y="1537367"/>
            <a:ext cx="9883035" cy="2387600"/>
          </a:xfrm>
        </p:spPr>
        <p:txBody>
          <a:bodyPr>
            <a:normAutofit fontScale="90000"/>
          </a:bodyPr>
          <a:lstStyle/>
          <a:p>
            <a:r>
              <a:rPr lang="cs-CZ" altLang="cs-CZ" b="1" dirty="0"/>
              <a:t>Důsledky protiprávního sjednání pracovního poměru na dobu určitou</a:t>
            </a:r>
            <a:br>
              <a:rPr lang="cs-CZ" altLang="cs-CZ" b="1" dirty="0"/>
            </a:br>
            <a:endParaRPr lang="cs-CZ" b="1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F49AE3E-DF28-41D9-AF4B-7588697380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88167" y="2890335"/>
            <a:ext cx="9883034" cy="3429000"/>
          </a:xfrm>
        </p:spPr>
        <p:txBody>
          <a:bodyPr>
            <a:normAutofit/>
          </a:bodyPr>
          <a:lstStyle/>
          <a:p>
            <a:pPr lvl="0" algn="l"/>
            <a:endParaRPr lang="cs-CZ" altLang="cs-CZ" sz="2800" dirty="0"/>
          </a:p>
          <a:p>
            <a:pPr marL="457200" lvl="0" indent="-4572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písemné oznámení zaměstnance</a:t>
            </a:r>
          </a:p>
          <a:p>
            <a:pPr marL="457200" lvl="0" indent="-4572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před uplynutím sjednané doby</a:t>
            </a:r>
          </a:p>
          <a:p>
            <a:pPr marL="457200" lvl="0" indent="-4572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určovací žaloba</a:t>
            </a:r>
          </a:p>
        </p:txBody>
      </p:sp>
    </p:spTree>
    <p:extLst>
      <p:ext uri="{BB962C8B-B14F-4D97-AF65-F5344CB8AC3E}">
        <p14:creationId xmlns:p14="http://schemas.microsoft.com/office/powerpoint/2010/main" val="22402313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5946B5-5FFD-4770-B69F-3C168D63DF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54482" y="30300"/>
            <a:ext cx="9883035" cy="2387600"/>
          </a:xfrm>
        </p:spPr>
        <p:txBody>
          <a:bodyPr>
            <a:normAutofit/>
          </a:bodyPr>
          <a:lstStyle/>
          <a:p>
            <a:r>
              <a:rPr lang="cs-CZ" altLang="x-none" b="1" dirty="0"/>
              <a:t>Zkušební doba</a:t>
            </a:r>
            <a:endParaRPr lang="cs-CZ" b="1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F49AE3E-DF28-41D9-AF4B-7588697380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54483" y="2928290"/>
            <a:ext cx="9883034" cy="3429000"/>
          </a:xfrm>
        </p:spPr>
        <p:txBody>
          <a:bodyPr>
            <a:normAutofit/>
          </a:bodyPr>
          <a:lstStyle/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musí být výslovně sjednána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písemnost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nejpozději v den nástupu do práce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nelze prodloužit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max. 3, příp. max. 6 měsíců</a:t>
            </a:r>
          </a:p>
        </p:txBody>
      </p:sp>
    </p:spTree>
    <p:extLst>
      <p:ext uri="{BB962C8B-B14F-4D97-AF65-F5344CB8AC3E}">
        <p14:creationId xmlns:p14="http://schemas.microsoft.com/office/powerpoint/2010/main" val="32954033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5946B5-5FFD-4770-B69F-3C168D63DF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15233" y="-521612"/>
            <a:ext cx="9561534" cy="2387600"/>
          </a:xfrm>
        </p:spPr>
        <p:txBody>
          <a:bodyPr/>
          <a:lstStyle/>
          <a:p>
            <a:r>
              <a:rPr lang="cs-CZ" b="1" dirty="0"/>
              <a:t>OSNOVA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F49AE3E-DF28-41D9-AF4B-7588697380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865988"/>
            <a:ext cx="9144000" cy="4641816"/>
          </a:xfrm>
        </p:spPr>
        <p:txBody>
          <a:bodyPr>
            <a:normAutofit/>
          </a:bodyPr>
          <a:lstStyle/>
          <a:p>
            <a:pPr algn="just"/>
            <a:r>
              <a:rPr lang="cs-CZ" dirty="0"/>
              <a:t>Pracovní poměr</a:t>
            </a:r>
          </a:p>
          <a:p>
            <a:pPr marL="914400" lvl="1" indent="-457200" algn="just">
              <a:buFont typeface="Arial" panose="020B0604020202020204" pitchFamily="34" charset="0"/>
              <a:buAutoNum type="arabicPeriod"/>
            </a:pPr>
            <a:r>
              <a:rPr lang="cs-CZ" dirty="0"/>
              <a:t>Vznik</a:t>
            </a:r>
          </a:p>
          <a:p>
            <a:pPr marL="914400" lvl="1" indent="-457200" algn="just">
              <a:buFont typeface="Arial" panose="020B0604020202020204" pitchFamily="34" charset="0"/>
              <a:buAutoNum type="arabicPeriod"/>
            </a:pPr>
            <a:r>
              <a:rPr lang="cs-CZ" dirty="0"/>
              <a:t>Změna</a:t>
            </a:r>
          </a:p>
          <a:p>
            <a:pPr marL="914400" lvl="1" indent="-457200" algn="just">
              <a:buFont typeface="Arial" panose="020B0604020202020204" pitchFamily="34" charset="0"/>
              <a:buAutoNum type="arabicPeriod"/>
            </a:pPr>
            <a:r>
              <a:rPr lang="cs-CZ" dirty="0"/>
              <a:t>Zánik</a:t>
            </a:r>
          </a:p>
        </p:txBody>
      </p:sp>
    </p:spTree>
    <p:extLst>
      <p:ext uri="{BB962C8B-B14F-4D97-AF65-F5344CB8AC3E}">
        <p14:creationId xmlns:p14="http://schemas.microsoft.com/office/powerpoint/2010/main" val="31546296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5946B5-5FFD-4770-B69F-3C168D63DF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54482" y="30300"/>
            <a:ext cx="9883035" cy="2387600"/>
          </a:xfrm>
        </p:spPr>
        <p:txBody>
          <a:bodyPr>
            <a:normAutofit/>
          </a:bodyPr>
          <a:lstStyle/>
          <a:p>
            <a:r>
              <a:rPr lang="cs-CZ" altLang="x-none" b="1" dirty="0"/>
              <a:t>Další pravidelné náležitosti pracovní smlouvy</a:t>
            </a:r>
            <a:endParaRPr lang="cs-CZ" b="1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F49AE3E-DF28-41D9-AF4B-7588697380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54483" y="2928290"/>
            <a:ext cx="9883034" cy="3429000"/>
          </a:xfrm>
        </p:spPr>
        <p:txBody>
          <a:bodyPr>
            <a:normAutofit/>
          </a:bodyPr>
          <a:lstStyle/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ujednání o pracovní době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ujednání o délce dovolené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ujednání o výši mzdy a způsobu odměňování</a:t>
            </a:r>
          </a:p>
        </p:txBody>
      </p:sp>
    </p:spTree>
    <p:extLst>
      <p:ext uri="{BB962C8B-B14F-4D97-AF65-F5344CB8AC3E}">
        <p14:creationId xmlns:p14="http://schemas.microsoft.com/office/powerpoint/2010/main" val="7353626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5946B5-5FFD-4770-B69F-3C168D63DF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54482" y="30300"/>
            <a:ext cx="9883035" cy="2387600"/>
          </a:xfrm>
        </p:spPr>
        <p:txBody>
          <a:bodyPr>
            <a:normAutofit/>
          </a:bodyPr>
          <a:lstStyle/>
          <a:p>
            <a:r>
              <a:rPr lang="cs-CZ" altLang="x-none" b="1" dirty="0"/>
              <a:t>Konkurenční doložka</a:t>
            </a:r>
            <a:endParaRPr lang="cs-CZ" b="1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F49AE3E-DF28-41D9-AF4B-7588697380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54483" y="2417900"/>
            <a:ext cx="9883034" cy="3939390"/>
          </a:xfrm>
        </p:spPr>
        <p:txBody>
          <a:bodyPr>
            <a:normAutofit fontScale="70000" lnSpcReduction="20000"/>
          </a:bodyPr>
          <a:lstStyle/>
          <a:p>
            <a:pPr marL="228600" lvl="0" indent="-228600" algn="l">
              <a:buFont typeface="Arial" panose="020B0604020202020204" pitchFamily="34" charset="0"/>
              <a:buChar char="•"/>
            </a:pPr>
            <a:endParaRPr lang="cs-CZ" altLang="cs-CZ" sz="2800" dirty="0"/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písemnost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předmět činnost zaměstnavatele, soutěžní činnost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přiměřené peněžité vyrovnání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spravedlivě lze požadovat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podstatné ztížení činnosti zaměstnavatele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smluvní pokuta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písemné odstoupení zaměstnavatele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písemná výpověď zaměstnance</a:t>
            </a:r>
          </a:p>
        </p:txBody>
      </p:sp>
    </p:spTree>
    <p:extLst>
      <p:ext uri="{BB962C8B-B14F-4D97-AF65-F5344CB8AC3E}">
        <p14:creationId xmlns:p14="http://schemas.microsoft.com/office/powerpoint/2010/main" val="7314433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5946B5-5FFD-4770-B69F-3C168D63DF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54482" y="30300"/>
            <a:ext cx="9883035" cy="2387600"/>
          </a:xfrm>
        </p:spPr>
        <p:txBody>
          <a:bodyPr>
            <a:normAutofit/>
          </a:bodyPr>
          <a:lstStyle/>
          <a:p>
            <a:r>
              <a:rPr lang="cs-CZ" altLang="x-none" b="1" dirty="0"/>
              <a:t>Změny pracovního poměru</a:t>
            </a:r>
            <a:endParaRPr lang="cs-CZ" b="1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F49AE3E-DF28-41D9-AF4B-7588697380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54483" y="2417900"/>
            <a:ext cx="9883034" cy="3939390"/>
          </a:xfrm>
        </p:spPr>
        <p:txBody>
          <a:bodyPr>
            <a:normAutofit/>
          </a:bodyPr>
          <a:lstStyle/>
          <a:p>
            <a:pPr marL="228600" lvl="0" indent="-228600" algn="l">
              <a:buFont typeface="Arial" panose="020B0604020202020204" pitchFamily="34" charset="0"/>
              <a:buChar char="•"/>
            </a:pPr>
            <a:endParaRPr lang="cs-CZ" altLang="cs-CZ" sz="2800" dirty="0"/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§ 40 a násl. ZP</a:t>
            </a:r>
          </a:p>
          <a:p>
            <a:pPr lvl="0" algn="l"/>
            <a:endParaRPr lang="cs-CZ" altLang="cs-CZ" sz="2800" dirty="0"/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Převedení x přeložení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endParaRPr lang="cs-CZ" altLang="cs-CZ" sz="2800" dirty="0"/>
          </a:p>
          <a:p>
            <a:pPr marL="228600" lvl="0" indent="-228600" algn="l">
              <a:buFont typeface="Arial" panose="020B0604020202020204" pitchFamily="34" charset="0"/>
              <a:buChar char="•"/>
            </a:pPr>
            <a:endParaRPr lang="cs-CZ" altLang="cs-CZ" sz="2800" dirty="0"/>
          </a:p>
        </p:txBody>
      </p:sp>
    </p:spTree>
    <p:extLst>
      <p:ext uri="{BB962C8B-B14F-4D97-AF65-F5344CB8AC3E}">
        <p14:creationId xmlns:p14="http://schemas.microsoft.com/office/powerpoint/2010/main" val="39547893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5946B5-5FFD-4770-B69F-3C168D63DF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54482" y="-892412"/>
            <a:ext cx="9883035" cy="2387600"/>
          </a:xfrm>
        </p:spPr>
        <p:txBody>
          <a:bodyPr>
            <a:normAutofit/>
          </a:bodyPr>
          <a:lstStyle/>
          <a:p>
            <a:r>
              <a:rPr lang="cs-CZ" altLang="x-none" b="1" dirty="0"/>
              <a:t>Změny pracovního poměru</a:t>
            </a:r>
            <a:endParaRPr lang="cs-CZ" b="1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F49AE3E-DF28-41D9-AF4B-7588697380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54483" y="1495188"/>
            <a:ext cx="9883034" cy="5105120"/>
          </a:xfrm>
        </p:spPr>
        <p:txBody>
          <a:bodyPr>
            <a:normAutofit fontScale="47500" lnSpcReduction="20000"/>
          </a:bodyPr>
          <a:lstStyle/>
          <a:p>
            <a:pPr lvl="0" algn="l"/>
            <a:r>
              <a:rPr lang="cs-CZ" altLang="cs-CZ" sz="2800" b="1" u="sng" dirty="0"/>
              <a:t>PŘEVEDENÍ</a:t>
            </a:r>
          </a:p>
          <a:p>
            <a:pPr lvl="0" algn="l"/>
            <a:endParaRPr lang="cs-CZ" altLang="cs-CZ" sz="2800" b="1" u="sng" dirty="0"/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zaměstnanec pozbyl vzhledem ke svému zdravotnímu stavu podle lékařského posudku vydaného poskytovatelem pracovnělékařských služeb nebo rozhodnutí příslušného správního orgánu, který lékařský posudek přezkoumává, dlouhodobě způsobilosti konat dále dosavadní práci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zaměstnanec nesmí podle lékařského posudku vydaného poskytovatelem pracovnělékařských služeb nebo rozhodnutí příslušného správního orgánu, který lékařský posudek přezkoumává, dále konat dosavadní práci pro pracovní úraz, onemocnění nemocí z povolání nebo pro ohrožení touto nemocí, anebo dosáhl-li na pracovišti určeném rozhodnutím příslušného orgánu ochrany veřejného zdraví nejvyšší přípustné expozice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koná těhotná zaměstnankyně, zaměstnankyně, která kojí, nebo zaměstnankyně-matka do konce devátého měsíce po porodu práci, kterou nesmějí být tyto zaměstnankyně zaměstnávány nebo která podle lékařského posudku ohrožuje její těhotenství nebo mateřství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je to nutné podle lékařského posudku vydaného poskytovatelem pracovnělékařských služeb nebo rozhodnutí příslušného orgánu ochrany veřejného zdraví v zájmu ochrany zdraví jiných fyzických osob před infekčním onemocněním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je toho zapotřebí podle pravomocného rozhodnutí soudu nebo správního úřadu, jiného státního orgánu nebo orgánu územního samosprávného celku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zaměstnanec pracující v noci na základě lékařského posudku vydaného poskytovatelem pracovnělékařských služeb uznán nezpůsobilým pro noční práci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o to požádá těhotná zaměstnankyně, zaměstnankyně, která kojí, nebo zaměstnankyně-matka do konce devátého měsíce po porodu, která pracuje v noci</a:t>
            </a:r>
          </a:p>
        </p:txBody>
      </p:sp>
    </p:spTree>
    <p:extLst>
      <p:ext uri="{BB962C8B-B14F-4D97-AF65-F5344CB8AC3E}">
        <p14:creationId xmlns:p14="http://schemas.microsoft.com/office/powerpoint/2010/main" val="4218634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5946B5-5FFD-4770-B69F-3C168D63DF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54482" y="-892412"/>
            <a:ext cx="9883035" cy="2387600"/>
          </a:xfrm>
        </p:spPr>
        <p:txBody>
          <a:bodyPr>
            <a:normAutofit/>
          </a:bodyPr>
          <a:lstStyle/>
          <a:p>
            <a:r>
              <a:rPr lang="cs-CZ" altLang="x-none" b="1" dirty="0"/>
              <a:t>Změny pracovního poměru</a:t>
            </a:r>
            <a:endParaRPr lang="cs-CZ" b="1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F49AE3E-DF28-41D9-AF4B-7588697380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53495" y="1752880"/>
            <a:ext cx="9883034" cy="4805861"/>
          </a:xfrm>
        </p:spPr>
        <p:txBody>
          <a:bodyPr>
            <a:normAutofit fontScale="92500" lnSpcReduction="10000"/>
          </a:bodyPr>
          <a:lstStyle/>
          <a:p>
            <a:pPr lvl="0" algn="l"/>
            <a:r>
              <a:rPr lang="cs-CZ" altLang="cs-CZ" sz="2800" b="1" u="sng" dirty="0"/>
              <a:t>PŘELOŽENÍ</a:t>
            </a:r>
          </a:p>
          <a:p>
            <a:pPr lvl="0" algn="l"/>
            <a:endParaRPr lang="cs-CZ" altLang="cs-CZ" sz="2800" b="1" u="sng" dirty="0"/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Přeložit zaměstnance k výkonu práce do jiného místa, než bylo sjednáno v pracovní smlouvě, je možné pouze s jeho souhlasem a v rámci zaměstnavatele, pokud to nezbytně vyžaduje jeho provozní potřeba.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Pracovní úkoly přeloženému zaměstnanci ukládá, jeho práci organizuje, řídí a kontroluje a pokyny mu k tomu účelu dává příslušný vedoucí zaměstnanec organizační složky (útvaru), na jejíž pracoviště byl zaměstnanec přeložen.</a:t>
            </a:r>
          </a:p>
        </p:txBody>
      </p:sp>
    </p:spTree>
    <p:extLst>
      <p:ext uri="{BB962C8B-B14F-4D97-AF65-F5344CB8AC3E}">
        <p14:creationId xmlns:p14="http://schemas.microsoft.com/office/powerpoint/2010/main" val="21194372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5946B5-5FFD-4770-B69F-3C168D63DF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54482" y="-655135"/>
            <a:ext cx="9883035" cy="2387600"/>
          </a:xfrm>
        </p:spPr>
        <p:txBody>
          <a:bodyPr>
            <a:normAutofit/>
          </a:bodyPr>
          <a:lstStyle/>
          <a:p>
            <a:r>
              <a:rPr lang="pl-PL" altLang="x-none" b="1" dirty="0"/>
              <a:t>Skončení pracovního poměru</a:t>
            </a:r>
            <a:endParaRPr lang="cs-CZ" b="1" dirty="0"/>
          </a:p>
        </p:txBody>
      </p:sp>
      <p:pic>
        <p:nvPicPr>
          <p:cNvPr id="9" name="Picture 5" descr="images258">
            <a:extLst>
              <a:ext uri="{FF2B5EF4-FFF2-40B4-BE49-F238E27FC236}">
                <a16:creationId xmlns:a16="http://schemas.microsoft.com/office/drawing/2014/main" id="{0DEEAB82-7D48-483B-8D59-3D137F1E5D8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27461" y="1947623"/>
            <a:ext cx="4537075" cy="4537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693735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5946B5-5FFD-4770-B69F-3C168D63DF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54483" y="-71437"/>
            <a:ext cx="9883035" cy="2387600"/>
          </a:xfrm>
        </p:spPr>
        <p:txBody>
          <a:bodyPr>
            <a:normAutofit/>
          </a:bodyPr>
          <a:lstStyle/>
          <a:p>
            <a:r>
              <a:rPr lang="pl-PL" altLang="x-none" b="1" dirty="0"/>
              <a:t>Skončení pracovního poměru</a:t>
            </a:r>
            <a:endParaRPr lang="cs-CZ" b="1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F49AE3E-DF28-41D9-AF4B-7588697380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54483" y="2576072"/>
            <a:ext cx="9883034" cy="4095634"/>
          </a:xfrm>
        </p:spPr>
        <p:txBody>
          <a:bodyPr>
            <a:normAutofit/>
          </a:bodyPr>
          <a:lstStyle/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uplynutím sjednané doby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smrtí zaměstnance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zrušením povolení k pobytu cizince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uplynutí doby, na kterou bylo cizinci vydáno povolení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právním jednáním zaměstnance a zaměstnavatele – rozvázání pracovního poměru</a:t>
            </a:r>
          </a:p>
        </p:txBody>
      </p:sp>
    </p:spTree>
    <p:extLst>
      <p:ext uri="{BB962C8B-B14F-4D97-AF65-F5344CB8AC3E}">
        <p14:creationId xmlns:p14="http://schemas.microsoft.com/office/powerpoint/2010/main" val="1428673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5946B5-5FFD-4770-B69F-3C168D63DF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54483" y="-71437"/>
            <a:ext cx="9883035" cy="2387600"/>
          </a:xfrm>
        </p:spPr>
        <p:txBody>
          <a:bodyPr>
            <a:normAutofit/>
          </a:bodyPr>
          <a:lstStyle/>
          <a:p>
            <a:r>
              <a:rPr lang="pl-PL" altLang="x-none" b="1" dirty="0"/>
              <a:t>Rozvázání pracovního poměru</a:t>
            </a:r>
            <a:endParaRPr lang="cs-CZ" b="1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F49AE3E-DF28-41D9-AF4B-7588697380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54484" y="3102165"/>
            <a:ext cx="9883034" cy="4095634"/>
          </a:xfrm>
        </p:spPr>
        <p:txBody>
          <a:bodyPr>
            <a:normAutofit/>
          </a:bodyPr>
          <a:lstStyle/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Dohoda: písemně, nemusí být vymezen důvod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Výpověď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Okamžité zrušení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Zrušení ve zkušební době </a:t>
            </a:r>
          </a:p>
        </p:txBody>
      </p:sp>
    </p:spTree>
    <p:extLst>
      <p:ext uri="{BB962C8B-B14F-4D97-AF65-F5344CB8AC3E}">
        <p14:creationId xmlns:p14="http://schemas.microsoft.com/office/powerpoint/2010/main" val="19156557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5946B5-5FFD-4770-B69F-3C168D63DF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54483" y="-71437"/>
            <a:ext cx="9883035" cy="2387600"/>
          </a:xfrm>
        </p:spPr>
        <p:txBody>
          <a:bodyPr>
            <a:normAutofit/>
          </a:bodyPr>
          <a:lstStyle/>
          <a:p>
            <a:r>
              <a:rPr lang="pl-PL" altLang="x-none" b="1" dirty="0"/>
              <a:t>Výpověď</a:t>
            </a:r>
            <a:endParaRPr lang="cs-CZ" b="1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F49AE3E-DF28-41D9-AF4B-7588697380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54484" y="3102165"/>
            <a:ext cx="9883034" cy="4095634"/>
          </a:xfrm>
        </p:spPr>
        <p:txBody>
          <a:bodyPr>
            <a:normAutofit/>
          </a:bodyPr>
          <a:lstStyle/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písemně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doručena druhé straně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výpovědní doba min. dva měsíce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odvolat lze pouze se souhlasem druhé smluvní strany</a:t>
            </a:r>
          </a:p>
        </p:txBody>
      </p:sp>
    </p:spTree>
    <p:extLst>
      <p:ext uri="{BB962C8B-B14F-4D97-AF65-F5344CB8AC3E}">
        <p14:creationId xmlns:p14="http://schemas.microsoft.com/office/powerpoint/2010/main" val="9417656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5946B5-5FFD-4770-B69F-3C168D63DF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54483" y="-71437"/>
            <a:ext cx="9883035" cy="2387600"/>
          </a:xfrm>
        </p:spPr>
        <p:txBody>
          <a:bodyPr>
            <a:normAutofit/>
          </a:bodyPr>
          <a:lstStyle/>
          <a:p>
            <a:r>
              <a:rPr lang="pl-PL" altLang="x-none" b="1" dirty="0"/>
              <a:t>Výpověď daná zaměstnancem</a:t>
            </a:r>
            <a:endParaRPr lang="cs-CZ" b="1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F49AE3E-DF28-41D9-AF4B-7588697380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54484" y="3102165"/>
            <a:ext cx="9883034" cy="4095634"/>
          </a:xfrm>
        </p:spPr>
        <p:txBody>
          <a:bodyPr>
            <a:normAutofit/>
          </a:bodyPr>
          <a:lstStyle/>
          <a:p>
            <a:pPr marL="228600" lvl="0" indent="-228600" algn="l"/>
            <a:endParaRPr lang="cs-CZ" altLang="cs-CZ" sz="2800" dirty="0"/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z jakéhokoliv důvodu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bez uvedení důvodu</a:t>
            </a:r>
          </a:p>
        </p:txBody>
      </p:sp>
    </p:spTree>
    <p:extLst>
      <p:ext uri="{BB962C8B-B14F-4D97-AF65-F5344CB8AC3E}">
        <p14:creationId xmlns:p14="http://schemas.microsoft.com/office/powerpoint/2010/main" val="39607882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5946B5-5FFD-4770-B69F-3C168D63DF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56082" y="-71437"/>
            <a:ext cx="9883035" cy="2387600"/>
          </a:xfrm>
        </p:spPr>
        <p:txBody>
          <a:bodyPr/>
          <a:lstStyle/>
          <a:p>
            <a:r>
              <a:rPr lang="cs-CZ" b="1" dirty="0"/>
              <a:t>Lékařská prohlídka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F49AE3E-DF28-41D9-AF4B-7588697380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874723"/>
            <a:ext cx="9347200" cy="3983277"/>
          </a:xfrm>
        </p:spPr>
        <p:txBody>
          <a:bodyPr>
            <a:normAutofit/>
          </a:bodyPr>
          <a:lstStyle/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povinná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před uzavřením pracovní smlouvy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fikce zdravotní nezpůsobilosti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pokuta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náklady nese zaměstnanec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náhrada od zaměstnavatele</a:t>
            </a:r>
          </a:p>
        </p:txBody>
      </p:sp>
    </p:spTree>
    <p:extLst>
      <p:ext uri="{BB962C8B-B14F-4D97-AF65-F5344CB8AC3E}">
        <p14:creationId xmlns:p14="http://schemas.microsoft.com/office/powerpoint/2010/main" val="38355949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5946B5-5FFD-4770-B69F-3C168D63DF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54483" y="186294"/>
            <a:ext cx="9883035" cy="2387600"/>
          </a:xfrm>
        </p:spPr>
        <p:txBody>
          <a:bodyPr>
            <a:normAutofit/>
          </a:bodyPr>
          <a:lstStyle/>
          <a:p>
            <a:r>
              <a:rPr lang="pl-PL" altLang="x-none" b="1" dirty="0"/>
              <a:t>výpověď daná zaměstnavatelem</a:t>
            </a:r>
            <a:endParaRPr lang="cs-CZ" b="1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F49AE3E-DF28-41D9-AF4B-7588697380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54484" y="3102165"/>
            <a:ext cx="9883034" cy="4095634"/>
          </a:xfrm>
        </p:spPr>
        <p:txBody>
          <a:bodyPr>
            <a:normAutofit/>
          </a:bodyPr>
          <a:lstStyle/>
          <a:p>
            <a:pPr marL="228600" lvl="0" indent="-228600" algn="l">
              <a:buFont typeface="Arial" panose="020B0604020202020204" pitchFamily="34" charset="0"/>
              <a:buChar char="•"/>
            </a:pPr>
            <a:endParaRPr lang="cs-CZ" altLang="cs-CZ" sz="2800" dirty="0"/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pouze ze zákonem stanovených důvodů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vymezení důvodu</a:t>
            </a:r>
          </a:p>
        </p:txBody>
      </p:sp>
    </p:spTree>
    <p:extLst>
      <p:ext uri="{BB962C8B-B14F-4D97-AF65-F5344CB8AC3E}">
        <p14:creationId xmlns:p14="http://schemas.microsoft.com/office/powerpoint/2010/main" val="4593814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5946B5-5FFD-4770-B69F-3C168D63DF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09808" y="370960"/>
            <a:ext cx="10772383" cy="2387600"/>
          </a:xfrm>
        </p:spPr>
        <p:txBody>
          <a:bodyPr>
            <a:normAutofit/>
          </a:bodyPr>
          <a:lstStyle/>
          <a:p>
            <a:r>
              <a:rPr lang="pl-PL" altLang="x-none" b="1" dirty="0"/>
              <a:t>Výpovědní důvod</a:t>
            </a:r>
            <a:br>
              <a:rPr lang="pl-PL" altLang="x-none" b="1" dirty="0"/>
            </a:br>
            <a:r>
              <a:rPr lang="pl-PL" altLang="x-none" b="1" dirty="0"/>
              <a:t>§ 52 písm. a),b),c) –organizační důvody</a:t>
            </a:r>
            <a:endParaRPr lang="cs-CZ" b="1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F49AE3E-DF28-41D9-AF4B-7588697380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54484" y="3102165"/>
            <a:ext cx="9883034" cy="4095634"/>
          </a:xfrm>
        </p:spPr>
        <p:txBody>
          <a:bodyPr>
            <a:normAutofit/>
          </a:bodyPr>
          <a:lstStyle/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ruší-li zaměstnavatel či jeho část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přemisťuje-li se zaměstnavatel nebo jeho část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stane-li se zaměstnanec nadbytečným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odstupné</a:t>
            </a:r>
          </a:p>
        </p:txBody>
      </p:sp>
    </p:spTree>
    <p:extLst>
      <p:ext uri="{BB962C8B-B14F-4D97-AF65-F5344CB8AC3E}">
        <p14:creationId xmlns:p14="http://schemas.microsoft.com/office/powerpoint/2010/main" val="10686871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5946B5-5FFD-4770-B69F-3C168D63DF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09806" y="731430"/>
            <a:ext cx="10772383" cy="2387600"/>
          </a:xfrm>
        </p:spPr>
        <p:txBody>
          <a:bodyPr>
            <a:normAutofit/>
          </a:bodyPr>
          <a:lstStyle/>
          <a:p>
            <a:r>
              <a:rPr lang="pl-PL" altLang="x-none" b="1" dirty="0"/>
              <a:t>Výpovědní důvod - § 52 písm. d),e)</a:t>
            </a:r>
            <a:br>
              <a:rPr lang="pl-PL" altLang="x-none" b="1" dirty="0"/>
            </a:br>
            <a:r>
              <a:rPr lang="pl-PL" altLang="x-none" b="1" dirty="0"/>
              <a:t>zdravotní důvody</a:t>
            </a:r>
            <a:endParaRPr lang="cs-CZ" b="1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F49AE3E-DF28-41D9-AF4B-7588697380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54480" y="3738971"/>
            <a:ext cx="9883034" cy="4095634"/>
          </a:xfrm>
        </p:spPr>
        <p:txBody>
          <a:bodyPr>
            <a:normAutofit/>
          </a:bodyPr>
          <a:lstStyle/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pracovní úraz, nemoc z povolání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pozbytí zdravotní způsobilosti pro výkon práce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lékařský posudek</a:t>
            </a:r>
          </a:p>
        </p:txBody>
      </p:sp>
    </p:spTree>
    <p:extLst>
      <p:ext uri="{BB962C8B-B14F-4D97-AF65-F5344CB8AC3E}">
        <p14:creationId xmlns:p14="http://schemas.microsoft.com/office/powerpoint/2010/main" val="4466939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5946B5-5FFD-4770-B69F-3C168D63DF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09806" y="731430"/>
            <a:ext cx="10772383" cy="2387600"/>
          </a:xfrm>
        </p:spPr>
        <p:txBody>
          <a:bodyPr>
            <a:normAutofit/>
          </a:bodyPr>
          <a:lstStyle/>
          <a:p>
            <a:r>
              <a:rPr lang="pl-PL" altLang="x-none" b="1" dirty="0"/>
              <a:t>Výpovědní důvod § 52 f) ZP nesplnění předpokladů a požadavků:</a:t>
            </a:r>
            <a:endParaRPr lang="cs-CZ" b="1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F49AE3E-DF28-41D9-AF4B-7588697380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54480" y="3338627"/>
            <a:ext cx="9883034" cy="4095634"/>
          </a:xfrm>
        </p:spPr>
        <p:txBody>
          <a:bodyPr>
            <a:normAutofit/>
          </a:bodyPr>
          <a:lstStyle/>
          <a:p>
            <a:pPr marL="228600" lvl="0" indent="-228600" algn="l"/>
            <a:endParaRPr lang="cs-CZ" altLang="cs-CZ" sz="2800" dirty="0"/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nesplňování předpokladů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nesplňování požadavků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neuspokojivé pracovní výsledky  (výzva k odstranění v posledních 12 měsících)</a:t>
            </a:r>
          </a:p>
        </p:txBody>
      </p:sp>
    </p:spTree>
    <p:extLst>
      <p:ext uri="{BB962C8B-B14F-4D97-AF65-F5344CB8AC3E}">
        <p14:creationId xmlns:p14="http://schemas.microsoft.com/office/powerpoint/2010/main" val="38233714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5946B5-5FFD-4770-B69F-3C168D63DF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09804" y="1122363"/>
            <a:ext cx="10772383" cy="2387600"/>
          </a:xfrm>
        </p:spPr>
        <p:txBody>
          <a:bodyPr>
            <a:normAutofit/>
          </a:bodyPr>
          <a:lstStyle/>
          <a:p>
            <a:r>
              <a:rPr lang="pl-PL" altLang="x-none" b="1" dirty="0"/>
              <a:t>Výpovědní důvod - § 52 písm. g) ZP, porušení povinností</a:t>
            </a:r>
            <a:br>
              <a:rPr lang="pl-PL" altLang="x-none" b="1" dirty="0"/>
            </a:br>
            <a:endParaRPr lang="cs-CZ" b="1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F49AE3E-DF28-41D9-AF4B-7588697380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54478" y="2762366"/>
            <a:ext cx="9883034" cy="4095634"/>
          </a:xfrm>
        </p:spPr>
        <p:txBody>
          <a:bodyPr>
            <a:normAutofit/>
          </a:bodyPr>
          <a:lstStyle/>
          <a:p>
            <a:pPr marL="228600" lvl="0" indent="-228600" algn="l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cs-CZ" altLang="cs-CZ" sz="2800" dirty="0"/>
              <a:t>porušení povinností zvlášť hrubým způsobem</a:t>
            </a:r>
          </a:p>
          <a:p>
            <a:pPr marL="228600" lvl="0" indent="-228600" algn="l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cs-CZ" altLang="cs-CZ" sz="2800" dirty="0"/>
              <a:t>závažné porušení povinností</a:t>
            </a:r>
          </a:p>
          <a:p>
            <a:pPr marL="228600" lvl="0" indent="-228600" algn="l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cs-CZ" altLang="cs-CZ" sz="2800" dirty="0"/>
              <a:t>soustavné méně závažné porušování povinností</a:t>
            </a:r>
          </a:p>
          <a:p>
            <a:pPr marL="228600" lvl="0" indent="-228600" algn="l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cs-CZ" altLang="cs-CZ" sz="2800" dirty="0"/>
              <a:t>písemné upozornění – 6 měsíců</a:t>
            </a:r>
          </a:p>
          <a:p>
            <a:pPr marL="228600" lvl="0" indent="-228600" algn="l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cs-CZ" altLang="cs-CZ" sz="2800" dirty="0"/>
              <a:t>pravomocné odsouzení pro úmyslný trestný čin – nepodmíněný trest odnětí svobody</a:t>
            </a:r>
          </a:p>
          <a:p>
            <a:pPr marL="228600" lvl="0" indent="-228600" algn="l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cs-CZ" altLang="cs-CZ" sz="2800" dirty="0"/>
              <a:t>a) 1 rok</a:t>
            </a:r>
          </a:p>
          <a:p>
            <a:pPr marL="228600" lvl="0" indent="-228600" algn="l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cs-CZ" altLang="cs-CZ" sz="2800" dirty="0"/>
              <a:t>b) 6 měsíců, ale TČ při plnění pracovních úkolů nebo v přímé souvislosti s ním</a:t>
            </a:r>
          </a:p>
        </p:txBody>
      </p:sp>
    </p:spTree>
    <p:extLst>
      <p:ext uri="{BB962C8B-B14F-4D97-AF65-F5344CB8AC3E}">
        <p14:creationId xmlns:p14="http://schemas.microsoft.com/office/powerpoint/2010/main" val="7110196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5946B5-5FFD-4770-B69F-3C168D63DF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09802" y="1041400"/>
            <a:ext cx="10772383" cy="2387600"/>
          </a:xfrm>
        </p:spPr>
        <p:txBody>
          <a:bodyPr>
            <a:normAutofit fontScale="90000"/>
          </a:bodyPr>
          <a:lstStyle/>
          <a:p>
            <a:r>
              <a:rPr lang="pl-PL" altLang="x-none" b="1" dirty="0"/>
              <a:t>Výpovědní důvod - § 52 písm. h) ZP  režim dočasně pracovně neschopného pojištěnce</a:t>
            </a:r>
            <a:endParaRPr lang="cs-CZ" b="1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F49AE3E-DF28-41D9-AF4B-7588697380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54477" y="3077719"/>
            <a:ext cx="9883034" cy="4095634"/>
          </a:xfrm>
        </p:spPr>
        <p:txBody>
          <a:bodyPr>
            <a:normAutofit/>
          </a:bodyPr>
          <a:lstStyle/>
          <a:p>
            <a:pPr marL="228600" lvl="0" indent="-228600" algn="l">
              <a:buFont typeface="Arial" panose="020B0604020202020204" pitchFamily="34" charset="0"/>
              <a:buChar char="•"/>
            </a:pPr>
            <a:endParaRPr lang="cs-CZ" altLang="cs-CZ" sz="2800" dirty="0"/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zvlášť hrubým způsobem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povinnost zdržovat se v místě pobytu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dodržovat rozsah a dobu povolených vycházek</a:t>
            </a:r>
          </a:p>
        </p:txBody>
      </p:sp>
    </p:spTree>
    <p:extLst>
      <p:ext uri="{BB962C8B-B14F-4D97-AF65-F5344CB8AC3E}">
        <p14:creationId xmlns:p14="http://schemas.microsoft.com/office/powerpoint/2010/main" val="10612882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5946B5-5FFD-4770-B69F-3C168D63DF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09802" y="243248"/>
            <a:ext cx="10772383" cy="2387600"/>
          </a:xfrm>
        </p:spPr>
        <p:txBody>
          <a:bodyPr>
            <a:normAutofit/>
          </a:bodyPr>
          <a:lstStyle/>
          <a:p>
            <a:r>
              <a:rPr lang="pl-PL" altLang="x-none" b="1" dirty="0"/>
              <a:t>Ochranná doba</a:t>
            </a:r>
            <a:endParaRPr lang="cs-CZ" b="1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F49AE3E-DF28-41D9-AF4B-7588697380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54476" y="2762366"/>
            <a:ext cx="9883034" cy="4095634"/>
          </a:xfrm>
        </p:spPr>
        <p:txBody>
          <a:bodyPr>
            <a:normAutofit fontScale="92500" lnSpcReduction="10000"/>
          </a:bodyPr>
          <a:lstStyle/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dočasná pracovní neschopnost, 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vojenské cvičení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výkon veřejné funkce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těhotenství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mateřská dovolená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rodičovská dovolená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pracovní nezpůsobilost pro práci v noci</a:t>
            </a:r>
          </a:p>
        </p:txBody>
      </p:sp>
    </p:spTree>
    <p:extLst>
      <p:ext uri="{BB962C8B-B14F-4D97-AF65-F5344CB8AC3E}">
        <p14:creationId xmlns:p14="http://schemas.microsoft.com/office/powerpoint/2010/main" val="39075538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5946B5-5FFD-4770-B69F-3C168D63DF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09801" y="-331970"/>
            <a:ext cx="10772383" cy="2387600"/>
          </a:xfrm>
        </p:spPr>
        <p:txBody>
          <a:bodyPr>
            <a:normAutofit/>
          </a:bodyPr>
          <a:lstStyle/>
          <a:p>
            <a:r>
              <a:rPr lang="pl-PL" altLang="x-none" b="1" dirty="0"/>
              <a:t>Výjimky</a:t>
            </a:r>
            <a:endParaRPr lang="cs-CZ" b="1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F49AE3E-DF28-41D9-AF4B-7588697380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54475" y="2223701"/>
            <a:ext cx="9883034" cy="4095634"/>
          </a:xfrm>
        </p:spPr>
        <p:txBody>
          <a:bodyPr>
            <a:normAutofit fontScale="92500" lnSpcReduction="10000"/>
          </a:bodyPr>
          <a:lstStyle/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dirty="0"/>
              <a:t>výpověď pro zrušení nebo přemístění zaměstnavatele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dirty="0"/>
              <a:t>přemístění zaměstnavatele – neplatí: těhotenství, mateřská dovolená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dirty="0"/>
              <a:t>výpověď pro porušení povinností zvlášť hrubým způsobem - neplatí: mateřská dovolená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dirty="0"/>
              <a:t>výpověď pro pravomocné odsouzení – nepodmíněný trest – neplatí: mateřská dovolená 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dirty="0"/>
              <a:t>pro jiné porušení pracovních povinností a pro porušení režimu dočasně pracovně neschopného zaměstnance zvlášť hrubým způsobem – neplatí: těhotenství, mateřská, rodičovská</a:t>
            </a:r>
          </a:p>
        </p:txBody>
      </p:sp>
    </p:spTree>
    <p:extLst>
      <p:ext uri="{BB962C8B-B14F-4D97-AF65-F5344CB8AC3E}">
        <p14:creationId xmlns:p14="http://schemas.microsoft.com/office/powerpoint/2010/main" val="31048050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5946B5-5FFD-4770-B69F-3C168D63DF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09800" y="675342"/>
            <a:ext cx="10772383" cy="2387600"/>
          </a:xfrm>
        </p:spPr>
        <p:txBody>
          <a:bodyPr>
            <a:normAutofit/>
          </a:bodyPr>
          <a:lstStyle/>
          <a:p>
            <a:r>
              <a:rPr lang="pl-PL" altLang="x-none" b="1" dirty="0"/>
              <a:t>Okamžité zrušení pracovního poměru</a:t>
            </a:r>
            <a:endParaRPr lang="cs-CZ" b="1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F49AE3E-DF28-41D9-AF4B-7588697380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54475" y="3125575"/>
            <a:ext cx="9883034" cy="4095634"/>
          </a:xfrm>
        </p:spPr>
        <p:txBody>
          <a:bodyPr>
            <a:normAutofit/>
          </a:bodyPr>
          <a:lstStyle/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písemnost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vymezit důvod tak, aby nemohl být zaměněn s jiným – pozor i skutkově!!!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neběží výpovědní doba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pracovní poměr končí doručením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§55 ZP</a:t>
            </a:r>
          </a:p>
        </p:txBody>
      </p:sp>
    </p:spTree>
    <p:extLst>
      <p:ext uri="{BB962C8B-B14F-4D97-AF65-F5344CB8AC3E}">
        <p14:creationId xmlns:p14="http://schemas.microsoft.com/office/powerpoint/2010/main" val="28414647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5946B5-5FFD-4770-B69F-3C168D63DF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09800" y="961486"/>
            <a:ext cx="10772383" cy="2387600"/>
          </a:xfrm>
        </p:spPr>
        <p:txBody>
          <a:bodyPr>
            <a:normAutofit/>
          </a:bodyPr>
          <a:lstStyle/>
          <a:p>
            <a:r>
              <a:rPr lang="pl-PL" altLang="x-none" b="1" dirty="0"/>
              <a:t>Okamžité zrušení zaměstnancem</a:t>
            </a:r>
            <a:br>
              <a:rPr lang="pl-PL" altLang="x-none" b="1" dirty="0"/>
            </a:br>
            <a:endParaRPr lang="cs-CZ" b="1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F49AE3E-DF28-41D9-AF4B-7588697380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54475" y="3125575"/>
            <a:ext cx="9883034" cy="4095634"/>
          </a:xfrm>
        </p:spPr>
        <p:txBody>
          <a:bodyPr>
            <a:normAutofit/>
          </a:bodyPr>
          <a:lstStyle/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vážné ohrožení zdraví a nebyl převeden ve lhůtě 15 dnů na jinou práci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nevyplacená mzda, plat, jejich náhrada do 15 dnů od splatnosti</a:t>
            </a:r>
          </a:p>
        </p:txBody>
      </p:sp>
    </p:spTree>
    <p:extLst>
      <p:ext uri="{BB962C8B-B14F-4D97-AF65-F5344CB8AC3E}">
        <p14:creationId xmlns:p14="http://schemas.microsoft.com/office/powerpoint/2010/main" val="31303024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5946B5-5FFD-4770-B69F-3C168D63DF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-8804"/>
            <a:ext cx="12192000" cy="2387600"/>
          </a:xfrm>
        </p:spPr>
        <p:txBody>
          <a:bodyPr/>
          <a:lstStyle/>
          <a:p>
            <a:r>
              <a:rPr lang="cs-CZ" b="1" dirty="0"/>
              <a:t>Pracovní smlouva</a:t>
            </a:r>
            <a:br>
              <a:rPr lang="cs-CZ" b="1" dirty="0"/>
            </a:br>
            <a:r>
              <a:rPr lang="cs-CZ" b="1" dirty="0"/>
              <a:t>vznik pracovního poměru</a:t>
            </a:r>
          </a:p>
        </p:txBody>
      </p:sp>
      <p:pic>
        <p:nvPicPr>
          <p:cNvPr id="9" name="Picture 4" descr="images369">
            <a:extLst>
              <a:ext uri="{FF2B5EF4-FFF2-40B4-BE49-F238E27FC236}">
                <a16:creationId xmlns:a16="http://schemas.microsoft.com/office/drawing/2014/main" id="{D01A4C5B-5E46-4233-8937-85C35577231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43362" y="2378796"/>
            <a:ext cx="4105275" cy="4105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305716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5946B5-5FFD-4770-B69F-3C168D63DF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09800" y="243248"/>
            <a:ext cx="10772383" cy="2387600"/>
          </a:xfrm>
        </p:spPr>
        <p:txBody>
          <a:bodyPr>
            <a:normAutofit/>
          </a:bodyPr>
          <a:lstStyle/>
          <a:p>
            <a:r>
              <a:rPr lang="pl-PL" altLang="x-none" b="1" dirty="0"/>
              <a:t>Okamžité zrušení zaměstnavatelem</a:t>
            </a:r>
            <a:endParaRPr lang="cs-CZ" b="1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F49AE3E-DF28-41D9-AF4B-7588697380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54474" y="2630848"/>
            <a:ext cx="9883034" cy="4095634"/>
          </a:xfrm>
        </p:spPr>
        <p:txBody>
          <a:bodyPr>
            <a:normAutofit lnSpcReduction="10000"/>
          </a:bodyPr>
          <a:lstStyle/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nelze u těhotné zaměstnankyně 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porušení povinností zvlášť hrubým způsobem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pravomocné odsouzení pro úmyslný trestný čin – nepodmíněný trest odnětí svobody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a) 1 rok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b) 6 měsíců, ale TČ při plnění pracovních úkolů nebo v přímé souvislosti s ním </a:t>
            </a:r>
          </a:p>
        </p:txBody>
      </p:sp>
    </p:spTree>
    <p:extLst>
      <p:ext uri="{BB962C8B-B14F-4D97-AF65-F5344CB8AC3E}">
        <p14:creationId xmlns:p14="http://schemas.microsoft.com/office/powerpoint/2010/main" val="11055691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5946B5-5FFD-4770-B69F-3C168D63DF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09800" y="1184996"/>
            <a:ext cx="10772383" cy="2387600"/>
          </a:xfrm>
        </p:spPr>
        <p:txBody>
          <a:bodyPr>
            <a:normAutofit/>
          </a:bodyPr>
          <a:lstStyle/>
          <a:p>
            <a:r>
              <a:rPr lang="pl-PL" altLang="x-none" b="1" dirty="0"/>
              <a:t>Zrušení pracovního poměru ve zkušební době</a:t>
            </a:r>
            <a:br>
              <a:rPr lang="pl-PL" altLang="x-none" b="1" dirty="0"/>
            </a:br>
            <a:endParaRPr lang="cs-CZ" b="1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F49AE3E-DF28-41D9-AF4B-7588697380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54474" y="3429000"/>
            <a:ext cx="9883034" cy="4095634"/>
          </a:xfrm>
        </p:spPr>
        <p:txBody>
          <a:bodyPr>
            <a:normAutofit/>
          </a:bodyPr>
          <a:lstStyle/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z jakéhokoliv důvodu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bez uvedení důvodu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písemnost</a:t>
            </a:r>
          </a:p>
        </p:txBody>
      </p:sp>
    </p:spTree>
    <p:extLst>
      <p:ext uri="{BB962C8B-B14F-4D97-AF65-F5344CB8AC3E}">
        <p14:creationId xmlns:p14="http://schemas.microsoft.com/office/powerpoint/2010/main" val="7281238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5946B5-5FFD-4770-B69F-3C168D63DF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09800" y="1184996"/>
            <a:ext cx="10772383" cy="2387600"/>
          </a:xfrm>
        </p:spPr>
        <p:txBody>
          <a:bodyPr>
            <a:normAutofit/>
          </a:bodyPr>
          <a:lstStyle/>
          <a:p>
            <a:r>
              <a:rPr lang="pl-PL" altLang="x-none" b="1" dirty="0"/>
              <a:t>Odbory </a:t>
            </a:r>
            <a:br>
              <a:rPr lang="pl-PL" altLang="x-none" b="1" dirty="0"/>
            </a:br>
            <a:endParaRPr lang="cs-CZ" b="1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F49AE3E-DF28-41D9-AF4B-7588697380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54474" y="3429000"/>
            <a:ext cx="9883034" cy="4095634"/>
          </a:xfrm>
        </p:spPr>
        <p:txBody>
          <a:bodyPr>
            <a:normAutofit/>
          </a:bodyPr>
          <a:lstStyle/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projednání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předchozí souhlas</a:t>
            </a:r>
          </a:p>
        </p:txBody>
      </p:sp>
    </p:spTree>
    <p:extLst>
      <p:ext uri="{BB962C8B-B14F-4D97-AF65-F5344CB8AC3E}">
        <p14:creationId xmlns:p14="http://schemas.microsoft.com/office/powerpoint/2010/main" val="31199568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5946B5-5FFD-4770-B69F-3C168D63DF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09799" y="485749"/>
            <a:ext cx="10772383" cy="2387600"/>
          </a:xfrm>
        </p:spPr>
        <p:txBody>
          <a:bodyPr>
            <a:normAutofit/>
          </a:bodyPr>
          <a:lstStyle/>
          <a:p>
            <a:r>
              <a:rPr lang="pl-PL" altLang="x-none" b="1" dirty="0"/>
              <a:t>Neplatné rozvázání pracovního poměru zaměstnavatelem</a:t>
            </a:r>
            <a:endParaRPr lang="cs-CZ" b="1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F49AE3E-DF28-41D9-AF4B-7588697380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54474" y="3429000"/>
            <a:ext cx="9883034" cy="4095634"/>
          </a:xfrm>
        </p:spPr>
        <p:txBody>
          <a:bodyPr>
            <a:normAutofit/>
          </a:bodyPr>
          <a:lstStyle/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bez zbytečného odkladu a písemně 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oznámení o trvání na dalším zaměstnávání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náhrada mzdy nebo přidělování práce a mzda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žaloba do 2 měsíců ode dne, kdy měl pracovní poměr skončit</a:t>
            </a:r>
          </a:p>
        </p:txBody>
      </p:sp>
    </p:spTree>
    <p:extLst>
      <p:ext uri="{BB962C8B-B14F-4D97-AF65-F5344CB8AC3E}">
        <p14:creationId xmlns:p14="http://schemas.microsoft.com/office/powerpoint/2010/main" val="12843697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5946B5-5FFD-4770-B69F-3C168D63DF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09800" y="1184996"/>
            <a:ext cx="10772383" cy="2387600"/>
          </a:xfrm>
        </p:spPr>
        <p:txBody>
          <a:bodyPr>
            <a:normAutofit fontScale="90000"/>
          </a:bodyPr>
          <a:lstStyle/>
          <a:p>
            <a:r>
              <a:rPr lang="pl-PL" altLang="x-none" b="1" dirty="0"/>
              <a:t>Neplatné rozvázání pracovního poměru zaměstnancem</a:t>
            </a:r>
            <a:br>
              <a:rPr lang="pl-PL" altLang="x-none" b="1" dirty="0"/>
            </a:br>
            <a:endParaRPr lang="cs-CZ" b="1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F49AE3E-DF28-41D9-AF4B-7588697380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54474" y="3429000"/>
            <a:ext cx="9883034" cy="4095634"/>
          </a:xfrm>
        </p:spPr>
        <p:txBody>
          <a:bodyPr>
            <a:normAutofit/>
          </a:bodyPr>
          <a:lstStyle/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bez zbytečného odkladu a písemně 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oznámení o trvání na dalším zaměstnávání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náhrada škody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žaloba do 2 měsíců ode dne, kdy měl pracovní poměr skončit</a:t>
            </a:r>
          </a:p>
        </p:txBody>
      </p:sp>
    </p:spTree>
    <p:extLst>
      <p:ext uri="{BB962C8B-B14F-4D97-AF65-F5344CB8AC3E}">
        <p14:creationId xmlns:p14="http://schemas.microsoft.com/office/powerpoint/2010/main" val="34654144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5946B5-5FFD-4770-B69F-3C168D63DF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09799" y="-781827"/>
            <a:ext cx="10772383" cy="2387600"/>
          </a:xfrm>
        </p:spPr>
        <p:txBody>
          <a:bodyPr>
            <a:normAutofit/>
          </a:bodyPr>
          <a:lstStyle/>
          <a:p>
            <a:r>
              <a:rPr lang="pl-PL" altLang="x-none" b="1" dirty="0"/>
              <a:t>Odstupné</a:t>
            </a:r>
            <a:endParaRPr lang="cs-CZ" b="1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F49AE3E-DF28-41D9-AF4B-7588697380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54473" y="1902125"/>
            <a:ext cx="9883034" cy="4095634"/>
          </a:xfrm>
        </p:spPr>
        <p:txBody>
          <a:bodyPr>
            <a:normAutofit fontScale="92500" lnSpcReduction="20000"/>
          </a:bodyPr>
          <a:lstStyle/>
          <a:p>
            <a:pPr marL="228600" lvl="0" indent="-228600" algn="just">
              <a:buFont typeface="Arial" panose="020B0604020202020204" pitchFamily="34" charset="0"/>
              <a:buChar char="•"/>
            </a:pPr>
            <a:r>
              <a:rPr lang="cs-CZ" altLang="cs-CZ" sz="2800" dirty="0"/>
              <a:t>V případech uvedených v ustanovení § 67 zákoníku práce náleží zaměstnanci odstupné podle délky pracovního poměru u zaměstnavatele.</a:t>
            </a:r>
          </a:p>
          <a:p>
            <a:pPr marL="228600" lvl="0" indent="-228600" algn="just">
              <a:buFont typeface="Arial" panose="020B0604020202020204" pitchFamily="34" charset="0"/>
              <a:buChar char="•"/>
            </a:pPr>
            <a:r>
              <a:rPr lang="cs-CZ" altLang="cs-CZ" sz="2800" dirty="0"/>
              <a:t> § 52 písm. a) až c) nebo </a:t>
            </a:r>
            <a:r>
              <a:rPr lang="cs-CZ" altLang="cs-CZ" sz="2800" u="sng" dirty="0"/>
              <a:t>dohodou</a:t>
            </a:r>
            <a:r>
              <a:rPr lang="cs-CZ" altLang="cs-CZ" sz="2800" dirty="0"/>
              <a:t> z týchž důvodů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endParaRPr lang="cs-CZ" altLang="cs-CZ" sz="2800" dirty="0"/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Do 1 roku:            1 měsíční výdělek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Od 1 do 2 let:      2 měsíční výdělky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Nad 2 roky:          3 měsíční výdělky</a:t>
            </a:r>
          </a:p>
        </p:txBody>
      </p:sp>
    </p:spTree>
    <p:extLst>
      <p:ext uri="{BB962C8B-B14F-4D97-AF65-F5344CB8AC3E}">
        <p14:creationId xmlns:p14="http://schemas.microsoft.com/office/powerpoint/2010/main" val="3339311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5946B5-5FFD-4770-B69F-3C168D63DF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09799" y="-781827"/>
            <a:ext cx="10772383" cy="2387600"/>
          </a:xfrm>
        </p:spPr>
        <p:txBody>
          <a:bodyPr>
            <a:normAutofit/>
          </a:bodyPr>
          <a:lstStyle/>
          <a:p>
            <a:r>
              <a:rPr lang="pl-PL" altLang="x-none" b="1" dirty="0"/>
              <a:t>Potvrzení o zaměstnání</a:t>
            </a:r>
            <a:endParaRPr lang="cs-CZ" b="1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F49AE3E-DF28-41D9-AF4B-7588697380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04181" y="1605773"/>
            <a:ext cx="9933326" cy="4391986"/>
          </a:xfrm>
        </p:spPr>
        <p:txBody>
          <a:bodyPr>
            <a:normAutofit fontScale="62500" lnSpcReduction="20000"/>
          </a:bodyPr>
          <a:lstStyle/>
          <a:p>
            <a:pPr marL="228600" lvl="0" indent="-228600" algn="just">
              <a:buFont typeface="Arial" panose="020B0604020202020204" pitchFamily="34" charset="0"/>
              <a:buChar char="•"/>
            </a:pPr>
            <a:r>
              <a:rPr lang="cs-CZ" altLang="cs-CZ" sz="2800" dirty="0"/>
              <a:t>§ 313 ZP</a:t>
            </a:r>
          </a:p>
          <a:p>
            <a:pPr marL="228600" lvl="0" indent="-228600" algn="just">
              <a:buFont typeface="Arial" panose="020B0604020202020204" pitchFamily="34" charset="0"/>
              <a:buChar char="•"/>
            </a:pPr>
            <a:r>
              <a:rPr lang="cs-CZ" altLang="cs-CZ" sz="2800" dirty="0"/>
              <a:t>Také tzv. zápočtový list</a:t>
            </a:r>
          </a:p>
          <a:p>
            <a:pPr lvl="0" algn="just"/>
            <a:r>
              <a:rPr lang="cs-CZ" altLang="cs-CZ" sz="2800" u="sng" dirty="0"/>
              <a:t>OBSAH</a:t>
            </a:r>
          </a:p>
          <a:p>
            <a:pPr algn="just"/>
            <a:r>
              <a:rPr lang="cs-CZ" sz="2000" b="1" i="0" dirty="0">
                <a:effectLst/>
                <a:latin typeface="Arial" panose="020B0604020202020204" pitchFamily="34" charset="0"/>
              </a:rPr>
              <a:t>a)</a:t>
            </a:r>
            <a:r>
              <a:rPr lang="cs-CZ" sz="2000" b="0" i="0" dirty="0">
                <a:effectLst/>
                <a:latin typeface="Arial" panose="020B0604020202020204" pitchFamily="34" charset="0"/>
              </a:rPr>
              <a:t> údaje o zaměstnání, zda se jednalo o pracovní poměr, dohodu o provedení práce nebo dohodu o pracovní činnosti a o době jejich trvání,</a:t>
            </a:r>
          </a:p>
          <a:p>
            <a:pPr algn="just"/>
            <a:r>
              <a:rPr lang="cs-CZ" sz="2000" b="1" i="0" dirty="0">
                <a:effectLst/>
                <a:latin typeface="Arial" panose="020B0604020202020204" pitchFamily="34" charset="0"/>
              </a:rPr>
              <a:t>b)</a:t>
            </a:r>
            <a:r>
              <a:rPr lang="cs-CZ" sz="2000" b="0" i="0" dirty="0">
                <a:effectLst/>
                <a:latin typeface="Arial" panose="020B0604020202020204" pitchFamily="34" charset="0"/>
              </a:rPr>
              <a:t> druh konaných prací,</a:t>
            </a:r>
          </a:p>
          <a:p>
            <a:pPr algn="just"/>
            <a:r>
              <a:rPr lang="cs-CZ" sz="2000" b="1" i="0" dirty="0">
                <a:effectLst/>
                <a:latin typeface="Arial" panose="020B0604020202020204" pitchFamily="34" charset="0"/>
              </a:rPr>
              <a:t>c)</a:t>
            </a:r>
            <a:r>
              <a:rPr lang="cs-CZ" sz="2000" b="0" i="0" dirty="0">
                <a:effectLst/>
                <a:latin typeface="Arial" panose="020B0604020202020204" pitchFamily="34" charset="0"/>
              </a:rPr>
              <a:t> dosaženou kvalifikaci,</a:t>
            </a:r>
          </a:p>
          <a:p>
            <a:pPr algn="just"/>
            <a:r>
              <a:rPr lang="cs-CZ" sz="2000" b="1" i="0" dirty="0">
                <a:effectLst/>
                <a:latin typeface="Arial" panose="020B0604020202020204" pitchFamily="34" charset="0"/>
              </a:rPr>
              <a:t>d)</a:t>
            </a:r>
            <a:r>
              <a:rPr lang="cs-CZ" sz="2000" b="0" i="0" dirty="0">
                <a:effectLst/>
                <a:latin typeface="Arial" panose="020B0604020202020204" pitchFamily="34" charset="0"/>
              </a:rPr>
              <a:t> odpracovanou dobu a další skutečnosti rozhodné pro dosažení nejvýše přípustné expoziční doby,</a:t>
            </a:r>
          </a:p>
          <a:p>
            <a:pPr algn="just"/>
            <a:r>
              <a:rPr lang="cs-CZ" sz="2000" b="1" i="0" dirty="0">
                <a:effectLst/>
                <a:latin typeface="Arial" panose="020B0604020202020204" pitchFamily="34" charset="0"/>
              </a:rPr>
              <a:t>e)</a:t>
            </a:r>
            <a:r>
              <a:rPr lang="cs-CZ" sz="2000" b="0" i="0" dirty="0">
                <a:effectLst/>
                <a:latin typeface="Arial" panose="020B0604020202020204" pitchFamily="34" charset="0"/>
              </a:rPr>
              <a:t> zda ze zaměstnancovy mzdy jsou prováděny srážky, který orgán srážky nařídil, v čí prospěch, jak vysoká je pohledávka, pro kterou mají být srážky dále prováděny, jaká je výše dosud provedených srážek a jaké je pořadí pohledávky,</a:t>
            </a:r>
          </a:p>
          <a:p>
            <a:pPr algn="just"/>
            <a:r>
              <a:rPr lang="cs-CZ" sz="2000" b="1" i="0" dirty="0">
                <a:effectLst/>
                <a:latin typeface="Arial" panose="020B0604020202020204" pitchFamily="34" charset="0"/>
              </a:rPr>
              <a:t>f)</a:t>
            </a:r>
            <a:r>
              <a:rPr lang="cs-CZ" sz="2000" b="0" i="0" dirty="0">
                <a:effectLst/>
                <a:latin typeface="Arial" panose="020B0604020202020204" pitchFamily="34" charset="0"/>
              </a:rPr>
              <a:t> údaje o započitatelné době zaměstnání v I. a II. pracovní kategorii za dobu před 1. lednem 1993 pro účely důchodového pojištění.</a:t>
            </a:r>
          </a:p>
          <a:p>
            <a:pPr algn="just"/>
            <a:endParaRPr lang="cs-CZ" sz="2000" b="0" i="0" dirty="0">
              <a:effectLst/>
              <a:latin typeface="Arial" panose="020B0604020202020204" pitchFamily="34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000" dirty="0">
                <a:latin typeface="Arial" panose="020B0604020202020204" pitchFamily="34" charset="0"/>
              </a:rPr>
              <a:t>Oddělené potvrzení – odst. 2</a:t>
            </a:r>
            <a:endParaRPr lang="cs-CZ" sz="2000" b="0" i="0" dirty="0">
              <a:effectLst/>
              <a:latin typeface="Arial" panose="020B0604020202020204" pitchFamily="34" charset="0"/>
            </a:endParaRPr>
          </a:p>
          <a:p>
            <a:pPr marL="228600" lvl="0" indent="-228600" algn="just">
              <a:buFont typeface="Arial" panose="020B0604020202020204" pitchFamily="34" charset="0"/>
              <a:buChar char="•"/>
            </a:pPr>
            <a:endParaRPr lang="cs-CZ" altLang="cs-CZ" sz="2800" dirty="0"/>
          </a:p>
        </p:txBody>
      </p:sp>
    </p:spTree>
    <p:extLst>
      <p:ext uri="{BB962C8B-B14F-4D97-AF65-F5344CB8AC3E}">
        <p14:creationId xmlns:p14="http://schemas.microsoft.com/office/powerpoint/2010/main" val="6321597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5946B5-5FFD-4770-B69F-3C168D63DF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29259" y="3021496"/>
            <a:ext cx="11133482" cy="1013792"/>
          </a:xfrm>
        </p:spPr>
        <p:txBody>
          <a:bodyPr>
            <a:normAutofit/>
          </a:bodyPr>
          <a:lstStyle/>
          <a:p>
            <a:r>
              <a:rPr lang="cs-CZ" b="1" dirty="0"/>
              <a:t>Děkuji za pozornost</a:t>
            </a:r>
          </a:p>
        </p:txBody>
      </p:sp>
    </p:spTree>
    <p:extLst>
      <p:ext uri="{BB962C8B-B14F-4D97-AF65-F5344CB8AC3E}">
        <p14:creationId xmlns:p14="http://schemas.microsoft.com/office/powerpoint/2010/main" val="34049799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5946B5-5FFD-4770-B69F-3C168D63DF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15232" y="-521612"/>
            <a:ext cx="10073203" cy="2387600"/>
          </a:xfrm>
        </p:spPr>
        <p:txBody>
          <a:bodyPr/>
          <a:lstStyle/>
          <a:p>
            <a:r>
              <a:rPr lang="cs-CZ" b="1" dirty="0"/>
              <a:t>Pracovní poměr – vznik, změny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F49AE3E-DF28-41D9-AF4B-7588697380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865988"/>
            <a:ext cx="9144000" cy="4641816"/>
          </a:xfrm>
        </p:spPr>
        <p:txBody>
          <a:bodyPr>
            <a:normAutofit/>
          </a:bodyPr>
          <a:lstStyle/>
          <a:p>
            <a:pPr marL="800100" lvl="1" indent="-342900" algn="l" fontAlgn="base">
              <a:buFont typeface="Arial" panose="020B0604020202020204" pitchFamily="34" charset="0"/>
              <a:buChar char="•"/>
            </a:pPr>
            <a:r>
              <a:rPr lang="cs-CZ" sz="2400" dirty="0">
                <a:latin typeface="inherit"/>
              </a:rPr>
              <a:t>Obecně – pracovní smlouva</a:t>
            </a:r>
          </a:p>
          <a:p>
            <a:pPr marL="800100" lvl="1" indent="-342900" algn="l" fontAlgn="base">
              <a:buFont typeface="Arial" panose="020B0604020202020204" pitchFamily="34" charset="0"/>
              <a:buChar char="•"/>
            </a:pPr>
            <a:r>
              <a:rPr lang="cs-CZ" sz="2400" dirty="0">
                <a:latin typeface="inherit"/>
              </a:rPr>
              <a:t>Další varianty? -&gt; Volba, jmenování, „manažerská“ smlouva???</a:t>
            </a:r>
          </a:p>
          <a:p>
            <a:pPr lvl="1" algn="l" fontAlgn="base"/>
            <a:endParaRPr lang="cs-CZ" sz="2400" dirty="0">
              <a:latin typeface="inherit"/>
            </a:endParaRPr>
          </a:p>
          <a:p>
            <a:pPr marL="800100" lvl="1" indent="-342900" algn="l" fontAlgn="base">
              <a:buFont typeface="Arial" panose="020B0604020202020204" pitchFamily="34" charset="0"/>
              <a:buChar char="•"/>
            </a:pPr>
            <a:r>
              <a:rPr lang="cs-CZ" sz="2400" dirty="0">
                <a:latin typeface="inherit"/>
              </a:rPr>
              <a:t>Založení x vznik pracovního poměru</a:t>
            </a:r>
          </a:p>
          <a:p>
            <a:pPr marL="800100" lvl="1" indent="-342900" algn="l" fontAlgn="base">
              <a:buFont typeface="Arial" panose="020B0604020202020204" pitchFamily="34" charset="0"/>
              <a:buChar char="•"/>
            </a:pPr>
            <a:endParaRPr lang="cs-CZ" sz="2400" dirty="0">
              <a:latin typeface="inherit"/>
            </a:endParaRPr>
          </a:p>
          <a:p>
            <a:pPr marL="800100" lvl="1" indent="-342900" algn="l" fontAlgn="base">
              <a:buFont typeface="Arial" panose="020B0604020202020204" pitchFamily="34" charset="0"/>
              <a:buChar char="•"/>
            </a:pPr>
            <a:endParaRPr lang="cs-CZ" sz="2400" dirty="0">
              <a:latin typeface="inherit"/>
            </a:endParaRPr>
          </a:p>
        </p:txBody>
      </p:sp>
    </p:spTree>
    <p:extLst>
      <p:ext uri="{BB962C8B-B14F-4D97-AF65-F5344CB8AC3E}">
        <p14:creationId xmlns:p14="http://schemas.microsoft.com/office/powerpoint/2010/main" val="18728621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5946B5-5FFD-4770-B69F-3C168D63DF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15232" y="-521612"/>
            <a:ext cx="10073203" cy="2387600"/>
          </a:xfrm>
        </p:spPr>
        <p:txBody>
          <a:bodyPr/>
          <a:lstStyle/>
          <a:p>
            <a:r>
              <a:rPr lang="cs-CZ" b="1" dirty="0"/>
              <a:t>Pracovní poměr – vznik, změny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F49AE3E-DF28-41D9-AF4B-7588697380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865988"/>
            <a:ext cx="9144000" cy="4641816"/>
          </a:xfrm>
        </p:spPr>
        <p:txBody>
          <a:bodyPr>
            <a:normAutofit fontScale="85000" lnSpcReduction="10000"/>
          </a:bodyPr>
          <a:lstStyle/>
          <a:p>
            <a:pPr marL="800100" lvl="1" indent="-342900" algn="just" fontAlgn="base">
              <a:buFont typeface="Arial" panose="020B0604020202020204" pitchFamily="34" charset="0"/>
              <a:buChar char="•"/>
            </a:pPr>
            <a:r>
              <a:rPr lang="cs-CZ" sz="2400" dirty="0">
                <a:latin typeface="inherit"/>
              </a:rPr>
              <a:t>Volbou - pracovní poměr vzniká pouze v případech stanovených zvláštními předpisy, stanovami společnosti nebo na základě usnesení příslušných orgánů družstev nebo sdružení občanů podle zvláštních zákonů. </a:t>
            </a:r>
          </a:p>
          <a:p>
            <a:pPr marL="800100" lvl="1" indent="-342900" algn="just" fontAlgn="base">
              <a:buFont typeface="Arial" panose="020B0604020202020204" pitchFamily="34" charset="0"/>
              <a:buChar char="•"/>
            </a:pPr>
            <a:r>
              <a:rPr lang="cs-CZ" sz="2400" dirty="0">
                <a:latin typeface="inherit"/>
              </a:rPr>
              <a:t>Jmenování - pracovní poměr vzniká zejména u vedoucích zaměstnanců jmenovaných podle zvláštních právních předpisů a dále u vedoucích zaměstnanců jmenovaných do funkce zaměstnavatelem. Zákoník práce přesně stanoví, kdy se jedná o vedoucího zaměstnance a kdy tedy jmenováním vzniká pracovní poměr (§33 ZP)</a:t>
            </a:r>
          </a:p>
          <a:p>
            <a:pPr marL="800100" lvl="1" indent="-342900" algn="just" fontAlgn="base">
              <a:buFont typeface="Arial" panose="020B0604020202020204" pitchFamily="34" charset="0"/>
              <a:buChar char="•"/>
            </a:pPr>
            <a:r>
              <a:rPr lang="cs-CZ" sz="2400" dirty="0">
                <a:latin typeface="inherit"/>
              </a:rPr>
              <a:t>manažerská smlouva – </a:t>
            </a:r>
            <a:r>
              <a:rPr lang="cs-CZ" sz="2400" dirty="0" err="1">
                <a:latin typeface="inherit"/>
              </a:rPr>
              <a:t>inominát</a:t>
            </a:r>
            <a:r>
              <a:rPr lang="cs-CZ" sz="2400" dirty="0">
                <a:latin typeface="inherit"/>
              </a:rPr>
              <a:t>, zejména za účelem úpravy podmínek vedoucího pracovníka – manažera vůči společnosti – zaměstnavateli. Sama o sobě nezakládá pracovněprávní vztah, spíše jej mění. Nejčastěji otázky mzdy – výše, splatnost, nároku na další odměny atd. (Smlouva o výkonu funkce???)</a:t>
            </a:r>
          </a:p>
        </p:txBody>
      </p:sp>
    </p:spTree>
    <p:extLst>
      <p:ext uri="{BB962C8B-B14F-4D97-AF65-F5344CB8AC3E}">
        <p14:creationId xmlns:p14="http://schemas.microsoft.com/office/powerpoint/2010/main" val="5081028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5946B5-5FFD-4770-B69F-3C168D63DF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56082" y="576331"/>
            <a:ext cx="9883035" cy="2387600"/>
          </a:xfrm>
        </p:spPr>
        <p:txBody>
          <a:bodyPr/>
          <a:lstStyle/>
          <a:p>
            <a:r>
              <a:rPr lang="cs-CZ" b="1" dirty="0"/>
              <a:t>Podstatné náležitosti pracovní smlouvy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F49AE3E-DF28-41D9-AF4B-7588697380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429000"/>
            <a:ext cx="9347200" cy="3429000"/>
          </a:xfrm>
        </p:spPr>
        <p:txBody>
          <a:bodyPr>
            <a:normAutofit/>
          </a:bodyPr>
          <a:lstStyle/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druh práce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místo výkonu práce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den nástupu do práce</a:t>
            </a:r>
          </a:p>
        </p:txBody>
      </p:sp>
    </p:spTree>
    <p:extLst>
      <p:ext uri="{BB962C8B-B14F-4D97-AF65-F5344CB8AC3E}">
        <p14:creationId xmlns:p14="http://schemas.microsoft.com/office/powerpoint/2010/main" val="6660668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5946B5-5FFD-4770-B69F-3C168D63DF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56081" y="4481"/>
            <a:ext cx="9883035" cy="2387600"/>
          </a:xfrm>
        </p:spPr>
        <p:txBody>
          <a:bodyPr/>
          <a:lstStyle/>
          <a:p>
            <a:r>
              <a:rPr lang="cs-CZ" b="1" dirty="0"/>
              <a:t>Pracovní smlouva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F49AE3E-DF28-41D9-AF4B-7588697380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88167" y="2890335"/>
            <a:ext cx="9883034" cy="3429000"/>
          </a:xfrm>
        </p:spPr>
        <p:txBody>
          <a:bodyPr>
            <a:normAutofit fontScale="92500"/>
          </a:bodyPr>
          <a:lstStyle/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srozumitelná, určitá -&gt; zdánlivé právní jednání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v souladu se zákonem, dobrými mravy, veřejným pořádkem</a:t>
            </a:r>
          </a:p>
          <a:p>
            <a:pPr lvl="0" algn="l"/>
            <a:r>
              <a:rPr lang="cs-CZ" altLang="cs-CZ" sz="2800" dirty="0"/>
              <a:t>   -&gt; neplatné právní jednání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písemná, lze dodatečně zhojit</a:t>
            </a:r>
          </a:p>
          <a:p>
            <a:pPr lvl="0" algn="l"/>
            <a:r>
              <a:rPr lang="cs-CZ" altLang="cs-CZ" sz="2800" dirty="0"/>
              <a:t>   -&gt; pro nedostatek formy se nelze dovolat neplatnosti, bylo-li již započato s plněním</a:t>
            </a:r>
          </a:p>
        </p:txBody>
      </p:sp>
    </p:spTree>
    <p:extLst>
      <p:ext uri="{BB962C8B-B14F-4D97-AF65-F5344CB8AC3E}">
        <p14:creationId xmlns:p14="http://schemas.microsoft.com/office/powerpoint/2010/main" val="22426365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5946B5-5FFD-4770-B69F-3C168D63DF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56081" y="4481"/>
            <a:ext cx="9883035" cy="2387600"/>
          </a:xfrm>
        </p:spPr>
        <p:txBody>
          <a:bodyPr/>
          <a:lstStyle/>
          <a:p>
            <a:r>
              <a:rPr lang="cs-CZ" b="1" dirty="0"/>
              <a:t>Druh práce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F49AE3E-DF28-41D9-AF4B-7588697380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88167" y="2890335"/>
            <a:ext cx="9883034" cy="3429000"/>
          </a:xfrm>
        </p:spPr>
        <p:txBody>
          <a:bodyPr>
            <a:normAutofit/>
          </a:bodyPr>
          <a:lstStyle/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všechny činnosti podle potřeby zaměstnavatele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asistentka ředitele nebo účetní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bude specifikováno v organizačním řádu zaměstnavatele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prodavačka, uklízečka, servírka, kuchařka, provozní, pokojská, recepční, instruktorka lyžování, animátorka</a:t>
            </a:r>
          </a:p>
        </p:txBody>
      </p:sp>
    </p:spTree>
    <p:extLst>
      <p:ext uri="{BB962C8B-B14F-4D97-AF65-F5344CB8AC3E}">
        <p14:creationId xmlns:p14="http://schemas.microsoft.com/office/powerpoint/2010/main" val="1878795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amask">
  <a:themeElements>
    <a:clrScheme name="Damask">
      <a:dk1>
        <a:sysClr val="windowText" lastClr="000000"/>
      </a:dk1>
      <a:lt1>
        <a:sysClr val="window" lastClr="FFFFFF"/>
      </a:lt1>
      <a:dk2>
        <a:srgbClr val="2A5B7F"/>
      </a:dk2>
      <a:lt2>
        <a:srgbClr val="ABDAFC"/>
      </a:lt2>
      <a:accent1>
        <a:srgbClr val="9EC544"/>
      </a:accent1>
      <a:accent2>
        <a:srgbClr val="50BEA3"/>
      </a:accent2>
      <a:accent3>
        <a:srgbClr val="4A9CCC"/>
      </a:accent3>
      <a:accent4>
        <a:srgbClr val="9A66CA"/>
      </a:accent4>
      <a:accent5>
        <a:srgbClr val="C54F71"/>
      </a:accent5>
      <a:accent6>
        <a:srgbClr val="DE9C3C"/>
      </a:accent6>
      <a:hlink>
        <a:srgbClr val="6BA9DA"/>
      </a:hlink>
      <a:folHlink>
        <a:srgbClr val="A0BCD3"/>
      </a:folHlink>
    </a:clrScheme>
    <a:fontScheme name="Damask">
      <a:majorFont>
        <a:latin typeface="Bookman Old Style" panose="02050604050505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amask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105000"/>
                <a:lumMod val="110000"/>
              </a:schemeClr>
            </a:gs>
            <a:gs pos="100000">
              <a:schemeClr val="phClr">
                <a:tint val="78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0000"/>
                <a:lumMod val="104000"/>
              </a:schemeClr>
            </a:gs>
            <a:gs pos="69000">
              <a:schemeClr val="phClr">
                <a:shade val="86000"/>
                <a:satMod val="130000"/>
                <a:lumMod val="102000"/>
              </a:schemeClr>
            </a:gs>
            <a:gs pos="100000">
              <a:schemeClr val="phClr">
                <a:shade val="72000"/>
                <a:satMod val="130000"/>
                <a:lumMod val="100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sy="96000" rotWithShape="0">
              <a:srgbClr val="000000">
                <a:alpha val="54000"/>
              </a:srgbClr>
            </a:outerShdw>
          </a:effectLst>
        </a:effectStyle>
        <a:effectStyle>
          <a:effectLst>
            <a:outerShdw blurRad="76200" dist="38100" dir="5400000" algn="ctr" rotWithShape="0">
              <a:srgbClr val="000000">
                <a:alpha val="76000"/>
              </a:srgbClr>
            </a:outerShdw>
          </a:effectLst>
          <a:scene3d>
            <a:camera prst="orthographicFront">
              <a:rot lat="0" lon="0" rev="0"/>
            </a:camera>
            <a:lightRig rig="balanced" dir="t"/>
          </a:scene3d>
          <a:sp3d prstMaterial="matte">
            <a:bevelT w="25400" h="25400" prst="relaxedInse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18000"/>
                <a:satMod val="160000"/>
                <a:lumMod val="28000"/>
              </a:schemeClr>
              <a:schemeClr val="phClr">
                <a:tint val="95000"/>
                <a:satMod val="160000"/>
                <a:lumMod val="116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amask" id="{F9A299A0-33D0-4E0F-9F3F-7163E3744208}" vid="{746EEEEA-FB6A-406B-B510-531588D54811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Damašek</Template>
  <TotalTime>5608</TotalTime>
  <Words>1695</Words>
  <Application>Microsoft Office PowerPoint</Application>
  <PresentationFormat>Širokoúhlá obrazovka</PresentationFormat>
  <Paragraphs>245</Paragraphs>
  <Slides>47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47</vt:i4>
      </vt:variant>
    </vt:vector>
  </HeadingPairs>
  <TitlesOfParts>
    <vt:vector size="53" baseType="lpstr">
      <vt:lpstr>Arial</vt:lpstr>
      <vt:lpstr>Bookman Old Style</vt:lpstr>
      <vt:lpstr>Calibri</vt:lpstr>
      <vt:lpstr>inherit</vt:lpstr>
      <vt:lpstr>Rockwell</vt:lpstr>
      <vt:lpstr>Damask</vt:lpstr>
      <vt:lpstr>Pracovní právo</vt:lpstr>
      <vt:lpstr>OSNOVA</vt:lpstr>
      <vt:lpstr>Lékařská prohlídka</vt:lpstr>
      <vt:lpstr>Pracovní smlouva vznik pracovního poměru</vt:lpstr>
      <vt:lpstr>Pracovní poměr – vznik, změny</vt:lpstr>
      <vt:lpstr>Pracovní poměr – vznik, změny</vt:lpstr>
      <vt:lpstr>Podstatné náležitosti pracovní smlouvy</vt:lpstr>
      <vt:lpstr>Pracovní smlouva</vt:lpstr>
      <vt:lpstr>Druh práce</vt:lpstr>
      <vt:lpstr>Druh práce</vt:lpstr>
      <vt:lpstr>Pracovní náplň </vt:lpstr>
      <vt:lpstr>Místo výkonu práce </vt:lpstr>
      <vt:lpstr>Místo výkonu práce </vt:lpstr>
      <vt:lpstr>Den nástupu do práce </vt:lpstr>
      <vt:lpstr>Den nástupu do práce </vt:lpstr>
      <vt:lpstr>Pracovní poměr na dobu určitou</vt:lpstr>
      <vt:lpstr>Výjimka</vt:lpstr>
      <vt:lpstr>Důsledky protiprávního sjednání pracovního poměru na dobu určitou </vt:lpstr>
      <vt:lpstr>Zkušební doba</vt:lpstr>
      <vt:lpstr>Další pravidelné náležitosti pracovní smlouvy</vt:lpstr>
      <vt:lpstr>Konkurenční doložka</vt:lpstr>
      <vt:lpstr>Změny pracovního poměru</vt:lpstr>
      <vt:lpstr>Změny pracovního poměru</vt:lpstr>
      <vt:lpstr>Změny pracovního poměru</vt:lpstr>
      <vt:lpstr>Skončení pracovního poměru</vt:lpstr>
      <vt:lpstr>Skončení pracovního poměru</vt:lpstr>
      <vt:lpstr>Rozvázání pracovního poměru</vt:lpstr>
      <vt:lpstr>Výpověď</vt:lpstr>
      <vt:lpstr>Výpověď daná zaměstnancem</vt:lpstr>
      <vt:lpstr>výpověď daná zaměstnavatelem</vt:lpstr>
      <vt:lpstr>Výpovědní důvod § 52 písm. a),b),c) –organizační důvody</vt:lpstr>
      <vt:lpstr>Výpovědní důvod - § 52 písm. d),e) zdravotní důvody</vt:lpstr>
      <vt:lpstr>Výpovědní důvod § 52 f) ZP nesplnění předpokladů a požadavků:</vt:lpstr>
      <vt:lpstr>Výpovědní důvod - § 52 písm. g) ZP, porušení povinností </vt:lpstr>
      <vt:lpstr>Výpovědní důvod - § 52 písm. h) ZP  režim dočasně pracovně neschopného pojištěnce</vt:lpstr>
      <vt:lpstr>Ochranná doba</vt:lpstr>
      <vt:lpstr>Výjimky</vt:lpstr>
      <vt:lpstr>Okamžité zrušení pracovního poměru</vt:lpstr>
      <vt:lpstr>Okamžité zrušení zaměstnancem </vt:lpstr>
      <vt:lpstr>Okamžité zrušení zaměstnavatelem</vt:lpstr>
      <vt:lpstr>Zrušení pracovního poměru ve zkušební době </vt:lpstr>
      <vt:lpstr>Odbory  </vt:lpstr>
      <vt:lpstr>Neplatné rozvázání pracovního poměru zaměstnavatelem</vt:lpstr>
      <vt:lpstr>Neplatné rozvázání pracovního poměru zaměstnancem </vt:lpstr>
      <vt:lpstr>Odstupné</vt:lpstr>
      <vt:lpstr>Potvrzení o zaměstnání</vt:lpstr>
      <vt:lpstr>Děkuji za pozornost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MŠ</dc:title>
  <dc:creator>Martin Štěrba</dc:creator>
  <cp:lastModifiedBy>Štěrba Martin</cp:lastModifiedBy>
  <cp:revision>96</cp:revision>
  <cp:lastPrinted>2018-10-29T11:12:26Z</cp:lastPrinted>
  <dcterms:created xsi:type="dcterms:W3CDTF">2017-12-03T13:48:10Z</dcterms:created>
  <dcterms:modified xsi:type="dcterms:W3CDTF">2022-03-07T14:51:04Z</dcterms:modified>
</cp:coreProperties>
</file>