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7" r:id="rId2"/>
    <p:sldId id="285" r:id="rId3"/>
    <p:sldId id="286" r:id="rId4"/>
    <p:sldId id="259" r:id="rId5"/>
    <p:sldId id="258" r:id="rId6"/>
    <p:sldId id="261" r:id="rId7"/>
    <p:sldId id="263" r:id="rId8"/>
    <p:sldId id="264" r:id="rId9"/>
    <p:sldId id="279" r:id="rId10"/>
    <p:sldId id="280" r:id="rId11"/>
    <p:sldId id="266" r:id="rId12"/>
    <p:sldId id="281" r:id="rId13"/>
    <p:sldId id="282" r:id="rId14"/>
    <p:sldId id="283" r:id="rId15"/>
    <p:sldId id="284" r:id="rId16"/>
    <p:sldId id="269" r:id="rId17"/>
    <p:sldId id="268" r:id="rId18"/>
    <p:sldId id="270" r:id="rId19"/>
    <p:sldId id="275" r:id="rId20"/>
    <p:sldId id="278" r:id="rId2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3099" autoAdjust="0"/>
  </p:normalViewPr>
  <p:slideViewPr>
    <p:cSldViewPr snapToGrid="0">
      <p:cViewPr>
        <p:scale>
          <a:sx n="140" d="100"/>
          <a:sy n="140" d="100"/>
        </p:scale>
        <p:origin x="-270" y="-109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95269" y="1122363"/>
            <a:ext cx="9001462" cy="2387600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95269" y="3602038"/>
            <a:ext cx="9001462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B0B5E2-A650-4F39-BD8A-7C4E5DB73732}" type="datetimeFigureOut">
              <a:rPr lang="cs-CZ" smtClean="0"/>
              <a:t>21.03.2022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E6E2B3-5B4B-4C97-8E78-A7ACDB1A7C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866684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4289372"/>
            <a:ext cx="10367564" cy="819355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13806" y="621321"/>
            <a:ext cx="10367564" cy="3379735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5108728"/>
            <a:ext cx="10365998" cy="682472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B0B5E2-A650-4F39-BD8A-7C4E5DB73732}" type="datetimeFigureOut">
              <a:rPr lang="cs-CZ" smtClean="0"/>
              <a:t>21.03.2022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E6E2B3-5B4B-4C97-8E78-A7ACDB1A7C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918988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3424859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4204820"/>
            <a:ext cx="10353761" cy="1592186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B0B5E2-A650-4F39-BD8A-7C4E5DB73732}" type="datetimeFigureOut">
              <a:rPr lang="cs-CZ" smtClean="0"/>
              <a:t>21.03.2022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E6E2B3-5B4B-4C97-8E78-A7ACDB1A7C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6146463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426812"/>
          </a:xfrm>
        </p:spPr>
        <p:txBody>
          <a:bodyPr anchor="t">
            <a:normAutofit/>
          </a:bodyPr>
          <a:lstStyle>
            <a:lvl1pPr marL="0" indent="0" algn="r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204821"/>
            <a:ext cx="10353762" cy="1586380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B0B5E2-A650-4F39-BD8A-7C4E5DB73732}" type="datetimeFigureOut">
              <a:rPr lang="cs-CZ" smtClean="0"/>
              <a:t>21.03.2022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E6E2B3-5B4B-4C97-8E78-A7ACDB1A7CF1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TextBox 10"/>
          <p:cNvSpPr txBox="1"/>
          <p:nvPr/>
        </p:nvSpPr>
        <p:spPr>
          <a:xfrm>
            <a:off x="836612" y="73524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0657956" y="297209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34840212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2126942"/>
            <a:ext cx="10355327" cy="25118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650556"/>
            <a:ext cx="10353763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B0B5E2-A650-4F39-BD8A-7C4E5DB73732}" type="datetimeFigureOut">
              <a:rPr lang="cs-CZ" smtClean="0"/>
              <a:t>21.03.2022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E6E2B3-5B4B-4C97-8E78-A7ACDB1A7C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0969384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94" y="609600"/>
            <a:ext cx="10353762" cy="1325563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94" y="2088319"/>
            <a:ext cx="3298956" cy="823305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94" y="2911624"/>
            <a:ext cx="3298956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4878" y="2088320"/>
            <a:ext cx="3298558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4878" y="2911624"/>
            <a:ext cx="329982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088320"/>
            <a:ext cx="3291211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6346" y="2911624"/>
            <a:ext cx="329121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B0B5E2-A650-4F39-BD8A-7C4E5DB73732}" type="datetimeFigureOut">
              <a:rPr lang="cs-CZ" smtClean="0"/>
              <a:t>21.03.2022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E6E2B3-5B4B-4C97-8E78-A7ACDB1A7C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9576171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 s obráz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1325563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95" y="4195899"/>
            <a:ext cx="3298955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092020" y="2298987"/>
            <a:ext cx="2940050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95" y="4772161"/>
            <a:ext cx="3298955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01" y="4195899"/>
            <a:ext cx="3298983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98987"/>
            <a:ext cx="2930525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72160"/>
            <a:ext cx="3300336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423" y="4195899"/>
            <a:ext cx="3289900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52803" y="2298987"/>
            <a:ext cx="2932113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298" y="4772161"/>
            <a:ext cx="3294258" cy="1019037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B0B5E2-A650-4F39-BD8A-7C4E5DB73732}" type="datetimeFigureOut">
              <a:rPr lang="cs-CZ" smtClean="0"/>
              <a:t>21.03.2022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E6E2B3-5B4B-4C97-8E78-A7ACDB1A7C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1445084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B0B5E2-A650-4F39-BD8A-7C4E5DB73732}" type="datetimeFigureOut">
              <a:rPr lang="cs-CZ" smtClean="0"/>
              <a:t>21.03.2022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E6E2B3-5B4B-4C97-8E78-A7ACDB1A7C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4167165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599"/>
            <a:ext cx="2542657" cy="518160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3794" y="609599"/>
            <a:ext cx="7658705" cy="5181601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B0B5E2-A650-4F39-BD8A-7C4E5DB73732}" type="datetimeFigureOut">
              <a:rPr lang="cs-CZ" smtClean="0"/>
              <a:t>21.03.2022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E6E2B3-5B4B-4C97-8E78-A7ACDB1A7C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099466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B0B5E2-A650-4F39-BD8A-7C4E5DB73732}" type="datetimeFigureOut">
              <a:rPr lang="cs-CZ" smtClean="0"/>
              <a:t>21.03.2022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E6E2B3-5B4B-4C97-8E78-A7ACDB1A7C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540662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9244" y="657226"/>
            <a:ext cx="9733512" cy="2852737"/>
          </a:xfrm>
        </p:spPr>
        <p:txBody>
          <a:bodyPr anchor="b">
            <a:normAutofit/>
          </a:bodyPr>
          <a:lstStyle>
            <a:lvl1pPr>
              <a:defRPr sz="3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9244" y="3602038"/>
            <a:ext cx="9733512" cy="150018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B0B5E2-A650-4F39-BD8A-7C4E5DB73732}" type="datetimeFigureOut">
              <a:rPr lang="cs-CZ" smtClean="0"/>
              <a:t>21.03.2022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E6E2B3-5B4B-4C97-8E78-A7ACDB1A7C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559121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3795" y="2088319"/>
            <a:ext cx="5106004" cy="370288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3403" y="2088319"/>
            <a:ext cx="5094154" cy="370288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B0B5E2-A650-4F39-BD8A-7C4E5DB73732}" type="datetimeFigureOut">
              <a:rPr lang="cs-CZ" smtClean="0"/>
              <a:t>21.03.2022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E6E2B3-5B4B-4C97-8E78-A7ACDB1A7C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459919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5563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804" y="2088320"/>
            <a:ext cx="4879199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13795" y="2912232"/>
            <a:ext cx="5107208" cy="287896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2003" y="2088320"/>
            <a:ext cx="4865554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912232"/>
            <a:ext cx="5095357" cy="287896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B0B5E2-A650-4F39-BD8A-7C4E5DB73732}" type="datetimeFigureOut">
              <a:rPr lang="cs-CZ" smtClean="0"/>
              <a:t>21.03.2022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E6E2B3-5B4B-4C97-8E78-A7ACDB1A7C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744793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B0B5E2-A650-4F39-BD8A-7C4E5DB73732}" type="datetimeFigureOut">
              <a:rPr lang="cs-CZ" smtClean="0"/>
              <a:t>21.03.2022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E6E2B3-5B4B-4C97-8E78-A7ACDB1A7C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482970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B0B5E2-A650-4F39-BD8A-7C4E5DB73732}" type="datetimeFigureOut">
              <a:rPr lang="cs-CZ" smtClean="0"/>
              <a:t>21.03.2022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E6E2B3-5B4B-4C97-8E78-A7ACDB1A7C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863300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8" y="609600"/>
            <a:ext cx="3932237" cy="2362200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78064" y="609600"/>
            <a:ext cx="6189492" cy="5181600"/>
          </a:xfrm>
        </p:spPr>
        <p:txBody>
          <a:bodyPr anchor="ctr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7228" y="2971800"/>
            <a:ext cx="3932237" cy="2819399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B0B5E2-A650-4F39-BD8A-7C4E5DB73732}" type="datetimeFigureOut">
              <a:rPr lang="cs-CZ" smtClean="0"/>
              <a:t>21.03.2022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E6E2B3-5B4B-4C97-8E78-A7ACDB1A7C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221801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7" y="609600"/>
            <a:ext cx="5929773" cy="2362200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4" y="758881"/>
            <a:ext cx="3255356" cy="4883038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971800"/>
            <a:ext cx="5934950" cy="28194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B0B5E2-A650-4F39-BD8A-7C4E5DB73732}" type="datetimeFigureOut">
              <a:rPr lang="cs-CZ" smtClean="0"/>
              <a:t>21.03.2022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E6E2B3-5B4B-4C97-8E78-A7ACDB1A7C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190391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95" y="2096064"/>
            <a:ext cx="10353762" cy="36951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6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B0B5E2-A650-4F39-BD8A-7C4E5DB73732}" type="datetimeFigureOut">
              <a:rPr lang="cs-CZ" smtClean="0"/>
              <a:t>21.03.2022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94" y="5883275"/>
            <a:ext cx="66728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5354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E6E2B3-5B4B-4C97-8E78-A7ACDB1A7C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3457091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400" b="1" i="0" kern="1200" cap="all">
          <a:solidFill>
            <a:schemeClr val="tx1"/>
          </a:solidFill>
          <a:effectLst>
            <a:outerShdw blurRad="50800" dist="63500" dir="2700000" algn="tl" rotWithShape="0">
              <a:srgbClr val="000000">
                <a:alpha val="48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aktualne.cz/wiki/finance/prace-prescas-priplatek-za-prescasovou-praci/r~i:wiki:1410/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pravniprostor.cz/clanky/pracovni-pravo/rovne-zachazeni-pri-odmenovani-za-praci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52E332E-2FC4-4B97-89BB-FFDD48A5F99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Pracovní právo	</a:t>
            </a:r>
            <a:br>
              <a:rPr lang="cs-CZ" dirty="0"/>
            </a:br>
            <a:endParaRPr lang="cs-CZ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57D8C4F7-A0AE-4920-B7C7-24B2DF5694E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Mgr. Ing. Martin Štěrba</a:t>
            </a:r>
          </a:p>
        </p:txBody>
      </p:sp>
    </p:spTree>
    <p:extLst>
      <p:ext uri="{BB962C8B-B14F-4D97-AF65-F5344CB8AC3E}">
        <p14:creationId xmlns:p14="http://schemas.microsoft.com/office/powerpoint/2010/main" val="260117046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15B815A-F975-485C-9EDE-60F159D2C1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Kratší pracovní doba</a:t>
            </a:r>
            <a:br>
              <a:rPr lang="cs-CZ" dirty="0"/>
            </a:br>
            <a:r>
              <a:rPr lang="cs-CZ" dirty="0"/>
              <a:t>§ 80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44B4651-B5F0-4330-AC92-8C0CBEF8EE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Kratší pracovní doba pod rozsah stanovený v § 79 může být sjednána pouze mezi zaměstnavatelem a zaměstnancem. Zaměstnanci přísluší mzda nebo plat, které odpovídají sjednané kratší pracovní době.</a:t>
            </a:r>
          </a:p>
        </p:txBody>
      </p:sp>
    </p:spTree>
    <p:extLst>
      <p:ext uri="{BB962C8B-B14F-4D97-AF65-F5344CB8AC3E}">
        <p14:creationId xmlns:p14="http://schemas.microsoft.com/office/powerpoint/2010/main" val="56137612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B1E7ABA-DF30-44B4-8285-088D586B26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Přestávka v práci</a:t>
            </a:r>
            <a:br>
              <a:rPr lang="cs-CZ" dirty="0"/>
            </a:br>
            <a:r>
              <a:rPr lang="cs-CZ" dirty="0"/>
              <a:t>§88 ZP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918D93B-2986-4278-9333-4A56FC1E34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Zaměstnavatel je povinen poskytnout zaměstnanci nejdéle po 6 hodinách nepřetržité práce přestávku v práci na jídlo a oddech v trvání nejméně 30 minut.</a:t>
            </a:r>
          </a:p>
          <a:p>
            <a:r>
              <a:rPr lang="cs-CZ" dirty="0"/>
              <a:t>Jde-li o práce, které nemohou být přerušeny, musí být zaměstnanci i bez přerušení provozu nebo práce zajištěna přiměřená doba na oddech a jídlo.</a:t>
            </a:r>
          </a:p>
          <a:p>
            <a:r>
              <a:rPr lang="cs-CZ" dirty="0"/>
              <a:t>Poskytnuté přestávky v práci na jídlo a oddech se nezapočítávají do pracovní doby.</a:t>
            </a:r>
          </a:p>
          <a:p>
            <a:r>
              <a:rPr lang="cs-CZ" dirty="0"/>
              <a:t>Byla-li přestávka v práci na jídlo a oddech rozdělena, musí alespoň jedna její část činit nejméně 15 minut.</a:t>
            </a:r>
          </a:p>
        </p:txBody>
      </p:sp>
    </p:spTree>
    <p:extLst>
      <p:ext uri="{BB962C8B-B14F-4D97-AF65-F5344CB8AC3E}">
        <p14:creationId xmlns:p14="http://schemas.microsoft.com/office/powerpoint/2010/main" val="57839276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9B93E44-B6C1-46CD-9067-AB995C7CEF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ROZVRŽENÍ PRACOVNÍ DOBY</a:t>
            </a:r>
            <a:br>
              <a:rPr lang="cs-CZ" dirty="0"/>
            </a:br>
            <a:r>
              <a:rPr lang="cs-CZ" dirty="0"/>
              <a:t> § 81 a násl.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6CE8DB5-850B-4703-9664-F571054E13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Rozvržená podle pracovní smlouvy (nebo vnitřního předpisu)</a:t>
            </a:r>
          </a:p>
          <a:p>
            <a:r>
              <a:rPr lang="cs-CZ" i="1" dirty="0"/>
              <a:t>Pracovní dobu rozvrhuje zaměstnavatel a určí začátek a konec směn.</a:t>
            </a:r>
          </a:p>
          <a:p>
            <a:r>
              <a:rPr lang="cs-CZ" dirty="0"/>
              <a:t>Maximální délka směny 12 hodin</a:t>
            </a:r>
          </a:p>
          <a:p>
            <a:r>
              <a:rPr lang="cs-CZ" dirty="0"/>
              <a:t>Zaměstnanec je povinen být na začátku směny na svém pracovišti a odcházet z něho až po skončení směny</a:t>
            </a:r>
          </a:p>
          <a:p>
            <a:r>
              <a:rPr lang="cs-CZ" dirty="0"/>
              <a:t>Pružné rozvržení pracovní doby - zahrnuje časové úseky základní a volitelné pracovní doby, jejichž začátek a konec určuje zaměstnavatel.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0465064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436FC20-9B83-4ED5-8BC2-7AABAD3E11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PŘESTÁVKA V PRÁCI A BEZPEČNOSTNÍ PŘESTÁVKA</a:t>
            </a:r>
            <a:br>
              <a:rPr lang="cs-CZ" dirty="0"/>
            </a:br>
            <a:r>
              <a:rPr lang="cs-CZ" dirty="0"/>
              <a:t>§ 88 a násl.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D909D9F-8F3A-443F-853F-8B670CB607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3795" y="2096063"/>
            <a:ext cx="10353762" cy="4265547"/>
          </a:xfrm>
        </p:spPr>
        <p:txBody>
          <a:bodyPr>
            <a:normAutofit fontScale="85000" lnSpcReduction="20000"/>
          </a:bodyPr>
          <a:lstStyle/>
          <a:p>
            <a:r>
              <a:rPr lang="cs-CZ" dirty="0"/>
              <a:t>Zaměstnavatel je povinen poskytnout zaměstnanci nejdéle po 6 hodinách nepřetržité práce přestávku v práci na jídlo a oddech v trvání nejméně 30 minut</a:t>
            </a:r>
          </a:p>
          <a:p>
            <a:r>
              <a:rPr lang="cs-CZ" dirty="0"/>
              <a:t>Byla-li přestávka v práci na jídlo a oddech rozdělena, musí alespoň jedna její část činit nejméně 15 minut.</a:t>
            </a:r>
          </a:p>
          <a:p>
            <a:endParaRPr lang="cs-CZ" dirty="0"/>
          </a:p>
          <a:p>
            <a:r>
              <a:rPr lang="cs-CZ" dirty="0"/>
              <a:t>Přestávky v práci na jídlo a oddech se neposkytují na začátku a konci pracovní doby.</a:t>
            </a:r>
          </a:p>
          <a:p>
            <a:r>
              <a:rPr lang="cs-CZ" dirty="0"/>
              <a:t>Poskytnuté přestávky v práci na jídlo a oddech se nezapočítávají do pracovní doby</a:t>
            </a:r>
          </a:p>
          <a:p>
            <a:endParaRPr lang="cs-CZ" dirty="0"/>
          </a:p>
          <a:p>
            <a:r>
              <a:rPr lang="cs-CZ" dirty="0"/>
              <a:t>Má-li zaměstnanec při výkonu práce právo na bezpečnostní přestávku podle zvláštních právních předpisů, započítává se tato přestávka do pracovní doby.</a:t>
            </a:r>
          </a:p>
          <a:p>
            <a:r>
              <a:rPr lang="cs-CZ" dirty="0"/>
              <a:t>Připadne-li bezpečnostní přestávka na dobu přestávky v práci na jídlo a oddech, započítá se přestávka v práci na jídlo a oddech do pracovní doby.</a:t>
            </a:r>
          </a:p>
        </p:txBody>
      </p:sp>
    </p:spTree>
    <p:extLst>
      <p:ext uri="{BB962C8B-B14F-4D97-AF65-F5344CB8AC3E}">
        <p14:creationId xmlns:p14="http://schemas.microsoft.com/office/powerpoint/2010/main" val="345713459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356A2DB-2088-4C52-91C6-1A20551355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DOBA ODPOČINKU</a:t>
            </a:r>
            <a:br>
              <a:rPr lang="cs-CZ" dirty="0"/>
            </a:br>
            <a:r>
              <a:rPr lang="cs-CZ" dirty="0"/>
              <a:t>§ 90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5A9CACC-52E1-4872-A6DA-0468EB857B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Zaměstnavatel je povinen rozvrhnout pracovní dobu tak, aby zaměstnanec měl mezi koncem jedné směny a začátkem následující směny nepřetržitý odpočinek po dobu alespoň 11 hodin, zaměstnanec mladší 18 let po dobu alespoň 12 hodin během 24 hodin po sobě jdoucích.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0080215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92BA7C4-2218-4860-8D5F-BEF38885AD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Dny pracovního klidu</a:t>
            </a:r>
            <a:br>
              <a:rPr lang="cs-CZ" dirty="0"/>
            </a:br>
            <a:r>
              <a:rPr lang="cs-CZ" dirty="0"/>
              <a:t>§ 91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BF323AC-DA8B-4A4C-AD14-A7528927E2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dny, na které připadá nepřetržitý odpočinek zaměstnance v týdnu, a svátky</a:t>
            </a:r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Práci ve dnech pracovního klidu může zaměstnavatel nařídit jen výjimečně</a:t>
            </a:r>
          </a:p>
          <a:p>
            <a:endParaRPr lang="cs-CZ" dirty="0"/>
          </a:p>
          <a:p>
            <a:r>
              <a:rPr lang="cs-CZ" dirty="0"/>
              <a:t>Výjimky</a:t>
            </a:r>
          </a:p>
        </p:txBody>
      </p:sp>
    </p:spTree>
    <p:extLst>
      <p:ext uri="{BB962C8B-B14F-4D97-AF65-F5344CB8AC3E}">
        <p14:creationId xmlns:p14="http://schemas.microsoft.com/office/powerpoint/2010/main" val="185663049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5A45CF3-FB4A-49D4-B027-DBB21ABB35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Práce přesčas</a:t>
            </a:r>
            <a:br>
              <a:rPr lang="cs-CZ" dirty="0"/>
            </a:br>
            <a:r>
              <a:rPr lang="cs-CZ" dirty="0"/>
              <a:t>§ 93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10DD3A3-EC63-44D6-8158-2A9412F080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Práce nad běžné rozvržení pracovní doby (mám končit v 17h, ale </a:t>
            </a:r>
            <a:r>
              <a:rPr lang="cs-CZ" dirty="0" err="1"/>
              <a:t>zamtel</a:t>
            </a:r>
            <a:r>
              <a:rPr lang="cs-CZ" dirty="0"/>
              <a:t> chce ať končím v 19h)</a:t>
            </a:r>
          </a:p>
          <a:p>
            <a:r>
              <a:rPr lang="cs-CZ" dirty="0"/>
              <a:t>Jen po dohodě se zaměstnancem (v </a:t>
            </a:r>
            <a:r>
              <a:rPr lang="cs-CZ" dirty="0" err="1"/>
              <a:t>prac</a:t>
            </a:r>
            <a:r>
              <a:rPr lang="cs-CZ" dirty="0"/>
              <a:t> smlouvě lze stanovit jinak)</a:t>
            </a:r>
          </a:p>
          <a:p>
            <a:r>
              <a:rPr lang="cs-CZ" dirty="0">
                <a:hlinkClick r:id="rId2"/>
              </a:rPr>
              <a:t>https://www.aktualne.cz/wiki/finance/prace-prescas-priplatek-za-prescasovou-praci/r~i:wiki:1410/</a:t>
            </a:r>
            <a:r>
              <a:rPr lang="cs-CZ" dirty="0"/>
              <a:t>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9591091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4A4B95B-08B0-4EB1-B5C2-BFF45E4BFF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Dovolená</a:t>
            </a:r>
            <a:br>
              <a:rPr lang="cs-CZ" dirty="0"/>
            </a:br>
            <a:r>
              <a:rPr lang="cs-CZ" dirty="0"/>
              <a:t>§ 211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8E32D32-43ED-47ED-B985-9614CF94C0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4954" y="2468880"/>
            <a:ext cx="8825659" cy="3550920"/>
          </a:xfrm>
        </p:spPr>
        <p:txBody>
          <a:bodyPr>
            <a:normAutofit fontScale="85000" lnSpcReduction="20000"/>
          </a:bodyPr>
          <a:lstStyle/>
          <a:p>
            <a:r>
              <a:rPr lang="cs-CZ" dirty="0"/>
              <a:t> Zaměstnanci, který za nepřetržitého trvání pracovního poměru k témuž zaměstnavateli konal u něho práci alespoň 60 dnů v kalendářním roce, přísluší dovolená za kalendářní rok, popřípadě její poměrná část.</a:t>
            </a:r>
          </a:p>
          <a:p>
            <a:r>
              <a:rPr lang="cs-CZ" dirty="0"/>
              <a:t>Výměra dovolené činí nejméně 4 týdny v kalendářním roce.</a:t>
            </a:r>
          </a:p>
          <a:p>
            <a:r>
              <a:rPr lang="cs-CZ" dirty="0"/>
              <a:t>Dodatková dovolena (§ 215) pro zvlášť náročné práce.</a:t>
            </a:r>
          </a:p>
          <a:p>
            <a:r>
              <a:rPr lang="cs-CZ" dirty="0"/>
              <a:t>Dovolená se čerpá zpravidla v roce, kdy na ni vznikl nárok „Převod“ do dalšího roku jen výjimečně.</a:t>
            </a:r>
          </a:p>
          <a:p>
            <a:r>
              <a:rPr lang="cs-CZ" dirty="0"/>
              <a:t>Dovolenou nařizuje zaměstnavatel po domluvě se zaměstnance, případně na žádost zaměstnance, pokud to neruší provozní potřeby zaměstnavatele.</a:t>
            </a:r>
          </a:p>
          <a:p>
            <a:r>
              <a:rPr lang="cs-CZ" dirty="0"/>
              <a:t>Zaměstnanec má nárok (po domluvě) jednou za rok mít dovolenou 2 týdny v kuse.</a:t>
            </a:r>
          </a:p>
        </p:txBody>
      </p:sp>
    </p:spTree>
    <p:extLst>
      <p:ext uri="{BB962C8B-B14F-4D97-AF65-F5344CB8AC3E}">
        <p14:creationId xmlns:p14="http://schemas.microsoft.com/office/powerpoint/2010/main" val="28778202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461974F-BF4B-4E84-87A3-425F3CE848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Odměňování práce</a:t>
            </a:r>
            <a:br>
              <a:rPr lang="cs-CZ" dirty="0"/>
            </a:br>
            <a:r>
              <a:rPr lang="cs-CZ" dirty="0"/>
              <a:t>§ 109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9B684CF-5C59-4FAD-8CD1-F6024D5B0E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Práce v ČR musí být zaplacena. Ledaže se jedná o „Společenskou úsluhu“ nebo vzdělávání.</a:t>
            </a:r>
          </a:p>
          <a:p>
            <a:r>
              <a:rPr lang="cs-CZ" dirty="0"/>
              <a:t>Mzda x Plat (§ 109 odst. 2 x § 109 odst. 3)</a:t>
            </a:r>
          </a:p>
          <a:p>
            <a:r>
              <a:rPr lang="cs-CZ" dirty="0"/>
              <a:t>Zákaz diskriminace a rovné odměňování – platí zásada „za stejnou práci stejná odměna“.</a:t>
            </a:r>
          </a:p>
          <a:p>
            <a:r>
              <a:rPr lang="cs-CZ" dirty="0">
                <a:hlinkClick r:id="rId2"/>
              </a:rPr>
              <a:t>https://www.pravniprostor.cz/clanky/pracovni-pravo/rovne-zachazeni-pri-odmenovani-za-praci</a:t>
            </a:r>
            <a:endParaRPr lang="cs-CZ" dirty="0"/>
          </a:p>
          <a:p>
            <a:r>
              <a:rPr lang="cs-CZ" dirty="0"/>
              <a:t>Minimální mzda platí pro pracovní poměr i mimo něj, určuje vláda nařízením.</a:t>
            </a:r>
          </a:p>
          <a:p>
            <a:r>
              <a:rPr lang="cs-CZ" dirty="0"/>
              <a:t>Zaručená mzda – ke studiu aktualne.cz/wiki/zarucena-mzda-2020/r~698c87941a9211ea8d520cc47ab5f122/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9706977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729007E-4762-4A30-9379-6AB6B278B9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Odpovědnost v pracovním právu</a:t>
            </a:r>
            <a:br>
              <a:rPr lang="cs-CZ" dirty="0"/>
            </a:br>
            <a:r>
              <a:rPr lang="cs-CZ" dirty="0"/>
              <a:t>Funkce odpovědnosti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87A1A16-FE5A-4502-AEFA-1CB66481DA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l"/>
            <a:r>
              <a:rPr lang="cs-CZ" b="1" i="0" dirty="0">
                <a:solidFill>
                  <a:schemeClr val="tx1">
                    <a:lumMod val="95000"/>
                  </a:schemeClr>
                </a:solidFill>
                <a:effectLst/>
                <a:latin typeface="Arial" panose="020B0604020202020204" pitchFamily="34" charset="0"/>
              </a:rPr>
              <a:t>1. Funkce reparační (kompenzační)</a:t>
            </a:r>
            <a:r>
              <a:rPr lang="cs-CZ" b="0" i="0" dirty="0">
                <a:solidFill>
                  <a:schemeClr val="tx1">
                    <a:lumMod val="95000"/>
                  </a:schemeClr>
                </a:solidFill>
                <a:effectLst/>
                <a:latin typeface="Arial" panose="020B0604020202020204" pitchFamily="34" charset="0"/>
              </a:rPr>
              <a:t> </a:t>
            </a:r>
          </a:p>
          <a:p>
            <a:pPr lvl="1"/>
            <a:r>
              <a:rPr lang="cs-CZ" dirty="0">
                <a:solidFill>
                  <a:schemeClr val="tx1">
                    <a:lumMod val="95000"/>
                  </a:schemeClr>
                </a:solidFill>
                <a:latin typeface="Arial" panose="020B0604020202020204" pitchFamily="34" charset="0"/>
              </a:rPr>
              <a:t>- Hlavní funkcí odpovědnosti je uvedení v původní stav, pokud se škoda stane.</a:t>
            </a:r>
            <a:endParaRPr lang="cs-CZ" b="0" i="0" dirty="0">
              <a:solidFill>
                <a:schemeClr val="tx1">
                  <a:lumMod val="95000"/>
                </a:schemeClr>
              </a:solidFill>
              <a:effectLst/>
              <a:latin typeface="Arial" panose="020B0604020202020204" pitchFamily="34" charset="0"/>
            </a:endParaRPr>
          </a:p>
          <a:p>
            <a:pPr algn="l"/>
            <a:r>
              <a:rPr lang="cs-CZ" b="1" i="0" dirty="0">
                <a:solidFill>
                  <a:schemeClr val="tx1">
                    <a:lumMod val="95000"/>
                  </a:schemeClr>
                </a:solidFill>
                <a:effectLst/>
                <a:latin typeface="Arial" panose="020B0604020202020204" pitchFamily="34" charset="0"/>
              </a:rPr>
              <a:t>2. Funkce satisfakční</a:t>
            </a:r>
            <a:r>
              <a:rPr lang="cs-CZ" b="0" i="0" dirty="0">
                <a:solidFill>
                  <a:schemeClr val="tx1">
                    <a:lumMod val="95000"/>
                  </a:schemeClr>
                </a:solidFill>
                <a:effectLst/>
                <a:latin typeface="Arial" panose="020B0604020202020204" pitchFamily="34" charset="0"/>
              </a:rPr>
              <a:t> </a:t>
            </a:r>
          </a:p>
          <a:p>
            <a:pPr lvl="1"/>
            <a:r>
              <a:rPr lang="cs-CZ" b="0" i="0" dirty="0">
                <a:solidFill>
                  <a:schemeClr val="tx1">
                    <a:lumMod val="95000"/>
                  </a:schemeClr>
                </a:solidFill>
                <a:effectLst/>
                <a:latin typeface="Arial" panose="020B0604020202020204" pitchFamily="34" charset="0"/>
              </a:rPr>
              <a:t>- náhrada škody, pokud není možné uvést v původní stav.</a:t>
            </a:r>
          </a:p>
          <a:p>
            <a:pPr algn="l"/>
            <a:r>
              <a:rPr lang="cs-CZ" b="1" i="0" dirty="0">
                <a:solidFill>
                  <a:schemeClr val="tx1">
                    <a:lumMod val="95000"/>
                  </a:schemeClr>
                </a:solidFill>
                <a:effectLst/>
                <a:latin typeface="Arial" panose="020B0604020202020204" pitchFamily="34" charset="0"/>
              </a:rPr>
              <a:t>3. Funkce represivní</a:t>
            </a:r>
            <a:r>
              <a:rPr lang="cs-CZ" b="0" i="0" dirty="0">
                <a:solidFill>
                  <a:schemeClr val="tx1">
                    <a:lumMod val="95000"/>
                  </a:schemeClr>
                </a:solidFill>
                <a:effectLst/>
                <a:latin typeface="Arial" panose="020B0604020202020204" pitchFamily="34" charset="0"/>
              </a:rPr>
              <a:t> </a:t>
            </a:r>
          </a:p>
          <a:p>
            <a:pPr lvl="1"/>
            <a:r>
              <a:rPr lang="cs-CZ" dirty="0">
                <a:solidFill>
                  <a:schemeClr val="tx1">
                    <a:lumMod val="95000"/>
                  </a:schemeClr>
                </a:solidFill>
                <a:latin typeface="Arial" panose="020B0604020202020204" pitchFamily="34" charset="0"/>
              </a:rPr>
              <a:t>- „potrestání“ za způsobenou škodu</a:t>
            </a:r>
            <a:endParaRPr lang="cs-CZ" b="0" i="0" dirty="0">
              <a:solidFill>
                <a:schemeClr val="tx1">
                  <a:lumMod val="95000"/>
                </a:schemeClr>
              </a:solidFill>
              <a:effectLst/>
              <a:latin typeface="Arial" panose="020B0604020202020204" pitchFamily="34" charset="0"/>
            </a:endParaRPr>
          </a:p>
          <a:p>
            <a:pPr algn="l"/>
            <a:r>
              <a:rPr lang="cs-CZ" b="1" i="0" dirty="0">
                <a:solidFill>
                  <a:schemeClr val="tx1">
                    <a:lumMod val="95000"/>
                  </a:schemeClr>
                </a:solidFill>
                <a:effectLst/>
                <a:latin typeface="Arial" panose="020B0604020202020204" pitchFamily="34" charset="0"/>
              </a:rPr>
              <a:t>4. Funkce preventivní</a:t>
            </a:r>
          </a:p>
          <a:p>
            <a:pPr lvl="1"/>
            <a:r>
              <a:rPr lang="cs-CZ" i="0" dirty="0">
                <a:solidFill>
                  <a:schemeClr val="tx1">
                    <a:lumMod val="95000"/>
                  </a:schemeClr>
                </a:solidFill>
                <a:effectLst/>
                <a:latin typeface="Arial" panose="020B0604020202020204" pitchFamily="34" charset="0"/>
              </a:rPr>
              <a:t>- čtv</a:t>
            </a:r>
            <a:r>
              <a:rPr lang="cs-CZ" dirty="0">
                <a:solidFill>
                  <a:schemeClr val="tx1">
                    <a:lumMod val="95000"/>
                  </a:schemeClr>
                </a:solidFill>
                <a:latin typeface="Arial" panose="020B0604020202020204" pitchFamily="34" charset="0"/>
              </a:rPr>
              <a:t>rtá ne však nejméně důležitá funkce je odrazení potenciální škůdce, aby se škoda vůbec nestala.</a:t>
            </a:r>
          </a:p>
          <a:p>
            <a:pPr marL="457200" lvl="1" indent="0">
              <a:buNone/>
            </a:pPr>
            <a:r>
              <a:rPr lang="cs-CZ" i="0" dirty="0">
                <a:solidFill>
                  <a:schemeClr val="tx1">
                    <a:lumMod val="95000"/>
                  </a:schemeClr>
                </a:solidFill>
                <a:effectLst/>
                <a:latin typeface="Arial" panose="020B0604020202020204" pitchFamily="34" charset="0"/>
              </a:rPr>
              <a:t>https://www.podnikatel.cz/clanky/odpovednost-zamestnance-za-skodu-v-pracovnim-pomeru/</a:t>
            </a:r>
          </a:p>
          <a:p>
            <a:endParaRPr lang="cs-CZ" dirty="0">
              <a:solidFill>
                <a:schemeClr val="tx1">
                  <a:lumMod val="9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46841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6C9C8A6-4A2D-4395-A15D-0FD6F9E631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Dnešní témata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F9CFAED-49FB-4E41-8C36-C6B8B0E503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0" i="0" dirty="0">
                <a:effectLst/>
                <a:latin typeface="Open Sans" panose="020B0606030504020204" pitchFamily="34" charset="0"/>
              </a:rPr>
              <a:t>Doplňkové pracovněprávní vztah</a:t>
            </a:r>
          </a:p>
          <a:p>
            <a:r>
              <a:rPr lang="cs-CZ" dirty="0">
                <a:effectLst/>
                <a:latin typeface="Open Sans" panose="020B0606030504020204" pitchFamily="34" charset="0"/>
              </a:rPr>
              <a:t>Pracovní doba a dovolená</a:t>
            </a:r>
            <a:endParaRPr lang="cs-CZ" dirty="0"/>
          </a:p>
          <a:p>
            <a:r>
              <a:rPr lang="cs-CZ" dirty="0">
                <a:effectLst/>
              </a:rPr>
              <a:t>Odměňování</a:t>
            </a:r>
          </a:p>
        </p:txBody>
      </p:sp>
    </p:spTree>
    <p:extLst>
      <p:ext uri="{BB962C8B-B14F-4D97-AF65-F5344CB8AC3E}">
        <p14:creationId xmlns:p14="http://schemas.microsoft.com/office/powerpoint/2010/main" val="345355872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AF03592-0B6E-47A9-B982-64CAF5B031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E3E2302-40A7-4451-8556-2BA35BDB37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Děkuji za pozornost a nyní je prostor pro vaše dotazy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244151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3FBA738-7176-4947-B34E-592DB702CA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Dohody mimo pracovní poměr</a:t>
            </a:r>
            <a:br>
              <a:rPr lang="cs-CZ" dirty="0"/>
            </a:br>
            <a:r>
              <a:rPr lang="cs-CZ" sz="2800" dirty="0"/>
              <a:t>ZP 74 § a násl.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B999022-25D4-4C1C-B04B-8EDA446F51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4954" y="2603499"/>
            <a:ext cx="10510177" cy="3993243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dirty="0"/>
              <a:t>	Stejná právní úprava jako u pracovního poměru, s několika výjimkami: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DPP – Dohoda o provedení práce</a:t>
            </a:r>
          </a:p>
          <a:p>
            <a:pPr lvl="1"/>
            <a:r>
              <a:rPr lang="cs-CZ" dirty="0"/>
              <a:t>Rozsah práce ve všech DPP u jednoho zaměstnavatele – max 300 hodin za rok,</a:t>
            </a:r>
          </a:p>
          <a:p>
            <a:pPr lvl="1"/>
            <a:r>
              <a:rPr lang="cs-CZ" dirty="0"/>
              <a:t>Není zkušební lhůta, jen 15 denní výpovědní</a:t>
            </a:r>
          </a:p>
          <a:p>
            <a:pPr lvl="1"/>
            <a:r>
              <a:rPr lang="cs-CZ" dirty="0"/>
              <a:t>Bez odvodů – pokud je mzda do 10.000 Kč (pozor princip sčítání)</a:t>
            </a:r>
          </a:p>
          <a:p>
            <a:pPr lvl="1"/>
            <a:r>
              <a:rPr lang="cs-CZ" dirty="0"/>
              <a:t>Platí omezení minimální mzdou (96,4 Kč)</a:t>
            </a:r>
          </a:p>
          <a:p>
            <a:pPr lvl="1"/>
            <a:r>
              <a:rPr lang="cs-CZ" dirty="0"/>
              <a:t>Písemná forma  + vymezen pracovní úkol, sjednaná odměna za jeho provedení, rozsah práce a zpravidla i doba, v níž má být pracovní úkol proveden.</a:t>
            </a:r>
          </a:p>
          <a:p>
            <a:pPr lvl="1"/>
            <a:r>
              <a:rPr lang="cs-CZ" dirty="0"/>
              <a:t>Odměna - smluvní volnost - výše odměny není limitována, přičemž se přihlíží především k charakteru práce.</a:t>
            </a:r>
          </a:p>
          <a:p>
            <a:pPr lvl="1"/>
            <a:r>
              <a:rPr lang="cs-CZ" dirty="0"/>
              <a:t>Doba, na kterou se dohoda o provedení práce uzavírá.</a:t>
            </a:r>
          </a:p>
        </p:txBody>
      </p:sp>
    </p:spTree>
    <p:extLst>
      <p:ext uri="{BB962C8B-B14F-4D97-AF65-F5344CB8AC3E}">
        <p14:creationId xmlns:p14="http://schemas.microsoft.com/office/powerpoint/2010/main" val="27056485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8C98F2E-6F78-4DF8-A39D-BC4A04C423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Dohody mimo pracovní poměr</a:t>
            </a:r>
            <a:br>
              <a:rPr lang="cs-CZ" dirty="0"/>
            </a:br>
            <a:r>
              <a:rPr lang="cs-CZ" sz="2800" dirty="0"/>
              <a:t>ZP 74 § a násl.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96748C4-9792-4B0B-8E68-531C100598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Nevýhody DPP?</a:t>
            </a:r>
          </a:p>
          <a:p>
            <a:r>
              <a:rPr lang="cs-CZ" dirty="0"/>
              <a:t>Chybí nemocenské pojištění</a:t>
            </a:r>
          </a:p>
          <a:p>
            <a:r>
              <a:rPr lang="cs-CZ" dirty="0"/>
              <a:t>Chybí sociální pojištění – nevzniká nárok na podporu v nezaměstnanosti</a:t>
            </a:r>
          </a:p>
          <a:p>
            <a:r>
              <a:rPr lang="cs-CZ" dirty="0"/>
              <a:t>Nepočítá se do odpracované doby pro výpočet důchodu</a:t>
            </a:r>
          </a:p>
          <a:p>
            <a:r>
              <a:rPr lang="cs-CZ" dirty="0"/>
              <a:t>Nepočítá se do doby pro nárok na mateřskou</a:t>
            </a:r>
          </a:p>
          <a:p>
            <a:r>
              <a:rPr lang="cs-CZ" dirty="0"/>
              <a:t>Nižší ochrana pracovníka před ukončením spolupráce</a:t>
            </a:r>
          </a:p>
          <a:p>
            <a:r>
              <a:rPr lang="cs-CZ" dirty="0"/>
              <a:t>Nepočítá se do výpočtu disponibilního příjmu (Hypotéka, spotřebitelské úvěry,…)</a:t>
            </a:r>
          </a:p>
          <a:p>
            <a:r>
              <a:rPr lang="cs-CZ" dirty="0"/>
              <a:t>Max 10.000 Kč za měsíc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908103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945C0C0-0FE2-4DDF-95F5-3023BDBD6E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Dohody mimo pracovní poměr</a:t>
            </a:r>
            <a:br>
              <a:rPr lang="cs-CZ" dirty="0"/>
            </a:br>
            <a:r>
              <a:rPr lang="cs-CZ" sz="2800" dirty="0"/>
              <a:t>ZP 74 § a násl.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467E0E3-5EC6-4E34-A7F9-C861986225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DPČ – Dohoda o pracovní činnosti</a:t>
            </a:r>
          </a:p>
          <a:p>
            <a:pPr lvl="1"/>
            <a:r>
              <a:rPr lang="cs-CZ" dirty="0"/>
              <a:t>Max 20 hodin týdně</a:t>
            </a:r>
          </a:p>
          <a:p>
            <a:pPr lvl="1"/>
            <a:r>
              <a:rPr lang="cs-CZ" dirty="0"/>
              <a:t>Písemná forma</a:t>
            </a:r>
          </a:p>
          <a:p>
            <a:pPr lvl="1"/>
            <a:r>
              <a:rPr lang="cs-CZ" dirty="0"/>
              <a:t>15 denní výpovědní lhůta (od doručení)</a:t>
            </a:r>
          </a:p>
          <a:p>
            <a:pPr lvl="1"/>
            <a:r>
              <a:rPr lang="cs-CZ" dirty="0"/>
              <a:t>Zdanění 15 % srážková daň (bez růžového prohlášení)</a:t>
            </a:r>
          </a:p>
          <a:p>
            <a:pPr lvl="1"/>
            <a:r>
              <a:rPr lang="cs-CZ" dirty="0"/>
              <a:t>Do 3.499 Kč za měsíc bez pojištění</a:t>
            </a:r>
          </a:p>
          <a:p>
            <a:pPr lvl="1"/>
            <a:r>
              <a:rPr lang="cs-CZ" dirty="0"/>
              <a:t>V dohodě musí být uvedeno:</a:t>
            </a:r>
          </a:p>
          <a:p>
            <a:pPr lvl="2"/>
            <a:r>
              <a:rPr lang="cs-CZ" dirty="0"/>
              <a:t>sjednaná práce,</a:t>
            </a:r>
          </a:p>
          <a:p>
            <a:pPr lvl="2"/>
            <a:r>
              <a:rPr lang="cs-CZ" dirty="0"/>
              <a:t>sjednaný rozsah pracovní doby</a:t>
            </a:r>
          </a:p>
          <a:p>
            <a:pPr lvl="2"/>
            <a:r>
              <a:rPr lang="cs-CZ" dirty="0"/>
              <a:t>a doba, na kterou se dohoda uzavírá.</a:t>
            </a:r>
          </a:p>
        </p:txBody>
      </p:sp>
    </p:spTree>
    <p:extLst>
      <p:ext uri="{BB962C8B-B14F-4D97-AF65-F5344CB8AC3E}">
        <p14:creationId xmlns:p14="http://schemas.microsoft.com/office/powerpoint/2010/main" val="37265448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177A85F-FBAF-4E03-A83D-8CB8F61EC7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Dohoda o Pracovní Činnosti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5DB8D06-DE68-47CD-BE52-CB6C747793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Nevýhody?</a:t>
            </a:r>
          </a:p>
          <a:p>
            <a:endParaRPr lang="cs-CZ" dirty="0"/>
          </a:p>
          <a:p>
            <a:r>
              <a:rPr lang="cs-CZ" dirty="0"/>
              <a:t>Všechny nevýhody DPP</a:t>
            </a:r>
          </a:p>
          <a:p>
            <a:r>
              <a:rPr lang="cs-CZ" dirty="0"/>
              <a:t>Nižší měsíční částka, kterou si lze vydělat než u DPP</a:t>
            </a:r>
          </a:p>
          <a:p>
            <a:endParaRPr lang="cs-CZ" dirty="0"/>
          </a:p>
          <a:p>
            <a:r>
              <a:rPr lang="cs-CZ" dirty="0"/>
              <a:t>Ale více hodin pro jednoho zaměstnavatele za rok </a:t>
            </a:r>
          </a:p>
          <a:p>
            <a:pPr lvl="1"/>
            <a:r>
              <a:rPr lang="cs-CZ" dirty="0"/>
              <a:t>Limit 300 hodin (DPP) vs 20 hodin x 52 týdnů (DPČ)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10598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B651C86-1297-4145-9921-C0D2A2A2A1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Další typy smluv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14B8915-59F2-421A-A1FB-3509FFF3EC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Mandátní smlouva</a:t>
            </a:r>
          </a:p>
          <a:p>
            <a:r>
              <a:rPr lang="cs-CZ" dirty="0"/>
              <a:t>Zprostředkovatelská smlouva</a:t>
            </a:r>
          </a:p>
          <a:p>
            <a:r>
              <a:rPr lang="cs-CZ" dirty="0"/>
              <a:t>Smlouva o dílo</a:t>
            </a:r>
          </a:p>
          <a:p>
            <a:r>
              <a:rPr lang="cs-CZ" dirty="0"/>
              <a:t>Smlouva o výkonu funkce</a:t>
            </a:r>
          </a:p>
          <a:p>
            <a:endParaRPr lang="cs-CZ" dirty="0"/>
          </a:p>
          <a:p>
            <a:r>
              <a:rPr lang="cs-CZ" dirty="0"/>
              <a:t>Problém se souběhem smluv</a:t>
            </a:r>
          </a:p>
        </p:txBody>
      </p:sp>
    </p:spTree>
    <p:extLst>
      <p:ext uri="{BB962C8B-B14F-4D97-AF65-F5344CB8AC3E}">
        <p14:creationId xmlns:p14="http://schemas.microsoft.com/office/powerpoint/2010/main" val="343513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AEC011F-8234-4B76-8A94-B8FA5169D3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Pracovní doba</a:t>
            </a:r>
            <a:br>
              <a:rPr lang="cs-CZ" dirty="0"/>
            </a:br>
            <a:r>
              <a:rPr lang="cs-CZ" dirty="0"/>
              <a:t>§ 78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AF49099-A91E-4F0A-8BC4-2D1D7048A6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veškerá doba, v níž je zaměstnanec povinen vykonávat pro zaměstnavatele práci (tedy i práci přesčas), a doba, v níž je zaměstnanec na pracovišti připraven k výkonu práce podle pokynů zaměstnavatele.</a:t>
            </a:r>
          </a:p>
          <a:p>
            <a:r>
              <a:rPr lang="cs-CZ" dirty="0"/>
              <a:t>Nepočítá se do ní doba odpočinku</a:t>
            </a:r>
          </a:p>
          <a:p>
            <a:r>
              <a:rPr lang="cs-CZ" dirty="0"/>
              <a:t>dvousměnným pracovním režimem režim práce, v němž se zaměstnanci vzájemně pravidelně střídají ve 2 směnách v rámci 24 hodin po sobě jdoucích,</a:t>
            </a:r>
          </a:p>
          <a:p>
            <a:r>
              <a:rPr lang="cs-CZ" dirty="0"/>
              <a:t>vícesměnným pracovním režimem režim práce, v němž se zaměstnanci vzájemně pravidelně střídají ve 3 nebo více směnách v rámci 24 hodin po sobě jdoucích,</a:t>
            </a:r>
          </a:p>
          <a:p>
            <a:r>
              <a:rPr lang="cs-CZ" dirty="0"/>
              <a:t>nepřetržitý provoz</a:t>
            </a:r>
          </a:p>
          <a:p>
            <a:r>
              <a:rPr lang="cs-CZ" dirty="0"/>
              <a:t>práce přesčas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151302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C42D75B-7DDB-49B4-8C99-57BAC3423C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Stanovená týdenní pracovní doba</a:t>
            </a:r>
            <a:br>
              <a:rPr lang="cs-CZ" dirty="0"/>
            </a:br>
            <a:r>
              <a:rPr lang="cs-CZ" dirty="0"/>
              <a:t>§ 79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F591143-3CDC-4194-8108-FCD5F47A5E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Standardně 40 hodin týdně</a:t>
            </a:r>
          </a:p>
          <a:p>
            <a:r>
              <a:rPr lang="cs-CZ" dirty="0"/>
              <a:t>s vícesměnným nebo nepřetržitým pracovním režimem 37,5 hodiny týdně,</a:t>
            </a:r>
          </a:p>
          <a:p>
            <a:r>
              <a:rPr lang="cs-CZ" dirty="0"/>
              <a:t>s dvousměnným pracovním režimem 38,75 hodiny týdně.</a:t>
            </a:r>
          </a:p>
          <a:p>
            <a:endParaRPr lang="cs-CZ" dirty="0"/>
          </a:p>
          <a:p>
            <a:r>
              <a:rPr lang="cs-CZ" dirty="0"/>
              <a:t>U zaměstnance mladšího než 18 let nesmí délka směny v jednotlivých dnech překročit 8 hodin a ve více základních pracovněprávních vztazích podle § 3 nesmí délka týdenní pracovní doby ve svém souhrnu překročit 40 hodin týdně.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9515084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amask">
  <a:themeElements>
    <a:clrScheme name="Damask">
      <a:dk1>
        <a:sysClr val="windowText" lastClr="000000"/>
      </a:dk1>
      <a:lt1>
        <a:sysClr val="window" lastClr="FFFFFF"/>
      </a:lt1>
      <a:dk2>
        <a:srgbClr val="2A5B7F"/>
      </a:dk2>
      <a:lt2>
        <a:srgbClr val="ABDAFC"/>
      </a:lt2>
      <a:accent1>
        <a:srgbClr val="9EC544"/>
      </a:accent1>
      <a:accent2>
        <a:srgbClr val="50BEA3"/>
      </a:accent2>
      <a:accent3>
        <a:srgbClr val="4A9CCC"/>
      </a:accent3>
      <a:accent4>
        <a:srgbClr val="9A66CA"/>
      </a:accent4>
      <a:accent5>
        <a:srgbClr val="C54F71"/>
      </a:accent5>
      <a:accent6>
        <a:srgbClr val="DE9C3C"/>
      </a:accent6>
      <a:hlink>
        <a:srgbClr val="6BA9DA"/>
      </a:hlink>
      <a:folHlink>
        <a:srgbClr val="A0BCD3"/>
      </a:folHlink>
    </a:clrScheme>
    <a:fontScheme name="Damask">
      <a:majorFont>
        <a:latin typeface="Bookman Old Style" panose="02050604050505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amask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105000"/>
                <a:lumMod val="110000"/>
              </a:schemeClr>
            </a:gs>
            <a:gs pos="100000">
              <a:schemeClr val="phClr">
                <a:tint val="78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0000"/>
                <a:lumMod val="104000"/>
              </a:schemeClr>
            </a:gs>
            <a:gs pos="69000">
              <a:schemeClr val="phClr">
                <a:shade val="86000"/>
                <a:satMod val="130000"/>
                <a:lumMod val="102000"/>
              </a:schemeClr>
            </a:gs>
            <a:gs pos="100000">
              <a:schemeClr val="phClr">
                <a:shade val="72000"/>
                <a:satMod val="130000"/>
                <a:lumMod val="100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sy="96000" rotWithShape="0">
              <a:srgbClr val="000000">
                <a:alpha val="54000"/>
              </a:srgbClr>
            </a:outerShdw>
          </a:effectLst>
        </a:effectStyle>
        <a:effectStyle>
          <a:effectLst>
            <a:outerShdw blurRad="76200" dist="38100" dir="5400000" algn="ctr" rotWithShape="0">
              <a:srgbClr val="000000">
                <a:alpha val="76000"/>
              </a:srgbClr>
            </a:outerShdw>
          </a:effectLst>
          <a:scene3d>
            <a:camera prst="orthographicFront">
              <a:rot lat="0" lon="0" rev="0"/>
            </a:camera>
            <a:lightRig rig="balanced" dir="t"/>
          </a:scene3d>
          <a:sp3d prstMaterial="matte">
            <a:bevelT w="25400" h="25400" prst="relaxedInse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18000"/>
                <a:satMod val="160000"/>
                <a:lumMod val="28000"/>
              </a:schemeClr>
              <a:schemeClr val="phClr">
                <a:tint val="95000"/>
                <a:satMod val="160000"/>
                <a:lumMod val="116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amask" id="{F9A299A0-33D0-4E0F-9F3F-7163E3744208}" vid="{746EEEEA-FB6A-406B-B510-531588D5481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Damašek</Template>
  <TotalTime>3</TotalTime>
  <Words>1303</Words>
  <Application>Microsoft Office PowerPoint</Application>
  <PresentationFormat>Širokoúhlá obrazovka</PresentationFormat>
  <Paragraphs>127</Paragraphs>
  <Slides>20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20</vt:i4>
      </vt:variant>
    </vt:vector>
  </HeadingPairs>
  <TitlesOfParts>
    <vt:vector size="25" baseType="lpstr">
      <vt:lpstr>Arial</vt:lpstr>
      <vt:lpstr>Bookman Old Style</vt:lpstr>
      <vt:lpstr>Open Sans</vt:lpstr>
      <vt:lpstr>Rockwell</vt:lpstr>
      <vt:lpstr>Damask</vt:lpstr>
      <vt:lpstr>Pracovní právo  </vt:lpstr>
      <vt:lpstr>Dnešní témata</vt:lpstr>
      <vt:lpstr>Dohody mimo pracovní poměr ZP 74 § a násl.</vt:lpstr>
      <vt:lpstr>Dohody mimo pracovní poměr ZP 74 § a násl.</vt:lpstr>
      <vt:lpstr>Dohody mimo pracovní poměr ZP 74 § a násl.</vt:lpstr>
      <vt:lpstr>Dohoda o Pracovní Činnosti</vt:lpstr>
      <vt:lpstr>Další typy smluv</vt:lpstr>
      <vt:lpstr>Pracovní doba § 78</vt:lpstr>
      <vt:lpstr>Stanovená týdenní pracovní doba § 79</vt:lpstr>
      <vt:lpstr>Kratší pracovní doba § 80 </vt:lpstr>
      <vt:lpstr>Přestávka v práci §88 ZP</vt:lpstr>
      <vt:lpstr>ROZVRŽENÍ PRACOVNÍ DOBY  § 81 a násl.</vt:lpstr>
      <vt:lpstr>PŘESTÁVKA V PRÁCI A BEZPEČNOSTNÍ PŘESTÁVKA § 88 a násl.</vt:lpstr>
      <vt:lpstr>DOBA ODPOČINKU § 90</vt:lpstr>
      <vt:lpstr>Dny pracovního klidu § 91</vt:lpstr>
      <vt:lpstr>Práce přesčas § 93</vt:lpstr>
      <vt:lpstr>Dovolená § 211</vt:lpstr>
      <vt:lpstr>Odměňování práce § 109</vt:lpstr>
      <vt:lpstr>Odpovědnost v pracovním právu Funkce odpovědnosti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Pracovní právo  </dc:title>
  <dc:creator>Štěrba Martin</dc:creator>
  <cp:lastModifiedBy>Štěrba Martin</cp:lastModifiedBy>
  <cp:revision>2</cp:revision>
  <dcterms:created xsi:type="dcterms:W3CDTF">2022-03-21T14:59:50Z</dcterms:created>
  <dcterms:modified xsi:type="dcterms:W3CDTF">2022-03-21T15:02:57Z</dcterms:modified>
</cp:coreProperties>
</file>