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1"/>
  </p:notesMasterIdLst>
  <p:sldIdLst>
    <p:sldId id="583" r:id="rId2"/>
    <p:sldId id="584" r:id="rId3"/>
    <p:sldId id="487" r:id="rId4"/>
    <p:sldId id="412" r:id="rId5"/>
    <p:sldId id="413" r:id="rId6"/>
    <p:sldId id="414" r:id="rId7"/>
    <p:sldId id="415" r:id="rId8"/>
    <p:sldId id="416" r:id="rId9"/>
    <p:sldId id="417" r:id="rId10"/>
    <p:sldId id="418" r:id="rId11"/>
    <p:sldId id="419" r:id="rId12"/>
    <p:sldId id="420" r:id="rId13"/>
    <p:sldId id="421" r:id="rId14"/>
    <p:sldId id="422" r:id="rId15"/>
    <p:sldId id="423" r:id="rId16"/>
    <p:sldId id="496" r:id="rId17"/>
    <p:sldId id="425" r:id="rId18"/>
    <p:sldId id="426" r:id="rId19"/>
    <p:sldId id="497" r:id="rId20"/>
    <p:sldId id="427" r:id="rId21"/>
    <p:sldId id="498" r:id="rId22"/>
    <p:sldId id="429" r:id="rId23"/>
    <p:sldId id="431" r:id="rId24"/>
    <p:sldId id="432" r:id="rId25"/>
    <p:sldId id="435" r:id="rId26"/>
    <p:sldId id="436" r:id="rId27"/>
    <p:sldId id="438" r:id="rId28"/>
    <p:sldId id="439" r:id="rId29"/>
    <p:sldId id="441" r:id="rId30"/>
    <p:sldId id="442" r:id="rId31"/>
    <p:sldId id="443" r:id="rId32"/>
    <p:sldId id="444" r:id="rId33"/>
    <p:sldId id="445" r:id="rId34"/>
    <p:sldId id="448" r:id="rId35"/>
    <p:sldId id="449" r:id="rId36"/>
    <p:sldId id="450" r:id="rId37"/>
    <p:sldId id="451" r:id="rId38"/>
    <p:sldId id="452" r:id="rId39"/>
    <p:sldId id="453" r:id="rId40"/>
    <p:sldId id="455" r:id="rId41"/>
    <p:sldId id="457" r:id="rId42"/>
    <p:sldId id="458" r:id="rId43"/>
    <p:sldId id="459" r:id="rId44"/>
    <p:sldId id="460" r:id="rId45"/>
    <p:sldId id="461" r:id="rId46"/>
    <p:sldId id="462" r:id="rId47"/>
    <p:sldId id="463" r:id="rId48"/>
    <p:sldId id="465" r:id="rId49"/>
    <p:sldId id="466" r:id="rId50"/>
    <p:sldId id="468" r:id="rId51"/>
    <p:sldId id="470" r:id="rId52"/>
    <p:sldId id="471" r:id="rId53"/>
    <p:sldId id="472" r:id="rId54"/>
    <p:sldId id="473" r:id="rId55"/>
    <p:sldId id="477" r:id="rId56"/>
    <p:sldId id="480" r:id="rId57"/>
    <p:sldId id="481" r:id="rId58"/>
    <p:sldId id="482" r:id="rId59"/>
    <p:sldId id="483" r:id="rId60"/>
    <p:sldId id="484" r:id="rId61"/>
    <p:sldId id="488" r:id="rId62"/>
    <p:sldId id="489" r:id="rId63"/>
    <p:sldId id="490" r:id="rId64"/>
    <p:sldId id="491" r:id="rId65"/>
    <p:sldId id="492" r:id="rId66"/>
    <p:sldId id="493" r:id="rId67"/>
    <p:sldId id="494" r:id="rId68"/>
    <p:sldId id="495" r:id="rId69"/>
    <p:sldId id="558" r:id="rId7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00000"/>
    <a:srgbClr val="A4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38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microsoft.com/office/2016/11/relationships/changesInfo" Target="changesInfos/changesInfo1.xml"/><Relationship Id="rId7" Type="http://schemas.openxmlformats.org/officeDocument/2006/relationships/slide" Target="slides/slide6.xml"/><Relationship Id="rId71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ek Pšenko" userId="34b00bf1d100a8af" providerId="LiveId" clId="{3308717C-5B58-4A88-AF51-EF90049E65C2}"/>
    <pc:docChg chg="custSel delSld modSld">
      <pc:chgData name="Marek Pšenko" userId="34b00bf1d100a8af" providerId="LiveId" clId="{3308717C-5B58-4A88-AF51-EF90049E65C2}" dt="2022-04-27T08:55:39.608" v="28" actId="1076"/>
      <pc:docMkLst>
        <pc:docMk/>
      </pc:docMkLst>
      <pc:sldChg chg="del">
        <pc:chgData name="Marek Pšenko" userId="34b00bf1d100a8af" providerId="LiveId" clId="{3308717C-5B58-4A88-AF51-EF90049E65C2}" dt="2022-04-27T08:49:37.022" v="0" actId="47"/>
        <pc:sldMkLst>
          <pc:docMk/>
          <pc:sldMk cId="2531621962" sldId="257"/>
        </pc:sldMkLst>
      </pc:sldChg>
      <pc:sldChg chg="del">
        <pc:chgData name="Marek Pšenko" userId="34b00bf1d100a8af" providerId="LiveId" clId="{3308717C-5B58-4A88-AF51-EF90049E65C2}" dt="2022-04-27T08:49:37.022" v="0" actId="47"/>
        <pc:sldMkLst>
          <pc:docMk/>
          <pc:sldMk cId="524441326" sldId="258"/>
        </pc:sldMkLst>
      </pc:sldChg>
      <pc:sldChg chg="del">
        <pc:chgData name="Marek Pšenko" userId="34b00bf1d100a8af" providerId="LiveId" clId="{3308717C-5B58-4A88-AF51-EF90049E65C2}" dt="2022-04-27T08:49:37.022" v="0" actId="47"/>
        <pc:sldMkLst>
          <pc:docMk/>
          <pc:sldMk cId="1325805156" sldId="259"/>
        </pc:sldMkLst>
      </pc:sldChg>
      <pc:sldChg chg="del">
        <pc:chgData name="Marek Pšenko" userId="34b00bf1d100a8af" providerId="LiveId" clId="{3308717C-5B58-4A88-AF51-EF90049E65C2}" dt="2022-04-27T08:49:37.022" v="0" actId="47"/>
        <pc:sldMkLst>
          <pc:docMk/>
          <pc:sldMk cId="3717722725" sldId="260"/>
        </pc:sldMkLst>
      </pc:sldChg>
      <pc:sldChg chg="del">
        <pc:chgData name="Marek Pšenko" userId="34b00bf1d100a8af" providerId="LiveId" clId="{3308717C-5B58-4A88-AF51-EF90049E65C2}" dt="2022-04-27T08:49:37.022" v="0" actId="47"/>
        <pc:sldMkLst>
          <pc:docMk/>
          <pc:sldMk cId="3137174394" sldId="261"/>
        </pc:sldMkLst>
      </pc:sldChg>
      <pc:sldChg chg="del">
        <pc:chgData name="Marek Pšenko" userId="34b00bf1d100a8af" providerId="LiveId" clId="{3308717C-5B58-4A88-AF51-EF90049E65C2}" dt="2022-04-27T08:49:37.022" v="0" actId="47"/>
        <pc:sldMkLst>
          <pc:docMk/>
          <pc:sldMk cId="1206659805" sldId="262"/>
        </pc:sldMkLst>
      </pc:sldChg>
      <pc:sldChg chg="del">
        <pc:chgData name="Marek Pšenko" userId="34b00bf1d100a8af" providerId="LiveId" clId="{3308717C-5B58-4A88-AF51-EF90049E65C2}" dt="2022-04-27T08:49:37.022" v="0" actId="47"/>
        <pc:sldMkLst>
          <pc:docMk/>
          <pc:sldMk cId="1409353928" sldId="263"/>
        </pc:sldMkLst>
      </pc:sldChg>
      <pc:sldChg chg="del">
        <pc:chgData name="Marek Pšenko" userId="34b00bf1d100a8af" providerId="LiveId" clId="{3308717C-5B58-4A88-AF51-EF90049E65C2}" dt="2022-04-27T08:49:37.022" v="0" actId="47"/>
        <pc:sldMkLst>
          <pc:docMk/>
          <pc:sldMk cId="3983478934" sldId="264"/>
        </pc:sldMkLst>
      </pc:sldChg>
      <pc:sldChg chg="del">
        <pc:chgData name="Marek Pšenko" userId="34b00bf1d100a8af" providerId="LiveId" clId="{3308717C-5B58-4A88-AF51-EF90049E65C2}" dt="2022-04-27T08:49:37.022" v="0" actId="47"/>
        <pc:sldMkLst>
          <pc:docMk/>
          <pc:sldMk cId="1989755580" sldId="265"/>
        </pc:sldMkLst>
      </pc:sldChg>
      <pc:sldChg chg="del">
        <pc:chgData name="Marek Pšenko" userId="34b00bf1d100a8af" providerId="LiveId" clId="{3308717C-5B58-4A88-AF51-EF90049E65C2}" dt="2022-04-27T08:49:37.022" v="0" actId="47"/>
        <pc:sldMkLst>
          <pc:docMk/>
          <pc:sldMk cId="2924446605" sldId="266"/>
        </pc:sldMkLst>
      </pc:sldChg>
      <pc:sldChg chg="del">
        <pc:chgData name="Marek Pšenko" userId="34b00bf1d100a8af" providerId="LiveId" clId="{3308717C-5B58-4A88-AF51-EF90049E65C2}" dt="2022-04-27T08:49:37.022" v="0" actId="47"/>
        <pc:sldMkLst>
          <pc:docMk/>
          <pc:sldMk cId="3744301768" sldId="267"/>
        </pc:sldMkLst>
      </pc:sldChg>
      <pc:sldChg chg="del">
        <pc:chgData name="Marek Pšenko" userId="34b00bf1d100a8af" providerId="LiveId" clId="{3308717C-5B58-4A88-AF51-EF90049E65C2}" dt="2022-04-27T08:49:37.022" v="0" actId="47"/>
        <pc:sldMkLst>
          <pc:docMk/>
          <pc:sldMk cId="768073771" sldId="268"/>
        </pc:sldMkLst>
      </pc:sldChg>
      <pc:sldChg chg="del">
        <pc:chgData name="Marek Pšenko" userId="34b00bf1d100a8af" providerId="LiveId" clId="{3308717C-5B58-4A88-AF51-EF90049E65C2}" dt="2022-04-27T08:49:37.022" v="0" actId="47"/>
        <pc:sldMkLst>
          <pc:docMk/>
          <pc:sldMk cId="269556584" sldId="269"/>
        </pc:sldMkLst>
      </pc:sldChg>
      <pc:sldChg chg="del">
        <pc:chgData name="Marek Pšenko" userId="34b00bf1d100a8af" providerId="LiveId" clId="{3308717C-5B58-4A88-AF51-EF90049E65C2}" dt="2022-04-27T08:49:37.022" v="0" actId="47"/>
        <pc:sldMkLst>
          <pc:docMk/>
          <pc:sldMk cId="3561896222" sldId="270"/>
        </pc:sldMkLst>
      </pc:sldChg>
      <pc:sldChg chg="del">
        <pc:chgData name="Marek Pšenko" userId="34b00bf1d100a8af" providerId="LiveId" clId="{3308717C-5B58-4A88-AF51-EF90049E65C2}" dt="2022-04-27T08:49:37.022" v="0" actId="47"/>
        <pc:sldMkLst>
          <pc:docMk/>
          <pc:sldMk cId="2882251452" sldId="271"/>
        </pc:sldMkLst>
      </pc:sldChg>
      <pc:sldChg chg="del">
        <pc:chgData name="Marek Pšenko" userId="34b00bf1d100a8af" providerId="LiveId" clId="{3308717C-5B58-4A88-AF51-EF90049E65C2}" dt="2022-04-27T08:49:37.022" v="0" actId="47"/>
        <pc:sldMkLst>
          <pc:docMk/>
          <pc:sldMk cId="2511386296" sldId="272"/>
        </pc:sldMkLst>
      </pc:sldChg>
      <pc:sldChg chg="del">
        <pc:chgData name="Marek Pšenko" userId="34b00bf1d100a8af" providerId="LiveId" clId="{3308717C-5B58-4A88-AF51-EF90049E65C2}" dt="2022-04-27T08:49:37.022" v="0" actId="47"/>
        <pc:sldMkLst>
          <pc:docMk/>
          <pc:sldMk cId="950751282" sldId="273"/>
        </pc:sldMkLst>
      </pc:sldChg>
      <pc:sldChg chg="del">
        <pc:chgData name="Marek Pšenko" userId="34b00bf1d100a8af" providerId="LiveId" clId="{3308717C-5B58-4A88-AF51-EF90049E65C2}" dt="2022-04-27T08:49:37.022" v="0" actId="47"/>
        <pc:sldMkLst>
          <pc:docMk/>
          <pc:sldMk cId="1103826597" sldId="274"/>
        </pc:sldMkLst>
      </pc:sldChg>
      <pc:sldChg chg="del">
        <pc:chgData name="Marek Pšenko" userId="34b00bf1d100a8af" providerId="LiveId" clId="{3308717C-5B58-4A88-AF51-EF90049E65C2}" dt="2022-04-27T08:49:37.022" v="0" actId="47"/>
        <pc:sldMkLst>
          <pc:docMk/>
          <pc:sldMk cId="1500602880" sldId="275"/>
        </pc:sldMkLst>
      </pc:sldChg>
      <pc:sldChg chg="del">
        <pc:chgData name="Marek Pšenko" userId="34b00bf1d100a8af" providerId="LiveId" clId="{3308717C-5B58-4A88-AF51-EF90049E65C2}" dt="2022-04-27T08:49:37.022" v="0" actId="47"/>
        <pc:sldMkLst>
          <pc:docMk/>
          <pc:sldMk cId="197346136" sldId="276"/>
        </pc:sldMkLst>
      </pc:sldChg>
      <pc:sldChg chg="del">
        <pc:chgData name="Marek Pšenko" userId="34b00bf1d100a8af" providerId="LiveId" clId="{3308717C-5B58-4A88-AF51-EF90049E65C2}" dt="2022-04-27T08:49:37.022" v="0" actId="47"/>
        <pc:sldMkLst>
          <pc:docMk/>
          <pc:sldMk cId="977938194" sldId="277"/>
        </pc:sldMkLst>
      </pc:sldChg>
      <pc:sldChg chg="del">
        <pc:chgData name="Marek Pšenko" userId="34b00bf1d100a8af" providerId="LiveId" clId="{3308717C-5B58-4A88-AF51-EF90049E65C2}" dt="2022-04-27T08:49:37.022" v="0" actId="47"/>
        <pc:sldMkLst>
          <pc:docMk/>
          <pc:sldMk cId="210640275" sldId="278"/>
        </pc:sldMkLst>
      </pc:sldChg>
      <pc:sldChg chg="del">
        <pc:chgData name="Marek Pšenko" userId="34b00bf1d100a8af" providerId="LiveId" clId="{3308717C-5B58-4A88-AF51-EF90049E65C2}" dt="2022-04-27T08:49:37.022" v="0" actId="47"/>
        <pc:sldMkLst>
          <pc:docMk/>
          <pc:sldMk cId="81301804" sldId="279"/>
        </pc:sldMkLst>
      </pc:sldChg>
      <pc:sldChg chg="del">
        <pc:chgData name="Marek Pšenko" userId="34b00bf1d100a8af" providerId="LiveId" clId="{3308717C-5B58-4A88-AF51-EF90049E65C2}" dt="2022-04-27T08:49:37.022" v="0" actId="47"/>
        <pc:sldMkLst>
          <pc:docMk/>
          <pc:sldMk cId="1713040811" sldId="280"/>
        </pc:sldMkLst>
      </pc:sldChg>
      <pc:sldChg chg="del">
        <pc:chgData name="Marek Pšenko" userId="34b00bf1d100a8af" providerId="LiveId" clId="{3308717C-5B58-4A88-AF51-EF90049E65C2}" dt="2022-04-27T08:49:37.022" v="0" actId="47"/>
        <pc:sldMkLst>
          <pc:docMk/>
          <pc:sldMk cId="2842283084" sldId="281"/>
        </pc:sldMkLst>
      </pc:sldChg>
      <pc:sldChg chg="del">
        <pc:chgData name="Marek Pšenko" userId="34b00bf1d100a8af" providerId="LiveId" clId="{3308717C-5B58-4A88-AF51-EF90049E65C2}" dt="2022-04-27T08:49:37.022" v="0" actId="47"/>
        <pc:sldMkLst>
          <pc:docMk/>
          <pc:sldMk cId="3221720848" sldId="282"/>
        </pc:sldMkLst>
      </pc:sldChg>
      <pc:sldChg chg="del">
        <pc:chgData name="Marek Pšenko" userId="34b00bf1d100a8af" providerId="LiveId" clId="{3308717C-5B58-4A88-AF51-EF90049E65C2}" dt="2022-04-27T08:49:37.022" v="0" actId="47"/>
        <pc:sldMkLst>
          <pc:docMk/>
          <pc:sldMk cId="4061276436" sldId="283"/>
        </pc:sldMkLst>
      </pc:sldChg>
      <pc:sldChg chg="del">
        <pc:chgData name="Marek Pšenko" userId="34b00bf1d100a8af" providerId="LiveId" clId="{3308717C-5B58-4A88-AF51-EF90049E65C2}" dt="2022-04-27T08:49:37.022" v="0" actId="47"/>
        <pc:sldMkLst>
          <pc:docMk/>
          <pc:sldMk cId="596738663" sldId="284"/>
        </pc:sldMkLst>
      </pc:sldChg>
      <pc:sldChg chg="del">
        <pc:chgData name="Marek Pšenko" userId="34b00bf1d100a8af" providerId="LiveId" clId="{3308717C-5B58-4A88-AF51-EF90049E65C2}" dt="2022-04-27T08:49:37.022" v="0" actId="47"/>
        <pc:sldMkLst>
          <pc:docMk/>
          <pc:sldMk cId="2787938320" sldId="285"/>
        </pc:sldMkLst>
      </pc:sldChg>
      <pc:sldChg chg="modSp mod">
        <pc:chgData name="Marek Pšenko" userId="34b00bf1d100a8af" providerId="LiveId" clId="{3308717C-5B58-4A88-AF51-EF90049E65C2}" dt="2022-04-27T08:51:27.748" v="18" actId="1076"/>
        <pc:sldMkLst>
          <pc:docMk/>
          <pc:sldMk cId="1627815371" sldId="443"/>
        </pc:sldMkLst>
        <pc:spChg chg="mod">
          <ac:chgData name="Marek Pšenko" userId="34b00bf1d100a8af" providerId="LiveId" clId="{3308717C-5B58-4A88-AF51-EF90049E65C2}" dt="2022-04-27T08:51:27.748" v="18" actId="1076"/>
          <ac:spMkLst>
            <pc:docMk/>
            <pc:sldMk cId="1627815371" sldId="443"/>
            <ac:spMk id="3" creationId="{7F49AE3E-DF28-41D9-AF4B-75886973804E}"/>
          </ac:spMkLst>
        </pc:spChg>
      </pc:sldChg>
      <pc:sldChg chg="delSp modSp mod">
        <pc:chgData name="Marek Pšenko" userId="34b00bf1d100a8af" providerId="LiveId" clId="{3308717C-5B58-4A88-AF51-EF90049E65C2}" dt="2022-04-27T08:52:23.261" v="21" actId="1076"/>
        <pc:sldMkLst>
          <pc:docMk/>
          <pc:sldMk cId="1633735420" sldId="450"/>
        </pc:sldMkLst>
        <pc:spChg chg="mod">
          <ac:chgData name="Marek Pšenko" userId="34b00bf1d100a8af" providerId="LiveId" clId="{3308717C-5B58-4A88-AF51-EF90049E65C2}" dt="2022-04-27T08:52:23.261" v="21" actId="1076"/>
          <ac:spMkLst>
            <pc:docMk/>
            <pc:sldMk cId="1633735420" sldId="450"/>
            <ac:spMk id="2" creationId="{6E5946B5-5FFD-4770-B69F-3C168D63DF41}"/>
          </ac:spMkLst>
        </pc:spChg>
        <pc:spChg chg="del">
          <ac:chgData name="Marek Pšenko" userId="34b00bf1d100a8af" providerId="LiveId" clId="{3308717C-5B58-4A88-AF51-EF90049E65C2}" dt="2022-04-27T08:52:19.403" v="20" actId="478"/>
          <ac:spMkLst>
            <pc:docMk/>
            <pc:sldMk cId="1633735420" sldId="450"/>
            <ac:spMk id="5" creationId="{138B94FE-34AF-4666-8040-EAA1192D2783}"/>
          </ac:spMkLst>
        </pc:spChg>
        <pc:picChg chg="del">
          <ac:chgData name="Marek Pšenko" userId="34b00bf1d100a8af" providerId="LiveId" clId="{3308717C-5B58-4A88-AF51-EF90049E65C2}" dt="2022-04-27T08:52:18.228" v="19" actId="478"/>
          <ac:picMkLst>
            <pc:docMk/>
            <pc:sldMk cId="1633735420" sldId="450"/>
            <ac:picMk id="9" creationId="{12730D30-87FC-4580-80A7-CC9525306DC2}"/>
          </ac:picMkLst>
        </pc:picChg>
      </pc:sldChg>
      <pc:sldChg chg="delSp modSp mod">
        <pc:chgData name="Marek Pšenko" userId="34b00bf1d100a8af" providerId="LiveId" clId="{3308717C-5B58-4A88-AF51-EF90049E65C2}" dt="2022-04-27T08:54:22.644" v="23" actId="1076"/>
        <pc:sldMkLst>
          <pc:docMk/>
          <pc:sldMk cId="3569373559" sldId="457"/>
        </pc:sldMkLst>
        <pc:spChg chg="mod">
          <ac:chgData name="Marek Pšenko" userId="34b00bf1d100a8af" providerId="LiveId" clId="{3308717C-5B58-4A88-AF51-EF90049E65C2}" dt="2022-04-27T08:54:22.644" v="23" actId="1076"/>
          <ac:spMkLst>
            <pc:docMk/>
            <pc:sldMk cId="3569373559" sldId="457"/>
            <ac:spMk id="2" creationId="{6E5946B5-5FFD-4770-B69F-3C168D63DF41}"/>
          </ac:spMkLst>
        </pc:spChg>
        <pc:picChg chg="del">
          <ac:chgData name="Marek Pšenko" userId="34b00bf1d100a8af" providerId="LiveId" clId="{3308717C-5B58-4A88-AF51-EF90049E65C2}" dt="2022-04-27T08:54:17.680" v="22" actId="478"/>
          <ac:picMkLst>
            <pc:docMk/>
            <pc:sldMk cId="3569373559" sldId="457"/>
            <ac:picMk id="9" creationId="{0DEEAB82-7D48-483B-8D59-3D137F1E5D83}"/>
          </ac:picMkLst>
        </pc:picChg>
      </pc:sldChg>
      <pc:sldChg chg="modSp mod">
        <pc:chgData name="Marek Pšenko" userId="34b00bf1d100a8af" providerId="LiveId" clId="{3308717C-5B58-4A88-AF51-EF90049E65C2}" dt="2022-04-27T08:54:42.076" v="24" actId="1076"/>
        <pc:sldMkLst>
          <pc:docMk/>
          <pc:sldMk cId="3907553849" sldId="471"/>
        </pc:sldMkLst>
        <pc:spChg chg="mod">
          <ac:chgData name="Marek Pšenko" userId="34b00bf1d100a8af" providerId="LiveId" clId="{3308717C-5B58-4A88-AF51-EF90049E65C2}" dt="2022-04-27T08:54:42.076" v="24" actId="1076"/>
          <ac:spMkLst>
            <pc:docMk/>
            <pc:sldMk cId="3907553849" sldId="471"/>
            <ac:spMk id="2" creationId="{6E5946B5-5FFD-4770-B69F-3C168D63DF41}"/>
          </ac:spMkLst>
        </pc:spChg>
      </pc:sldChg>
      <pc:sldChg chg="modSp mod">
        <pc:chgData name="Marek Pšenko" userId="34b00bf1d100a8af" providerId="LiveId" clId="{3308717C-5B58-4A88-AF51-EF90049E65C2}" dt="2022-04-27T08:55:25.988" v="26" actId="1076"/>
        <pc:sldMkLst>
          <pc:docMk/>
          <pc:sldMk cId="1105569199" sldId="480"/>
        </pc:sldMkLst>
        <pc:spChg chg="mod">
          <ac:chgData name="Marek Pšenko" userId="34b00bf1d100a8af" providerId="LiveId" clId="{3308717C-5B58-4A88-AF51-EF90049E65C2}" dt="2022-04-27T08:55:21.186" v="25" actId="1076"/>
          <ac:spMkLst>
            <pc:docMk/>
            <pc:sldMk cId="1105569199" sldId="480"/>
            <ac:spMk id="2" creationId="{6E5946B5-5FFD-4770-B69F-3C168D63DF41}"/>
          </ac:spMkLst>
        </pc:spChg>
        <pc:spChg chg="mod">
          <ac:chgData name="Marek Pšenko" userId="34b00bf1d100a8af" providerId="LiveId" clId="{3308717C-5B58-4A88-AF51-EF90049E65C2}" dt="2022-04-27T08:55:25.988" v="26" actId="1076"/>
          <ac:spMkLst>
            <pc:docMk/>
            <pc:sldMk cId="1105569199" sldId="480"/>
            <ac:spMk id="3" creationId="{7F49AE3E-DF28-41D9-AF4B-75886973804E}"/>
          </ac:spMkLst>
        </pc:spChg>
      </pc:sldChg>
      <pc:sldChg chg="del">
        <pc:chgData name="Marek Pšenko" userId="34b00bf1d100a8af" providerId="LiveId" clId="{3308717C-5B58-4A88-AF51-EF90049E65C2}" dt="2022-04-27T08:49:43.801" v="1" actId="47"/>
        <pc:sldMkLst>
          <pc:docMk/>
          <pc:sldMk cId="3404979955" sldId="485"/>
        </pc:sldMkLst>
      </pc:sldChg>
      <pc:sldChg chg="delSp modSp mod">
        <pc:chgData name="Marek Pšenko" userId="34b00bf1d100a8af" providerId="LiveId" clId="{3308717C-5B58-4A88-AF51-EF90049E65C2}" dt="2022-04-27T08:55:39.608" v="28" actId="1076"/>
        <pc:sldMkLst>
          <pc:docMk/>
          <pc:sldMk cId="2577278057" sldId="488"/>
        </pc:sldMkLst>
        <pc:spChg chg="mod">
          <ac:chgData name="Marek Pšenko" userId="34b00bf1d100a8af" providerId="LiveId" clId="{3308717C-5B58-4A88-AF51-EF90049E65C2}" dt="2022-04-27T08:55:39.608" v="28" actId="1076"/>
          <ac:spMkLst>
            <pc:docMk/>
            <pc:sldMk cId="2577278057" sldId="488"/>
            <ac:spMk id="2" creationId="{6E5946B5-5FFD-4770-B69F-3C168D63DF41}"/>
          </ac:spMkLst>
        </pc:spChg>
        <pc:picChg chg="del">
          <ac:chgData name="Marek Pšenko" userId="34b00bf1d100a8af" providerId="LiveId" clId="{3308717C-5B58-4A88-AF51-EF90049E65C2}" dt="2022-04-27T08:55:35.868" v="27" actId="478"/>
          <ac:picMkLst>
            <pc:docMk/>
            <pc:sldMk cId="2577278057" sldId="488"/>
            <ac:picMk id="5" creationId="{CC940455-8418-4F63-B757-8EBF273204F0}"/>
          </ac:picMkLst>
        </pc:picChg>
      </pc:sldChg>
      <pc:sldChg chg="del">
        <pc:chgData name="Marek Pšenko" userId="34b00bf1d100a8af" providerId="LiveId" clId="{3308717C-5B58-4A88-AF51-EF90049E65C2}" dt="2022-04-27T08:49:37.022" v="0" actId="47"/>
        <pc:sldMkLst>
          <pc:docMk/>
          <pc:sldMk cId="3002534240" sldId="499"/>
        </pc:sldMkLst>
      </pc:sldChg>
      <pc:sldChg chg="del">
        <pc:chgData name="Marek Pšenko" userId="34b00bf1d100a8af" providerId="LiveId" clId="{3308717C-5B58-4A88-AF51-EF90049E65C2}" dt="2022-04-27T08:49:37.022" v="0" actId="47"/>
        <pc:sldMkLst>
          <pc:docMk/>
          <pc:sldMk cId="1035034999" sldId="500"/>
        </pc:sldMkLst>
      </pc:sldChg>
      <pc:sldChg chg="del">
        <pc:chgData name="Marek Pšenko" userId="34b00bf1d100a8af" providerId="LiveId" clId="{3308717C-5B58-4A88-AF51-EF90049E65C2}" dt="2022-04-27T08:49:37.022" v="0" actId="47"/>
        <pc:sldMkLst>
          <pc:docMk/>
          <pc:sldMk cId="3246425818" sldId="501"/>
        </pc:sldMkLst>
      </pc:sldChg>
      <pc:sldChg chg="del">
        <pc:chgData name="Marek Pšenko" userId="34b00bf1d100a8af" providerId="LiveId" clId="{3308717C-5B58-4A88-AF51-EF90049E65C2}" dt="2022-04-27T08:49:37.022" v="0" actId="47"/>
        <pc:sldMkLst>
          <pc:docMk/>
          <pc:sldMk cId="2536983658" sldId="502"/>
        </pc:sldMkLst>
      </pc:sldChg>
      <pc:sldChg chg="del">
        <pc:chgData name="Marek Pšenko" userId="34b00bf1d100a8af" providerId="LiveId" clId="{3308717C-5B58-4A88-AF51-EF90049E65C2}" dt="2022-04-27T08:49:37.022" v="0" actId="47"/>
        <pc:sldMkLst>
          <pc:docMk/>
          <pc:sldMk cId="3173583528" sldId="503"/>
        </pc:sldMkLst>
      </pc:sldChg>
      <pc:sldChg chg="del">
        <pc:chgData name="Marek Pšenko" userId="34b00bf1d100a8af" providerId="LiveId" clId="{3308717C-5B58-4A88-AF51-EF90049E65C2}" dt="2022-04-27T08:49:37.022" v="0" actId="47"/>
        <pc:sldMkLst>
          <pc:docMk/>
          <pc:sldMk cId="3097499852" sldId="504"/>
        </pc:sldMkLst>
      </pc:sldChg>
      <pc:sldChg chg="del">
        <pc:chgData name="Marek Pšenko" userId="34b00bf1d100a8af" providerId="LiveId" clId="{3308717C-5B58-4A88-AF51-EF90049E65C2}" dt="2022-04-27T08:49:37.022" v="0" actId="47"/>
        <pc:sldMkLst>
          <pc:docMk/>
          <pc:sldMk cId="2544753780" sldId="559"/>
        </pc:sldMkLst>
      </pc:sldChg>
      <pc:sldChg chg="del">
        <pc:chgData name="Marek Pšenko" userId="34b00bf1d100a8af" providerId="LiveId" clId="{3308717C-5B58-4A88-AF51-EF90049E65C2}" dt="2022-04-27T08:49:37.022" v="0" actId="47"/>
        <pc:sldMkLst>
          <pc:docMk/>
          <pc:sldMk cId="332941675" sldId="560"/>
        </pc:sldMkLst>
      </pc:sldChg>
      <pc:sldChg chg="del">
        <pc:chgData name="Marek Pšenko" userId="34b00bf1d100a8af" providerId="LiveId" clId="{3308717C-5B58-4A88-AF51-EF90049E65C2}" dt="2022-04-27T08:49:37.022" v="0" actId="47"/>
        <pc:sldMkLst>
          <pc:docMk/>
          <pc:sldMk cId="3597030488" sldId="561"/>
        </pc:sldMkLst>
      </pc:sldChg>
      <pc:sldChg chg="del">
        <pc:chgData name="Marek Pšenko" userId="34b00bf1d100a8af" providerId="LiveId" clId="{3308717C-5B58-4A88-AF51-EF90049E65C2}" dt="2022-04-27T08:49:37.022" v="0" actId="47"/>
        <pc:sldMkLst>
          <pc:docMk/>
          <pc:sldMk cId="1487698770" sldId="562"/>
        </pc:sldMkLst>
      </pc:sldChg>
      <pc:sldChg chg="del">
        <pc:chgData name="Marek Pšenko" userId="34b00bf1d100a8af" providerId="LiveId" clId="{3308717C-5B58-4A88-AF51-EF90049E65C2}" dt="2022-04-27T08:49:37.022" v="0" actId="47"/>
        <pc:sldMkLst>
          <pc:docMk/>
          <pc:sldMk cId="361818959" sldId="563"/>
        </pc:sldMkLst>
      </pc:sldChg>
      <pc:sldChg chg="del">
        <pc:chgData name="Marek Pšenko" userId="34b00bf1d100a8af" providerId="LiveId" clId="{3308717C-5B58-4A88-AF51-EF90049E65C2}" dt="2022-04-27T08:49:37.022" v="0" actId="47"/>
        <pc:sldMkLst>
          <pc:docMk/>
          <pc:sldMk cId="1982529371" sldId="564"/>
        </pc:sldMkLst>
      </pc:sldChg>
      <pc:sldChg chg="del">
        <pc:chgData name="Marek Pšenko" userId="34b00bf1d100a8af" providerId="LiveId" clId="{3308717C-5B58-4A88-AF51-EF90049E65C2}" dt="2022-04-27T08:49:37.022" v="0" actId="47"/>
        <pc:sldMkLst>
          <pc:docMk/>
          <pc:sldMk cId="2974463577" sldId="565"/>
        </pc:sldMkLst>
      </pc:sldChg>
      <pc:sldChg chg="del">
        <pc:chgData name="Marek Pšenko" userId="34b00bf1d100a8af" providerId="LiveId" clId="{3308717C-5B58-4A88-AF51-EF90049E65C2}" dt="2022-04-27T08:49:37.022" v="0" actId="47"/>
        <pc:sldMkLst>
          <pc:docMk/>
          <pc:sldMk cId="617578376" sldId="566"/>
        </pc:sldMkLst>
      </pc:sldChg>
      <pc:sldChg chg="del">
        <pc:chgData name="Marek Pšenko" userId="34b00bf1d100a8af" providerId="LiveId" clId="{3308717C-5B58-4A88-AF51-EF90049E65C2}" dt="2022-04-27T08:49:37.022" v="0" actId="47"/>
        <pc:sldMkLst>
          <pc:docMk/>
          <pc:sldMk cId="2270441320" sldId="567"/>
        </pc:sldMkLst>
      </pc:sldChg>
      <pc:sldChg chg="del">
        <pc:chgData name="Marek Pšenko" userId="34b00bf1d100a8af" providerId="LiveId" clId="{3308717C-5B58-4A88-AF51-EF90049E65C2}" dt="2022-04-27T08:49:37.022" v="0" actId="47"/>
        <pc:sldMkLst>
          <pc:docMk/>
          <pc:sldMk cId="2530165900" sldId="568"/>
        </pc:sldMkLst>
      </pc:sldChg>
      <pc:sldChg chg="del">
        <pc:chgData name="Marek Pšenko" userId="34b00bf1d100a8af" providerId="LiveId" clId="{3308717C-5B58-4A88-AF51-EF90049E65C2}" dt="2022-04-27T08:49:37.022" v="0" actId="47"/>
        <pc:sldMkLst>
          <pc:docMk/>
          <pc:sldMk cId="3641462556" sldId="569"/>
        </pc:sldMkLst>
      </pc:sldChg>
      <pc:sldChg chg="del">
        <pc:chgData name="Marek Pšenko" userId="34b00bf1d100a8af" providerId="LiveId" clId="{3308717C-5B58-4A88-AF51-EF90049E65C2}" dt="2022-04-27T08:49:37.022" v="0" actId="47"/>
        <pc:sldMkLst>
          <pc:docMk/>
          <pc:sldMk cId="3184375878" sldId="570"/>
        </pc:sldMkLst>
      </pc:sldChg>
      <pc:sldChg chg="del">
        <pc:chgData name="Marek Pšenko" userId="34b00bf1d100a8af" providerId="LiveId" clId="{3308717C-5B58-4A88-AF51-EF90049E65C2}" dt="2022-04-27T08:49:37.022" v="0" actId="47"/>
        <pc:sldMkLst>
          <pc:docMk/>
          <pc:sldMk cId="3564400256" sldId="571"/>
        </pc:sldMkLst>
      </pc:sldChg>
      <pc:sldChg chg="del">
        <pc:chgData name="Marek Pšenko" userId="34b00bf1d100a8af" providerId="LiveId" clId="{3308717C-5B58-4A88-AF51-EF90049E65C2}" dt="2022-04-27T08:49:37.022" v="0" actId="47"/>
        <pc:sldMkLst>
          <pc:docMk/>
          <pc:sldMk cId="4224223555" sldId="572"/>
        </pc:sldMkLst>
      </pc:sldChg>
      <pc:sldChg chg="del">
        <pc:chgData name="Marek Pšenko" userId="34b00bf1d100a8af" providerId="LiveId" clId="{3308717C-5B58-4A88-AF51-EF90049E65C2}" dt="2022-04-27T08:49:37.022" v="0" actId="47"/>
        <pc:sldMkLst>
          <pc:docMk/>
          <pc:sldMk cId="2914769298" sldId="573"/>
        </pc:sldMkLst>
      </pc:sldChg>
      <pc:sldChg chg="del">
        <pc:chgData name="Marek Pšenko" userId="34b00bf1d100a8af" providerId="LiveId" clId="{3308717C-5B58-4A88-AF51-EF90049E65C2}" dt="2022-04-27T08:49:37.022" v="0" actId="47"/>
        <pc:sldMkLst>
          <pc:docMk/>
          <pc:sldMk cId="938224357" sldId="574"/>
        </pc:sldMkLst>
      </pc:sldChg>
      <pc:sldChg chg="del">
        <pc:chgData name="Marek Pšenko" userId="34b00bf1d100a8af" providerId="LiveId" clId="{3308717C-5B58-4A88-AF51-EF90049E65C2}" dt="2022-04-27T08:49:37.022" v="0" actId="47"/>
        <pc:sldMkLst>
          <pc:docMk/>
          <pc:sldMk cId="1688678460" sldId="575"/>
        </pc:sldMkLst>
      </pc:sldChg>
      <pc:sldChg chg="del">
        <pc:chgData name="Marek Pšenko" userId="34b00bf1d100a8af" providerId="LiveId" clId="{3308717C-5B58-4A88-AF51-EF90049E65C2}" dt="2022-04-27T08:49:37.022" v="0" actId="47"/>
        <pc:sldMkLst>
          <pc:docMk/>
          <pc:sldMk cId="1784380777" sldId="576"/>
        </pc:sldMkLst>
      </pc:sldChg>
      <pc:sldChg chg="del">
        <pc:chgData name="Marek Pšenko" userId="34b00bf1d100a8af" providerId="LiveId" clId="{3308717C-5B58-4A88-AF51-EF90049E65C2}" dt="2022-04-27T08:49:37.022" v="0" actId="47"/>
        <pc:sldMkLst>
          <pc:docMk/>
          <pc:sldMk cId="2492701644" sldId="577"/>
        </pc:sldMkLst>
      </pc:sldChg>
      <pc:sldChg chg="del">
        <pc:chgData name="Marek Pšenko" userId="34b00bf1d100a8af" providerId="LiveId" clId="{3308717C-5B58-4A88-AF51-EF90049E65C2}" dt="2022-04-27T08:49:37.022" v="0" actId="47"/>
        <pc:sldMkLst>
          <pc:docMk/>
          <pc:sldMk cId="2972074798" sldId="578"/>
        </pc:sldMkLst>
      </pc:sldChg>
      <pc:sldChg chg="del">
        <pc:chgData name="Marek Pšenko" userId="34b00bf1d100a8af" providerId="LiveId" clId="{3308717C-5B58-4A88-AF51-EF90049E65C2}" dt="2022-04-27T08:49:37.022" v="0" actId="47"/>
        <pc:sldMkLst>
          <pc:docMk/>
          <pc:sldMk cId="1371614388" sldId="579"/>
        </pc:sldMkLst>
      </pc:sldChg>
      <pc:sldChg chg="del">
        <pc:chgData name="Marek Pšenko" userId="34b00bf1d100a8af" providerId="LiveId" clId="{3308717C-5B58-4A88-AF51-EF90049E65C2}" dt="2022-04-27T08:49:37.022" v="0" actId="47"/>
        <pc:sldMkLst>
          <pc:docMk/>
          <pc:sldMk cId="2711979822" sldId="580"/>
        </pc:sldMkLst>
      </pc:sldChg>
      <pc:sldChg chg="del">
        <pc:chgData name="Marek Pšenko" userId="34b00bf1d100a8af" providerId="LiveId" clId="{3308717C-5B58-4A88-AF51-EF90049E65C2}" dt="2022-04-27T08:49:37.022" v="0" actId="47"/>
        <pc:sldMkLst>
          <pc:docMk/>
          <pc:sldMk cId="290184404" sldId="581"/>
        </pc:sldMkLst>
      </pc:sldChg>
      <pc:sldChg chg="del">
        <pc:chgData name="Marek Pšenko" userId="34b00bf1d100a8af" providerId="LiveId" clId="{3308717C-5B58-4A88-AF51-EF90049E65C2}" dt="2022-04-27T08:49:37.022" v="0" actId="47"/>
        <pc:sldMkLst>
          <pc:docMk/>
          <pc:sldMk cId="3813115740" sldId="582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54E5FF-3341-4491-9124-E8A6879E9C82}" type="datetimeFigureOut">
              <a:rPr lang="cs-CZ" smtClean="0"/>
              <a:t>27.04.2022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6F8557-530F-4BB6-925B-3E0C9D8F35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29506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506D20-C5A3-490D-9484-E068FCC70E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7AC366F-806C-45BD-8EF9-43630EE75CA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AA5D94E-3A66-420F-8D25-9225E09C15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78750-ACEF-4A36-862C-985542C6B0AF}" type="datetimeFigureOut">
              <a:rPr lang="cs-CZ" smtClean="0"/>
              <a:t>27.04.2022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8DF6262-F8B7-4AC6-B846-59F3366920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CAA5C94-ECBA-4772-9577-A240AFE1D0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E7D96-A50B-48C8-9826-9DE644C8C7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81582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8D4697-9CD8-4F69-A1EF-3AB8240D78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37739699-7CF3-422B-84DD-1FDBC20354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639A69C-A6E2-42F8-A627-83C278CEE5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78750-ACEF-4A36-862C-985542C6B0AF}" type="datetimeFigureOut">
              <a:rPr lang="cs-CZ" smtClean="0"/>
              <a:t>27.04.2022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4F83BF0-E24C-412D-AD29-6D196D1BDA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1C69A32-BD8E-4D10-98E3-E5B2E39118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E7D96-A50B-48C8-9826-9DE644C8C7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5829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0A41C134-EBB6-4262-B271-E6F31B7D44D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3C3E1CE3-DD13-4047-A584-AFD3948B4C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6B6276E-8728-4495-8DB4-7500A7EA79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78750-ACEF-4A36-862C-985542C6B0AF}" type="datetimeFigureOut">
              <a:rPr lang="cs-CZ" smtClean="0"/>
              <a:t>27.04.2022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3C6190E-7870-40B8-BC27-0BE750FD88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6A66F0C-C906-4639-9423-E535A2944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E7D96-A50B-48C8-9826-9DE644C8C7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7193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5B05E9E-1B84-4C5C-A6D9-D13EDB324B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8D432EC-6A78-4E53-AA0E-7048CED2F9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26FB1C7-BF6B-4F8F-A276-A48BB70F1E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78750-ACEF-4A36-862C-985542C6B0AF}" type="datetimeFigureOut">
              <a:rPr lang="cs-CZ" smtClean="0"/>
              <a:t>27.04.2022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CC5AB9B-3D94-4734-8DA2-052EFC1D15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9FD9FA1-52AA-4A2A-A0A3-48EC2B9E8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E7D96-A50B-48C8-9826-9DE644C8C7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46347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928AD2-3DF5-4B04-B35E-50FBE43162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BB0DA43-CD1E-42A0-8EF6-A0E39419F0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F9B5BED-144A-40A3-AF8A-A08519C625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78750-ACEF-4A36-862C-985542C6B0AF}" type="datetimeFigureOut">
              <a:rPr lang="cs-CZ" smtClean="0"/>
              <a:t>27.04.2022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869CC91-D838-4DED-B6A7-E9372ADA7C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C5D05EA-49C1-4C5A-97D4-CF5AE97CD2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E7D96-A50B-48C8-9826-9DE644C8C7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871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A265CAD-8574-4F4D-9316-752EBCE368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0E6F91A-ECF5-4B9E-9FD3-2CF867876F7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5016CB12-FA23-4F8F-B714-C8C7DDBCE3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5CD2FE8-13EA-4B4D-91FB-7E13B42CB0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78750-ACEF-4A36-862C-985542C6B0AF}" type="datetimeFigureOut">
              <a:rPr lang="cs-CZ" smtClean="0"/>
              <a:t>27.04.2022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FCDC987-48A9-4263-871A-F880FD2D68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108A0B6-2EA6-4EA0-8EFE-4681F02484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E7D96-A50B-48C8-9826-9DE644C8C7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56348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6A904D-C4F3-413B-AE4B-3935A77BF7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CE51C30-71CF-46D0-82B2-D68B8C3E67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592BF579-1F7E-484B-995E-FA99A87667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A621D440-22A6-469F-9CDA-25ECF1E7070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5D567953-3A63-480D-81E2-9E80CA6DD00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4CD038A5-283C-4E4E-85D2-8E2AE6453B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78750-ACEF-4A36-862C-985542C6B0AF}" type="datetimeFigureOut">
              <a:rPr lang="cs-CZ" smtClean="0"/>
              <a:t>27.04.2022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9C765730-2562-49CC-8864-3DFDEB8A93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CB3DBC30-A13E-4FA6-A53E-18606062C6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E7D96-A50B-48C8-9826-9DE644C8C7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67281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A9CE2E5-A1A7-49CB-AC07-81138878D5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B58445CD-07F7-43A5-8488-1AE9A317D3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78750-ACEF-4A36-862C-985542C6B0AF}" type="datetimeFigureOut">
              <a:rPr lang="cs-CZ" smtClean="0"/>
              <a:t>27.04.2022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D90E8F5F-F71D-4863-96D4-EAF15AD4F8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C251C03-0395-41D7-AA35-F9EFDB88D8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E7D96-A50B-48C8-9826-9DE644C8C7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3816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D424B56A-FDC5-4D1F-A41C-55109900F3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78750-ACEF-4A36-862C-985542C6B0AF}" type="datetimeFigureOut">
              <a:rPr lang="cs-CZ" smtClean="0"/>
              <a:t>27.04.2022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480499B3-1E23-42A7-9FB5-3F8A0052DB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8381270C-DD6C-44AB-B489-7226E78845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E7D96-A50B-48C8-9826-9DE644C8C7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8383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D22BF55-C321-4A54-9868-FA90D51193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E2DA945-74A6-44C6-B2FC-72652401C8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04165E3-5BDC-433F-A4CF-524531837E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6D1E82F-D47A-4A0A-A7AB-CBCA44578B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78750-ACEF-4A36-862C-985542C6B0AF}" type="datetimeFigureOut">
              <a:rPr lang="cs-CZ" smtClean="0"/>
              <a:t>27.04.2022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9721C05-76F6-434D-AD1B-D99C196FBD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3C44873-2BA8-41E8-9A47-3419BA53ED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E7D96-A50B-48C8-9826-9DE644C8C7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3450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8DD327B-B3ED-4CFE-8DD1-A73EBBBEDF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F999E711-90B4-4626-B78D-2EB80C9A76D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3683FD7A-874F-46B3-9672-73BDE7A540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88DF051-BA01-436B-ABDC-4BBB6C1BDF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78750-ACEF-4A36-862C-985542C6B0AF}" type="datetimeFigureOut">
              <a:rPr lang="cs-CZ" smtClean="0"/>
              <a:t>27.04.2022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6052B66-999E-4095-90AE-879A516BF6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438D97D-211C-47C6-B64C-C0ADA775CD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E7D96-A50B-48C8-9826-9DE644C8C7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05645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62000">
              <a:schemeClr val="bg2">
                <a:lumMod val="75000"/>
              </a:schemeClr>
            </a:gs>
            <a:gs pos="19000">
              <a:schemeClr val="bg1"/>
            </a:gs>
            <a:gs pos="85000">
              <a:srgbClr val="A40000">
                <a:alpha val="68000"/>
              </a:srgbClr>
            </a:gs>
            <a:gs pos="100000">
              <a:srgbClr val="700000">
                <a:alpha val="94902"/>
              </a:srgb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10E5E7E-DF56-4734-AD5E-26A07E3A5A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C138FDD-BE9A-4A89-82EE-FD0CF11D7C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5343689-B070-4D9B-A5BA-460A1069DF7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F78750-ACEF-4A36-862C-985542C6B0AF}" type="datetimeFigureOut">
              <a:rPr lang="cs-CZ" smtClean="0"/>
              <a:t>27.04.2022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71CA23A-B595-4DE8-990C-67EBA4E3B14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4C450D9-BA41-47EC-A331-0BC75BC5FBE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AE7D96-A50B-48C8-9826-9DE644C8C7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05729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propo.mpsv.cz/obsah" TargetMode="Externa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>
            <a:extLst>
              <a:ext uri="{FF2B5EF4-FFF2-40B4-BE49-F238E27FC236}">
                <a16:creationId xmlns:a16="http://schemas.microsoft.com/office/drawing/2014/main" id="{8D9350B9-9146-4956-9A58-A403A48666FF}"/>
              </a:ext>
            </a:extLst>
          </p:cNvPr>
          <p:cNvSpPr txBox="1"/>
          <p:nvPr/>
        </p:nvSpPr>
        <p:spPr>
          <a:xfrm>
            <a:off x="9902371" y="112815"/>
            <a:ext cx="3187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Právo pro manažery</a:t>
            </a: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15233" y="733256"/>
            <a:ext cx="9561534" cy="2387600"/>
          </a:xfrm>
        </p:spPr>
        <p:txBody>
          <a:bodyPr/>
          <a:lstStyle/>
          <a:p>
            <a:r>
              <a:rPr lang="cs-CZ" b="1" dirty="0"/>
              <a:t>5. Blok - Pracovní právo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Mgr. Marek Pšenko, advokát</a:t>
            </a:r>
          </a:p>
        </p:txBody>
      </p:sp>
    </p:spTree>
    <p:extLst>
      <p:ext uri="{BB962C8B-B14F-4D97-AF65-F5344CB8AC3E}">
        <p14:creationId xmlns:p14="http://schemas.microsoft.com/office/powerpoint/2010/main" val="35204194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56082" y="576331"/>
            <a:ext cx="9883035" cy="2387600"/>
          </a:xfrm>
        </p:spPr>
        <p:txBody>
          <a:bodyPr/>
          <a:lstStyle/>
          <a:p>
            <a:r>
              <a:rPr lang="cs-CZ" b="1" dirty="0"/>
              <a:t>Informační povinnost zaměstnavatele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206663"/>
            <a:ext cx="9347200" cy="3983277"/>
          </a:xfrm>
        </p:spPr>
        <p:txBody>
          <a:bodyPr>
            <a:normAutofit/>
          </a:bodyPr>
          <a:lstStyle/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před uzavřením pracovní smlouvy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práva a povinnosti z pracovní smlouvy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pracovní podmínky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odměňování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pracovní povinnosti</a:t>
            </a:r>
          </a:p>
        </p:txBody>
      </p:sp>
    </p:spTree>
    <p:extLst>
      <p:ext uri="{BB962C8B-B14F-4D97-AF65-F5344CB8AC3E}">
        <p14:creationId xmlns:p14="http://schemas.microsoft.com/office/powerpoint/2010/main" val="29749186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56082" y="-71437"/>
            <a:ext cx="9883035" cy="2387600"/>
          </a:xfrm>
        </p:spPr>
        <p:txBody>
          <a:bodyPr/>
          <a:lstStyle/>
          <a:p>
            <a:r>
              <a:rPr lang="cs-CZ" b="1" dirty="0"/>
              <a:t>Lékařská prohlídka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874723"/>
            <a:ext cx="9347200" cy="3983277"/>
          </a:xfrm>
        </p:spPr>
        <p:txBody>
          <a:bodyPr>
            <a:normAutofit/>
          </a:bodyPr>
          <a:lstStyle/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povinná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před uzavřením pracovní smlouvy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fikce zdravotní nezpůsobilosti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pokuta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náklady nese zaměstnanec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náhrada od zaměstnavatele</a:t>
            </a:r>
          </a:p>
        </p:txBody>
      </p:sp>
    </p:spTree>
    <p:extLst>
      <p:ext uri="{BB962C8B-B14F-4D97-AF65-F5344CB8AC3E}">
        <p14:creationId xmlns:p14="http://schemas.microsoft.com/office/powerpoint/2010/main" val="38355949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581099"/>
            <a:ext cx="12192000" cy="2387600"/>
          </a:xfrm>
        </p:spPr>
        <p:txBody>
          <a:bodyPr/>
          <a:lstStyle/>
          <a:p>
            <a:r>
              <a:rPr lang="cs-CZ" b="1" dirty="0"/>
              <a:t>Pracovní smlouva</a:t>
            </a:r>
            <a:br>
              <a:rPr lang="cs-CZ" b="1" dirty="0"/>
            </a:br>
            <a:r>
              <a:rPr lang="cs-CZ" b="1" dirty="0"/>
              <a:t>vznik pracovního poměru</a:t>
            </a:r>
          </a:p>
        </p:txBody>
      </p:sp>
    </p:spTree>
    <p:extLst>
      <p:ext uri="{BB962C8B-B14F-4D97-AF65-F5344CB8AC3E}">
        <p14:creationId xmlns:p14="http://schemas.microsoft.com/office/powerpoint/2010/main" val="13305716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56082" y="576331"/>
            <a:ext cx="9883035" cy="2387600"/>
          </a:xfrm>
        </p:spPr>
        <p:txBody>
          <a:bodyPr/>
          <a:lstStyle/>
          <a:p>
            <a:r>
              <a:rPr lang="cs-CZ" b="1" dirty="0"/>
              <a:t>Podstatné náležitosti pracovní smlouvy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429000"/>
            <a:ext cx="9347200" cy="3429000"/>
          </a:xfrm>
        </p:spPr>
        <p:txBody>
          <a:bodyPr>
            <a:normAutofit/>
          </a:bodyPr>
          <a:lstStyle/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druh práce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místo výkonu práce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den nástupu do práce</a:t>
            </a:r>
          </a:p>
        </p:txBody>
      </p:sp>
    </p:spTree>
    <p:extLst>
      <p:ext uri="{BB962C8B-B14F-4D97-AF65-F5344CB8AC3E}">
        <p14:creationId xmlns:p14="http://schemas.microsoft.com/office/powerpoint/2010/main" val="6660668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56081" y="4481"/>
            <a:ext cx="9883035" cy="2387600"/>
          </a:xfrm>
        </p:spPr>
        <p:txBody>
          <a:bodyPr/>
          <a:lstStyle/>
          <a:p>
            <a:r>
              <a:rPr lang="cs-CZ" b="1" dirty="0"/>
              <a:t>Pracovní smlouva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88167" y="2890335"/>
            <a:ext cx="9883034" cy="3429000"/>
          </a:xfrm>
        </p:spPr>
        <p:txBody>
          <a:bodyPr>
            <a:normAutofit/>
          </a:bodyPr>
          <a:lstStyle/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srozumitelná, určitá -&gt; zdánlivé právní jednání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v souladu se zákonem, dobrými mravy, veřejným pořádkem</a:t>
            </a:r>
          </a:p>
          <a:p>
            <a:pPr lvl="0" algn="l"/>
            <a:r>
              <a:rPr lang="cs-CZ" altLang="cs-CZ" sz="2800" dirty="0">
                <a:solidFill>
                  <a:prstClr val="black"/>
                </a:solidFill>
              </a:rPr>
              <a:t>   -&gt; neplatné právní jednání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písemná, lze dodatečně zhojit</a:t>
            </a:r>
          </a:p>
          <a:p>
            <a:pPr lvl="0" algn="l"/>
            <a:r>
              <a:rPr lang="cs-CZ" altLang="cs-CZ" sz="2800" dirty="0">
                <a:solidFill>
                  <a:prstClr val="black"/>
                </a:solidFill>
              </a:rPr>
              <a:t>   -&gt; pro nedostatek formy se nelze dovolat neplatnosti, bylo-li již započato s plněním</a:t>
            </a:r>
          </a:p>
        </p:txBody>
      </p:sp>
    </p:spTree>
    <p:extLst>
      <p:ext uri="{BB962C8B-B14F-4D97-AF65-F5344CB8AC3E}">
        <p14:creationId xmlns:p14="http://schemas.microsoft.com/office/powerpoint/2010/main" val="2242636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56081" y="4481"/>
            <a:ext cx="9883035" cy="2387600"/>
          </a:xfrm>
        </p:spPr>
        <p:txBody>
          <a:bodyPr/>
          <a:lstStyle/>
          <a:p>
            <a:r>
              <a:rPr lang="cs-CZ" b="1" dirty="0"/>
              <a:t>Druh práce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88167" y="2890335"/>
            <a:ext cx="9883034" cy="3429000"/>
          </a:xfrm>
        </p:spPr>
        <p:txBody>
          <a:bodyPr>
            <a:normAutofit/>
          </a:bodyPr>
          <a:lstStyle/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všechny činnosti podle potřeby zaměstnavatele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asistentka ředitele nebo účetní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bude specifikováno v organizačním řádu zaměstnavatele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prodavačka, uklízečka, servírka, kuchařka, provozní, pokojská, recepční, instruktorka lyžování, animátorka</a:t>
            </a:r>
          </a:p>
        </p:txBody>
      </p:sp>
    </p:spTree>
    <p:extLst>
      <p:ext uri="{BB962C8B-B14F-4D97-AF65-F5344CB8AC3E}">
        <p14:creationId xmlns:p14="http://schemas.microsoft.com/office/powerpoint/2010/main" val="1878795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56081" y="4481"/>
            <a:ext cx="9883035" cy="2387600"/>
          </a:xfrm>
        </p:spPr>
        <p:txBody>
          <a:bodyPr/>
          <a:lstStyle/>
          <a:p>
            <a:r>
              <a:rPr lang="cs-CZ" b="1" dirty="0"/>
              <a:t>Druh práce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88167" y="2890335"/>
            <a:ext cx="9883034" cy="3429000"/>
          </a:xfrm>
        </p:spPr>
        <p:txBody>
          <a:bodyPr>
            <a:normAutofit/>
          </a:bodyPr>
          <a:lstStyle/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všechny činnosti podle potřeby zaměstnavatele - NE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asistentka ředitele nebo účetní - ANO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bude specifikováno v organizačním řádu zaměstnavatele - NE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prodavačka, uklízečka, servírka, kuchařka, provozní, pokojská, recepční, instruktorka lyžování, animátorka – ANO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endParaRPr lang="cs-CZ" altLang="cs-CZ" sz="2800" dirty="0">
              <a:solidFill>
                <a:prstClr val="black"/>
              </a:solidFill>
            </a:endParaRPr>
          </a:p>
          <a:p>
            <a:pPr lvl="0"/>
            <a:r>
              <a:rPr lang="cs-CZ" altLang="cs-CZ" sz="2800" b="1" dirty="0">
                <a:solidFill>
                  <a:prstClr val="black"/>
                </a:solidFill>
              </a:rPr>
              <a:t>DOSTATEČNÁ URČITOST VYMEZENÍ! – určení pracovní náplně</a:t>
            </a:r>
          </a:p>
        </p:txBody>
      </p:sp>
    </p:spTree>
    <p:extLst>
      <p:ext uri="{BB962C8B-B14F-4D97-AF65-F5344CB8AC3E}">
        <p14:creationId xmlns:p14="http://schemas.microsoft.com/office/powerpoint/2010/main" val="35939686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56081" y="4481"/>
            <a:ext cx="9883035" cy="2387600"/>
          </a:xfrm>
        </p:spPr>
        <p:txBody>
          <a:bodyPr/>
          <a:lstStyle/>
          <a:p>
            <a:r>
              <a:rPr lang="cs-CZ" b="1" dirty="0"/>
              <a:t>Pracovní náplň</a:t>
            </a:r>
            <a:br>
              <a:rPr lang="cs-CZ" b="1" dirty="0"/>
            </a:b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88167" y="2890335"/>
            <a:ext cx="9883034" cy="3429000"/>
          </a:xfrm>
        </p:spPr>
        <p:txBody>
          <a:bodyPr>
            <a:normAutofit/>
          </a:bodyPr>
          <a:lstStyle/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konkretizace pracovních činností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jednostranný příkaz zaměstnavatele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sjednání v pracovní smlouvě?</a:t>
            </a:r>
          </a:p>
        </p:txBody>
      </p:sp>
    </p:spTree>
    <p:extLst>
      <p:ext uri="{BB962C8B-B14F-4D97-AF65-F5344CB8AC3E}">
        <p14:creationId xmlns:p14="http://schemas.microsoft.com/office/powerpoint/2010/main" val="3035545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56081" y="4481"/>
            <a:ext cx="9883035" cy="2387600"/>
          </a:xfrm>
        </p:spPr>
        <p:txBody>
          <a:bodyPr/>
          <a:lstStyle/>
          <a:p>
            <a:r>
              <a:rPr lang="cs-CZ" b="1" dirty="0"/>
              <a:t>Místo výkonu práce</a:t>
            </a:r>
            <a:br>
              <a:rPr lang="cs-CZ" b="1" dirty="0"/>
            </a:b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88167" y="2890335"/>
            <a:ext cx="9883034" cy="3429000"/>
          </a:xfrm>
        </p:spPr>
        <p:txBody>
          <a:bodyPr>
            <a:normAutofit/>
          </a:bodyPr>
          <a:lstStyle/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Kobližná 19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sídlo zaměstnavatele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všechny provozovny zaměstnavatele </a:t>
            </a:r>
          </a:p>
          <a:p>
            <a:pPr lvl="0" algn="l"/>
            <a:r>
              <a:rPr lang="cs-CZ" altLang="cs-CZ" sz="2800" dirty="0">
                <a:solidFill>
                  <a:prstClr val="black"/>
                </a:solidFill>
              </a:rPr>
              <a:t>   na území České a Slovenské republiky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Brno, Praha, Olomouc</a:t>
            </a:r>
          </a:p>
        </p:txBody>
      </p:sp>
    </p:spTree>
    <p:extLst>
      <p:ext uri="{BB962C8B-B14F-4D97-AF65-F5344CB8AC3E}">
        <p14:creationId xmlns:p14="http://schemas.microsoft.com/office/powerpoint/2010/main" val="3997470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56081" y="4481"/>
            <a:ext cx="9883035" cy="2387600"/>
          </a:xfrm>
        </p:spPr>
        <p:txBody>
          <a:bodyPr/>
          <a:lstStyle/>
          <a:p>
            <a:r>
              <a:rPr lang="cs-CZ" b="1" dirty="0"/>
              <a:t>Místo výkonu práce</a:t>
            </a:r>
            <a:br>
              <a:rPr lang="cs-CZ" b="1" dirty="0"/>
            </a:b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88167" y="2890335"/>
            <a:ext cx="9883034" cy="3429000"/>
          </a:xfrm>
        </p:spPr>
        <p:txBody>
          <a:bodyPr>
            <a:normAutofit/>
          </a:bodyPr>
          <a:lstStyle/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Kobližná 19 – Chybí město - neurčité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sídlo zaměstnavatele – ANO, je možné dohledat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všechny provozovny zaměstnavatele </a:t>
            </a:r>
          </a:p>
          <a:p>
            <a:pPr lvl="0" algn="l"/>
            <a:r>
              <a:rPr lang="cs-CZ" altLang="cs-CZ" sz="2800" dirty="0">
                <a:solidFill>
                  <a:prstClr val="black"/>
                </a:solidFill>
              </a:rPr>
              <a:t>   na území České a Slovenské republiky – ANO, lze dohledat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Brno, Praha, Olomouc - ANO</a:t>
            </a:r>
          </a:p>
        </p:txBody>
      </p:sp>
    </p:spTree>
    <p:extLst>
      <p:ext uri="{BB962C8B-B14F-4D97-AF65-F5344CB8AC3E}">
        <p14:creationId xmlns:p14="http://schemas.microsoft.com/office/powerpoint/2010/main" val="15554496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>
            <a:extLst>
              <a:ext uri="{FF2B5EF4-FFF2-40B4-BE49-F238E27FC236}">
                <a16:creationId xmlns:a16="http://schemas.microsoft.com/office/drawing/2014/main" id="{8D9350B9-9146-4956-9A58-A403A48666FF}"/>
              </a:ext>
            </a:extLst>
          </p:cNvPr>
          <p:cNvSpPr txBox="1"/>
          <p:nvPr/>
        </p:nvSpPr>
        <p:spPr>
          <a:xfrm>
            <a:off x="9902371" y="112815"/>
            <a:ext cx="3187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Právo pro manažery</a:t>
            </a: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15233" y="-521612"/>
            <a:ext cx="9561534" cy="2387600"/>
          </a:xfrm>
        </p:spPr>
        <p:txBody>
          <a:bodyPr/>
          <a:lstStyle/>
          <a:p>
            <a:r>
              <a:rPr lang="cs-CZ" b="1" dirty="0"/>
              <a:t>OSNOVA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865988"/>
            <a:ext cx="9144000" cy="4641816"/>
          </a:xfrm>
        </p:spPr>
        <p:txBody>
          <a:bodyPr/>
          <a:lstStyle/>
          <a:p>
            <a:pPr marL="457200" indent="-457200" algn="just">
              <a:buAutoNum type="arabicPeriod"/>
            </a:pPr>
            <a:r>
              <a:rPr lang="cs-CZ" dirty="0"/>
              <a:t>ÚVOD – představení, struktura</a:t>
            </a:r>
          </a:p>
          <a:p>
            <a:pPr marL="457200" indent="-457200" algn="just">
              <a:buAutoNum type="arabicPeriod"/>
            </a:pPr>
            <a:r>
              <a:rPr lang="cs-CZ" dirty="0"/>
              <a:t>Pracovní smlouvy a jiné formy zaměstnávání</a:t>
            </a:r>
          </a:p>
          <a:p>
            <a:pPr marL="457200" indent="-457200" algn="just">
              <a:buAutoNum type="arabicPeriod"/>
            </a:pPr>
            <a:r>
              <a:rPr lang="cs-CZ" dirty="0"/>
              <a:t>Odpovědnost vyplývající z pracovněprávních vztahů</a:t>
            </a:r>
          </a:p>
          <a:p>
            <a:pPr marL="457200" indent="-457200" algn="just">
              <a:buFont typeface="Arial" panose="020B0604020202020204" pitchFamily="34" charset="0"/>
              <a:buAutoNum type="arabicPeriod"/>
            </a:pPr>
            <a:r>
              <a:rPr lang="cs-CZ" dirty="0"/>
              <a:t>Diskriminace v pracovním právu</a:t>
            </a:r>
          </a:p>
          <a:p>
            <a:pPr marL="457200" indent="-457200" algn="just">
              <a:buAutoNum type="arabicPeriod"/>
            </a:pPr>
            <a:r>
              <a:rPr lang="cs-CZ" dirty="0"/>
              <a:t>Přijímání zaměstnanců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cs-CZ" dirty="0"/>
              <a:t>Tvorba nabídky práce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cs-CZ" dirty="0"/>
              <a:t>Tvorba pracovní smlouvy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Ke studiu základních pojmů vhodná online příručka MPSV :</a:t>
            </a:r>
          </a:p>
          <a:p>
            <a:pPr algn="just"/>
            <a:r>
              <a:rPr lang="cs-CZ" dirty="0">
                <a:hlinkClick r:id="rId2"/>
              </a:rPr>
              <a:t>https://ppropo.mpsv.cz/obsah</a:t>
            </a: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796532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56081" y="4481"/>
            <a:ext cx="9883035" cy="2387600"/>
          </a:xfrm>
        </p:spPr>
        <p:txBody>
          <a:bodyPr/>
          <a:lstStyle/>
          <a:p>
            <a:r>
              <a:rPr lang="cs-CZ" b="1" dirty="0"/>
              <a:t>Den nástupu do práce</a:t>
            </a:r>
            <a:br>
              <a:rPr lang="cs-CZ" b="1" dirty="0"/>
            </a:b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88167" y="2890335"/>
            <a:ext cx="9883034" cy="3429000"/>
          </a:xfrm>
        </p:spPr>
        <p:txBody>
          <a:bodyPr>
            <a:normAutofit/>
          </a:bodyPr>
          <a:lstStyle/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sedmý den po skončení dosavadního zaměstnání 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pokud dojde ke skončení dosavadního zaměstnání, tak sedmý den poté  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ode dne, kdy zaměstnankyně XY nastoupí na mateřskou dovolenou</a:t>
            </a:r>
          </a:p>
        </p:txBody>
      </p:sp>
    </p:spTree>
    <p:extLst>
      <p:ext uri="{BB962C8B-B14F-4D97-AF65-F5344CB8AC3E}">
        <p14:creationId xmlns:p14="http://schemas.microsoft.com/office/powerpoint/2010/main" val="27097989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56081" y="4481"/>
            <a:ext cx="9883035" cy="2387600"/>
          </a:xfrm>
        </p:spPr>
        <p:txBody>
          <a:bodyPr/>
          <a:lstStyle/>
          <a:p>
            <a:r>
              <a:rPr lang="cs-CZ" b="1" dirty="0"/>
              <a:t>Den nástupu do práce</a:t>
            </a:r>
            <a:br>
              <a:rPr lang="cs-CZ" b="1" dirty="0"/>
            </a:b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88167" y="2890335"/>
            <a:ext cx="9883034" cy="3429000"/>
          </a:xfrm>
        </p:spPr>
        <p:txBody>
          <a:bodyPr>
            <a:normAutofit/>
          </a:bodyPr>
          <a:lstStyle/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sedmý den po skončení dosavadního zaměstnání  - ANO, pokud už je podána výpověď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pokud dojde ke skončení dosavadního zaměstnání, tak sedmý den poté – NE, neurčité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ode dne, kdy zaměstnankyně XY nastoupí na mateřskou dovolenou – ANO, pokud je zaměstnankyně těhotná</a:t>
            </a:r>
          </a:p>
        </p:txBody>
      </p:sp>
    </p:spTree>
    <p:extLst>
      <p:ext uri="{BB962C8B-B14F-4D97-AF65-F5344CB8AC3E}">
        <p14:creationId xmlns:p14="http://schemas.microsoft.com/office/powerpoint/2010/main" val="32962322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56081" y="4481"/>
            <a:ext cx="9883035" cy="2387600"/>
          </a:xfrm>
        </p:spPr>
        <p:txBody>
          <a:bodyPr/>
          <a:lstStyle/>
          <a:p>
            <a:r>
              <a:rPr lang="cs-CZ" altLang="cs-CZ" b="1" dirty="0"/>
              <a:t>Pracovní poměr na dobu určitou</a:t>
            </a: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88167" y="2890335"/>
            <a:ext cx="9883034" cy="3429000"/>
          </a:xfrm>
        </p:spPr>
        <p:txBody>
          <a:bodyPr>
            <a:normAutofit/>
          </a:bodyPr>
          <a:lstStyle/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max. 3roky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max. 2 krát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opakování = prodloužení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3 roky pauza </a:t>
            </a:r>
          </a:p>
        </p:txBody>
      </p:sp>
    </p:spTree>
    <p:extLst>
      <p:ext uri="{BB962C8B-B14F-4D97-AF65-F5344CB8AC3E}">
        <p14:creationId xmlns:p14="http://schemas.microsoft.com/office/powerpoint/2010/main" val="19732476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56081" y="4481"/>
            <a:ext cx="9883035" cy="2387600"/>
          </a:xfrm>
        </p:spPr>
        <p:txBody>
          <a:bodyPr/>
          <a:lstStyle/>
          <a:p>
            <a:r>
              <a:rPr lang="cs-CZ" altLang="cs-CZ" b="1" dirty="0"/>
              <a:t>Výjimka</a:t>
            </a: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88167" y="2890335"/>
            <a:ext cx="9883034" cy="3429000"/>
          </a:xfrm>
        </p:spPr>
        <p:txBody>
          <a:bodyPr>
            <a:normAutofit/>
          </a:bodyPr>
          <a:lstStyle/>
          <a:p>
            <a:pPr lvl="0" algn="l"/>
            <a:endParaRPr lang="cs-CZ" altLang="cs-CZ" sz="2800" dirty="0"/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vážné provozní důvody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důvody spočívající ve zvláštní povaze práce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jiný postup musí být přiměřený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písemná dohoda s odborovou organizací, vnitřní předpis</a:t>
            </a:r>
          </a:p>
        </p:txBody>
      </p:sp>
    </p:spTree>
    <p:extLst>
      <p:ext uri="{BB962C8B-B14F-4D97-AF65-F5344CB8AC3E}">
        <p14:creationId xmlns:p14="http://schemas.microsoft.com/office/powerpoint/2010/main" val="30479002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2312" y="1537367"/>
            <a:ext cx="9883035" cy="2387600"/>
          </a:xfrm>
        </p:spPr>
        <p:txBody>
          <a:bodyPr>
            <a:normAutofit fontScale="90000"/>
          </a:bodyPr>
          <a:lstStyle/>
          <a:p>
            <a:r>
              <a:rPr lang="cs-CZ" altLang="cs-CZ" b="1" dirty="0"/>
              <a:t>Důsledky protiprávního sjednání pracovního poměru na dobu určitou</a:t>
            </a:r>
            <a:br>
              <a:rPr lang="cs-CZ" altLang="cs-CZ" b="1" dirty="0"/>
            </a:b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88167" y="2890335"/>
            <a:ext cx="9883034" cy="3429000"/>
          </a:xfrm>
        </p:spPr>
        <p:txBody>
          <a:bodyPr>
            <a:normAutofit/>
          </a:bodyPr>
          <a:lstStyle/>
          <a:p>
            <a:pPr lvl="0" algn="l"/>
            <a:endParaRPr lang="cs-CZ" altLang="cs-CZ" sz="2800" dirty="0"/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písemné oznámení zaměstnance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před uplynutím sjednané doby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určovací žaloba</a:t>
            </a:r>
          </a:p>
        </p:txBody>
      </p:sp>
    </p:spTree>
    <p:extLst>
      <p:ext uri="{BB962C8B-B14F-4D97-AF65-F5344CB8AC3E}">
        <p14:creationId xmlns:p14="http://schemas.microsoft.com/office/powerpoint/2010/main" val="2240231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4482" y="30300"/>
            <a:ext cx="9883035" cy="2387600"/>
          </a:xfrm>
        </p:spPr>
        <p:txBody>
          <a:bodyPr>
            <a:normAutofit/>
          </a:bodyPr>
          <a:lstStyle/>
          <a:p>
            <a:r>
              <a:rPr lang="cs-CZ" altLang="x-none" b="1" dirty="0"/>
              <a:t>Zkušební doba</a:t>
            </a: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483" y="2928290"/>
            <a:ext cx="9883034" cy="3429000"/>
          </a:xfrm>
        </p:spPr>
        <p:txBody>
          <a:bodyPr>
            <a:normAutofit/>
          </a:bodyPr>
          <a:lstStyle/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musí být výslovně sjednána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písemnost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nejpozději v den nástupu do práce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nelze prodloužit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max. 3, příp. max. 6 měsíců</a:t>
            </a:r>
          </a:p>
        </p:txBody>
      </p:sp>
    </p:spTree>
    <p:extLst>
      <p:ext uri="{BB962C8B-B14F-4D97-AF65-F5344CB8AC3E}">
        <p14:creationId xmlns:p14="http://schemas.microsoft.com/office/powerpoint/2010/main" val="32954033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4482" y="30300"/>
            <a:ext cx="9883035" cy="2387600"/>
          </a:xfrm>
        </p:spPr>
        <p:txBody>
          <a:bodyPr>
            <a:normAutofit/>
          </a:bodyPr>
          <a:lstStyle/>
          <a:p>
            <a:r>
              <a:rPr lang="cs-CZ" altLang="x-none" b="1" dirty="0"/>
              <a:t>Vyslání na pracovní cestu</a:t>
            </a: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483" y="2928290"/>
            <a:ext cx="9883034" cy="3429000"/>
          </a:xfrm>
        </p:spPr>
        <p:txBody>
          <a:bodyPr>
            <a:normAutofit/>
          </a:bodyPr>
          <a:lstStyle/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cesta mimo sjednané místo výkonu práce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je možný generální souhlas již ve smlouvě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individuální souhlas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cesta mimo pravidelné pracoviště</a:t>
            </a:r>
          </a:p>
        </p:txBody>
      </p:sp>
    </p:spTree>
    <p:extLst>
      <p:ext uri="{BB962C8B-B14F-4D97-AF65-F5344CB8AC3E}">
        <p14:creationId xmlns:p14="http://schemas.microsoft.com/office/powerpoint/2010/main" val="29378807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4482" y="30300"/>
            <a:ext cx="9883035" cy="2387600"/>
          </a:xfrm>
        </p:spPr>
        <p:txBody>
          <a:bodyPr>
            <a:normAutofit/>
          </a:bodyPr>
          <a:lstStyle/>
          <a:p>
            <a:r>
              <a:rPr lang="cs-CZ" altLang="x-none" b="1" dirty="0"/>
              <a:t>Další pravidelné náležitosti pracovní smlouvy</a:t>
            </a: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483" y="2928290"/>
            <a:ext cx="9883034" cy="3429000"/>
          </a:xfrm>
        </p:spPr>
        <p:txBody>
          <a:bodyPr>
            <a:normAutofit/>
          </a:bodyPr>
          <a:lstStyle/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ujednání o pracovní době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ujednání o délce dovolené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ujednání o výši mzdy a způsobu odměňování</a:t>
            </a:r>
          </a:p>
          <a:p>
            <a:pPr lvl="0" algn="l"/>
            <a:endParaRPr lang="cs-CZ" altLang="cs-CZ" sz="2800" dirty="0">
              <a:solidFill>
                <a:prstClr val="black"/>
              </a:solidFill>
            </a:endParaRPr>
          </a:p>
          <a:p>
            <a:pPr marL="228600" lvl="0" indent="-228600" algn="l">
              <a:buFont typeface="Arial" panose="020B0604020202020204" pitchFamily="34" charset="0"/>
              <a:buChar char="•"/>
            </a:pPr>
            <a:endParaRPr lang="cs-CZ" altLang="cs-CZ" sz="28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53626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4482" y="30300"/>
            <a:ext cx="9883035" cy="2387600"/>
          </a:xfrm>
        </p:spPr>
        <p:txBody>
          <a:bodyPr>
            <a:normAutofit/>
          </a:bodyPr>
          <a:lstStyle/>
          <a:p>
            <a:r>
              <a:rPr lang="cs-CZ" altLang="x-none" b="1" dirty="0"/>
              <a:t>Konkurenční doložka</a:t>
            </a: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483" y="2417900"/>
            <a:ext cx="9883034" cy="3939390"/>
          </a:xfrm>
        </p:spPr>
        <p:txBody>
          <a:bodyPr>
            <a:normAutofit fontScale="92500" lnSpcReduction="20000"/>
          </a:bodyPr>
          <a:lstStyle/>
          <a:p>
            <a:pPr marL="228600" lvl="0" indent="-228600" algn="l">
              <a:buFont typeface="Arial" panose="020B0604020202020204" pitchFamily="34" charset="0"/>
              <a:buChar char="•"/>
            </a:pPr>
            <a:endParaRPr lang="cs-CZ" altLang="cs-CZ" sz="2800" dirty="0">
              <a:solidFill>
                <a:prstClr val="black"/>
              </a:solidFill>
            </a:endParaRP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písemnost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předmět činnost zaměstnavatele, soutěžní činnost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přiměřené peněžité vyrovnání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spravedlivě lze požadovat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podstatné ztížení činnosti zaměstnavatele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smluvní pokuta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písemné odstoupení zaměstnavatele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písemná výpověď zaměstnance</a:t>
            </a:r>
          </a:p>
        </p:txBody>
      </p:sp>
    </p:spTree>
    <p:extLst>
      <p:ext uri="{BB962C8B-B14F-4D97-AF65-F5344CB8AC3E}">
        <p14:creationId xmlns:p14="http://schemas.microsoft.com/office/powerpoint/2010/main" val="7314433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4482" y="1431432"/>
            <a:ext cx="9883035" cy="2387600"/>
          </a:xfrm>
        </p:spPr>
        <p:txBody>
          <a:bodyPr>
            <a:normAutofit/>
          </a:bodyPr>
          <a:lstStyle/>
          <a:p>
            <a:r>
              <a:rPr lang="cs-CZ" altLang="x-none" b="1" dirty="0"/>
              <a:t> Pracovněprávní vztahy založené dohodami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387001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>
            <a:extLst>
              <a:ext uri="{FF2B5EF4-FFF2-40B4-BE49-F238E27FC236}">
                <a16:creationId xmlns:a16="http://schemas.microsoft.com/office/drawing/2014/main" id="{8D9350B9-9146-4956-9A58-A403A48666FF}"/>
              </a:ext>
            </a:extLst>
          </p:cNvPr>
          <p:cNvSpPr txBox="1"/>
          <p:nvPr/>
        </p:nvSpPr>
        <p:spPr>
          <a:xfrm>
            <a:off x="9902371" y="112815"/>
            <a:ext cx="3187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Právo pro manažery</a:t>
            </a: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1791" y="112815"/>
            <a:ext cx="11688417" cy="2387600"/>
          </a:xfrm>
        </p:spPr>
        <p:txBody>
          <a:bodyPr/>
          <a:lstStyle/>
          <a:p>
            <a:r>
              <a:rPr lang="cs-CZ" b="1" dirty="0"/>
              <a:t>Pracovní smlouvy a jiné formy zaměstnávání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999" y="3197832"/>
            <a:ext cx="9144000" cy="4641816"/>
          </a:xfrm>
        </p:spPr>
        <p:txBody>
          <a:bodyPr/>
          <a:lstStyle/>
          <a:p>
            <a:pPr marL="457200" indent="-457200" algn="just">
              <a:buAutoNum type="arabicPeriod"/>
            </a:pPr>
            <a:r>
              <a:rPr lang="cs-CZ" dirty="0"/>
              <a:t>Právní úprava – zákon, vyhlášky, nařízení</a:t>
            </a:r>
          </a:p>
          <a:p>
            <a:pPr marL="457200" indent="-457200" algn="just">
              <a:buAutoNum type="arabicPeriod"/>
            </a:pPr>
            <a:r>
              <a:rPr lang="cs-CZ" dirty="0"/>
              <a:t>Pracovně právní vztahy - § 1</a:t>
            </a:r>
          </a:p>
          <a:p>
            <a:pPr marL="457200" indent="-457200" algn="just">
              <a:buAutoNum type="arabicPeriod"/>
            </a:pPr>
            <a:r>
              <a:rPr lang="cs-CZ" dirty="0"/>
              <a:t>Základní zásady pracovněprávních vztahů</a:t>
            </a:r>
          </a:p>
          <a:p>
            <a:pPr marL="457200" indent="-457200" algn="just">
              <a:buAutoNum type="arabicPeriod"/>
            </a:pPr>
            <a:r>
              <a:rPr lang="cs-CZ" dirty="0"/>
              <a:t>Právní jednání v pracovněprávních vztazích – výklad, vady</a:t>
            </a:r>
          </a:p>
          <a:p>
            <a:pPr marL="457200" indent="-457200" algn="just">
              <a:buAutoNum type="arabicPeriod"/>
            </a:pPr>
            <a:endParaRPr lang="cs-CZ" dirty="0"/>
          </a:p>
          <a:p>
            <a:pPr marL="457200" indent="-457200" algn="just">
              <a:buAutoNum type="arabicPeriod"/>
            </a:pPr>
            <a:endParaRPr lang="cs-CZ" dirty="0"/>
          </a:p>
          <a:p>
            <a:pPr algn="just"/>
            <a:endParaRPr lang="cs-CZ" dirty="0"/>
          </a:p>
          <a:p>
            <a:pPr marL="457200" indent="-457200" algn="just">
              <a:buAutoNum type="arabicPeriod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50088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2312" y="607648"/>
            <a:ext cx="9883035" cy="2387600"/>
          </a:xfrm>
        </p:spPr>
        <p:txBody>
          <a:bodyPr>
            <a:normAutofit/>
          </a:bodyPr>
          <a:lstStyle/>
          <a:p>
            <a:r>
              <a:rPr lang="pl-PL" altLang="x-none" b="1" dirty="0"/>
              <a:t>Dohody o pracích konaných mimo pracovní poměr</a:t>
            </a: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483" y="2995248"/>
            <a:ext cx="9883034" cy="4095634"/>
          </a:xfrm>
        </p:spPr>
        <p:txBody>
          <a:bodyPr>
            <a:normAutofit/>
          </a:bodyPr>
          <a:lstStyle/>
          <a:p>
            <a:pPr marL="228600" lvl="0" indent="-228600" algn="l"/>
            <a:endParaRPr lang="cs-CZ" altLang="cs-CZ" sz="2800" dirty="0">
              <a:solidFill>
                <a:prstClr val="black"/>
              </a:solidFill>
            </a:endParaRP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preference pracovního poměru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písemnost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není-li stanoveno jinak, platí právní úprava pro výkon práce v pracovním poměru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smluvní volnost, minimum zákonné úpravy</a:t>
            </a:r>
          </a:p>
          <a:p>
            <a:pPr marL="228600" lvl="0" indent="-228600" algn="l"/>
            <a:endParaRPr lang="cs-CZ" altLang="cs-CZ" sz="28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64974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2312" y="-331970"/>
            <a:ext cx="9883035" cy="2387600"/>
          </a:xfrm>
        </p:spPr>
        <p:txBody>
          <a:bodyPr>
            <a:normAutofit/>
          </a:bodyPr>
          <a:lstStyle/>
          <a:p>
            <a:r>
              <a:rPr lang="pl-PL" altLang="x-none" b="1" dirty="0"/>
              <a:t>Výjimky</a:t>
            </a: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483" y="2197132"/>
            <a:ext cx="9883034" cy="4095634"/>
          </a:xfrm>
        </p:spPr>
        <p:txBody>
          <a:bodyPr>
            <a:normAutofit/>
          </a:bodyPr>
          <a:lstStyle/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§ 77 odst. 2 ZP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pracovní doba a doba odpočinku, délka směny max. 12 hodin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skončení pracovního poměru, odstupné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dovolená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odměňování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cestovní náhrady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převedení na jinou práci, přeložení, dočasné přidělení</a:t>
            </a:r>
          </a:p>
        </p:txBody>
      </p:sp>
    </p:spTree>
    <p:extLst>
      <p:ext uri="{BB962C8B-B14F-4D97-AF65-F5344CB8AC3E}">
        <p14:creationId xmlns:p14="http://schemas.microsoft.com/office/powerpoint/2010/main" val="1627815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2312" y="-331970"/>
            <a:ext cx="9883035" cy="2387600"/>
          </a:xfrm>
        </p:spPr>
        <p:txBody>
          <a:bodyPr>
            <a:normAutofit/>
          </a:bodyPr>
          <a:lstStyle/>
          <a:p>
            <a:r>
              <a:rPr lang="pl-PL" altLang="x-none" b="1" dirty="0"/>
              <a:t>Vždy platí</a:t>
            </a: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483" y="2576072"/>
            <a:ext cx="9883034" cy="4095634"/>
          </a:xfrm>
        </p:spPr>
        <p:txBody>
          <a:bodyPr>
            <a:normAutofit/>
          </a:bodyPr>
          <a:lstStyle/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dočasná pracovní neschopnost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mateřská dovolená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rodičovská dovolená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vždy volno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náhrada mzdy, dávky (nemocenská, mateřská) – pokud je účasten pojištění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rodičovský příspěvek vždy</a:t>
            </a:r>
          </a:p>
        </p:txBody>
      </p:sp>
    </p:spTree>
    <p:extLst>
      <p:ext uri="{BB962C8B-B14F-4D97-AF65-F5344CB8AC3E}">
        <p14:creationId xmlns:p14="http://schemas.microsoft.com/office/powerpoint/2010/main" val="16266443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4482" y="538665"/>
            <a:ext cx="9883035" cy="2387600"/>
          </a:xfrm>
        </p:spPr>
        <p:txBody>
          <a:bodyPr>
            <a:normAutofit fontScale="90000"/>
          </a:bodyPr>
          <a:lstStyle/>
          <a:p>
            <a:r>
              <a:rPr lang="pl-PL" altLang="x-none" b="1" dirty="0"/>
              <a:t>Dohoda o provedení práce  podstatné náležitosti</a:t>
            </a:r>
            <a:br>
              <a:rPr lang="pl-PL" altLang="x-none" b="1" dirty="0"/>
            </a:b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483" y="2576072"/>
            <a:ext cx="9883034" cy="4095634"/>
          </a:xfrm>
        </p:spPr>
        <p:txBody>
          <a:bodyPr>
            <a:normAutofit/>
          </a:bodyPr>
          <a:lstStyle/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doba, na kterou je dohoda uzavřena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druh práce, pracovní úkol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rozsah práce: max. 300 hodin za kalendářní rok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sjednanou odměnu?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endParaRPr lang="cs-CZ" altLang="cs-CZ" sz="2800" dirty="0">
              <a:solidFill>
                <a:prstClr val="black"/>
              </a:solidFill>
            </a:endParaRP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Dohoda o pracovní činnosti – úprava obdobná v § 76 ZP</a:t>
            </a:r>
          </a:p>
        </p:txBody>
      </p:sp>
    </p:spTree>
    <p:extLst>
      <p:ext uri="{BB962C8B-B14F-4D97-AF65-F5344CB8AC3E}">
        <p14:creationId xmlns:p14="http://schemas.microsoft.com/office/powerpoint/2010/main" val="38530580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4483" y="-71437"/>
            <a:ext cx="9883035" cy="2387600"/>
          </a:xfrm>
        </p:spPr>
        <p:txBody>
          <a:bodyPr>
            <a:normAutofit/>
          </a:bodyPr>
          <a:lstStyle/>
          <a:p>
            <a:r>
              <a:rPr lang="pl-PL" altLang="x-none" b="1" dirty="0"/>
              <a:t>Způsob zrušení</a:t>
            </a: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483" y="2576072"/>
            <a:ext cx="9883034" cy="4095634"/>
          </a:xfrm>
        </p:spPr>
        <p:txBody>
          <a:bodyPr>
            <a:normAutofit/>
          </a:bodyPr>
          <a:lstStyle/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ujednání v dohodě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dohodou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výpovědí (15 dnů)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okamžité zrušení (důvody jako u PP)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písemně, jinak se nepřihlíží</a:t>
            </a:r>
          </a:p>
        </p:txBody>
      </p:sp>
    </p:spTree>
    <p:extLst>
      <p:ext uri="{BB962C8B-B14F-4D97-AF65-F5344CB8AC3E}">
        <p14:creationId xmlns:p14="http://schemas.microsoft.com/office/powerpoint/2010/main" val="1978858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4483" y="-71437"/>
            <a:ext cx="9883035" cy="2387600"/>
          </a:xfrm>
        </p:spPr>
        <p:txBody>
          <a:bodyPr>
            <a:normAutofit/>
          </a:bodyPr>
          <a:lstStyle/>
          <a:p>
            <a:r>
              <a:rPr lang="pl-PL" altLang="x-none" b="1" dirty="0"/>
              <a:t>Agenturní zaměstnávání</a:t>
            </a: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483" y="2576072"/>
            <a:ext cx="9883034" cy="4095634"/>
          </a:xfrm>
        </p:spPr>
        <p:txBody>
          <a:bodyPr>
            <a:normAutofit/>
          </a:bodyPr>
          <a:lstStyle/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dirty="0">
                <a:solidFill>
                  <a:prstClr val="black"/>
                </a:solidFill>
              </a:rPr>
              <a:t>dočasné přidělení zaměstnance k výkonu práce pro jinou osobu (uživatele)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dirty="0">
                <a:solidFill>
                  <a:prstClr val="black"/>
                </a:solidFill>
              </a:rPr>
              <a:t>pracovněprávní vztah vzniká mezi agenturou práce a zaměstnancem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dirty="0">
                <a:solidFill>
                  <a:prstClr val="black"/>
                </a:solidFill>
              </a:rPr>
              <a:t>pracovní smlouva a dohoda o pracovní činnosti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dirty="0">
                <a:solidFill>
                  <a:prstClr val="black"/>
                </a:solidFill>
              </a:rPr>
              <a:t>závazek zaměstnance konat práci podle pokynů uživatele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dirty="0">
                <a:solidFill>
                  <a:prstClr val="black"/>
                </a:solidFill>
              </a:rPr>
              <a:t>závazek agentury práce dočasně přidělit zaměstnance k uživateli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dirty="0">
                <a:solidFill>
                  <a:prstClr val="black"/>
                </a:solidFill>
              </a:rPr>
              <a:t>právní vztah mezi zaměstnavatelem a agenturou práce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dirty="0">
                <a:solidFill>
                  <a:prstClr val="black"/>
                </a:solidFill>
              </a:rPr>
              <a:t>neplatí limity pro PP na dobu určitou</a:t>
            </a:r>
          </a:p>
        </p:txBody>
      </p:sp>
    </p:spTree>
    <p:extLst>
      <p:ext uri="{BB962C8B-B14F-4D97-AF65-F5344CB8AC3E}">
        <p14:creationId xmlns:p14="http://schemas.microsoft.com/office/powerpoint/2010/main" val="7484677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4482" y="1197190"/>
            <a:ext cx="9883035" cy="2387600"/>
          </a:xfrm>
        </p:spPr>
        <p:txBody>
          <a:bodyPr>
            <a:normAutofit/>
          </a:bodyPr>
          <a:lstStyle/>
          <a:p>
            <a:r>
              <a:rPr lang="pl-PL" altLang="x-none" b="1" dirty="0"/>
              <a:t>Odměňování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6337354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4483" y="-71437"/>
            <a:ext cx="9883035" cy="2387600"/>
          </a:xfrm>
        </p:spPr>
        <p:txBody>
          <a:bodyPr>
            <a:normAutofit/>
          </a:bodyPr>
          <a:lstStyle/>
          <a:p>
            <a:r>
              <a:rPr lang="pl-PL" altLang="x-none" b="1" dirty="0"/>
              <a:t>Odměňování závislé práce</a:t>
            </a: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483" y="2576072"/>
            <a:ext cx="9883034" cy="4095634"/>
          </a:xfrm>
        </p:spPr>
        <p:txBody>
          <a:bodyPr>
            <a:normAutofit/>
          </a:bodyPr>
          <a:lstStyle/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mzda – PP, zaměstnavatel působí v soukromém sektoru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plat – PP, zaměstnavatel působí ve veřejném sektoru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odměna z dohod – Dohoda o provedení práce, Dohoda o pracovní činnosti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mzda, plat, odměna z dohod x náhrady</a:t>
            </a:r>
          </a:p>
        </p:txBody>
      </p:sp>
    </p:spTree>
    <p:extLst>
      <p:ext uri="{BB962C8B-B14F-4D97-AF65-F5344CB8AC3E}">
        <p14:creationId xmlns:p14="http://schemas.microsoft.com/office/powerpoint/2010/main" val="36108205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4483" y="-71437"/>
            <a:ext cx="9883035" cy="2387600"/>
          </a:xfrm>
        </p:spPr>
        <p:txBody>
          <a:bodyPr>
            <a:normAutofit/>
          </a:bodyPr>
          <a:lstStyle/>
          <a:p>
            <a:r>
              <a:rPr lang="pl-PL" altLang="x-none" b="1" dirty="0"/>
              <a:t>Mzda</a:t>
            </a: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483" y="2576072"/>
            <a:ext cx="9883034" cy="4095634"/>
          </a:xfrm>
        </p:spPr>
        <p:txBody>
          <a:bodyPr>
            <a:normAutofit/>
          </a:bodyPr>
          <a:lstStyle/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pracovní smlouva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kolektivní smlouva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vnitřní předpis 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mzdový výměr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termín výplaty vs. splatnost</a:t>
            </a:r>
          </a:p>
        </p:txBody>
      </p:sp>
    </p:spTree>
    <p:extLst>
      <p:ext uri="{BB962C8B-B14F-4D97-AF65-F5344CB8AC3E}">
        <p14:creationId xmlns:p14="http://schemas.microsoft.com/office/powerpoint/2010/main" val="32470984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4483" y="-71437"/>
            <a:ext cx="9883035" cy="2387600"/>
          </a:xfrm>
        </p:spPr>
        <p:txBody>
          <a:bodyPr>
            <a:normAutofit/>
          </a:bodyPr>
          <a:lstStyle/>
          <a:p>
            <a:r>
              <a:rPr lang="pl-PL" altLang="x-none" b="1" dirty="0"/>
              <a:t>Ochrana výše mzdy</a:t>
            </a: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483" y="2576072"/>
            <a:ext cx="9883034" cy="4095634"/>
          </a:xfrm>
        </p:spPr>
        <p:txBody>
          <a:bodyPr>
            <a:normAutofit/>
          </a:bodyPr>
          <a:lstStyle/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minimální mzda (14.600,- Kč; 87,30 Kč za hodinu)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zaručená mzda (8 skupin prací s odlišnými hodnotami zaručené mzdy v návaznosti na náročnost sjednaného druhu práce)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stejná mzda za stejnou práci či práci stejné hodnoty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naturální mzda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https://www.zakonyprolidi.cz/cs/2006-567</a:t>
            </a:r>
          </a:p>
        </p:txBody>
      </p:sp>
    </p:spTree>
    <p:extLst>
      <p:ext uri="{BB962C8B-B14F-4D97-AF65-F5344CB8AC3E}">
        <p14:creationId xmlns:p14="http://schemas.microsoft.com/office/powerpoint/2010/main" val="867027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06400"/>
            <a:ext cx="9561534" cy="2387600"/>
          </a:xfrm>
        </p:spPr>
        <p:txBody>
          <a:bodyPr/>
          <a:lstStyle/>
          <a:p>
            <a:r>
              <a:rPr lang="cs-CZ" b="1" dirty="0"/>
              <a:t>Závislá práce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altLang="cs-CZ" dirty="0"/>
              <a:t>ve vztahu nadřízenosti zaměstnavatele a podřízenosti zaměstnance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altLang="cs-CZ" dirty="0"/>
              <a:t>jménem zaměstnavatele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altLang="cs-CZ" dirty="0"/>
              <a:t>podle pokynů zaměstnavatele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altLang="cs-CZ" dirty="0"/>
              <a:t>zaměstnanec ji pro zaměstnavatele vykonává osobně</a:t>
            </a:r>
          </a:p>
        </p:txBody>
      </p:sp>
    </p:spTree>
    <p:extLst>
      <p:ext uri="{BB962C8B-B14F-4D97-AF65-F5344CB8AC3E}">
        <p14:creationId xmlns:p14="http://schemas.microsoft.com/office/powerpoint/2010/main" val="35090959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4483" y="-71437"/>
            <a:ext cx="9883035" cy="2387600"/>
          </a:xfrm>
        </p:spPr>
        <p:txBody>
          <a:bodyPr>
            <a:normAutofit/>
          </a:bodyPr>
          <a:lstStyle/>
          <a:p>
            <a:r>
              <a:rPr lang="pl-PL" altLang="x-none" b="1" dirty="0"/>
              <a:t>Plat</a:t>
            </a: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483" y="2576072"/>
            <a:ext cx="9883034" cy="4095634"/>
          </a:xfrm>
        </p:spPr>
        <p:txBody>
          <a:bodyPr>
            <a:normAutofit/>
          </a:bodyPr>
          <a:lstStyle/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Platový výměr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Platová třída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Platový stupeň</a:t>
            </a:r>
          </a:p>
        </p:txBody>
      </p:sp>
    </p:spTree>
    <p:extLst>
      <p:ext uri="{BB962C8B-B14F-4D97-AF65-F5344CB8AC3E}">
        <p14:creationId xmlns:p14="http://schemas.microsoft.com/office/powerpoint/2010/main" val="39089654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4482" y="1041400"/>
            <a:ext cx="9883035" cy="2387600"/>
          </a:xfrm>
        </p:spPr>
        <p:txBody>
          <a:bodyPr>
            <a:normAutofit/>
          </a:bodyPr>
          <a:lstStyle/>
          <a:p>
            <a:r>
              <a:rPr lang="pl-PL" altLang="x-none" b="1" dirty="0"/>
              <a:t>Skončení pracovního poměru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5693735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4483" y="-71437"/>
            <a:ext cx="9883035" cy="2387600"/>
          </a:xfrm>
        </p:spPr>
        <p:txBody>
          <a:bodyPr>
            <a:normAutofit/>
          </a:bodyPr>
          <a:lstStyle/>
          <a:p>
            <a:r>
              <a:rPr lang="pl-PL" altLang="x-none" b="1" dirty="0"/>
              <a:t>Skončení pracovního poměru</a:t>
            </a: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483" y="2576072"/>
            <a:ext cx="9883034" cy="4095634"/>
          </a:xfrm>
        </p:spPr>
        <p:txBody>
          <a:bodyPr>
            <a:normAutofit/>
          </a:bodyPr>
          <a:lstStyle/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uplynutím sjednané doby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smrtí zaměstnance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zrušením povolení k pobytu cizince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uplynutí doby, na kterou bylo cizinci vydáno povolení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právním jednáním zaměstnance a zaměstnavatele – rozvázání pracovního poměru</a:t>
            </a:r>
          </a:p>
        </p:txBody>
      </p:sp>
    </p:spTree>
    <p:extLst>
      <p:ext uri="{BB962C8B-B14F-4D97-AF65-F5344CB8AC3E}">
        <p14:creationId xmlns:p14="http://schemas.microsoft.com/office/powerpoint/2010/main" val="1428673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4483" y="-71437"/>
            <a:ext cx="9883035" cy="2387600"/>
          </a:xfrm>
        </p:spPr>
        <p:txBody>
          <a:bodyPr>
            <a:normAutofit/>
          </a:bodyPr>
          <a:lstStyle/>
          <a:p>
            <a:r>
              <a:rPr lang="pl-PL" altLang="x-none" b="1" dirty="0"/>
              <a:t>Rozvázání pracovního poměru</a:t>
            </a: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484" y="3102165"/>
            <a:ext cx="9883034" cy="4095634"/>
          </a:xfrm>
        </p:spPr>
        <p:txBody>
          <a:bodyPr>
            <a:normAutofit/>
          </a:bodyPr>
          <a:lstStyle/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Dohoda: písemně, nemusí být vymezen důvod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Výpověď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Okamžité zrušení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Zrušení ve zkušební době </a:t>
            </a:r>
          </a:p>
        </p:txBody>
      </p:sp>
    </p:spTree>
    <p:extLst>
      <p:ext uri="{BB962C8B-B14F-4D97-AF65-F5344CB8AC3E}">
        <p14:creationId xmlns:p14="http://schemas.microsoft.com/office/powerpoint/2010/main" val="19156557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4483" y="-71437"/>
            <a:ext cx="9883035" cy="2387600"/>
          </a:xfrm>
        </p:spPr>
        <p:txBody>
          <a:bodyPr>
            <a:normAutofit/>
          </a:bodyPr>
          <a:lstStyle/>
          <a:p>
            <a:r>
              <a:rPr lang="pl-PL" altLang="x-none" b="1" dirty="0"/>
              <a:t>Výpověď</a:t>
            </a: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484" y="3102165"/>
            <a:ext cx="9883034" cy="4095634"/>
          </a:xfrm>
        </p:spPr>
        <p:txBody>
          <a:bodyPr>
            <a:normAutofit/>
          </a:bodyPr>
          <a:lstStyle/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písemně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doručena druhé straně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výpovědní doba min. dva měsíce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odvolat lze pouze se souhlasem druhé smluvní strany</a:t>
            </a:r>
          </a:p>
        </p:txBody>
      </p:sp>
    </p:spTree>
    <p:extLst>
      <p:ext uri="{BB962C8B-B14F-4D97-AF65-F5344CB8AC3E}">
        <p14:creationId xmlns:p14="http://schemas.microsoft.com/office/powerpoint/2010/main" val="9417656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4483" y="-71437"/>
            <a:ext cx="9883035" cy="2387600"/>
          </a:xfrm>
        </p:spPr>
        <p:txBody>
          <a:bodyPr>
            <a:normAutofit/>
          </a:bodyPr>
          <a:lstStyle/>
          <a:p>
            <a:r>
              <a:rPr lang="pl-PL" altLang="x-none" b="1" dirty="0"/>
              <a:t>Výpověď daná zaměstnancem</a:t>
            </a: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484" y="3102165"/>
            <a:ext cx="9883034" cy="4095634"/>
          </a:xfrm>
        </p:spPr>
        <p:txBody>
          <a:bodyPr>
            <a:normAutofit/>
          </a:bodyPr>
          <a:lstStyle/>
          <a:p>
            <a:pPr marL="228600" lvl="0" indent="-228600" algn="l"/>
            <a:endParaRPr lang="cs-CZ" altLang="cs-CZ" sz="2800" dirty="0">
              <a:solidFill>
                <a:prstClr val="black"/>
              </a:solidFill>
            </a:endParaRP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z jakéhokoliv důvodu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bez uvedení důvodu</a:t>
            </a:r>
          </a:p>
        </p:txBody>
      </p:sp>
    </p:spTree>
    <p:extLst>
      <p:ext uri="{BB962C8B-B14F-4D97-AF65-F5344CB8AC3E}">
        <p14:creationId xmlns:p14="http://schemas.microsoft.com/office/powerpoint/2010/main" val="39607882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4483" y="186294"/>
            <a:ext cx="9883035" cy="2387600"/>
          </a:xfrm>
        </p:spPr>
        <p:txBody>
          <a:bodyPr>
            <a:normAutofit/>
          </a:bodyPr>
          <a:lstStyle/>
          <a:p>
            <a:r>
              <a:rPr lang="pl-PL" altLang="x-none" b="1" dirty="0"/>
              <a:t>výpověď daná zaměstnavatelem</a:t>
            </a: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484" y="3102165"/>
            <a:ext cx="9883034" cy="4095634"/>
          </a:xfrm>
        </p:spPr>
        <p:txBody>
          <a:bodyPr>
            <a:normAutofit/>
          </a:bodyPr>
          <a:lstStyle/>
          <a:p>
            <a:pPr marL="228600" lvl="0" indent="-228600" algn="l">
              <a:buFont typeface="Arial" panose="020B0604020202020204" pitchFamily="34" charset="0"/>
              <a:buChar char="•"/>
            </a:pPr>
            <a:endParaRPr lang="cs-CZ" altLang="cs-CZ" sz="2800" dirty="0">
              <a:solidFill>
                <a:prstClr val="black"/>
              </a:solidFill>
            </a:endParaRP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pouze ze zákonem stanovených důvodů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vymezení důvodu</a:t>
            </a:r>
          </a:p>
        </p:txBody>
      </p:sp>
    </p:spTree>
    <p:extLst>
      <p:ext uri="{BB962C8B-B14F-4D97-AF65-F5344CB8AC3E}">
        <p14:creationId xmlns:p14="http://schemas.microsoft.com/office/powerpoint/2010/main" val="459381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09808" y="370960"/>
            <a:ext cx="10772383" cy="2387600"/>
          </a:xfrm>
        </p:spPr>
        <p:txBody>
          <a:bodyPr>
            <a:normAutofit fontScale="90000"/>
          </a:bodyPr>
          <a:lstStyle/>
          <a:p>
            <a:r>
              <a:rPr lang="pl-PL" altLang="x-none" b="1" dirty="0"/>
              <a:t>Výpovědní důvod</a:t>
            </a:r>
            <a:br>
              <a:rPr lang="pl-PL" altLang="x-none" b="1" dirty="0"/>
            </a:br>
            <a:r>
              <a:rPr lang="pl-PL" altLang="x-none" b="1" dirty="0"/>
              <a:t>§ 52 písm. a),b),c) –organizační důvody</a:t>
            </a: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484" y="3102165"/>
            <a:ext cx="9883034" cy="4095634"/>
          </a:xfrm>
        </p:spPr>
        <p:txBody>
          <a:bodyPr>
            <a:normAutofit/>
          </a:bodyPr>
          <a:lstStyle/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ruší-li zaměstnavatel či jeho část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přemisťuje-li se zaměstnavatel nebo jeho část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stane-li se zaměstnanec nadbytečným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odstupné</a:t>
            </a:r>
          </a:p>
        </p:txBody>
      </p:sp>
    </p:spTree>
    <p:extLst>
      <p:ext uri="{BB962C8B-B14F-4D97-AF65-F5344CB8AC3E}">
        <p14:creationId xmlns:p14="http://schemas.microsoft.com/office/powerpoint/2010/main" val="1068687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09806" y="731430"/>
            <a:ext cx="10772383" cy="2387600"/>
          </a:xfrm>
        </p:spPr>
        <p:txBody>
          <a:bodyPr>
            <a:normAutofit/>
          </a:bodyPr>
          <a:lstStyle/>
          <a:p>
            <a:r>
              <a:rPr lang="pl-PL" altLang="x-none" b="1" dirty="0"/>
              <a:t>Výpovědní důvod - § 52 písm. d),e)</a:t>
            </a:r>
            <a:br>
              <a:rPr lang="pl-PL" altLang="x-none" b="1" dirty="0"/>
            </a:br>
            <a:r>
              <a:rPr lang="pl-PL" altLang="x-none" b="1" dirty="0"/>
              <a:t>zdravotní důvody</a:t>
            </a: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480" y="3738971"/>
            <a:ext cx="9883034" cy="4095634"/>
          </a:xfrm>
        </p:spPr>
        <p:txBody>
          <a:bodyPr>
            <a:normAutofit/>
          </a:bodyPr>
          <a:lstStyle/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pracovní úraz, nemoc z povolání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pozbytí zdravotní způsobilosti pro výkon práce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lékařský posudek</a:t>
            </a:r>
          </a:p>
        </p:txBody>
      </p:sp>
    </p:spTree>
    <p:extLst>
      <p:ext uri="{BB962C8B-B14F-4D97-AF65-F5344CB8AC3E}">
        <p14:creationId xmlns:p14="http://schemas.microsoft.com/office/powerpoint/2010/main" val="446693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09806" y="731430"/>
            <a:ext cx="10772383" cy="2387600"/>
          </a:xfrm>
        </p:spPr>
        <p:txBody>
          <a:bodyPr>
            <a:normAutofit fontScale="90000"/>
          </a:bodyPr>
          <a:lstStyle/>
          <a:p>
            <a:r>
              <a:rPr lang="pl-PL" altLang="x-none" b="1" dirty="0"/>
              <a:t>Výpovědní důvod § 52 f) ZP nesplnění předpokladů a požadavků:</a:t>
            </a: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480" y="3338627"/>
            <a:ext cx="9883034" cy="4095634"/>
          </a:xfrm>
        </p:spPr>
        <p:txBody>
          <a:bodyPr>
            <a:normAutofit/>
          </a:bodyPr>
          <a:lstStyle/>
          <a:p>
            <a:pPr marL="228600" lvl="0" indent="-228600" algn="l"/>
            <a:endParaRPr lang="cs-CZ" altLang="cs-CZ" sz="2800" dirty="0">
              <a:solidFill>
                <a:prstClr val="black"/>
              </a:solidFill>
            </a:endParaRP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nesplňování předpokladů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nesplňování požadavků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neuspokojivé pracovní výsledky  (výzva k odstranění v posledních 12 měsících)</a:t>
            </a:r>
          </a:p>
        </p:txBody>
      </p:sp>
    </p:spTree>
    <p:extLst>
      <p:ext uri="{BB962C8B-B14F-4D97-AF65-F5344CB8AC3E}">
        <p14:creationId xmlns:p14="http://schemas.microsoft.com/office/powerpoint/2010/main" val="3823371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06400"/>
            <a:ext cx="9561534" cy="2387600"/>
          </a:xfrm>
        </p:spPr>
        <p:txBody>
          <a:bodyPr/>
          <a:lstStyle/>
          <a:p>
            <a:r>
              <a:rPr lang="cs-CZ" b="1" dirty="0"/>
              <a:t>Závislá práce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285094"/>
            <a:ext cx="9144000" cy="2387600"/>
          </a:xfrm>
        </p:spPr>
        <p:txBody>
          <a:bodyPr>
            <a:normAutofit fontScale="92500" lnSpcReduction="20000"/>
          </a:bodyPr>
          <a:lstStyle/>
          <a:p>
            <a:pPr lvl="0" algn="l"/>
            <a:r>
              <a:rPr lang="cs-CZ" altLang="cs-CZ" sz="2800" dirty="0">
                <a:solidFill>
                  <a:prstClr val="black"/>
                </a:solidFill>
              </a:rPr>
              <a:t>závislá práce musí být vykonávána:     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za mzdu, plat nebo odměnu za práci 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na náklady a odpovědnost zaměstnavatele                                         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v pracovní době                                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na pracovišti zaměstnavatele, popřípadě na jiném dohodnutém místě</a:t>
            </a:r>
          </a:p>
        </p:txBody>
      </p:sp>
    </p:spTree>
    <p:extLst>
      <p:ext uri="{BB962C8B-B14F-4D97-AF65-F5344CB8AC3E}">
        <p14:creationId xmlns:p14="http://schemas.microsoft.com/office/powerpoint/2010/main" val="3130987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09804" y="1122363"/>
            <a:ext cx="10772383" cy="2387600"/>
          </a:xfrm>
        </p:spPr>
        <p:txBody>
          <a:bodyPr>
            <a:normAutofit fontScale="90000"/>
          </a:bodyPr>
          <a:lstStyle/>
          <a:p>
            <a:r>
              <a:rPr lang="pl-PL" altLang="x-none" b="1" dirty="0"/>
              <a:t>Výpovědní důvod - § 52 písm. g) ZP, porušení povinností</a:t>
            </a:r>
            <a:br>
              <a:rPr lang="pl-PL" altLang="x-none" b="1" dirty="0"/>
            </a:b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478" y="2762366"/>
            <a:ext cx="9883034" cy="4095634"/>
          </a:xfrm>
        </p:spPr>
        <p:txBody>
          <a:bodyPr>
            <a:normAutofit/>
          </a:bodyPr>
          <a:lstStyle/>
          <a:p>
            <a:pPr marL="228600" lvl="0" indent="-228600" algn="l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porušení povinností zvlášť hrubým způsobem</a:t>
            </a:r>
          </a:p>
          <a:p>
            <a:pPr marL="228600" lvl="0" indent="-228600" algn="l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závažné porušení povinností</a:t>
            </a:r>
          </a:p>
          <a:p>
            <a:pPr marL="228600" lvl="0" indent="-228600" algn="l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soustavné méně závažné porušování povinností</a:t>
            </a:r>
          </a:p>
          <a:p>
            <a:pPr marL="228600" lvl="0" indent="-228600" algn="l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písemné upozornění – 6 měsíců</a:t>
            </a:r>
          </a:p>
          <a:p>
            <a:pPr marL="228600" lvl="0" indent="-228600" algn="l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pravomocné odsouzení pro úmyslný trestný čin – nepodmíněný trest odnětí svobody</a:t>
            </a:r>
          </a:p>
          <a:p>
            <a:pPr marL="228600" lvl="0" indent="-228600" algn="l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a) 1 rok</a:t>
            </a:r>
          </a:p>
          <a:p>
            <a:pPr marL="228600" lvl="0" indent="-228600" algn="l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b) 6 měsíců, ale TČ při plnění pracovních úkolů nebo v přímé souvislosti s ním</a:t>
            </a:r>
          </a:p>
        </p:txBody>
      </p:sp>
    </p:spTree>
    <p:extLst>
      <p:ext uri="{BB962C8B-B14F-4D97-AF65-F5344CB8AC3E}">
        <p14:creationId xmlns:p14="http://schemas.microsoft.com/office/powerpoint/2010/main" val="7110196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09802" y="1041400"/>
            <a:ext cx="10772383" cy="2387600"/>
          </a:xfrm>
        </p:spPr>
        <p:txBody>
          <a:bodyPr>
            <a:normAutofit fontScale="90000"/>
          </a:bodyPr>
          <a:lstStyle/>
          <a:p>
            <a:r>
              <a:rPr lang="pl-PL" altLang="x-none" b="1" dirty="0"/>
              <a:t>Výpovědní důvod - § 52 písm. h) ZP  režim dočasně pracovně neschopného pojištěnce</a:t>
            </a: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477" y="3077719"/>
            <a:ext cx="9883034" cy="4095634"/>
          </a:xfrm>
        </p:spPr>
        <p:txBody>
          <a:bodyPr>
            <a:normAutofit/>
          </a:bodyPr>
          <a:lstStyle/>
          <a:p>
            <a:pPr marL="228600" lvl="0" indent="-228600" algn="l">
              <a:buFont typeface="Arial" panose="020B0604020202020204" pitchFamily="34" charset="0"/>
              <a:buChar char="•"/>
            </a:pPr>
            <a:endParaRPr lang="cs-CZ" altLang="cs-CZ" sz="2800" dirty="0">
              <a:solidFill>
                <a:prstClr val="black"/>
              </a:solidFill>
            </a:endParaRP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zvlášť hrubým způsobem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povinnost zdržovat se v místě pobytu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dodržovat rozsah a dobu povolených vycházek</a:t>
            </a:r>
          </a:p>
        </p:txBody>
      </p:sp>
    </p:spTree>
    <p:extLst>
      <p:ext uri="{BB962C8B-B14F-4D97-AF65-F5344CB8AC3E}">
        <p14:creationId xmlns:p14="http://schemas.microsoft.com/office/powerpoint/2010/main" val="10612882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09801" y="-333400"/>
            <a:ext cx="10772383" cy="2387600"/>
          </a:xfrm>
        </p:spPr>
        <p:txBody>
          <a:bodyPr>
            <a:normAutofit/>
          </a:bodyPr>
          <a:lstStyle/>
          <a:p>
            <a:r>
              <a:rPr lang="pl-PL" altLang="x-none" b="1" dirty="0"/>
              <a:t>Ochranná doba</a:t>
            </a: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476" y="2762366"/>
            <a:ext cx="9883034" cy="4095634"/>
          </a:xfrm>
        </p:spPr>
        <p:txBody>
          <a:bodyPr>
            <a:normAutofit/>
          </a:bodyPr>
          <a:lstStyle/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dočasná pracovní neschopnost, 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vojenské cvičení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výkon veřejné funkce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těhotenství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mateřská dovolená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rodičovská dovolená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pracovní nezpůsobilost pro práci v noci</a:t>
            </a:r>
          </a:p>
        </p:txBody>
      </p:sp>
    </p:spTree>
    <p:extLst>
      <p:ext uri="{BB962C8B-B14F-4D97-AF65-F5344CB8AC3E}">
        <p14:creationId xmlns:p14="http://schemas.microsoft.com/office/powerpoint/2010/main" val="39075538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09801" y="-331970"/>
            <a:ext cx="10772383" cy="2387600"/>
          </a:xfrm>
        </p:spPr>
        <p:txBody>
          <a:bodyPr>
            <a:normAutofit/>
          </a:bodyPr>
          <a:lstStyle/>
          <a:p>
            <a:r>
              <a:rPr lang="pl-PL" altLang="x-none" b="1" dirty="0"/>
              <a:t>Výjimky</a:t>
            </a: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475" y="2223701"/>
            <a:ext cx="9883034" cy="4095634"/>
          </a:xfrm>
        </p:spPr>
        <p:txBody>
          <a:bodyPr>
            <a:normAutofit/>
          </a:bodyPr>
          <a:lstStyle/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dirty="0">
                <a:solidFill>
                  <a:prstClr val="black"/>
                </a:solidFill>
              </a:rPr>
              <a:t>výpověď pro zrušení nebo přemístění zaměstnavatele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dirty="0">
                <a:solidFill>
                  <a:prstClr val="black"/>
                </a:solidFill>
              </a:rPr>
              <a:t>přemístění zaměstnavatele – neplatí: těhotenství, mateřská dovolená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dirty="0">
                <a:solidFill>
                  <a:prstClr val="black"/>
                </a:solidFill>
              </a:rPr>
              <a:t>výpověď pro porušení povinností zvlášť hrubým způsobem - neplatí: mateřská dovolená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dirty="0">
                <a:solidFill>
                  <a:prstClr val="black"/>
                </a:solidFill>
              </a:rPr>
              <a:t>výpověď pro pravomocné odsouzení – nepodmíněný trest – neplatí: mateřská dovolená 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dirty="0">
                <a:solidFill>
                  <a:prstClr val="black"/>
                </a:solidFill>
              </a:rPr>
              <a:t>pro jiné porušení pracovních povinností a pro porušení režimu dočasně pracovně neschopného zaměstnance zvlášť hrubým způsobem – neplatí: těhotenství, mateřská, rodičovská</a:t>
            </a:r>
          </a:p>
        </p:txBody>
      </p:sp>
    </p:spTree>
    <p:extLst>
      <p:ext uri="{BB962C8B-B14F-4D97-AF65-F5344CB8AC3E}">
        <p14:creationId xmlns:p14="http://schemas.microsoft.com/office/powerpoint/2010/main" val="31048050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09800" y="675342"/>
            <a:ext cx="10772383" cy="2387600"/>
          </a:xfrm>
        </p:spPr>
        <p:txBody>
          <a:bodyPr>
            <a:normAutofit/>
          </a:bodyPr>
          <a:lstStyle/>
          <a:p>
            <a:r>
              <a:rPr lang="pl-PL" altLang="x-none" b="1" dirty="0"/>
              <a:t>Okamžité zrušení pracovního poměru</a:t>
            </a: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475" y="3125575"/>
            <a:ext cx="9883034" cy="4095634"/>
          </a:xfrm>
        </p:spPr>
        <p:txBody>
          <a:bodyPr>
            <a:normAutofit/>
          </a:bodyPr>
          <a:lstStyle/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písemnost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vymezit důvod tak, aby nemohl být zaměněn s jiným – pozor i skutkově!!!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neběží výpovědní doba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pracovní poměr končí doručením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§55 ZP</a:t>
            </a:r>
          </a:p>
        </p:txBody>
      </p:sp>
    </p:spTree>
    <p:extLst>
      <p:ext uri="{BB962C8B-B14F-4D97-AF65-F5344CB8AC3E}">
        <p14:creationId xmlns:p14="http://schemas.microsoft.com/office/powerpoint/2010/main" val="28414647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09800" y="961486"/>
            <a:ext cx="10772383" cy="2387600"/>
          </a:xfrm>
        </p:spPr>
        <p:txBody>
          <a:bodyPr>
            <a:normAutofit/>
          </a:bodyPr>
          <a:lstStyle/>
          <a:p>
            <a:r>
              <a:rPr lang="pl-PL" altLang="x-none" b="1" dirty="0"/>
              <a:t>Okamžité zrušení zaměstnancem</a:t>
            </a:r>
            <a:br>
              <a:rPr lang="pl-PL" altLang="x-none" b="1" dirty="0"/>
            </a:b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475" y="3125575"/>
            <a:ext cx="9883034" cy="4095634"/>
          </a:xfrm>
        </p:spPr>
        <p:txBody>
          <a:bodyPr>
            <a:normAutofit/>
          </a:bodyPr>
          <a:lstStyle/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vážné ohrožení zdraví a nebyl převeden ve lhůtě 15 dnů na jinou práci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nevyplacená mzda, plat, jejich náhrada do 15 dnů od splatnosti</a:t>
            </a:r>
          </a:p>
        </p:txBody>
      </p:sp>
    </p:spTree>
    <p:extLst>
      <p:ext uri="{BB962C8B-B14F-4D97-AF65-F5344CB8AC3E}">
        <p14:creationId xmlns:p14="http://schemas.microsoft.com/office/powerpoint/2010/main" val="3130302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09800" y="-399303"/>
            <a:ext cx="10772383" cy="2387600"/>
          </a:xfrm>
        </p:spPr>
        <p:txBody>
          <a:bodyPr>
            <a:normAutofit/>
          </a:bodyPr>
          <a:lstStyle/>
          <a:p>
            <a:r>
              <a:rPr lang="pl-PL" altLang="x-none" b="1" dirty="0"/>
              <a:t>Okamžité zrušení zaměstnavatelem</a:t>
            </a: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474" y="2277077"/>
            <a:ext cx="9883034" cy="4095634"/>
          </a:xfrm>
        </p:spPr>
        <p:txBody>
          <a:bodyPr>
            <a:normAutofit/>
          </a:bodyPr>
          <a:lstStyle/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nelze u těhotné zaměstnankyně 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porušení povinností zvlášť hrubým způsobem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pravomocné odsouzení pro úmyslný trestný čin – nepodmíněný trest odnětí svobody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a) 1 rok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b) 6 měsíců, ale TČ při plnění pracovních úkolů nebo v přímé souvislosti s ním </a:t>
            </a:r>
          </a:p>
        </p:txBody>
      </p:sp>
    </p:spTree>
    <p:extLst>
      <p:ext uri="{BB962C8B-B14F-4D97-AF65-F5344CB8AC3E}">
        <p14:creationId xmlns:p14="http://schemas.microsoft.com/office/powerpoint/2010/main" val="1105569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09800" y="1184996"/>
            <a:ext cx="10772383" cy="2387600"/>
          </a:xfrm>
        </p:spPr>
        <p:txBody>
          <a:bodyPr>
            <a:normAutofit fontScale="90000"/>
          </a:bodyPr>
          <a:lstStyle/>
          <a:p>
            <a:r>
              <a:rPr lang="pl-PL" altLang="x-none" b="1" dirty="0"/>
              <a:t>Zrušení pracovního poměru ve zkušební době</a:t>
            </a:r>
            <a:br>
              <a:rPr lang="pl-PL" altLang="x-none" b="1" dirty="0"/>
            </a:b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474" y="3429000"/>
            <a:ext cx="9883034" cy="4095634"/>
          </a:xfrm>
        </p:spPr>
        <p:txBody>
          <a:bodyPr>
            <a:normAutofit/>
          </a:bodyPr>
          <a:lstStyle/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z jakéhokoliv důvodu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bez uvedení důvodu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písemnost</a:t>
            </a:r>
          </a:p>
        </p:txBody>
      </p:sp>
    </p:spTree>
    <p:extLst>
      <p:ext uri="{BB962C8B-B14F-4D97-AF65-F5344CB8AC3E}">
        <p14:creationId xmlns:p14="http://schemas.microsoft.com/office/powerpoint/2010/main" val="728123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09800" y="1184996"/>
            <a:ext cx="10772383" cy="2387600"/>
          </a:xfrm>
        </p:spPr>
        <p:txBody>
          <a:bodyPr>
            <a:normAutofit/>
          </a:bodyPr>
          <a:lstStyle/>
          <a:p>
            <a:r>
              <a:rPr lang="pl-PL" altLang="x-none" b="1" dirty="0"/>
              <a:t>Odbory </a:t>
            </a:r>
            <a:br>
              <a:rPr lang="pl-PL" altLang="x-none" b="1" dirty="0"/>
            </a:b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474" y="3429000"/>
            <a:ext cx="9883034" cy="4095634"/>
          </a:xfrm>
        </p:spPr>
        <p:txBody>
          <a:bodyPr>
            <a:normAutofit/>
          </a:bodyPr>
          <a:lstStyle/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projednání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předchozí souhlas</a:t>
            </a:r>
          </a:p>
        </p:txBody>
      </p:sp>
    </p:spTree>
    <p:extLst>
      <p:ext uri="{BB962C8B-B14F-4D97-AF65-F5344CB8AC3E}">
        <p14:creationId xmlns:p14="http://schemas.microsoft.com/office/powerpoint/2010/main" val="31199568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09800" y="1184996"/>
            <a:ext cx="10772383" cy="2387600"/>
          </a:xfrm>
        </p:spPr>
        <p:txBody>
          <a:bodyPr>
            <a:normAutofit/>
          </a:bodyPr>
          <a:lstStyle/>
          <a:p>
            <a:r>
              <a:rPr lang="pl-PL" altLang="x-none" b="1" dirty="0"/>
              <a:t>Neplatné rozvázání pracovního poměru zaměstnavatelem</a:t>
            </a: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474" y="3429000"/>
            <a:ext cx="9883034" cy="4095634"/>
          </a:xfrm>
        </p:spPr>
        <p:txBody>
          <a:bodyPr>
            <a:normAutofit/>
          </a:bodyPr>
          <a:lstStyle/>
          <a:p>
            <a:pPr marL="228600" lvl="0" indent="-228600" algn="l">
              <a:buFont typeface="Arial" panose="020B0604020202020204" pitchFamily="34" charset="0"/>
              <a:buChar char="•"/>
            </a:pPr>
            <a:endParaRPr lang="cs-CZ" altLang="cs-CZ" sz="2800" dirty="0">
              <a:solidFill>
                <a:prstClr val="black"/>
              </a:solidFill>
            </a:endParaRP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bez zbytečného odkladu a písemně 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oznámení o trvání na dalším zaměstnávání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náhrada mzdy nebo přidělování práce a mzda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žaloba do 2 měsíců ode dne, kdy měl pracovní poměr skončit</a:t>
            </a:r>
          </a:p>
        </p:txBody>
      </p:sp>
    </p:spTree>
    <p:extLst>
      <p:ext uri="{BB962C8B-B14F-4D97-AF65-F5344CB8AC3E}">
        <p14:creationId xmlns:p14="http://schemas.microsoft.com/office/powerpoint/2010/main" val="12843697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06400"/>
            <a:ext cx="9561534" cy="2387600"/>
          </a:xfrm>
        </p:spPr>
        <p:txBody>
          <a:bodyPr/>
          <a:lstStyle/>
          <a:p>
            <a:r>
              <a:rPr lang="cs-CZ" b="1" dirty="0"/>
              <a:t>Závislá práce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285094"/>
            <a:ext cx="9144000" cy="2387600"/>
          </a:xfrm>
        </p:spPr>
        <p:txBody>
          <a:bodyPr>
            <a:normAutofit/>
          </a:bodyPr>
          <a:lstStyle/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závislá práce může být vykonávána výlučně v základním pracovněprávním vztahu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pracovní poměr a právní vztahy založené dohodami o pracích konaných mimo pracovní poměr</a:t>
            </a:r>
          </a:p>
        </p:txBody>
      </p:sp>
    </p:spTree>
    <p:extLst>
      <p:ext uri="{BB962C8B-B14F-4D97-AF65-F5344CB8AC3E}">
        <p14:creationId xmlns:p14="http://schemas.microsoft.com/office/powerpoint/2010/main" val="3352567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09800" y="1184996"/>
            <a:ext cx="10772383" cy="2387600"/>
          </a:xfrm>
        </p:spPr>
        <p:txBody>
          <a:bodyPr>
            <a:normAutofit fontScale="90000"/>
          </a:bodyPr>
          <a:lstStyle/>
          <a:p>
            <a:r>
              <a:rPr lang="pl-PL" altLang="x-none" b="1" dirty="0"/>
              <a:t>Neplatné rozvázání pracovního poměru zaměstnancem</a:t>
            </a:r>
            <a:br>
              <a:rPr lang="pl-PL" altLang="x-none" b="1" dirty="0"/>
            </a:b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474" y="3429000"/>
            <a:ext cx="9883034" cy="4095634"/>
          </a:xfrm>
        </p:spPr>
        <p:txBody>
          <a:bodyPr>
            <a:normAutofit/>
          </a:bodyPr>
          <a:lstStyle/>
          <a:p>
            <a:pPr marL="228600" lvl="0" indent="-228600" algn="l">
              <a:buFont typeface="Arial" panose="020B0604020202020204" pitchFamily="34" charset="0"/>
              <a:buChar char="•"/>
            </a:pPr>
            <a:endParaRPr lang="cs-CZ" altLang="cs-CZ" sz="2800" dirty="0">
              <a:solidFill>
                <a:prstClr val="black"/>
              </a:solidFill>
            </a:endParaRP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bez zbytečného odkladu a písemně 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oznámení o trvání na dalším zaměstnávání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náhrada škody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žaloba do 2 měsíců ode dne, kdy měl pracovní poměr skončit</a:t>
            </a:r>
          </a:p>
        </p:txBody>
      </p:sp>
    </p:spTree>
    <p:extLst>
      <p:ext uri="{BB962C8B-B14F-4D97-AF65-F5344CB8AC3E}">
        <p14:creationId xmlns:p14="http://schemas.microsoft.com/office/powerpoint/2010/main" val="3465414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09808" y="1450218"/>
            <a:ext cx="10772383" cy="2387600"/>
          </a:xfrm>
        </p:spPr>
        <p:txBody>
          <a:bodyPr>
            <a:normAutofit fontScale="90000"/>
          </a:bodyPr>
          <a:lstStyle/>
          <a:p>
            <a:r>
              <a:rPr lang="pl-PL" altLang="x-none" b="1" dirty="0"/>
              <a:t>Odpovědnost vyplývající z pracovněprávních vztahů</a:t>
            </a:r>
            <a:br>
              <a:rPr lang="pl-PL" altLang="x-none" b="1" dirty="0"/>
            </a:b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5772780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09799" y="1373840"/>
            <a:ext cx="10772383" cy="2387600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Odpovědnost zaměstnance za škodu způsobenou zaměstnavateli</a:t>
            </a:r>
            <a:br>
              <a:rPr lang="cs-CZ" dirty="0"/>
            </a:br>
            <a:br>
              <a:rPr lang="pl-PL" altLang="x-none" b="1" dirty="0"/>
            </a:b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473" y="3010844"/>
            <a:ext cx="9883034" cy="4095634"/>
          </a:xfrm>
        </p:spPr>
        <p:txBody>
          <a:bodyPr>
            <a:normAutofit/>
          </a:bodyPr>
          <a:lstStyle/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Odpovědnost za zavinění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Zákaz postoupení pohledávky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Souvislost s plněním pracovních úkolů (§273 ZP)</a:t>
            </a:r>
          </a:p>
        </p:txBody>
      </p:sp>
    </p:spTree>
    <p:extLst>
      <p:ext uri="{BB962C8B-B14F-4D97-AF65-F5344CB8AC3E}">
        <p14:creationId xmlns:p14="http://schemas.microsoft.com/office/powerpoint/2010/main" val="823486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09799" y="1373840"/>
            <a:ext cx="10772383" cy="2387600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Odpovědnost zaměstnance za škodu způsobenou zaměstnavateli</a:t>
            </a:r>
            <a:br>
              <a:rPr lang="cs-CZ" dirty="0"/>
            </a:br>
            <a:br>
              <a:rPr lang="pl-PL" altLang="x-none" b="1" dirty="0"/>
            </a:b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473" y="3010844"/>
            <a:ext cx="9883034" cy="4095634"/>
          </a:xfrm>
        </p:spPr>
        <p:txBody>
          <a:bodyPr>
            <a:normAutofit/>
          </a:bodyPr>
          <a:lstStyle/>
          <a:p>
            <a:pPr lvl="0" algn="l"/>
            <a:r>
              <a:rPr lang="cs-CZ" altLang="cs-CZ" sz="2800" dirty="0">
                <a:solidFill>
                  <a:prstClr val="black"/>
                </a:solidFill>
              </a:rPr>
              <a:t>DRUHY ODPOVĚDNOSTI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Obecná odpovědnost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Odpovědnost za nesplnění povinností k odvrácení škody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Odpovědnost za schodek na svěřených hodnotách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Odpovědnost za ztrátu svěřených věcí</a:t>
            </a:r>
          </a:p>
        </p:txBody>
      </p:sp>
    </p:spTree>
    <p:extLst>
      <p:ext uri="{BB962C8B-B14F-4D97-AF65-F5344CB8AC3E}">
        <p14:creationId xmlns:p14="http://schemas.microsoft.com/office/powerpoint/2010/main" val="33362133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09799" y="1373840"/>
            <a:ext cx="10772383" cy="2387600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Odpovědnost zaměstnavatele za škodu</a:t>
            </a:r>
            <a:br>
              <a:rPr lang="cs-CZ" dirty="0"/>
            </a:br>
            <a:br>
              <a:rPr lang="pl-PL" altLang="x-none" b="1" dirty="0"/>
            </a:b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473" y="3010844"/>
            <a:ext cx="9883034" cy="4095634"/>
          </a:xfrm>
        </p:spPr>
        <p:txBody>
          <a:bodyPr>
            <a:normAutofit/>
          </a:bodyPr>
          <a:lstStyle/>
          <a:p>
            <a:pPr lvl="0" algn="l"/>
            <a:r>
              <a:rPr lang="cs-CZ" altLang="cs-CZ" sz="2800" dirty="0">
                <a:solidFill>
                  <a:prstClr val="black"/>
                </a:solidFill>
              </a:rPr>
              <a:t>DRUHY ODPOVĚDNOSTI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Obecná odpovědnost za škodu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Odpovědnost za škodu na odložených věcech</a:t>
            </a:r>
          </a:p>
          <a:p>
            <a:pPr marL="22860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Odpovědnost za škodu vzniklou zaměstnanci při odvracení škody</a:t>
            </a:r>
          </a:p>
          <a:p>
            <a:pPr marL="22860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Odpovědnost za škodu při pracovních úrazech a nemocech z povolání</a:t>
            </a:r>
          </a:p>
        </p:txBody>
      </p:sp>
    </p:spTree>
    <p:extLst>
      <p:ext uri="{BB962C8B-B14F-4D97-AF65-F5344CB8AC3E}">
        <p14:creationId xmlns:p14="http://schemas.microsoft.com/office/powerpoint/2010/main" val="23529297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09799" y="1373840"/>
            <a:ext cx="10772383" cy="2387600"/>
          </a:xfrm>
        </p:spPr>
        <p:txBody>
          <a:bodyPr>
            <a:normAutofit fontScale="90000"/>
          </a:bodyPr>
          <a:lstStyle/>
          <a:p>
            <a:r>
              <a:rPr lang="pl-PL" b="1" dirty="0"/>
              <a:t>Odpovědnost za škodu při pracovních úrazech a nemocech z povolání</a:t>
            </a:r>
            <a:br>
              <a:rPr lang="cs-CZ" dirty="0"/>
            </a:br>
            <a:br>
              <a:rPr lang="pl-PL" altLang="x-none" b="1" dirty="0"/>
            </a:b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473" y="3010844"/>
            <a:ext cx="9883034" cy="4095634"/>
          </a:xfrm>
        </p:spPr>
        <p:txBody>
          <a:bodyPr>
            <a:normAutofit/>
          </a:bodyPr>
          <a:lstStyle/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Objektivní odpovědnost zaměstnavatele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Možnost liberace – úplně/částečně (§ 270 ZP)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Nemožnost liberace - § 271 ZP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endParaRPr lang="cs-CZ" altLang="cs-CZ" sz="2800" dirty="0">
              <a:solidFill>
                <a:prstClr val="black"/>
              </a:solidFill>
            </a:endParaRPr>
          </a:p>
          <a:p>
            <a:pPr lvl="0" algn="l"/>
            <a:endParaRPr lang="cs-CZ" altLang="cs-CZ" sz="28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97080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09799" y="1373840"/>
            <a:ext cx="10772383" cy="2387600"/>
          </a:xfrm>
        </p:spPr>
        <p:txBody>
          <a:bodyPr>
            <a:normAutofit fontScale="90000"/>
          </a:bodyPr>
          <a:lstStyle/>
          <a:p>
            <a:r>
              <a:rPr lang="pl-PL" b="1" dirty="0"/>
              <a:t>Odpovědnost za škodu při pracovních úrazech a nemocech z povolání</a:t>
            </a:r>
            <a:br>
              <a:rPr lang="cs-CZ" dirty="0"/>
            </a:br>
            <a:br>
              <a:rPr lang="pl-PL" altLang="x-none" b="1" dirty="0"/>
            </a:b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09799" y="3010844"/>
            <a:ext cx="10327708" cy="4095634"/>
          </a:xfrm>
        </p:spPr>
        <p:txBody>
          <a:bodyPr>
            <a:normAutofit/>
          </a:bodyPr>
          <a:lstStyle/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Pracovní úraz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cs-CZ" altLang="cs-CZ" sz="2400" dirty="0">
                <a:solidFill>
                  <a:prstClr val="black"/>
                </a:solidFill>
              </a:rPr>
              <a:t>Lze vyčíslit materiálně v penězích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cs-CZ" altLang="cs-CZ" sz="2400" dirty="0">
                <a:solidFill>
                  <a:prstClr val="black"/>
                </a:solidFill>
              </a:rPr>
              <a:t>Obecně – poškození zdraví i smrt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cs-CZ" altLang="cs-CZ" sz="2400" dirty="0">
                <a:solidFill>
                  <a:prstClr val="black"/>
                </a:solidFill>
              </a:rPr>
              <a:t>Souvislost s plněním pracovních úkolů – působení </a:t>
            </a:r>
            <a:r>
              <a:rPr lang="cs-CZ" altLang="cs-CZ" sz="2400" dirty="0" err="1">
                <a:solidFill>
                  <a:prstClr val="black"/>
                </a:solidFill>
              </a:rPr>
              <a:t>prac</a:t>
            </a:r>
            <a:r>
              <a:rPr lang="cs-CZ" altLang="cs-CZ" sz="2400" dirty="0">
                <a:solidFill>
                  <a:prstClr val="black"/>
                </a:solidFill>
              </a:rPr>
              <a:t>. Prostředí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cs-CZ" altLang="cs-CZ" sz="2400" dirty="0">
                <a:solidFill>
                  <a:prstClr val="black"/>
                </a:solidFill>
              </a:rPr>
              <a:t>Není důležitá predispozice zaměstnance k úrazu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Hradí se – ztráta na výdělku, náhrada za bolest a snížení společenského uplatnění, náhrada věcné škody, účelně vynaložené náklady na léčbu. (Náhrady při smrti </a:t>
            </a:r>
            <a:r>
              <a:rPr lang="cs-CZ" altLang="cs-CZ" sz="2800" dirty="0" err="1">
                <a:solidFill>
                  <a:prstClr val="black"/>
                </a:solidFill>
              </a:rPr>
              <a:t>spec</a:t>
            </a:r>
            <a:r>
              <a:rPr lang="cs-CZ" altLang="cs-CZ" sz="2800" dirty="0">
                <a:solidFill>
                  <a:prstClr val="black"/>
                </a:solidFill>
              </a:rPr>
              <a:t>. v § 271g a násl.)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endParaRPr lang="cs-CZ" altLang="cs-CZ" sz="2800" dirty="0">
              <a:solidFill>
                <a:prstClr val="black"/>
              </a:solidFill>
            </a:endParaRPr>
          </a:p>
          <a:p>
            <a:pPr lvl="0" algn="l"/>
            <a:endParaRPr lang="cs-CZ" altLang="cs-CZ" sz="28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1291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09799" y="1373840"/>
            <a:ext cx="10772383" cy="2387600"/>
          </a:xfrm>
        </p:spPr>
        <p:txBody>
          <a:bodyPr>
            <a:normAutofit fontScale="90000"/>
          </a:bodyPr>
          <a:lstStyle/>
          <a:p>
            <a:r>
              <a:rPr lang="pl-PL" b="1" dirty="0"/>
              <a:t>Diskriminace v pracovněprávních vztazích</a:t>
            </a:r>
            <a:br>
              <a:rPr lang="cs-CZ" dirty="0"/>
            </a:br>
            <a:br>
              <a:rPr lang="pl-PL" altLang="x-none" b="1" dirty="0"/>
            </a:b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09798" y="3010844"/>
            <a:ext cx="10600931" cy="4095634"/>
          </a:xfrm>
        </p:spPr>
        <p:txBody>
          <a:bodyPr>
            <a:normAutofit/>
          </a:bodyPr>
          <a:lstStyle/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Rovnost zacházení se všemi zaměstnanci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Generální úprava – ZP, Speciální úprava – 198/2009 Sb.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ZP – obecný zákaz diskriminace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Antidiskriminační z. – přímá diskriminace, nepřímá diskriminace, obtěžování, sexuální obtěžování atd.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Přípustné formy rozdílného zacházení - §6 a násl.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Právní prostředky ochrany před diskriminací - §10</a:t>
            </a:r>
          </a:p>
          <a:p>
            <a:pPr lvl="0" algn="l"/>
            <a:endParaRPr lang="cs-CZ" altLang="cs-CZ" sz="28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3379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09799" y="1373840"/>
            <a:ext cx="10772383" cy="2387600"/>
          </a:xfrm>
        </p:spPr>
        <p:txBody>
          <a:bodyPr>
            <a:normAutofit fontScale="90000"/>
          </a:bodyPr>
          <a:lstStyle/>
          <a:p>
            <a:r>
              <a:rPr lang="pl-PL" b="1" dirty="0"/>
              <a:t>Přijímání zaměstnanců</a:t>
            </a:r>
            <a:br>
              <a:rPr lang="cs-CZ" dirty="0"/>
            </a:br>
            <a:br>
              <a:rPr lang="pl-PL" altLang="x-none" b="1" dirty="0"/>
            </a:b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09798" y="3010844"/>
            <a:ext cx="10600931" cy="4095634"/>
          </a:xfrm>
        </p:spPr>
        <p:txBody>
          <a:bodyPr>
            <a:normAutofit/>
          </a:bodyPr>
          <a:lstStyle/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Nabídka práce („</a:t>
            </a:r>
            <a:r>
              <a:rPr lang="cs-CZ" altLang="cs-CZ" sz="2800" dirty="0" err="1">
                <a:solidFill>
                  <a:prstClr val="black"/>
                </a:solidFill>
              </a:rPr>
              <a:t>offer</a:t>
            </a:r>
            <a:r>
              <a:rPr lang="cs-CZ" altLang="cs-CZ" sz="2800" dirty="0">
                <a:solidFill>
                  <a:prstClr val="black"/>
                </a:solidFill>
              </a:rPr>
              <a:t> </a:t>
            </a:r>
            <a:r>
              <a:rPr lang="cs-CZ" altLang="cs-CZ" sz="2800" dirty="0" err="1">
                <a:solidFill>
                  <a:prstClr val="black"/>
                </a:solidFill>
              </a:rPr>
              <a:t>letter</a:t>
            </a:r>
            <a:r>
              <a:rPr lang="cs-CZ" altLang="cs-CZ" sz="2800" dirty="0">
                <a:solidFill>
                  <a:prstClr val="black"/>
                </a:solidFill>
              </a:rPr>
              <a:t>“)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Písemnost?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Závaznost?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Předsmluvní odpovědnost?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rozhodnutí Nejvyššího soudu </a:t>
            </a:r>
            <a:r>
              <a:rPr lang="cs-CZ" altLang="cs-CZ" sz="2800" dirty="0" err="1">
                <a:solidFill>
                  <a:prstClr val="black"/>
                </a:solidFill>
              </a:rPr>
              <a:t>sp</a:t>
            </a:r>
            <a:r>
              <a:rPr lang="cs-CZ" altLang="cs-CZ" sz="2800" dirty="0">
                <a:solidFill>
                  <a:prstClr val="black"/>
                </a:solidFill>
              </a:rPr>
              <a:t>. zn. 21 </a:t>
            </a:r>
            <a:r>
              <a:rPr lang="cs-CZ" altLang="cs-CZ" sz="2800" dirty="0" err="1">
                <a:solidFill>
                  <a:prstClr val="black"/>
                </a:solidFill>
              </a:rPr>
              <a:t>Cdo</a:t>
            </a:r>
            <a:r>
              <a:rPr lang="cs-CZ" altLang="cs-CZ" sz="2800" dirty="0">
                <a:solidFill>
                  <a:prstClr val="black"/>
                </a:solidFill>
              </a:rPr>
              <a:t> 3411/2014 z 19. 2. 2016 (posuzováno dle původní občanskoprávní úpravy)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endParaRPr lang="cs-CZ" altLang="cs-CZ" sz="28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45911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9259" y="3021496"/>
            <a:ext cx="11133482" cy="1013792"/>
          </a:xfrm>
        </p:spPr>
        <p:txBody>
          <a:bodyPr>
            <a:normAutofit/>
          </a:bodyPr>
          <a:lstStyle/>
          <a:p>
            <a:r>
              <a:rPr lang="cs-CZ" b="1" dirty="0"/>
              <a:t>Děkuji za pozornost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10D42D50-0653-4FF6-B365-193A2580330F}"/>
              </a:ext>
            </a:extLst>
          </p:cNvPr>
          <p:cNvSpPr txBox="1"/>
          <p:nvPr/>
        </p:nvSpPr>
        <p:spPr>
          <a:xfrm>
            <a:off x="8875644" y="5903556"/>
            <a:ext cx="108137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Mgr. Marek Pšenko, advokát</a:t>
            </a:r>
          </a:p>
          <a:p>
            <a:r>
              <a:rPr lang="cs-CZ" dirty="0"/>
              <a:t>psenko.marek@gmail.com</a:t>
            </a:r>
          </a:p>
        </p:txBody>
      </p:sp>
    </p:spTree>
    <p:extLst>
      <p:ext uri="{BB962C8B-B14F-4D97-AF65-F5344CB8AC3E}">
        <p14:creationId xmlns:p14="http://schemas.microsoft.com/office/powerpoint/2010/main" val="11725076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15233" y="-279400"/>
            <a:ext cx="9561534" cy="2387600"/>
          </a:xfrm>
        </p:spPr>
        <p:txBody>
          <a:bodyPr/>
          <a:lstStyle/>
          <a:p>
            <a:r>
              <a:rPr lang="cs-CZ" b="1" dirty="0"/>
              <a:t>Závislá práce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22399" y="2549597"/>
            <a:ext cx="9561533" cy="2840133"/>
          </a:xfrm>
        </p:spPr>
        <p:txBody>
          <a:bodyPr>
            <a:normAutofit/>
          </a:bodyPr>
          <a:lstStyle/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výkon závislé práce mimo základní pracovněprávní vztahy </a:t>
            </a:r>
            <a:r>
              <a:rPr lang="mr-IN" altLang="cs-CZ" sz="2800" dirty="0">
                <a:solidFill>
                  <a:prstClr val="black"/>
                </a:solidFill>
              </a:rPr>
              <a:t>–</a:t>
            </a:r>
            <a:r>
              <a:rPr lang="cs-CZ" altLang="cs-CZ" sz="2800" dirty="0">
                <a:solidFill>
                  <a:prstClr val="black"/>
                </a:solidFill>
              </a:rPr>
              <a:t> výkon nelegální práce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pokuta !!!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FO vykonávající nelegální práci </a:t>
            </a:r>
            <a:r>
              <a:rPr lang="mr-IN" altLang="cs-CZ" sz="2800" dirty="0">
                <a:solidFill>
                  <a:prstClr val="black"/>
                </a:solidFill>
              </a:rPr>
              <a:t>–</a:t>
            </a:r>
            <a:r>
              <a:rPr lang="cs-CZ" altLang="cs-CZ" sz="2800" dirty="0">
                <a:solidFill>
                  <a:prstClr val="black"/>
                </a:solidFill>
              </a:rPr>
              <a:t> do 100.000,- Kč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PO podnikající FO umožní výkon nelegální práce </a:t>
            </a:r>
            <a:r>
              <a:rPr lang="mr-IN" altLang="cs-CZ" sz="2800" dirty="0">
                <a:solidFill>
                  <a:prstClr val="black"/>
                </a:solidFill>
              </a:rPr>
              <a:t>–</a:t>
            </a:r>
            <a:r>
              <a:rPr lang="cs-CZ" altLang="cs-CZ" sz="2800" dirty="0">
                <a:solidFill>
                  <a:prstClr val="black"/>
                </a:solidFill>
              </a:rPr>
              <a:t> min. 50.000,- Kč, max. do 10.000.000 Kč</a:t>
            </a:r>
          </a:p>
        </p:txBody>
      </p:sp>
    </p:spTree>
    <p:extLst>
      <p:ext uri="{BB962C8B-B14F-4D97-AF65-F5344CB8AC3E}">
        <p14:creationId xmlns:p14="http://schemas.microsoft.com/office/powerpoint/2010/main" val="24624912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15233" y="1779373"/>
            <a:ext cx="9561534" cy="2387600"/>
          </a:xfrm>
        </p:spPr>
        <p:txBody>
          <a:bodyPr/>
          <a:lstStyle/>
          <a:p>
            <a:r>
              <a:rPr lang="cs-CZ" b="1" dirty="0"/>
              <a:t>Před uzavřením pracovní smlouvy</a:t>
            </a:r>
          </a:p>
        </p:txBody>
      </p:sp>
    </p:spTree>
    <p:extLst>
      <p:ext uri="{BB962C8B-B14F-4D97-AF65-F5344CB8AC3E}">
        <p14:creationId xmlns:p14="http://schemas.microsoft.com/office/powerpoint/2010/main" val="33100886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-560060"/>
            <a:ext cx="9561534" cy="2387600"/>
          </a:xfrm>
        </p:spPr>
        <p:txBody>
          <a:bodyPr/>
          <a:lstStyle/>
          <a:p>
            <a:r>
              <a:rPr lang="cs-CZ" b="1" dirty="0"/>
              <a:t>Informace – pracovní pohovor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442575"/>
            <a:ext cx="9347200" cy="3983277"/>
          </a:xfrm>
        </p:spPr>
        <p:txBody>
          <a:bodyPr>
            <a:normAutofit lnSpcReduction="10000"/>
          </a:bodyPr>
          <a:lstStyle/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těhotenství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rodinné a majetkové poměry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srgbClr val="FF0000"/>
                </a:solidFill>
              </a:rPr>
              <a:t>sexuální orientace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srgbClr val="FF0000"/>
                </a:solidFill>
              </a:rPr>
              <a:t>původ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srgbClr val="FF0000"/>
                </a:solidFill>
              </a:rPr>
              <a:t>členství v odborové organizaci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srgbClr val="FF0000"/>
                </a:solidFill>
              </a:rPr>
              <a:t>členství v politických stranách a hnutích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srgbClr val="FF0000"/>
                </a:solidFill>
              </a:rPr>
              <a:t>Příslušnost k církvi nebo náboženské společnosti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trestněprávní bezúhonnost</a:t>
            </a:r>
          </a:p>
        </p:txBody>
      </p:sp>
    </p:spTree>
    <p:extLst>
      <p:ext uri="{BB962C8B-B14F-4D97-AF65-F5344CB8AC3E}">
        <p14:creationId xmlns:p14="http://schemas.microsoft.com/office/powerpoint/2010/main" val="14014444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1996</TotalTime>
  <Words>1968</Words>
  <Application>Microsoft Office PowerPoint</Application>
  <PresentationFormat>Širokoúhlá obrazovka</PresentationFormat>
  <Paragraphs>363</Paragraphs>
  <Slides>69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69</vt:i4>
      </vt:variant>
    </vt:vector>
  </HeadingPairs>
  <TitlesOfParts>
    <vt:vector size="73" baseType="lpstr">
      <vt:lpstr>Arial</vt:lpstr>
      <vt:lpstr>Calibri</vt:lpstr>
      <vt:lpstr>Calibri Light</vt:lpstr>
      <vt:lpstr>Motiv Office</vt:lpstr>
      <vt:lpstr>5. Blok - Pracovní právo</vt:lpstr>
      <vt:lpstr>OSNOVA</vt:lpstr>
      <vt:lpstr>Pracovní smlouvy a jiné formy zaměstnávání</vt:lpstr>
      <vt:lpstr>Závislá práce</vt:lpstr>
      <vt:lpstr>Závislá práce</vt:lpstr>
      <vt:lpstr>Závislá práce</vt:lpstr>
      <vt:lpstr>Závislá práce</vt:lpstr>
      <vt:lpstr>Před uzavřením pracovní smlouvy</vt:lpstr>
      <vt:lpstr>Informace – pracovní pohovor</vt:lpstr>
      <vt:lpstr>Informační povinnost zaměstnavatele</vt:lpstr>
      <vt:lpstr>Lékařská prohlídka</vt:lpstr>
      <vt:lpstr>Pracovní smlouva vznik pracovního poměru</vt:lpstr>
      <vt:lpstr>Podstatné náležitosti pracovní smlouvy</vt:lpstr>
      <vt:lpstr>Pracovní smlouva</vt:lpstr>
      <vt:lpstr>Druh práce</vt:lpstr>
      <vt:lpstr>Druh práce</vt:lpstr>
      <vt:lpstr>Pracovní náplň </vt:lpstr>
      <vt:lpstr>Místo výkonu práce </vt:lpstr>
      <vt:lpstr>Místo výkonu práce </vt:lpstr>
      <vt:lpstr>Den nástupu do práce </vt:lpstr>
      <vt:lpstr>Den nástupu do práce </vt:lpstr>
      <vt:lpstr>Pracovní poměr na dobu určitou</vt:lpstr>
      <vt:lpstr>Výjimka</vt:lpstr>
      <vt:lpstr>Důsledky protiprávního sjednání pracovního poměru na dobu určitou </vt:lpstr>
      <vt:lpstr>Zkušební doba</vt:lpstr>
      <vt:lpstr>Vyslání na pracovní cestu</vt:lpstr>
      <vt:lpstr>Další pravidelné náležitosti pracovní smlouvy</vt:lpstr>
      <vt:lpstr>Konkurenční doložka</vt:lpstr>
      <vt:lpstr> Pracovněprávní vztahy založené dohodami</vt:lpstr>
      <vt:lpstr>Dohody o pracích konaných mimo pracovní poměr</vt:lpstr>
      <vt:lpstr>Výjimky</vt:lpstr>
      <vt:lpstr>Vždy platí</vt:lpstr>
      <vt:lpstr>Dohoda o provedení práce  podstatné náležitosti </vt:lpstr>
      <vt:lpstr>Způsob zrušení</vt:lpstr>
      <vt:lpstr>Agenturní zaměstnávání</vt:lpstr>
      <vt:lpstr>Odměňování</vt:lpstr>
      <vt:lpstr>Odměňování závislé práce</vt:lpstr>
      <vt:lpstr>Mzda</vt:lpstr>
      <vt:lpstr>Ochrana výše mzdy</vt:lpstr>
      <vt:lpstr>Plat</vt:lpstr>
      <vt:lpstr>Skončení pracovního poměru</vt:lpstr>
      <vt:lpstr>Skončení pracovního poměru</vt:lpstr>
      <vt:lpstr>Rozvázání pracovního poměru</vt:lpstr>
      <vt:lpstr>Výpověď</vt:lpstr>
      <vt:lpstr>Výpověď daná zaměstnancem</vt:lpstr>
      <vt:lpstr>výpověď daná zaměstnavatelem</vt:lpstr>
      <vt:lpstr>Výpovědní důvod § 52 písm. a),b),c) –organizační důvody</vt:lpstr>
      <vt:lpstr>Výpovědní důvod - § 52 písm. d),e) zdravotní důvody</vt:lpstr>
      <vt:lpstr>Výpovědní důvod § 52 f) ZP nesplnění předpokladů a požadavků:</vt:lpstr>
      <vt:lpstr>Výpovědní důvod - § 52 písm. g) ZP, porušení povinností </vt:lpstr>
      <vt:lpstr>Výpovědní důvod - § 52 písm. h) ZP  režim dočasně pracovně neschopného pojištěnce</vt:lpstr>
      <vt:lpstr>Ochranná doba</vt:lpstr>
      <vt:lpstr>Výjimky</vt:lpstr>
      <vt:lpstr>Okamžité zrušení pracovního poměru</vt:lpstr>
      <vt:lpstr>Okamžité zrušení zaměstnancem </vt:lpstr>
      <vt:lpstr>Okamžité zrušení zaměstnavatelem</vt:lpstr>
      <vt:lpstr>Zrušení pracovního poměru ve zkušební době </vt:lpstr>
      <vt:lpstr>Odbory  </vt:lpstr>
      <vt:lpstr>Neplatné rozvázání pracovního poměru zaměstnavatelem</vt:lpstr>
      <vt:lpstr>Neplatné rozvázání pracovního poměru zaměstnancem </vt:lpstr>
      <vt:lpstr>Odpovědnost vyplývající z pracovněprávních vztahů </vt:lpstr>
      <vt:lpstr>Odpovědnost zaměstnance za škodu způsobenou zaměstnavateli  </vt:lpstr>
      <vt:lpstr>Odpovědnost zaměstnance za škodu způsobenou zaměstnavateli  </vt:lpstr>
      <vt:lpstr>Odpovědnost zaměstnavatele za škodu  </vt:lpstr>
      <vt:lpstr>Odpovědnost za škodu při pracovních úrazech a nemocech z povolání  </vt:lpstr>
      <vt:lpstr>Odpovědnost za škodu při pracovních úrazech a nemocech z povolání  </vt:lpstr>
      <vt:lpstr>Diskriminace v pracovněprávních vztazích  </vt:lpstr>
      <vt:lpstr>Přijímání zaměstnanců  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Právní aspekty řízení inovací</dc:title>
  <dc:creator>Marek Pšenko</dc:creator>
  <cp:lastModifiedBy>Marek Pšenko</cp:lastModifiedBy>
  <cp:revision>24</cp:revision>
  <dcterms:created xsi:type="dcterms:W3CDTF">2021-11-20T13:12:35Z</dcterms:created>
  <dcterms:modified xsi:type="dcterms:W3CDTF">2022-04-27T08:56:13Z</dcterms:modified>
</cp:coreProperties>
</file>