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583" r:id="rId2"/>
    <p:sldId id="584" r:id="rId3"/>
    <p:sldId id="487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96" r:id="rId17"/>
    <p:sldId id="425" r:id="rId18"/>
    <p:sldId id="426" r:id="rId19"/>
    <p:sldId id="497" r:id="rId20"/>
    <p:sldId id="427" r:id="rId21"/>
    <p:sldId id="498" r:id="rId22"/>
    <p:sldId id="429" r:id="rId23"/>
    <p:sldId id="431" r:id="rId24"/>
    <p:sldId id="432" r:id="rId25"/>
    <p:sldId id="435" r:id="rId26"/>
    <p:sldId id="436" r:id="rId27"/>
    <p:sldId id="438" r:id="rId28"/>
    <p:sldId id="439" r:id="rId29"/>
    <p:sldId id="441" r:id="rId30"/>
    <p:sldId id="442" r:id="rId31"/>
    <p:sldId id="443" r:id="rId32"/>
    <p:sldId id="444" r:id="rId33"/>
    <p:sldId id="445" r:id="rId34"/>
    <p:sldId id="448" r:id="rId35"/>
    <p:sldId id="449" r:id="rId36"/>
    <p:sldId id="450" r:id="rId37"/>
    <p:sldId id="451" r:id="rId38"/>
    <p:sldId id="452" r:id="rId39"/>
    <p:sldId id="453" r:id="rId40"/>
    <p:sldId id="455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5" r:id="rId49"/>
    <p:sldId id="466" r:id="rId50"/>
    <p:sldId id="468" r:id="rId51"/>
    <p:sldId id="470" r:id="rId52"/>
    <p:sldId id="471" r:id="rId53"/>
    <p:sldId id="472" r:id="rId54"/>
    <p:sldId id="473" r:id="rId55"/>
    <p:sldId id="477" r:id="rId56"/>
    <p:sldId id="480" r:id="rId57"/>
    <p:sldId id="481" r:id="rId58"/>
    <p:sldId id="482" r:id="rId59"/>
    <p:sldId id="483" r:id="rId60"/>
    <p:sldId id="484" r:id="rId61"/>
    <p:sldId id="488" r:id="rId62"/>
    <p:sldId id="489" r:id="rId63"/>
    <p:sldId id="490" r:id="rId64"/>
    <p:sldId id="491" r:id="rId65"/>
    <p:sldId id="492" r:id="rId66"/>
    <p:sldId id="493" r:id="rId67"/>
    <p:sldId id="494" r:id="rId68"/>
    <p:sldId id="495" r:id="rId69"/>
    <p:sldId id="558" r:id="rId7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Pšenko" userId="34b00bf1d100a8af" providerId="LiveId" clId="{3308717C-5B58-4A88-AF51-EF90049E65C2}"/>
    <pc:docChg chg="custSel delSld modSld">
      <pc:chgData name="Marek Pšenko" userId="34b00bf1d100a8af" providerId="LiveId" clId="{3308717C-5B58-4A88-AF51-EF90049E65C2}" dt="2022-04-27T08:55:39.608" v="28" actId="1076"/>
      <pc:docMkLst>
        <pc:docMk/>
      </pc:docMkLst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531621962" sldId="257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524441326" sldId="258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325805156" sldId="25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717722725" sldId="26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137174394" sldId="26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206659805" sldId="262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409353928" sldId="263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983478934" sldId="264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989755580" sldId="265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924446605" sldId="266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744301768" sldId="267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768073771" sldId="268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69556584" sldId="26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561896222" sldId="27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882251452" sldId="27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511386296" sldId="272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950751282" sldId="273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103826597" sldId="274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500602880" sldId="275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97346136" sldId="276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977938194" sldId="277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10640275" sldId="278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81301804" sldId="27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713040811" sldId="28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842283084" sldId="28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221720848" sldId="282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4061276436" sldId="283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596738663" sldId="284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787938320" sldId="285"/>
        </pc:sldMkLst>
      </pc:sldChg>
      <pc:sldChg chg="modSp mod">
        <pc:chgData name="Marek Pšenko" userId="34b00bf1d100a8af" providerId="LiveId" clId="{3308717C-5B58-4A88-AF51-EF90049E65C2}" dt="2022-04-27T08:51:27.748" v="18" actId="1076"/>
        <pc:sldMkLst>
          <pc:docMk/>
          <pc:sldMk cId="1627815371" sldId="443"/>
        </pc:sldMkLst>
        <pc:spChg chg="mod">
          <ac:chgData name="Marek Pšenko" userId="34b00bf1d100a8af" providerId="LiveId" clId="{3308717C-5B58-4A88-AF51-EF90049E65C2}" dt="2022-04-27T08:51:27.748" v="18" actId="1076"/>
          <ac:spMkLst>
            <pc:docMk/>
            <pc:sldMk cId="1627815371" sldId="443"/>
            <ac:spMk id="3" creationId="{7F49AE3E-DF28-41D9-AF4B-75886973804E}"/>
          </ac:spMkLst>
        </pc:spChg>
      </pc:sldChg>
      <pc:sldChg chg="delSp modSp mod">
        <pc:chgData name="Marek Pšenko" userId="34b00bf1d100a8af" providerId="LiveId" clId="{3308717C-5B58-4A88-AF51-EF90049E65C2}" dt="2022-04-27T08:52:23.261" v="21" actId="1076"/>
        <pc:sldMkLst>
          <pc:docMk/>
          <pc:sldMk cId="1633735420" sldId="450"/>
        </pc:sldMkLst>
        <pc:spChg chg="mod">
          <ac:chgData name="Marek Pšenko" userId="34b00bf1d100a8af" providerId="LiveId" clId="{3308717C-5B58-4A88-AF51-EF90049E65C2}" dt="2022-04-27T08:52:23.261" v="21" actId="1076"/>
          <ac:spMkLst>
            <pc:docMk/>
            <pc:sldMk cId="1633735420" sldId="450"/>
            <ac:spMk id="2" creationId="{6E5946B5-5FFD-4770-B69F-3C168D63DF41}"/>
          </ac:spMkLst>
        </pc:spChg>
        <pc:spChg chg="del">
          <ac:chgData name="Marek Pšenko" userId="34b00bf1d100a8af" providerId="LiveId" clId="{3308717C-5B58-4A88-AF51-EF90049E65C2}" dt="2022-04-27T08:52:19.403" v="20" actId="478"/>
          <ac:spMkLst>
            <pc:docMk/>
            <pc:sldMk cId="1633735420" sldId="450"/>
            <ac:spMk id="5" creationId="{138B94FE-34AF-4666-8040-EAA1192D2783}"/>
          </ac:spMkLst>
        </pc:spChg>
        <pc:picChg chg="del">
          <ac:chgData name="Marek Pšenko" userId="34b00bf1d100a8af" providerId="LiveId" clId="{3308717C-5B58-4A88-AF51-EF90049E65C2}" dt="2022-04-27T08:52:18.228" v="19" actId="478"/>
          <ac:picMkLst>
            <pc:docMk/>
            <pc:sldMk cId="1633735420" sldId="450"/>
            <ac:picMk id="9" creationId="{12730D30-87FC-4580-80A7-CC9525306DC2}"/>
          </ac:picMkLst>
        </pc:picChg>
      </pc:sldChg>
      <pc:sldChg chg="delSp modSp mod">
        <pc:chgData name="Marek Pšenko" userId="34b00bf1d100a8af" providerId="LiveId" clId="{3308717C-5B58-4A88-AF51-EF90049E65C2}" dt="2022-04-27T08:54:22.644" v="23" actId="1076"/>
        <pc:sldMkLst>
          <pc:docMk/>
          <pc:sldMk cId="3569373559" sldId="457"/>
        </pc:sldMkLst>
        <pc:spChg chg="mod">
          <ac:chgData name="Marek Pšenko" userId="34b00bf1d100a8af" providerId="LiveId" clId="{3308717C-5B58-4A88-AF51-EF90049E65C2}" dt="2022-04-27T08:54:22.644" v="23" actId="1076"/>
          <ac:spMkLst>
            <pc:docMk/>
            <pc:sldMk cId="3569373559" sldId="457"/>
            <ac:spMk id="2" creationId="{6E5946B5-5FFD-4770-B69F-3C168D63DF41}"/>
          </ac:spMkLst>
        </pc:spChg>
        <pc:picChg chg="del">
          <ac:chgData name="Marek Pšenko" userId="34b00bf1d100a8af" providerId="LiveId" clId="{3308717C-5B58-4A88-AF51-EF90049E65C2}" dt="2022-04-27T08:54:17.680" v="22" actId="478"/>
          <ac:picMkLst>
            <pc:docMk/>
            <pc:sldMk cId="3569373559" sldId="457"/>
            <ac:picMk id="9" creationId="{0DEEAB82-7D48-483B-8D59-3D137F1E5D83}"/>
          </ac:picMkLst>
        </pc:picChg>
      </pc:sldChg>
      <pc:sldChg chg="modSp mod">
        <pc:chgData name="Marek Pšenko" userId="34b00bf1d100a8af" providerId="LiveId" clId="{3308717C-5B58-4A88-AF51-EF90049E65C2}" dt="2022-04-27T08:54:42.076" v="24" actId="1076"/>
        <pc:sldMkLst>
          <pc:docMk/>
          <pc:sldMk cId="3907553849" sldId="471"/>
        </pc:sldMkLst>
        <pc:spChg chg="mod">
          <ac:chgData name="Marek Pšenko" userId="34b00bf1d100a8af" providerId="LiveId" clId="{3308717C-5B58-4A88-AF51-EF90049E65C2}" dt="2022-04-27T08:54:42.076" v="24" actId="1076"/>
          <ac:spMkLst>
            <pc:docMk/>
            <pc:sldMk cId="3907553849" sldId="471"/>
            <ac:spMk id="2" creationId="{6E5946B5-5FFD-4770-B69F-3C168D63DF41}"/>
          </ac:spMkLst>
        </pc:spChg>
      </pc:sldChg>
      <pc:sldChg chg="modSp mod">
        <pc:chgData name="Marek Pšenko" userId="34b00bf1d100a8af" providerId="LiveId" clId="{3308717C-5B58-4A88-AF51-EF90049E65C2}" dt="2022-04-27T08:55:25.988" v="26" actId="1076"/>
        <pc:sldMkLst>
          <pc:docMk/>
          <pc:sldMk cId="1105569199" sldId="480"/>
        </pc:sldMkLst>
        <pc:spChg chg="mod">
          <ac:chgData name="Marek Pšenko" userId="34b00bf1d100a8af" providerId="LiveId" clId="{3308717C-5B58-4A88-AF51-EF90049E65C2}" dt="2022-04-27T08:55:21.186" v="25" actId="1076"/>
          <ac:spMkLst>
            <pc:docMk/>
            <pc:sldMk cId="1105569199" sldId="480"/>
            <ac:spMk id="2" creationId="{6E5946B5-5FFD-4770-B69F-3C168D63DF41}"/>
          </ac:spMkLst>
        </pc:spChg>
        <pc:spChg chg="mod">
          <ac:chgData name="Marek Pšenko" userId="34b00bf1d100a8af" providerId="LiveId" clId="{3308717C-5B58-4A88-AF51-EF90049E65C2}" dt="2022-04-27T08:55:25.988" v="26" actId="1076"/>
          <ac:spMkLst>
            <pc:docMk/>
            <pc:sldMk cId="1105569199" sldId="480"/>
            <ac:spMk id="3" creationId="{7F49AE3E-DF28-41D9-AF4B-75886973804E}"/>
          </ac:spMkLst>
        </pc:spChg>
      </pc:sldChg>
      <pc:sldChg chg="del">
        <pc:chgData name="Marek Pšenko" userId="34b00bf1d100a8af" providerId="LiveId" clId="{3308717C-5B58-4A88-AF51-EF90049E65C2}" dt="2022-04-27T08:49:43.801" v="1" actId="47"/>
        <pc:sldMkLst>
          <pc:docMk/>
          <pc:sldMk cId="3404979955" sldId="485"/>
        </pc:sldMkLst>
      </pc:sldChg>
      <pc:sldChg chg="delSp modSp mod">
        <pc:chgData name="Marek Pšenko" userId="34b00bf1d100a8af" providerId="LiveId" clId="{3308717C-5B58-4A88-AF51-EF90049E65C2}" dt="2022-04-27T08:55:39.608" v="28" actId="1076"/>
        <pc:sldMkLst>
          <pc:docMk/>
          <pc:sldMk cId="2577278057" sldId="488"/>
        </pc:sldMkLst>
        <pc:spChg chg="mod">
          <ac:chgData name="Marek Pšenko" userId="34b00bf1d100a8af" providerId="LiveId" clId="{3308717C-5B58-4A88-AF51-EF90049E65C2}" dt="2022-04-27T08:55:39.608" v="28" actId="1076"/>
          <ac:spMkLst>
            <pc:docMk/>
            <pc:sldMk cId="2577278057" sldId="488"/>
            <ac:spMk id="2" creationId="{6E5946B5-5FFD-4770-B69F-3C168D63DF41}"/>
          </ac:spMkLst>
        </pc:spChg>
        <pc:picChg chg="del">
          <ac:chgData name="Marek Pšenko" userId="34b00bf1d100a8af" providerId="LiveId" clId="{3308717C-5B58-4A88-AF51-EF90049E65C2}" dt="2022-04-27T08:55:35.868" v="27" actId="478"/>
          <ac:picMkLst>
            <pc:docMk/>
            <pc:sldMk cId="2577278057" sldId="488"/>
            <ac:picMk id="5" creationId="{CC940455-8418-4F63-B757-8EBF273204F0}"/>
          </ac:picMkLst>
        </pc:picChg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002534240" sldId="49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035034999" sldId="50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246425818" sldId="50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536983658" sldId="502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173583528" sldId="503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097499852" sldId="504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544753780" sldId="55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32941675" sldId="56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597030488" sldId="56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487698770" sldId="562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61818959" sldId="563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982529371" sldId="564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974463577" sldId="565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617578376" sldId="566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270441320" sldId="567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530165900" sldId="568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641462556" sldId="56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184375878" sldId="57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564400256" sldId="57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4224223555" sldId="572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914769298" sldId="573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938224357" sldId="574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688678460" sldId="575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784380777" sldId="576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492701644" sldId="577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972074798" sldId="578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1371614388" sldId="579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711979822" sldId="580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290184404" sldId="581"/>
        </pc:sldMkLst>
      </pc:sldChg>
      <pc:sldChg chg="del">
        <pc:chgData name="Marek Pšenko" userId="34b00bf1d100a8af" providerId="LiveId" clId="{3308717C-5B58-4A88-AF51-EF90049E65C2}" dt="2022-04-27T08:49:37.022" v="0" actId="47"/>
        <pc:sldMkLst>
          <pc:docMk/>
          <pc:sldMk cId="3813115740" sldId="5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E5FF-3341-4491-9124-E8A6879E9C82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F8557-530F-4BB6-925B-3E0C9D8F35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95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06D20-C5A3-490D-9484-E068FCC70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AC366F-806C-45BD-8EF9-43630EE75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94E-3A66-420F-8D25-9225E09C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DF6262-F8B7-4AC6-B846-59F33669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AA5C94-ECBA-4772-9577-A240AFE1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15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D4697-9CD8-4F69-A1EF-3AB8240D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39699-7CF3-422B-84DD-1FDBC2035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39A69C-A6E2-42F8-A627-83C278CE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83BF0-E24C-412D-AD29-6D196D1B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69A32-BD8E-4D10-98E3-E5B2E391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41C134-EBB6-4262-B271-E6F31B7D4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3E1CE3-DD13-4047-A584-AFD3948B4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B6276E-8728-4495-8DB4-7500A7EA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6190E-7870-40B8-BC27-0BE750FD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66F0C-C906-4639-9423-E535A294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05E9E-1B84-4C5C-A6D9-D13EDB3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432EC-6A78-4E53-AA0E-7048CED2F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FB1C7-BF6B-4F8F-A276-A48BB70F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C5AB9B-3D94-4734-8DA2-052EFC1D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FD9FA1-52AA-4A2A-A0A3-48EC2B9E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63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28AD2-3DF5-4B04-B35E-50FBE431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0DA43-CD1E-42A0-8EF6-A0E39419F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9B5BED-144A-40A3-AF8A-A08519C6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9CC91-D838-4DED-B6A7-E9372ADA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D05EA-49C1-4C5A-97D4-CF5AE97C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65CAD-8574-4F4D-9316-752EBCE3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6F91A-ECF5-4B9E-9FD3-2CF867876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16CB12-FA23-4F8F-B714-C8C7DDBCE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CD2FE8-13EA-4B4D-91FB-7E13B42C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CDC987-48A9-4263-871A-F880FD2D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08A0B6-2EA6-4EA0-8EFE-4681F024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3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A904D-C4F3-413B-AE4B-3935A77B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E51C30-71CF-46D0-82B2-D68B8C3E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2BF579-1F7E-484B-995E-FA99A876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21D440-22A6-469F-9CDA-25ECF1E70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567953-3A63-480D-81E2-9E80CA6DD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D038A5-283C-4E4E-85D2-8E2AE645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765730-2562-49CC-8864-3DFDEB8A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3DBC30-A13E-4FA6-A53E-18606062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2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CE2E5-A1A7-49CB-AC07-81138878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8445CD-07F7-43A5-8488-1AE9A317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E8F5F-F71D-4863-96D4-EAF15AD4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251C03-0395-41D7-AA35-F9EFDB88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24B56A-FDC5-4D1F-A41C-55109900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0499B3-1E23-42A7-9FB5-3F8A0052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1270C-DD6C-44AB-B489-7226E788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3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2BF55-C321-4A54-9868-FA90D511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DA945-74A6-44C6-B2FC-7265240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4165E3-5BDC-433F-A4CF-52453183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1E82F-D47A-4A0A-A7AB-CBCA4457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721C05-76F6-434D-AD1B-D99C196F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C44873-2BA8-41E8-9A47-3419BA53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5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D327B-B3ED-4CFE-8DD1-A73EBBBE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99E711-90B4-4626-B78D-2EB80C9A7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83FD7A-874F-46B3-9672-73BDE7A54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8DF051-BA01-436B-ABDC-4BBB6C1B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052B66-999E-4095-90AE-879A516BF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38D97D-211C-47C6-B64C-C0ADA775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6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bg2">
                <a:lumMod val="75000"/>
              </a:schemeClr>
            </a:gs>
            <a:gs pos="19000">
              <a:schemeClr val="bg1"/>
            </a:gs>
            <a:gs pos="85000">
              <a:srgbClr val="A40000">
                <a:alpha val="68000"/>
              </a:srgbClr>
            </a:gs>
            <a:gs pos="100000">
              <a:srgbClr val="700000">
                <a:alpha val="94902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0E5E7E-DF56-4734-AD5E-26A07E3A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138FDD-BE9A-4A89-82EE-FD0CF11D7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343689-B070-4D9B-A5BA-460A1069D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8750-ACEF-4A36-862C-985542C6B0AF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1CA23A-B595-4DE8-990C-67EBA4E3B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C450D9-BA41-47EC-A331-0BC75BC5F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obsah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5. Blok - 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Marek Pšenko, advokát</a:t>
            </a:r>
          </a:p>
        </p:txBody>
      </p:sp>
    </p:spTree>
    <p:extLst>
      <p:ext uri="{BB962C8B-B14F-4D97-AF65-F5344CB8AC3E}">
        <p14:creationId xmlns:p14="http://schemas.microsoft.com/office/powerpoint/2010/main" val="352041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Informační povinnost zaměstnavatele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666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práva a povinnosti z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podmínky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povinnosti</a:t>
            </a:r>
          </a:p>
        </p:txBody>
      </p:sp>
    </p:spTree>
    <p:extLst>
      <p:ext uri="{BB962C8B-B14F-4D97-AF65-F5344CB8AC3E}">
        <p14:creationId xmlns:p14="http://schemas.microsoft.com/office/powerpoint/2010/main" val="29749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-71437"/>
            <a:ext cx="9883035" cy="2387600"/>
          </a:xfrm>
        </p:spPr>
        <p:txBody>
          <a:bodyPr/>
          <a:lstStyle/>
          <a:p>
            <a:r>
              <a:rPr lang="cs-CZ" b="1" dirty="0"/>
              <a:t>Lékařská prohlídka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472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povinná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fikce zdravotní nezpůsobilosti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náklady nese zaměstnanec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od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383559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81099"/>
            <a:ext cx="12192000" cy="2387600"/>
          </a:xfrm>
        </p:spPr>
        <p:txBody>
          <a:bodyPr/>
          <a:lstStyle/>
          <a:p>
            <a:r>
              <a:rPr lang="cs-CZ" b="1" dirty="0"/>
              <a:t>Pracovní smlouva</a:t>
            </a:r>
            <a:br>
              <a:rPr lang="cs-CZ" b="1" dirty="0"/>
            </a:br>
            <a:r>
              <a:rPr lang="cs-CZ" b="1" dirty="0"/>
              <a:t>vznik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3305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Podstatné náležitosti pracovní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347200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druh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66606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smlouva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srozumitelná, určitá -&gt; zdánlivé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 souladu se zákonem, dobrými mravy, veřejným pořádkem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-&gt; neplatné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písemná, lze dodatečně zhojit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-&gt; pro nedostatek formy se nelze dovolat neplatnosti, bylo-li již započato s plněním</a:t>
            </a:r>
          </a:p>
        </p:txBody>
      </p:sp>
    </p:spTree>
    <p:extLst>
      <p:ext uri="{BB962C8B-B14F-4D97-AF65-F5344CB8AC3E}">
        <p14:creationId xmlns:p14="http://schemas.microsoft.com/office/powerpoint/2010/main" val="22426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činnosti podle potřeby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asistentka ředitele nebo účetní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bude specifikováno v organizačním řádu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prodavačka, uklízečka, servírka, kuchařka, provozní, pokojská, recepční, instruktorka lyžování, animátorka</a:t>
            </a:r>
          </a:p>
        </p:txBody>
      </p:sp>
    </p:spTree>
    <p:extLst>
      <p:ext uri="{BB962C8B-B14F-4D97-AF65-F5344CB8AC3E}">
        <p14:creationId xmlns:p14="http://schemas.microsoft.com/office/powerpoint/2010/main" val="1878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činnosti podle potřeby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asistentka ředitele nebo účetní -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bude specifikováno v organizačním řádu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prodavačka, uklízečka, servírka, kuchařka, provozní, pokojská, recepční, instruktorka lyžování, animátorka –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/>
            <a:r>
              <a:rPr lang="cs-CZ" altLang="cs-CZ" sz="2800" b="1" dirty="0">
                <a:solidFill>
                  <a:prstClr val="black"/>
                </a:solidFill>
              </a:rPr>
              <a:t>DOSTATEČNÁ URČITOST VYMEZENÍ! – určení pracovní náplně</a:t>
            </a:r>
          </a:p>
        </p:txBody>
      </p:sp>
    </p:spTree>
    <p:extLst>
      <p:ext uri="{BB962C8B-B14F-4D97-AF65-F5344CB8AC3E}">
        <p14:creationId xmlns:p14="http://schemas.microsoft.com/office/powerpoint/2010/main" val="3593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náplň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konkretizace pracovních činností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jednostranný příkaz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sjednání v pracovní smlouvě?</a:t>
            </a:r>
          </a:p>
        </p:txBody>
      </p:sp>
    </p:spTree>
    <p:extLst>
      <p:ext uri="{BB962C8B-B14F-4D97-AF65-F5344CB8AC3E}">
        <p14:creationId xmlns:p14="http://schemas.microsoft.com/office/powerpoint/2010/main" val="30355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Kobližná 19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sídlo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provozovny zaměstnavatele 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na území České a Slovenské republiky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Brno, Praha, Olomouc</a:t>
            </a:r>
          </a:p>
        </p:txBody>
      </p:sp>
    </p:spTree>
    <p:extLst>
      <p:ext uri="{BB962C8B-B14F-4D97-AF65-F5344CB8AC3E}">
        <p14:creationId xmlns:p14="http://schemas.microsoft.com/office/powerpoint/2010/main" val="3997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Kobližná 19 – Chybí město -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sídlo zaměstnavatele – ANO, je možné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provozovny zaměstnavatele 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na území České a Slovenské republiky – ANO, lze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Brno, Praha, Olomouc - ANO</a:t>
            </a:r>
          </a:p>
        </p:txBody>
      </p:sp>
    </p:spTree>
    <p:extLst>
      <p:ext uri="{BB962C8B-B14F-4D97-AF65-F5344CB8AC3E}">
        <p14:creationId xmlns:p14="http://schemas.microsoft.com/office/powerpoint/2010/main" val="1555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cs-CZ" dirty="0"/>
              <a:t>ÚVOD – představení, struktura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Pracovní smlouvy a jiné formy zaměstnávání</a:t>
            </a:r>
          </a:p>
          <a:p>
            <a:pPr marL="457200" indent="-457200" algn="just">
              <a:buAutoNum type="arabicPeriod"/>
            </a:pPr>
            <a:r>
              <a:rPr lang="cs-CZ" dirty="0"/>
              <a:t>Odpovědnost vyplývající z pracovněprávních vztahů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cs-CZ" dirty="0"/>
              <a:t>Diskriminace v pracovním právu</a:t>
            </a:r>
          </a:p>
          <a:p>
            <a:pPr marL="457200" indent="-457200" algn="just">
              <a:buAutoNum type="arabicPeriod"/>
            </a:pPr>
            <a:r>
              <a:rPr lang="cs-CZ" dirty="0"/>
              <a:t>Přijímání zaměstnanců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Tvorba nabídky práce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Tvorba pracovní smlouvy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vhodná online příručka MPSV :</a:t>
            </a:r>
          </a:p>
          <a:p>
            <a:pPr algn="just"/>
            <a:r>
              <a:rPr lang="cs-CZ" dirty="0">
                <a:hlinkClick r:id="rId2"/>
              </a:rPr>
              <a:t>https://ppropo.mpsv.cz/obsah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65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sedmý den po skončení dosavadního zaměstnání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pokud dojde ke skončení dosavadního zaměstnání, tak sedmý den poté 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ode dne, kdy zaměstnankyně XY nastoupí na mateřskou dovolenou</a:t>
            </a:r>
          </a:p>
        </p:txBody>
      </p:sp>
    </p:spTree>
    <p:extLst>
      <p:ext uri="{BB962C8B-B14F-4D97-AF65-F5344CB8AC3E}">
        <p14:creationId xmlns:p14="http://schemas.microsoft.com/office/powerpoint/2010/main" val="27097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sedmý den po skončení dosavadního zaměstnání  - ANO, pokud už je podána 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pokud dojde ke skončení dosavadního zaměstnání, tak sedmý den poté – NE,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ode dne, kdy zaměstnankyně XY nastoupí na mateřskou dovolenou – ANO, pokud je zaměstnankyně těhotná</a:t>
            </a:r>
          </a:p>
        </p:txBody>
      </p:sp>
    </p:spTree>
    <p:extLst>
      <p:ext uri="{BB962C8B-B14F-4D97-AF65-F5344CB8AC3E}">
        <p14:creationId xmlns:p14="http://schemas.microsoft.com/office/powerpoint/2010/main" val="32962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Pracovní poměr na dobu určitou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3roky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2 krát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opakování = prodloužení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3 roky pauza </a:t>
            </a:r>
          </a:p>
        </p:txBody>
      </p:sp>
    </p:spTree>
    <p:extLst>
      <p:ext uri="{BB962C8B-B14F-4D97-AF65-F5344CB8AC3E}">
        <p14:creationId xmlns:p14="http://schemas.microsoft.com/office/powerpoint/2010/main" val="1973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Výjimka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provozní důvody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důvody spočívající ve zvláštní povaze práce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jiný postup musí být přiměřený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dohoda s odborovou organizací, vnitřní předpis</a:t>
            </a:r>
          </a:p>
        </p:txBody>
      </p:sp>
    </p:spTree>
    <p:extLst>
      <p:ext uri="{BB962C8B-B14F-4D97-AF65-F5344CB8AC3E}">
        <p14:creationId xmlns:p14="http://schemas.microsoft.com/office/powerpoint/2010/main" val="3047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1537367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Důsledky protiprávního sjednání pracovního poměru na dobu určitou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oznámení zaměstnance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uplynutím sjednané doby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určovací žaloba</a:t>
            </a:r>
          </a:p>
        </p:txBody>
      </p:sp>
    </p:spTree>
    <p:extLst>
      <p:ext uri="{BB962C8B-B14F-4D97-AF65-F5344CB8AC3E}">
        <p14:creationId xmlns:p14="http://schemas.microsoft.com/office/powerpoint/2010/main" val="22402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Zkušební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musí být výslovně sjednána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nejpozději v den nástupu do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nelze prodloužit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max. 3, příp. max. 6 měsíců</a:t>
            </a:r>
          </a:p>
        </p:txBody>
      </p:sp>
    </p:spTree>
    <p:extLst>
      <p:ext uri="{BB962C8B-B14F-4D97-AF65-F5344CB8AC3E}">
        <p14:creationId xmlns:p14="http://schemas.microsoft.com/office/powerpoint/2010/main" val="32954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Vyslání na pracovní cestu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cesta mimo sjednané 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 možný generální souhlas již ve smlouvě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individuální souhlas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cesta mimo pravidelné pracoviště</a:t>
            </a:r>
          </a:p>
        </p:txBody>
      </p:sp>
    </p:spTree>
    <p:extLst>
      <p:ext uri="{BB962C8B-B14F-4D97-AF65-F5344CB8AC3E}">
        <p14:creationId xmlns:p14="http://schemas.microsoft.com/office/powerpoint/2010/main" val="293788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Další pravidelné náležitosti pracovní smlouvy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pracovní době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délce dovolené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výši mzdy a způsobu odměňování</a:t>
            </a: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Konkurenční doložka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 fontScale="92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předmět činnost zaměstnavatele, soutěžní činnost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přiměřené peněžité vyrovnání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spravedlivě lze požadovat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podstatné ztížení činnosti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smluvní 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písemné odstoupení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písemná výpověď zaměstnance</a:t>
            </a:r>
          </a:p>
        </p:txBody>
      </p:sp>
    </p:spTree>
    <p:extLst>
      <p:ext uri="{BB962C8B-B14F-4D97-AF65-F5344CB8AC3E}">
        <p14:creationId xmlns:p14="http://schemas.microsoft.com/office/powerpoint/2010/main" val="731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143143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 Pracovněprávní vztahy založené dohodami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870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791" y="112815"/>
            <a:ext cx="11688417" cy="2387600"/>
          </a:xfrm>
        </p:spPr>
        <p:txBody>
          <a:bodyPr/>
          <a:lstStyle/>
          <a:p>
            <a:r>
              <a:rPr lang="cs-CZ" b="1" dirty="0"/>
              <a:t>Pracovní smlouvy a jiné formy zaměstnávání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7832"/>
            <a:ext cx="9144000" cy="46418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cs-CZ" dirty="0"/>
              <a:t>Právní úprava – zákon, vyhlášky, nařízení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Pracovně právní vztahy - § 1</a:t>
            </a:r>
          </a:p>
          <a:p>
            <a:pPr marL="457200" indent="-457200" algn="just">
              <a:buAutoNum type="arabicPeriod"/>
            </a:pPr>
            <a:r>
              <a:rPr lang="cs-CZ" dirty="0"/>
              <a:t>Základní zásady pracovněprávních vztahů</a:t>
            </a:r>
          </a:p>
          <a:p>
            <a:pPr marL="457200" indent="-457200" algn="just">
              <a:buAutoNum type="arabicPeriod"/>
            </a:pPr>
            <a:r>
              <a:rPr lang="cs-CZ" dirty="0"/>
              <a:t>Právní jednání v pracovněprávních vztazích – výklad, vady</a:t>
            </a:r>
          </a:p>
          <a:p>
            <a:pPr marL="457200" indent="-457200" algn="just">
              <a:buAutoNum type="arabicPeriod"/>
            </a:pPr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  <a:p>
            <a:pPr algn="just"/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607648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Dohody o pracích konaných mimo pracovní poměr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95248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preference pracovního poměru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není-li stanoveno jinak, platí právní úprava pro výkon práce v pracovním poměru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smluvní volnost, minimum zákonné úpravy</a:t>
            </a:r>
          </a:p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9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-33197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19713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§ 77 odst. 2 ZP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doba a doba odpočinku, délka směny max. 12 hodin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skončení pracovního poměru, odstupné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cestovní náhrady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převedení na jinou práci, přeložení, dočasné přidělení</a:t>
            </a:r>
          </a:p>
        </p:txBody>
      </p:sp>
    </p:spTree>
    <p:extLst>
      <p:ext uri="{BB962C8B-B14F-4D97-AF65-F5344CB8AC3E}">
        <p14:creationId xmlns:p14="http://schemas.microsoft.com/office/powerpoint/2010/main" val="16278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-33197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Vždy platí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dočasná pracovní neschopnost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vždy volno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mzdy, dávky (nemocenská, mateřská) – pokud je účasten pojištění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rodičovský příspěvek vždy</a:t>
            </a:r>
          </a:p>
        </p:txBody>
      </p:sp>
    </p:spTree>
    <p:extLst>
      <p:ext uri="{BB962C8B-B14F-4D97-AF65-F5344CB8AC3E}">
        <p14:creationId xmlns:p14="http://schemas.microsoft.com/office/powerpoint/2010/main" val="16266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538665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Dohoda o provedení práce  podstatné náležitosti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doba, na kterou je dohoda uzavřena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druh práce, pracovní úkol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rozsah práce: max. 300 hodin za kalendářní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sjednanou odměnu?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Dohoda o pracovní činnosti – úprava obdobná v § 76 ZP</a:t>
            </a:r>
          </a:p>
        </p:txBody>
      </p:sp>
    </p:spTree>
    <p:extLst>
      <p:ext uri="{BB962C8B-B14F-4D97-AF65-F5344CB8AC3E}">
        <p14:creationId xmlns:p14="http://schemas.microsoft.com/office/powerpoint/2010/main" val="38530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Způsob zrušení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v dohodě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dohodou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výpovědí (15 dnů)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okamžité zrušení (důvody jako u PP)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písemně, jinak se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197885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Agenturní zaměstnávání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dočasné přidělení zaměstnance k výkonu práce pro jinou osobu (uživatele)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pracovněprávní vztah vzniká mezi agenturou práce a zaměstnancem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pracovní smlouva a dohoda o pracovní činnosti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závazek zaměstnance konat práci podle pokynů uživatele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závazek agentury práce dočasně přidělit zaměstnance k uživateli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právní vztah mezi zaměstnavatelem a agenturou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neplatí limity pro PP na dobu určitou</a:t>
            </a:r>
          </a:p>
        </p:txBody>
      </p:sp>
    </p:spTree>
    <p:extLst>
      <p:ext uri="{BB962C8B-B14F-4D97-AF65-F5344CB8AC3E}">
        <p14:creationId xmlns:p14="http://schemas.microsoft.com/office/powerpoint/2010/main" val="7484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119719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Odměňování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3373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Odměňování závislé práce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mzda – PP, zaměstnavatel působí v soukromém sektoru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 – PP, zaměstnavatel působí ve veřejném sektoru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odměna z dohod – Dohoda o provedení práce, Dohoda o pracovní činnosti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mzda, plat, odměna z dohod x náhrady</a:t>
            </a:r>
          </a:p>
        </p:txBody>
      </p:sp>
    </p:spTree>
    <p:extLst>
      <p:ext uri="{BB962C8B-B14F-4D97-AF65-F5344CB8AC3E}">
        <p14:creationId xmlns:p14="http://schemas.microsoft.com/office/powerpoint/2010/main" val="36108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Mzda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smlouva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kolektivní smlouva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vnitřní předpis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mzdový výměr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termín výplaty vs. splatnost</a:t>
            </a:r>
          </a:p>
        </p:txBody>
      </p:sp>
    </p:spTree>
    <p:extLst>
      <p:ext uri="{BB962C8B-B14F-4D97-AF65-F5344CB8AC3E}">
        <p14:creationId xmlns:p14="http://schemas.microsoft.com/office/powerpoint/2010/main" val="32470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Ochrana výše mzdy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minimální mzda (14.600,- Kč; 87,30 Kč za hodinu)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zaručená mzda (8 skupin prací s odlišnými hodnotami zaručené mzdy v návaznosti na náročnost sjednaného druhu práce)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stejná mzda za stejnou práci či práci stejné hodnoty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naturální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https://www.zakonyprolidi.cz/cs/2006-567</a:t>
            </a:r>
          </a:p>
        </p:txBody>
      </p:sp>
    </p:spTree>
    <p:extLst>
      <p:ext uri="{BB962C8B-B14F-4D97-AF65-F5344CB8AC3E}">
        <p14:creationId xmlns:p14="http://schemas.microsoft.com/office/powerpoint/2010/main" val="86702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ve vztahu nadřízenosti zaměstnavatele a podřízenosti zaměstnance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jménem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podle pokynů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zaměstnanec ji pro zaměstnavatele vykonává osobně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Plat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Platový výměr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Platová třída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Platový stupeň</a:t>
            </a:r>
          </a:p>
        </p:txBody>
      </p:sp>
    </p:spTree>
    <p:extLst>
      <p:ext uri="{BB962C8B-B14F-4D97-AF65-F5344CB8AC3E}">
        <p14:creationId xmlns:p14="http://schemas.microsoft.com/office/powerpoint/2010/main" val="39089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104140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9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uplynutím sjednané doby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smrtí zaměstnance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zrušením povolení k pobytu cizince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uplynutí doby, na kterou bylo cizinci vydáno povolení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právním jednáním zaměstnance a zaměstnavatele – rozvázání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42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Rozvázání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Dohoda: písemně, nemusí být vymezen důvod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Okamžité zrušení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Zrušení ve zkušební době </a:t>
            </a:r>
          </a:p>
        </p:txBody>
      </p:sp>
    </p:spTree>
    <p:extLst>
      <p:ext uri="{BB962C8B-B14F-4D97-AF65-F5344CB8AC3E}">
        <p14:creationId xmlns:p14="http://schemas.microsoft.com/office/powerpoint/2010/main" val="19156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doručena druhé straně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výpovědní doba min. dva měsíce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odvolat lze pouze se souhlasem druhé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9417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zaměstnancem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</p:txBody>
      </p:sp>
    </p:spTree>
    <p:extLst>
      <p:ext uri="{BB962C8B-B14F-4D97-AF65-F5344CB8AC3E}">
        <p14:creationId xmlns:p14="http://schemas.microsoft.com/office/powerpoint/2010/main" val="39607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186294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pouze ze zákonem stanovených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vymezení důvodu</a:t>
            </a:r>
          </a:p>
        </p:txBody>
      </p:sp>
    </p:spTree>
    <p:extLst>
      <p:ext uri="{BB962C8B-B14F-4D97-AF65-F5344CB8AC3E}">
        <p14:creationId xmlns:p14="http://schemas.microsoft.com/office/powerpoint/2010/main" val="459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37096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</a:t>
            </a:r>
            <a:br>
              <a:rPr lang="pl-PL" altLang="x-none" b="1" dirty="0"/>
            </a:br>
            <a:r>
              <a:rPr lang="pl-PL" altLang="x-none" b="1" dirty="0"/>
              <a:t>§ 52 písm. a),b),c) –organizační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ruší-li zaměstnavatel či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přemisťuje-li se zaměstnavatel nebo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stane-li se zaměstnanec nadbytečným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odstupné</a:t>
            </a:r>
          </a:p>
        </p:txBody>
      </p:sp>
    </p:spTree>
    <p:extLst>
      <p:ext uri="{BB962C8B-B14F-4D97-AF65-F5344CB8AC3E}">
        <p14:creationId xmlns:p14="http://schemas.microsoft.com/office/powerpoint/2010/main" val="10686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d),e)</a:t>
            </a:r>
            <a:br>
              <a:rPr lang="pl-PL" altLang="x-none" b="1" dirty="0"/>
            </a:br>
            <a:r>
              <a:rPr lang="pl-PL" altLang="x-none" b="1" dirty="0"/>
              <a:t>zdravotní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73897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úraz, nemoc z povolání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pozbytí zdravotní způsobilosti pro výkon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lékařský posudek</a:t>
            </a:r>
          </a:p>
        </p:txBody>
      </p:sp>
    </p:spTree>
    <p:extLst>
      <p:ext uri="{BB962C8B-B14F-4D97-AF65-F5344CB8AC3E}">
        <p14:creationId xmlns:p14="http://schemas.microsoft.com/office/powerpoint/2010/main" val="446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§ 52 f) ZP nesplnění předpokladů a požadavků: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33862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nesplňování předpokladů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nesplňování požadavků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neuspokojivé pracovní výsledky  (výzva k odstranění v posledních 12 měsících)</a:t>
            </a:r>
          </a:p>
        </p:txBody>
      </p:sp>
    </p:spTree>
    <p:extLst>
      <p:ext uri="{BB962C8B-B14F-4D97-AF65-F5344CB8AC3E}">
        <p14:creationId xmlns:p14="http://schemas.microsoft.com/office/powerpoint/2010/main" val="38233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závislá práce musí být vykonávána: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 mzdu, plat nebo odměnu za práci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 náklady a odpovědnost zaměstnavatele         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 pracovní době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 pracovišti zaměstnavatele, popřípadě na jiném dohodnutém místě</a:t>
            </a:r>
          </a:p>
        </p:txBody>
      </p:sp>
    </p:spTree>
    <p:extLst>
      <p:ext uri="{BB962C8B-B14F-4D97-AF65-F5344CB8AC3E}">
        <p14:creationId xmlns:p14="http://schemas.microsoft.com/office/powerpoint/2010/main" val="31309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4" y="1122363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g) ZP, porušení povinností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8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porušení povinností zvlášť hrubým způsobem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závažné porušení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soustavné méně závažné porušování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písemné upozornění – 6 měsíců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pravomocné odsouzení pro úmyslný trestný čin – nepodmíněný trest odnětí svobody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a) 1 rok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b) 6 měsíců, ale TČ při plnění pracovních úkolů nebo v přímé souvislosti s ním</a:t>
            </a:r>
          </a:p>
        </p:txBody>
      </p:sp>
    </p:spTree>
    <p:extLst>
      <p:ext uri="{BB962C8B-B14F-4D97-AF65-F5344CB8AC3E}">
        <p14:creationId xmlns:p14="http://schemas.microsoft.com/office/powerpoint/2010/main" val="7110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104140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h) ZP  režim dočasně pracovně neschopného pojištěnce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7" y="3077719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povinnost zdržovat se v místě pobytu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dodržovat rozsah a dobu povolených vycházek</a:t>
            </a:r>
          </a:p>
        </p:txBody>
      </p:sp>
    </p:spTree>
    <p:extLst>
      <p:ext uri="{BB962C8B-B14F-4D97-AF65-F5344CB8AC3E}">
        <p14:creationId xmlns:p14="http://schemas.microsoft.com/office/powerpoint/2010/main" val="10612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340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Ochranná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dočasná pracovní neschopnost,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vojenské cvičení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výkon veřejné funkce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nezpůsobilost pro práci v noci</a:t>
            </a:r>
          </a:p>
        </p:txBody>
      </p:sp>
    </p:spTree>
    <p:extLst>
      <p:ext uri="{BB962C8B-B14F-4D97-AF65-F5344CB8AC3E}">
        <p14:creationId xmlns:p14="http://schemas.microsoft.com/office/powerpoint/2010/main" val="3907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19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222370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zrušení nebo přemístění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přemístění zaměstnavatele – neplatí: těhotenství,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porušení povinností zvlášť hrubým způsobem - neplatí: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pravomocné odsouzení – nepodmíněný trest – neplatí: mateřská dovolená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pro jiné porušení pracovních povinností a pro porušení režimu dočasně pracovně neschopného zaměstnance zvlášť hrubým způsobem – neplatí: těhotenství, mateřská, rodičovská</a:t>
            </a:r>
          </a:p>
        </p:txBody>
      </p:sp>
    </p:spTree>
    <p:extLst>
      <p:ext uri="{BB962C8B-B14F-4D97-AF65-F5344CB8AC3E}">
        <p14:creationId xmlns:p14="http://schemas.microsoft.com/office/powerpoint/2010/main" val="3104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675342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vymezit důvod tak, aby nemohl být zaměněn s jiným – pozor i skutkově!!!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neběží výpovědní doba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poměr končí doručením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§55 ZP</a:t>
            </a:r>
          </a:p>
        </p:txBody>
      </p:sp>
    </p:spTree>
    <p:extLst>
      <p:ext uri="{BB962C8B-B14F-4D97-AF65-F5344CB8AC3E}">
        <p14:creationId xmlns:p14="http://schemas.microsoft.com/office/powerpoint/2010/main" val="28414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96148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vážné ohrožení zdraví a nebyl převeden ve lhůtě 15 dnů na jinou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nevyplacená mzda, plat, jejich náhrada do 15 dnů od splatnosti</a:t>
            </a:r>
          </a:p>
        </p:txBody>
      </p:sp>
    </p:spTree>
    <p:extLst>
      <p:ext uri="{BB962C8B-B14F-4D97-AF65-F5344CB8AC3E}">
        <p14:creationId xmlns:p14="http://schemas.microsoft.com/office/powerpoint/2010/main" val="31303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-399303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227707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nelze u těhotné zaměstnankyně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porušení povinností 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pravomocné odsouzení pro úmyslný trestný čin – nepodmíněný trest odnětí svobody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a) 1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b) 6 měsíců, ale TČ při plnění pracovních úkolů nebo v přímé souvislosti s ním </a:t>
            </a:r>
          </a:p>
        </p:txBody>
      </p:sp>
    </p:spTree>
    <p:extLst>
      <p:ext uri="{BB962C8B-B14F-4D97-AF65-F5344CB8AC3E}">
        <p14:creationId xmlns:p14="http://schemas.microsoft.com/office/powerpoint/2010/main" val="1105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Zrušení pracovního poměru ve zkušební době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</p:txBody>
      </p:sp>
    </p:spTree>
    <p:extLst>
      <p:ext uri="{BB962C8B-B14F-4D97-AF65-F5344CB8AC3E}">
        <p14:creationId xmlns:p14="http://schemas.microsoft.com/office/powerpoint/2010/main" val="72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Odbory 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předchozí souhlas</a:t>
            </a:r>
          </a:p>
        </p:txBody>
      </p:sp>
    </p:spTree>
    <p:extLst>
      <p:ext uri="{BB962C8B-B14F-4D97-AF65-F5344CB8AC3E}">
        <p14:creationId xmlns:p14="http://schemas.microsoft.com/office/powerpoint/2010/main" val="31199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Neplatné rozvázání pracovního poměru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mzdy nebo přidělování práce a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1284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závislá práce může být vykonávána výlučně v základním pracovněprávním vztahu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poměr a právní vztahy založené dohodami o pracích konaných mimo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3352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Neplatné rozvázání pracovního poměru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34654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1450218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Odpovědnost vyplývající z pracovněprávních vztahů</a:t>
            </a:r>
            <a:br>
              <a:rPr lang="pl-PL" altLang="x-none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772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zaměstnance za škodu způsobenou zaměstnavateli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zavinění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Zákaz postoupení pohledávky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Souvislost s plněním pracovních úkolů (§273 ZP)</a:t>
            </a:r>
          </a:p>
        </p:txBody>
      </p:sp>
    </p:spTree>
    <p:extLst>
      <p:ext uri="{BB962C8B-B14F-4D97-AF65-F5344CB8AC3E}">
        <p14:creationId xmlns:p14="http://schemas.microsoft.com/office/powerpoint/2010/main" val="82348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zaměstnance za škodu způsobenou zaměstnavateli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DRUHY ODPOVĚDNOSTI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Obecná odpovědnost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nesplnění povinností k odvrácení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schodek na svěřených hodnotách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ztrátu svěřených věcí</a:t>
            </a:r>
          </a:p>
        </p:txBody>
      </p:sp>
    </p:spTree>
    <p:extLst>
      <p:ext uri="{BB962C8B-B14F-4D97-AF65-F5344CB8AC3E}">
        <p14:creationId xmlns:p14="http://schemas.microsoft.com/office/powerpoint/2010/main" val="333621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zaměstnavatele za škodu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DRUHY ODPOVĚDNOSTI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Obecná odpovědnost za škodu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škodu na odložených věcech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škodu vzniklou zaměstnanci při odvracení škody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Odpovědnost za škodu při pracovních úrazech a nemocech z povolání</a:t>
            </a:r>
          </a:p>
        </p:txBody>
      </p:sp>
    </p:spTree>
    <p:extLst>
      <p:ext uri="{BB962C8B-B14F-4D97-AF65-F5344CB8AC3E}">
        <p14:creationId xmlns:p14="http://schemas.microsoft.com/office/powerpoint/2010/main" val="235292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Odpovědnost za škodu při pracovních úrazech a nemocech z povolání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Objektivní odpovědnost zaměstnavatele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Možnost liberace – úplně/částečně (§ 270 ZP)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Nemožnost liberace - § 271 ZP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Odpovědnost za škodu při pracovních úrazech a nemocech z povolání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9" y="3010844"/>
            <a:ext cx="10327708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úraz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Lze vyčíslit materiálně v penězích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Obecně – poškození zdraví i smrt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Souvislost s plněním pracovních úkolů – působení </a:t>
            </a:r>
            <a:r>
              <a:rPr lang="cs-CZ" altLang="cs-CZ" sz="2400" dirty="0" err="1">
                <a:solidFill>
                  <a:prstClr val="black"/>
                </a:solidFill>
              </a:rPr>
              <a:t>prac</a:t>
            </a:r>
            <a:r>
              <a:rPr lang="cs-CZ" altLang="cs-CZ" sz="2400" dirty="0">
                <a:solidFill>
                  <a:prstClr val="black"/>
                </a:solidFill>
              </a:rPr>
              <a:t>. Prostředí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prstClr val="black"/>
                </a:solidFill>
              </a:rPr>
              <a:t>Není důležitá predispozice zaměstnance k úrazu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Hradí se – ztráta na výdělku, náhrada za bolest a snížení společenského uplatnění, náhrada věcné škody, účelně vynaložené náklady na léčbu. (Náhrady při smrti </a:t>
            </a:r>
            <a:r>
              <a:rPr lang="cs-CZ" altLang="cs-CZ" sz="2800" dirty="0" err="1">
                <a:solidFill>
                  <a:prstClr val="black"/>
                </a:solidFill>
              </a:rPr>
              <a:t>spec</a:t>
            </a:r>
            <a:r>
              <a:rPr lang="cs-CZ" altLang="cs-CZ" sz="2800" dirty="0">
                <a:solidFill>
                  <a:prstClr val="black"/>
                </a:solidFill>
              </a:rPr>
              <a:t>. v § 271g a násl.)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Diskriminace v pracovněprávních vztazích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8" y="3010844"/>
            <a:ext cx="10600931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Rovnost zacházení se všemi zaměstnanci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Generální úprava – ZP, Speciální úprava – 198/2009 Sb.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ZP – obecný zákaz diskriminace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Antidiskriminační z. – přímá diskriminace, nepřímá diskriminace, obtěžování, sexuální obtěžování atd.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Přípustné formy rozdílného zacházení - §6 a násl.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Právní prostředky ochrany před diskriminací - §10</a:t>
            </a: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7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Přijímání zaměstnanců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8" y="3010844"/>
            <a:ext cx="10600931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Nabídka práce („</a:t>
            </a:r>
            <a:r>
              <a:rPr lang="cs-CZ" altLang="cs-CZ" sz="2800" dirty="0" err="1">
                <a:solidFill>
                  <a:prstClr val="black"/>
                </a:solidFill>
              </a:rPr>
              <a:t>offer</a:t>
            </a:r>
            <a:r>
              <a:rPr lang="cs-CZ" altLang="cs-CZ" sz="2800" dirty="0">
                <a:solidFill>
                  <a:prstClr val="black"/>
                </a:solidFill>
              </a:rPr>
              <a:t> </a:t>
            </a:r>
            <a:r>
              <a:rPr lang="cs-CZ" altLang="cs-CZ" sz="2800" dirty="0" err="1">
                <a:solidFill>
                  <a:prstClr val="black"/>
                </a:solidFill>
              </a:rPr>
              <a:t>letter</a:t>
            </a:r>
            <a:r>
              <a:rPr lang="cs-CZ" altLang="cs-CZ" sz="2800" dirty="0">
                <a:solidFill>
                  <a:prstClr val="black"/>
                </a:solidFill>
              </a:rPr>
              <a:t>“)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Závaznost?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Předsmluvní odpovědnost?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rozhodnutí Nejvyššího soudu </a:t>
            </a:r>
            <a:r>
              <a:rPr lang="cs-CZ" altLang="cs-CZ" sz="2800" dirty="0" err="1">
                <a:solidFill>
                  <a:prstClr val="black"/>
                </a:solidFill>
              </a:rPr>
              <a:t>sp</a:t>
            </a:r>
            <a:r>
              <a:rPr lang="cs-CZ" altLang="cs-CZ" sz="2800" dirty="0">
                <a:solidFill>
                  <a:prstClr val="black"/>
                </a:solidFill>
              </a:rPr>
              <a:t>. zn. 21 </a:t>
            </a:r>
            <a:r>
              <a:rPr lang="cs-CZ" altLang="cs-CZ" sz="2800" dirty="0" err="1">
                <a:solidFill>
                  <a:prstClr val="black"/>
                </a:solidFill>
              </a:rPr>
              <a:t>Cdo</a:t>
            </a:r>
            <a:r>
              <a:rPr lang="cs-CZ" altLang="cs-CZ" sz="2800" dirty="0">
                <a:solidFill>
                  <a:prstClr val="black"/>
                </a:solidFill>
              </a:rPr>
              <a:t> 3411/2014 z 19. 2. 2016 (posuzováno dle původní občanskoprávní úpravy)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Pšenko, advokát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1172507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279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399" y="2549597"/>
            <a:ext cx="9561533" cy="2840133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výkon závislé práce mimo základní pracovněprávní vztahy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výkon nelegální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pokuta 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FO vykonávající nelegální práci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do 100.000,- Kč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 podnikající FO umožní výkon nelegální práce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min. 50.000,- Kč, max. do 10.000.000 Kč</a:t>
            </a:r>
          </a:p>
        </p:txBody>
      </p:sp>
    </p:spTree>
    <p:extLst>
      <p:ext uri="{BB962C8B-B14F-4D97-AF65-F5344CB8AC3E}">
        <p14:creationId xmlns:p14="http://schemas.microsoft.com/office/powerpoint/2010/main" val="2462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1779373"/>
            <a:ext cx="9561534" cy="2387600"/>
          </a:xfrm>
        </p:spPr>
        <p:txBody>
          <a:bodyPr/>
          <a:lstStyle/>
          <a:p>
            <a:r>
              <a:rPr lang="cs-CZ" b="1" dirty="0"/>
              <a:t>Před uzavřením pracovní smlouvy</a:t>
            </a:r>
          </a:p>
        </p:txBody>
      </p:sp>
    </p:spTree>
    <p:extLst>
      <p:ext uri="{BB962C8B-B14F-4D97-AF65-F5344CB8AC3E}">
        <p14:creationId xmlns:p14="http://schemas.microsoft.com/office/powerpoint/2010/main" val="33100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60060"/>
            <a:ext cx="9561534" cy="2387600"/>
          </a:xfrm>
        </p:spPr>
        <p:txBody>
          <a:bodyPr/>
          <a:lstStyle/>
          <a:p>
            <a:r>
              <a:rPr lang="cs-CZ" b="1" dirty="0"/>
              <a:t>Informace – pracovní pohovor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2575"/>
            <a:ext cx="9347200" cy="3983277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rodinné a majetkové poměry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sexuální orientace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odborové organizaci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politických stranách a hnutích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Příslušnost k církvi nebo náboženské společnosti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trestněprávní bezúhonnost</a:t>
            </a:r>
          </a:p>
        </p:txBody>
      </p:sp>
    </p:spTree>
    <p:extLst>
      <p:ext uri="{BB962C8B-B14F-4D97-AF65-F5344CB8AC3E}">
        <p14:creationId xmlns:p14="http://schemas.microsoft.com/office/powerpoint/2010/main" val="14014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1968</Words>
  <Application>Microsoft Office PowerPoint</Application>
  <PresentationFormat>Širokoúhlá obrazovka</PresentationFormat>
  <Paragraphs>363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Motiv Office</vt:lpstr>
      <vt:lpstr>5. Blok - Pracovní právo</vt:lpstr>
      <vt:lpstr>OSNOVA</vt:lpstr>
      <vt:lpstr>Pracovní smlouvy a jiné formy zaměstnávání</vt:lpstr>
      <vt:lpstr>Závislá práce</vt:lpstr>
      <vt:lpstr>Závislá práce</vt:lpstr>
      <vt:lpstr>Závislá práce</vt:lpstr>
      <vt:lpstr>Závislá práce</vt:lpstr>
      <vt:lpstr>Před uzavřením pracovní smlouvy</vt:lpstr>
      <vt:lpstr>Informace – pracovní pohovor</vt:lpstr>
      <vt:lpstr>Informační povinnost zaměstnavatele</vt:lpstr>
      <vt:lpstr>Lékařská prohlídka</vt:lpstr>
      <vt:lpstr>Pracovní smlouva vznik pracovního poměru</vt:lpstr>
      <vt:lpstr>Podstatné náležitosti pracovní smlouvy</vt:lpstr>
      <vt:lpstr>Pracovní smlouva</vt:lpstr>
      <vt:lpstr>Druh práce</vt:lpstr>
      <vt:lpstr>Druh práce</vt:lpstr>
      <vt:lpstr>Pracovní náplň </vt:lpstr>
      <vt:lpstr>Místo výkonu práce </vt:lpstr>
      <vt:lpstr>Místo výkonu práce </vt:lpstr>
      <vt:lpstr>Den nástupu do práce </vt:lpstr>
      <vt:lpstr>Den nástupu do práce </vt:lpstr>
      <vt:lpstr>Pracovní poměr na dobu určitou</vt:lpstr>
      <vt:lpstr>Výjimka</vt:lpstr>
      <vt:lpstr>Důsledky protiprávního sjednání pracovního poměru na dobu určitou </vt:lpstr>
      <vt:lpstr>Zkušební doba</vt:lpstr>
      <vt:lpstr>Vyslání na pracovní cestu</vt:lpstr>
      <vt:lpstr>Další pravidelné náležitosti pracovní smlouvy</vt:lpstr>
      <vt:lpstr>Konkurenční doložka</vt:lpstr>
      <vt:lpstr> Pracovněprávní vztahy založené dohodami</vt:lpstr>
      <vt:lpstr>Dohody o pracích konaných mimo pracovní poměr</vt:lpstr>
      <vt:lpstr>Výjimky</vt:lpstr>
      <vt:lpstr>Vždy platí</vt:lpstr>
      <vt:lpstr>Dohoda o provedení práce  podstatné náležitosti </vt:lpstr>
      <vt:lpstr>Způsob zrušení</vt:lpstr>
      <vt:lpstr>Agenturní zaměstnávání</vt:lpstr>
      <vt:lpstr>Odměňování</vt:lpstr>
      <vt:lpstr>Odměňování závislé práce</vt:lpstr>
      <vt:lpstr>Mzda</vt:lpstr>
      <vt:lpstr>Ochrana výše mzdy</vt:lpstr>
      <vt:lpstr>Plat</vt:lpstr>
      <vt:lpstr>Skončení pracovního poměru</vt:lpstr>
      <vt:lpstr>Skončení pracovního poměru</vt:lpstr>
      <vt:lpstr>Rozvázání pracovního poměru</vt:lpstr>
      <vt:lpstr>Výpověď</vt:lpstr>
      <vt:lpstr>Výpověď daná zaměstnancem</vt:lpstr>
      <vt:lpstr>výpověď daná zaměstnavatelem</vt:lpstr>
      <vt:lpstr>Výpovědní důvod § 52 písm. a),b),c) –organizační důvody</vt:lpstr>
      <vt:lpstr>Výpovědní důvod - § 52 písm. d),e) zdravotní důvody</vt:lpstr>
      <vt:lpstr>Výpovědní důvod § 52 f) ZP nesplnění předpokladů a požadavků:</vt:lpstr>
      <vt:lpstr>Výpovědní důvod - § 52 písm. g) ZP, porušení povinností </vt:lpstr>
      <vt:lpstr>Výpovědní důvod - § 52 písm. h) ZP  režim dočasně pracovně neschopného pojištěnce</vt:lpstr>
      <vt:lpstr>Ochranná doba</vt:lpstr>
      <vt:lpstr>Výjimky</vt:lpstr>
      <vt:lpstr>Okamžité zrušení pracovního poměru</vt:lpstr>
      <vt:lpstr>Okamžité zrušení zaměstnancem </vt:lpstr>
      <vt:lpstr>Okamžité zrušení zaměstnavatelem</vt:lpstr>
      <vt:lpstr>Zrušení pracovního poměru ve zkušební době </vt:lpstr>
      <vt:lpstr>Odbory  </vt:lpstr>
      <vt:lpstr>Neplatné rozvázání pracovního poměru zaměstnavatelem</vt:lpstr>
      <vt:lpstr>Neplatné rozvázání pracovního poměru zaměstnancem </vt:lpstr>
      <vt:lpstr>Odpovědnost vyplývající z pracovněprávních vztahů </vt:lpstr>
      <vt:lpstr>Odpovědnost zaměstnance za škodu způsobenou zaměstnavateli  </vt:lpstr>
      <vt:lpstr>Odpovědnost zaměstnance za škodu způsobenou zaměstnavateli  </vt:lpstr>
      <vt:lpstr>Odpovědnost zaměstnavatele za škodu  </vt:lpstr>
      <vt:lpstr>Odpovědnost za škodu při pracovních úrazech a nemocech z povolání  </vt:lpstr>
      <vt:lpstr>Odpovědnost za škodu při pracovních úrazech a nemocech z povolání  </vt:lpstr>
      <vt:lpstr>Diskriminace v pracovněprávních vztazích  </vt:lpstr>
      <vt:lpstr>Přijímání zaměstnanců 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aspekty řízení inovací</dc:title>
  <dc:creator>Marek Pšenko</dc:creator>
  <cp:lastModifiedBy>Marek Pšenko</cp:lastModifiedBy>
  <cp:revision>24</cp:revision>
  <dcterms:created xsi:type="dcterms:W3CDTF">2021-11-20T13:12:35Z</dcterms:created>
  <dcterms:modified xsi:type="dcterms:W3CDTF">2022-04-27T08:56:13Z</dcterms:modified>
</cp:coreProperties>
</file>