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8" r:id="rId3"/>
    <p:sldId id="275" r:id="rId4"/>
    <p:sldId id="259" r:id="rId5"/>
    <p:sldId id="277" r:id="rId6"/>
    <p:sldId id="276" r:id="rId7"/>
    <p:sldId id="260" r:id="rId8"/>
    <p:sldId id="263" r:id="rId9"/>
    <p:sldId id="264" r:id="rId10"/>
    <p:sldId id="265" r:id="rId11"/>
    <p:sldId id="266" r:id="rId12"/>
    <p:sldId id="270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8" r:id="rId22"/>
    <p:sldId id="289" r:id="rId23"/>
    <p:sldId id="437" r:id="rId24"/>
    <p:sldId id="454" r:id="rId25"/>
    <p:sldId id="464" r:id="rId26"/>
    <p:sldId id="465" r:id="rId27"/>
    <p:sldId id="466" r:id="rId28"/>
    <p:sldId id="467" r:id="rId29"/>
    <p:sldId id="468" r:id="rId30"/>
    <p:sldId id="469" r:id="rId31"/>
    <p:sldId id="470" r:id="rId32"/>
    <p:sldId id="471" r:id="rId33"/>
    <p:sldId id="472" r:id="rId34"/>
    <p:sldId id="473" r:id="rId35"/>
    <p:sldId id="338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66" d="100"/>
          <a:sy n="66" d="100"/>
        </p:scale>
        <p:origin x="2376" y="113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D0750-7883-4021-A219-C9BEB4F3C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8B92E5-164A-4552-8695-0238695E66D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295D2F-E9C1-4FA8-96FD-F7D23DAF2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FA77DD-AB3C-4487-95D0-B2ED0C2471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28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5ECC29-F162-4265-AE56-20D38789A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7684AD-043B-49E7-8D81-BBC542BCD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fld id="{12764A1D-13E5-42BB-A5D8-822F9F9A1C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7770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B51FD5-0D4D-4B9D-9434-EAB289EB5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id="{2364556E-EA86-40CA-B4F8-1EC214B007B5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755651" y="1752600"/>
            <a:ext cx="10668000" cy="42672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D5745F-7A77-443E-8D97-82CA7F40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28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B25D7D-AE95-4085-8C56-BB326CCDF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4B147A-01DD-4386-9603-6377D9C5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fld id="{2E3C4D72-5F0B-4653-8E3F-C06604EEAE0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5421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9C08DF-E6D2-459D-AC1D-6A619745BB2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34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/>
              <a:t>CBA (</a:t>
            </a:r>
            <a:r>
              <a:rPr lang="cs-CZ" b="1" dirty="0" err="1"/>
              <a:t>Cost</a:t>
            </a:r>
            <a:r>
              <a:rPr lang="cs-CZ" b="1" dirty="0"/>
              <a:t> Benefit </a:t>
            </a:r>
            <a:r>
              <a:rPr lang="cs-CZ" b="1" dirty="0" err="1"/>
              <a:t>Analysis</a:t>
            </a:r>
            <a:r>
              <a:rPr lang="cs-CZ" b="1" dirty="0"/>
              <a:t>)</a:t>
            </a:r>
            <a:br>
              <a:rPr lang="cs-CZ" b="1" dirty="0"/>
            </a:br>
            <a:r>
              <a:rPr lang="cs-CZ" b="1" dirty="0"/>
              <a:t>Metody mimotržního oceňování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000" i="1" dirty="0"/>
          </a:p>
          <a:p>
            <a:pPr algn="r"/>
            <a:r>
              <a:rPr lang="cs-CZ" sz="2000" dirty="0"/>
              <a:t>Jana Soukopová</a:t>
            </a:r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F4323F2F-7AD3-48A9-A58C-8542110539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Nedostatky CBA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44EDE54-A3FF-4C96-AFFC-6718788D9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700213"/>
            <a:ext cx="9344750" cy="4267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dirty="0"/>
              <a:t>problém ocenění užitků (přínosů) a nákladů,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dirty="0"/>
              <a:t>problém zahrnutí faktoru času (problematika diskontní sazby).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dirty="0"/>
              <a:t>problém výběru vhodného kritéria</a:t>
            </a:r>
          </a:p>
        </p:txBody>
      </p:sp>
      <p:sp>
        <p:nvSpPr>
          <p:cNvPr id="65541" name="Rectangle 5">
            <a:extLst>
              <a:ext uri="{FF2B5EF4-FFF2-40B4-BE49-F238E27FC236}">
                <a16:creationId xmlns:a16="http://schemas.microsoft.com/office/drawing/2014/main" id="{AAF92478-385E-4E59-AC2F-5F12AB42E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512B87FC-A5BC-41B8-9DCF-97C99A121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400"/>
              <a:t>Problém ocenění nákladů a přínosů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AA52B60-26FD-4622-B47C-8BBF542ECC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dirty="0"/>
              <a:t>Jedno ze </a:t>
            </a:r>
            <a:r>
              <a:rPr lang="cs-CZ" altLang="cs-CZ" b="1" dirty="0"/>
              <a:t>kritických</a:t>
            </a:r>
            <a:r>
              <a:rPr lang="cs-CZ" altLang="cs-CZ" dirty="0"/>
              <a:t> míst při použití téměř všech nákladově-výstupových metod!!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dirty="0"/>
              <a:t>Lze zmírnit metodikou ocenění nákladů a přínosů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1F4E64DD-099F-49D8-A3B2-F9265DD551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400"/>
              <a:t>Metodika ocenění nákladů a přínosů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1DA47B1A-69AF-49AB-A1E4-27CED21422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400" b="1" dirty="0"/>
              <a:t>Krok 1</a:t>
            </a:r>
            <a:r>
              <a:rPr lang="cs-CZ" altLang="cs-CZ" sz="2400" dirty="0"/>
              <a:t>	</a:t>
            </a:r>
            <a:r>
              <a:rPr lang="cs-CZ" altLang="cs-CZ" sz="2400" b="1" dirty="0"/>
              <a:t>Identifikace</a:t>
            </a:r>
            <a:r>
              <a:rPr lang="cs-CZ" altLang="cs-CZ" sz="2400" dirty="0"/>
              <a:t> nákladů a přínosů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400" b="1" dirty="0"/>
              <a:t>Krok 2</a:t>
            </a:r>
            <a:r>
              <a:rPr lang="cs-CZ" altLang="cs-CZ" sz="2400" dirty="0"/>
              <a:t>	</a:t>
            </a:r>
            <a:r>
              <a:rPr lang="cs-CZ" altLang="cs-CZ" sz="2400" b="1" dirty="0"/>
              <a:t>Kontrola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400" b="1" dirty="0"/>
              <a:t>Krok 3</a:t>
            </a:r>
            <a:r>
              <a:rPr lang="cs-CZ" altLang="cs-CZ" sz="2400" dirty="0"/>
              <a:t>	U nákladů a přínosů, které nejsou vyjádřeny v peněžních  jednotkách 	(vzhledem k obtížnosti ocenění) zohlednění </a:t>
            </a:r>
            <a:r>
              <a:rPr lang="cs-CZ" altLang="cs-CZ" sz="2400" b="1" dirty="0"/>
              <a:t>přípustných</a:t>
            </a:r>
            <a:r>
              <a:rPr lang="cs-CZ" altLang="cs-CZ" sz="2400" dirty="0"/>
              <a:t> </a:t>
            </a:r>
            <a:r>
              <a:rPr lang="cs-CZ" altLang="cs-CZ" sz="2400" b="1" dirty="0"/>
              <a:t>podmínek</a:t>
            </a:r>
            <a:r>
              <a:rPr lang="cs-CZ" altLang="cs-CZ" b="1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400" b="1" dirty="0"/>
              <a:t>Krok 4	Ocenění </a:t>
            </a:r>
            <a:r>
              <a:rPr lang="cs-CZ" altLang="cs-CZ" sz="2400" dirty="0"/>
              <a:t>netržních nákladů a přínosů za pomoci </a:t>
            </a:r>
            <a:r>
              <a:rPr lang="cs-CZ" altLang="cs-CZ" sz="2400" b="1" dirty="0"/>
              <a:t>vhodné metody</a:t>
            </a:r>
            <a:r>
              <a:rPr lang="cs-CZ" altLang="cs-CZ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D5818759-5153-4953-A6CF-E144CD7F4D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Identifikace nákladů a přínosů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F76ADA9F-F3CE-40A1-87F9-486556B9D49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90739" y="1752600"/>
            <a:ext cx="1628775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600" b="1"/>
              <a:t>				</a:t>
            </a:r>
            <a:endParaRPr lang="cs-CZ" altLang="cs-CZ" sz="2600"/>
          </a:p>
        </p:txBody>
      </p:sp>
      <p:graphicFrame>
        <p:nvGraphicFramePr>
          <p:cNvPr id="85488" name="Group 496">
            <a:extLst>
              <a:ext uri="{FF2B5EF4-FFF2-40B4-BE49-F238E27FC236}">
                <a16:creationId xmlns:a16="http://schemas.microsoft.com/office/drawing/2014/main" id="{3E68F134-42A9-45FF-B4AB-A0F4A8831CDF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135188" y="1752601"/>
          <a:ext cx="8208962" cy="4428491"/>
        </p:xfrm>
        <a:graphic>
          <a:graphicData uri="http://schemas.openxmlformats.org/drawingml/2006/table">
            <a:tbl>
              <a:tblPr/>
              <a:tblGrid>
                <a:gridCol w="1744662">
                  <a:extLst>
                    <a:ext uri="{9D8B030D-6E8A-4147-A177-3AD203B41FA5}">
                      <a16:colId xmlns:a16="http://schemas.microsoft.com/office/drawing/2014/main" val="2846843622"/>
                    </a:ext>
                  </a:extLst>
                </a:gridCol>
                <a:gridCol w="1208088">
                  <a:extLst>
                    <a:ext uri="{9D8B030D-6E8A-4147-A177-3AD203B41FA5}">
                      <a16:colId xmlns:a16="http://schemas.microsoft.com/office/drawing/2014/main" val="294986161"/>
                    </a:ext>
                  </a:extLst>
                </a:gridCol>
                <a:gridCol w="2781300">
                  <a:extLst>
                    <a:ext uri="{9D8B030D-6E8A-4147-A177-3AD203B41FA5}">
                      <a16:colId xmlns:a16="http://schemas.microsoft.com/office/drawing/2014/main" val="2174028964"/>
                    </a:ext>
                  </a:extLst>
                </a:gridCol>
                <a:gridCol w="2474912">
                  <a:extLst>
                    <a:ext uri="{9D8B030D-6E8A-4147-A177-3AD203B41FA5}">
                      <a16:colId xmlns:a16="http://schemas.microsoft.com/office/drawing/2014/main" val="2999740003"/>
                    </a:ext>
                  </a:extLst>
                </a:gridCol>
              </a:tblGrid>
              <a:tr h="346075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Přínosy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0719743"/>
                  </a:ext>
                </a:extLst>
              </a:tr>
              <a:tr h="312738">
                <a:tc rowSpan="4"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Přímé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Netržní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Netržní statky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Výdaje na výrobní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faktory a jiné vstupy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36186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Časové zisky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915754"/>
                  </a:ext>
                </a:extLst>
              </a:tr>
              <a:tr h="4127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Ušetřené lidské životy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Finanční náklady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0056593"/>
                  </a:ext>
                </a:extLst>
              </a:tr>
              <a:tr h="7699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Tržní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Prodané výrobky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projektu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9586658"/>
                  </a:ext>
                </a:extLst>
              </a:tr>
              <a:tr h="312738">
                <a:tc rowSpan="3"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Nepřímé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Netržní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Pozitivní externality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Negativní externality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746243"/>
                  </a:ext>
                </a:extLst>
              </a:tr>
              <a:tr h="5413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Tržní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Explicitní redistribuce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důchodů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Tytéž proměnné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hodnocené záporně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094814"/>
                  </a:ext>
                </a:extLst>
              </a:tr>
              <a:tr h="10207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Implicitní redistribuce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důchodů v případě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strukturál. projektů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534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04E956AB-7BD4-45C8-959A-014A1D499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Identifikace nákladů a přínosů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0DA9C824-467D-478D-907C-B976CF849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  <a:buNone/>
            </a:pPr>
            <a:r>
              <a:rPr lang="cs-CZ" altLang="cs-CZ" sz="2000" b="1" dirty="0"/>
              <a:t>podle subjektu, kterého se dotýkají</a:t>
            </a:r>
            <a:r>
              <a:rPr lang="cs-CZ" altLang="cs-CZ" sz="2000" dirty="0"/>
              <a:t>:</a:t>
            </a:r>
            <a:endParaRPr lang="cs-CZ" altLang="zh-CN" sz="2000" dirty="0"/>
          </a:p>
          <a:p>
            <a:pPr marL="966788" lvl="1" indent="-495300">
              <a:lnSpc>
                <a:spcPct val="80000"/>
              </a:lnSpc>
            </a:pPr>
            <a:r>
              <a:rPr lang="cs-CZ" altLang="zh-CN" dirty="0"/>
              <a:t>státu (dopady na státní rozpočet),</a:t>
            </a:r>
          </a:p>
          <a:p>
            <a:pPr marL="966788" lvl="1" indent="-495300">
              <a:lnSpc>
                <a:spcPct val="80000"/>
              </a:lnSpc>
            </a:pPr>
            <a:r>
              <a:rPr lang="cs-CZ" altLang="zh-CN" dirty="0"/>
              <a:t>municipální sféry (obcí, svazků obcí, krajů),</a:t>
            </a:r>
          </a:p>
          <a:p>
            <a:pPr marL="966788" lvl="1" indent="-495300">
              <a:lnSpc>
                <a:spcPct val="80000"/>
              </a:lnSpc>
            </a:pPr>
            <a:r>
              <a:rPr lang="cs-CZ" altLang="zh-CN" dirty="0"/>
              <a:t>podnikatelských subjektů,</a:t>
            </a:r>
          </a:p>
          <a:p>
            <a:pPr marL="966788" lvl="1" indent="-495300">
              <a:lnSpc>
                <a:spcPct val="80000"/>
              </a:lnSpc>
            </a:pPr>
            <a:r>
              <a:rPr lang="cs-CZ" altLang="zh-CN" dirty="0"/>
              <a:t>ostatních organizací (spolků, NNO, profesních sdružení apod.),</a:t>
            </a:r>
          </a:p>
          <a:p>
            <a:pPr marL="966788" lvl="1" indent="-495300">
              <a:lnSpc>
                <a:spcPct val="80000"/>
              </a:lnSpc>
            </a:pPr>
            <a:r>
              <a:rPr lang="cs-CZ" altLang="zh-CN" dirty="0"/>
              <a:t>obyvatel (domácností).</a:t>
            </a:r>
            <a:endParaRPr lang="cs-CZ" altLang="zh-CN" b="1" dirty="0"/>
          </a:p>
          <a:p>
            <a:pPr marL="571500" indent="-571500">
              <a:lnSpc>
                <a:spcPct val="80000"/>
              </a:lnSpc>
              <a:buNone/>
            </a:pPr>
            <a:r>
              <a:rPr lang="cs-CZ" altLang="zh-CN" sz="2000" b="1" dirty="0"/>
              <a:t>podle fází projektu, do kterého časově spadají</a:t>
            </a:r>
            <a:r>
              <a:rPr lang="cs-CZ" altLang="zh-CN" sz="2000" dirty="0"/>
              <a:t>:</a:t>
            </a:r>
          </a:p>
          <a:p>
            <a:pPr marL="966788" lvl="1" indent="-495300">
              <a:lnSpc>
                <a:spcPct val="80000"/>
              </a:lnSpc>
            </a:pPr>
            <a:r>
              <a:rPr lang="cs-CZ" altLang="zh-CN" dirty="0"/>
              <a:t>předinvestiční fáze (nesmí být do hodnocení zahrnuty),</a:t>
            </a:r>
          </a:p>
          <a:p>
            <a:pPr marL="966788" lvl="1" indent="-495300">
              <a:lnSpc>
                <a:spcPct val="80000"/>
              </a:lnSpc>
            </a:pPr>
            <a:r>
              <a:rPr lang="cs-CZ" altLang="zh-CN" dirty="0"/>
              <a:t>investiční (výstavbové) fáze,</a:t>
            </a:r>
          </a:p>
          <a:p>
            <a:pPr marL="966788" lvl="1" indent="-495300">
              <a:lnSpc>
                <a:spcPct val="80000"/>
              </a:lnSpc>
            </a:pPr>
            <a:r>
              <a:rPr lang="cs-CZ" altLang="zh-CN" dirty="0"/>
              <a:t>provozní fáze a popř. </a:t>
            </a:r>
            <a:r>
              <a:rPr lang="cs-CZ" altLang="zh-CN" dirty="0" err="1"/>
              <a:t>poprovozní</a:t>
            </a:r>
            <a:r>
              <a:rPr lang="cs-CZ" altLang="zh-CN" dirty="0"/>
              <a:t> fáze.</a:t>
            </a:r>
            <a:endParaRPr lang="cs-CZ" altLang="zh-CN" b="1" dirty="0"/>
          </a:p>
          <a:p>
            <a:pPr marL="571500" indent="-571500">
              <a:lnSpc>
                <a:spcPct val="80000"/>
              </a:lnSpc>
              <a:buNone/>
            </a:pPr>
            <a:r>
              <a:rPr lang="cs-CZ" altLang="zh-CN" sz="2000" b="1" dirty="0"/>
              <a:t>podle věcné povahy</a:t>
            </a:r>
            <a:r>
              <a:rPr lang="cs-CZ" altLang="zh-CN" sz="2000" dirty="0"/>
              <a:t>:</a:t>
            </a:r>
          </a:p>
          <a:p>
            <a:pPr marL="966788" lvl="1" indent="-495300">
              <a:lnSpc>
                <a:spcPct val="80000"/>
              </a:lnSpc>
            </a:pPr>
            <a:r>
              <a:rPr lang="cs-CZ" altLang="zh-CN" dirty="0"/>
              <a:t>hmotné, nehmotné a finanční povahy. </a:t>
            </a:r>
            <a:endParaRPr lang="cs-CZ" altLang="zh-CN" b="1" dirty="0"/>
          </a:p>
          <a:p>
            <a:pPr marL="571500" indent="-571500">
              <a:lnSpc>
                <a:spcPct val="80000"/>
              </a:lnSpc>
              <a:buNone/>
            </a:pPr>
            <a:r>
              <a:rPr lang="cs-CZ" altLang="zh-CN" sz="2000" b="1" dirty="0"/>
              <a:t>podle schopnosti vyjádřit v kvantitativních jednotkách</a:t>
            </a:r>
            <a:r>
              <a:rPr lang="cs-CZ" altLang="zh-CN" sz="2000" dirty="0"/>
              <a:t>:</a:t>
            </a:r>
          </a:p>
          <a:p>
            <a:pPr marL="966788" lvl="1" indent="-495300">
              <a:lnSpc>
                <a:spcPct val="80000"/>
              </a:lnSpc>
            </a:pPr>
            <a:r>
              <a:rPr lang="cs-CZ" altLang="zh-CN" dirty="0"/>
              <a:t>kvantifikovatelné a nekvantifikovatelné </a:t>
            </a:r>
            <a:endParaRPr lang="cs-CZ" altLang="zh-CN" b="1" dirty="0"/>
          </a:p>
          <a:p>
            <a:pPr marL="571500" indent="-571500">
              <a:lnSpc>
                <a:spcPct val="80000"/>
              </a:lnSpc>
              <a:buNone/>
            </a:pPr>
            <a:r>
              <a:rPr lang="cs-CZ" altLang="zh-CN" sz="2000" b="1" dirty="0"/>
              <a:t>podle jednoznačnosti příčinné souvislosti s investičním projektem</a:t>
            </a:r>
            <a:r>
              <a:rPr lang="cs-CZ" altLang="zh-CN" sz="2000" dirty="0"/>
              <a:t>:</a:t>
            </a:r>
          </a:p>
          <a:p>
            <a:pPr marL="966788" lvl="1" indent="-495300">
              <a:lnSpc>
                <a:spcPct val="80000"/>
              </a:lnSpc>
            </a:pPr>
            <a:r>
              <a:rPr lang="cs-CZ" altLang="zh-CN" dirty="0"/>
              <a:t>přímo a nepřímo (</a:t>
            </a:r>
            <a:r>
              <a:rPr lang="cs-CZ" altLang="zh-CN" dirty="0" err="1"/>
              <a:t>indukovaně</a:t>
            </a:r>
            <a:r>
              <a:rPr lang="cs-CZ" altLang="zh-CN" dirty="0"/>
              <a:t>) plynoucí z projektu.</a:t>
            </a: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8FA499E7-B87E-4D95-98CA-E9DF14144E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Kontrola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722FA1EC-C624-4132-B314-78FAB585B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600" dirty="0"/>
              <a:t>zda některý z přínosů konkrétního subjektu není zároveň nákladem jiného subjektu a pokud tomu tak je, že jsou oba zahrnuty do analýzy;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600" dirty="0"/>
              <a:t>nedošlo k neoprávněnému duplicitnímu zahrnutí nákladů (přínosů) ;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600" dirty="0"/>
              <a:t>odhady výše a struktury všech nákladů (přínosů) jsou v souladu s identickou nulovou resp. investiční variantou.</a:t>
            </a:r>
          </a:p>
          <a:p>
            <a:endParaRPr lang="cs-CZ" altLang="cs-CZ" sz="2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C37AA1A0-17CF-4E02-83FF-710F667E9F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Přípustné podmínky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31739FC4-0126-4320-AFED-0E893CA52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dirty="0"/>
              <a:t>Přínosy (náklady) je nutné ocenit pokud: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dirty="0"/>
              <a:t>se tím zvýší kvalita našeho rozhodování;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dirty="0"/>
              <a:t>je pravděpodobné, že shromáždění dalších dodatečných informací o netržních položkách změní výsledek analýzy;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dirty="0"/>
              <a:t>můžeme si dovolit vynaložit náklady potřebné k získání dodatečných informací.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DE5D683B-6910-494F-8C5A-0F4805993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Vhodné metody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54691A90-DE88-4740-BD05-B8961F160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Mimotržní metody oceňování </a:t>
            </a:r>
          </a:p>
          <a:p>
            <a:pPr lvl="1"/>
            <a:r>
              <a:rPr lang="cs-CZ" altLang="cs-CZ"/>
              <a:t>preferenční</a:t>
            </a:r>
          </a:p>
          <a:p>
            <a:pPr lvl="1"/>
            <a:r>
              <a:rPr lang="cs-CZ" altLang="cs-CZ"/>
              <a:t>nepreferenční</a:t>
            </a:r>
          </a:p>
          <a:p>
            <a:r>
              <a:rPr lang="cs-CZ" altLang="cs-CZ"/>
              <a:t>Náhražkové trhy</a:t>
            </a:r>
          </a:p>
          <a:p>
            <a:r>
              <a:rPr lang="cs-CZ" altLang="cs-CZ"/>
              <a:t>Stínové ceny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2F353AD6-DF6E-48C0-8C80-41CAF48816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400"/>
              <a:t>Problém stanovení diskontní sazby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68E84D0-3FC6-4B57-80A6-E00B74719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Problém zahrnutí faktoru času je možné vyřešit diskontováním oceněných nákladů a přínosů na současnou hodnotu pomocí diskontní sazby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BCA3E866-136B-444A-8AAD-F476E2D1F0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Diskontní sazba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83A567F9-7B9D-4D7E-9D05-ABAB477C6E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Definice</a:t>
            </a:r>
          </a:p>
          <a:p>
            <a:pPr lvl="1"/>
            <a:r>
              <a:rPr lang="cs-CZ" altLang="cs-CZ"/>
              <a:t>Teoreticky - nejlepší možný výnos alternativní investice k investici posuzované se stejným rizikem. </a:t>
            </a:r>
          </a:p>
          <a:p>
            <a:r>
              <a:rPr lang="cs-CZ" altLang="cs-CZ"/>
              <a:t>Společenská diskontní sazba</a:t>
            </a:r>
          </a:p>
          <a:p>
            <a:pPr lvl="1"/>
            <a:r>
              <a:rPr lang="cs-CZ" altLang="cs-CZ"/>
              <a:t>Diskontní sazba používaná vládou.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3AA302A-97E1-489F-8C66-72046CBEF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Analýza nákladů a přínosů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B182189-0AF2-4C72-AE19-5636707B25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2509" y="1752600"/>
            <a:ext cx="9665834" cy="426878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angl. </a:t>
            </a:r>
            <a:r>
              <a:rPr lang="cs-CZ" altLang="cs-CZ" dirty="0" err="1"/>
              <a:t>Cost</a:t>
            </a:r>
            <a:r>
              <a:rPr lang="cs-CZ" altLang="cs-CZ" dirty="0"/>
              <a:t>-benefit </a:t>
            </a:r>
            <a:r>
              <a:rPr lang="cs-CZ" altLang="cs-CZ" dirty="0" err="1"/>
              <a:t>Analysis</a:t>
            </a:r>
            <a:r>
              <a:rPr lang="cs-CZ" altLang="cs-CZ" dirty="0"/>
              <a:t> (CBA)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600" b="1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/>
              <a:t>Definice</a:t>
            </a:r>
          </a:p>
          <a:p>
            <a:pPr lvl="1"/>
            <a:r>
              <a:rPr lang="cs-CZ" altLang="cs-CZ" dirty="0"/>
              <a:t>analytický rámec pro vyhodnocování investičních projektů ve vládním sektoru</a:t>
            </a:r>
          </a:p>
          <a:p>
            <a:pPr lvl="1"/>
            <a:r>
              <a:rPr lang="cs-CZ" altLang="cs-CZ" dirty="0"/>
              <a:t>metodický postup, který svým průběhem postupně zodpovídá základní otázku: </a:t>
            </a:r>
            <a:r>
              <a:rPr lang="cs-CZ" altLang="cs-CZ" i="1" dirty="0"/>
              <a:t>Co komu realizace investičního projektu přináší a co komu bere?</a:t>
            </a:r>
            <a:r>
              <a:rPr lang="cs-CZ" altLang="cs-CZ" dirty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2846BCC6-EDAF-48B1-A926-546982F153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Výše diskontní sazby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5D33531B-9948-42C9-9998-BA37C1E50F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dirty="0"/>
              <a:t>Daná mírou zhodnocení využívaných zdrojů v případě jejich použití v soukromém sektoru. 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dirty="0"/>
              <a:t>Velmi diskutovaná zvláště v případech dlouhodobých VP (desetiletí a více)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dirty="0"/>
              <a:t>Nízká diskontní sazba nejvíce ovlivní VP, přinášející přínosy v dlouhém časovém období.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F92264A6-11EB-4E6C-9E5C-403AEDB1E9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400"/>
              <a:t>Problém výběru vhodného kritéria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7E0E253F-2122-4188-B051-6FDDA49B5C6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90739" y="1752600"/>
            <a:ext cx="8326437" cy="4267200"/>
          </a:xfrm>
        </p:spPr>
        <p:txBody>
          <a:bodyPr/>
          <a:lstStyle/>
          <a:p>
            <a:endParaRPr lang="cs-CZ" altLang="cs-CZ" sz="2600"/>
          </a:p>
          <a:p>
            <a:endParaRPr lang="cs-CZ" altLang="cs-CZ" sz="2600"/>
          </a:p>
          <a:p>
            <a:endParaRPr lang="cs-CZ" altLang="cs-CZ" sz="2600"/>
          </a:p>
        </p:txBody>
      </p:sp>
      <p:graphicFrame>
        <p:nvGraphicFramePr>
          <p:cNvPr id="98604" name="Group 300">
            <a:extLst>
              <a:ext uri="{FF2B5EF4-FFF2-40B4-BE49-F238E27FC236}">
                <a16:creationId xmlns:a16="http://schemas.microsoft.com/office/drawing/2014/main" id="{1092CC37-2525-4F98-890D-5994FCD4CDB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279650" y="2133600"/>
          <a:ext cx="8064500" cy="2072640"/>
        </p:xfrm>
        <a:graphic>
          <a:graphicData uri="http://schemas.openxmlformats.org/drawingml/2006/table">
            <a:tbl>
              <a:tblPr/>
              <a:tblGrid>
                <a:gridCol w="1211263">
                  <a:extLst>
                    <a:ext uri="{9D8B030D-6E8A-4147-A177-3AD203B41FA5}">
                      <a16:colId xmlns:a16="http://schemas.microsoft.com/office/drawing/2014/main" val="3114807782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67327698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3755916428"/>
                    </a:ext>
                  </a:extLst>
                </a:gridCol>
                <a:gridCol w="782637">
                  <a:extLst>
                    <a:ext uri="{9D8B030D-6E8A-4147-A177-3AD203B41FA5}">
                      <a16:colId xmlns:a16="http://schemas.microsoft.com/office/drawing/2014/main" val="1271332166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43852610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7204111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829057626"/>
                    </a:ext>
                  </a:extLst>
                </a:gridCol>
              </a:tblGrid>
              <a:tr h="592138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(C)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Přínosy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(B)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B/C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Pořadí</a:t>
                      </a:r>
                    </a:p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projektů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NPV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Pořadí </a:t>
                      </a:r>
                    </a:p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projektů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09807"/>
                  </a:ext>
                </a:extLst>
              </a:tr>
              <a:tr h="37941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906886"/>
                  </a:ext>
                </a:extLst>
              </a:tr>
              <a:tr h="431800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70610"/>
                  </a:ext>
                </a:extLst>
              </a:tr>
              <a:tr h="431800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82556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EFBD2079-75E1-41BB-BA80-BF2528D5D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Porovnání ukazatelů hodnocení</a:t>
            </a:r>
          </a:p>
        </p:txBody>
      </p:sp>
      <p:graphicFrame>
        <p:nvGraphicFramePr>
          <p:cNvPr id="99581" name="Group 253">
            <a:extLst>
              <a:ext uri="{FF2B5EF4-FFF2-40B4-BE49-F238E27FC236}">
                <a16:creationId xmlns:a16="http://schemas.microsoft.com/office/drawing/2014/main" id="{FDCF90AE-494C-452E-A060-143C8DFC69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63750" y="1773238"/>
          <a:ext cx="8135938" cy="4273550"/>
        </p:xfrm>
        <a:graphic>
          <a:graphicData uri="http://schemas.openxmlformats.org/drawingml/2006/table">
            <a:tbl>
              <a:tblPr/>
              <a:tblGrid>
                <a:gridCol w="2808288">
                  <a:extLst>
                    <a:ext uri="{9D8B030D-6E8A-4147-A177-3AD203B41FA5}">
                      <a16:colId xmlns:a16="http://schemas.microsoft.com/office/drawing/2014/main" val="218616214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515924272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3216167724"/>
                    </a:ext>
                  </a:extLst>
                </a:gridCol>
                <a:gridCol w="865188">
                  <a:extLst>
                    <a:ext uri="{9D8B030D-6E8A-4147-A177-3AD203B41FA5}">
                      <a16:colId xmlns:a16="http://schemas.microsoft.com/office/drawing/2014/main" val="1273522894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197909443"/>
                    </a:ext>
                  </a:extLst>
                </a:gridCol>
                <a:gridCol w="935038">
                  <a:extLst>
                    <a:ext uri="{9D8B030D-6E8A-4147-A177-3AD203B41FA5}">
                      <a16:colId xmlns:a16="http://schemas.microsoft.com/office/drawing/2014/main" val="414789805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270211962"/>
                    </a:ext>
                  </a:extLst>
                </a:gridCol>
              </a:tblGrid>
              <a:tr h="509588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Vlastnosti ukazatele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B/C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NPV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IRR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DN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prostá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DN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reálná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172987"/>
                  </a:ext>
                </a:extLst>
              </a:tr>
              <a:tr h="56991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Uvažuje časovou</a:t>
                      </a:r>
                    </a:p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hodnotu peněz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506523"/>
                  </a:ext>
                </a:extLst>
              </a:tr>
              <a:tr h="660400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Uvažuje všechny</a:t>
                      </a:r>
                    </a:p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relevantní hotovostní</a:t>
                      </a:r>
                    </a:p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toky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0788853"/>
                  </a:ext>
                </a:extLst>
              </a:tr>
              <a:tr h="63341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Závislost na odhadu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diskontní sazby r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833906"/>
                  </a:ext>
                </a:extLst>
              </a:tr>
              <a:tr h="568325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Závislost na odhadu</a:t>
                      </a:r>
                    </a:p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hotovostních toků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5789824"/>
                  </a:ext>
                </a:extLst>
              </a:tr>
              <a:tr h="463550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Vlastnost aditivity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5959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Metodika EU (2014-2020 a dále)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1988840"/>
            <a:ext cx="9264432" cy="4032448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</a:pPr>
            <a:r>
              <a:rPr lang="cs-CZ" dirty="0"/>
              <a:t>Postup CBA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400" i="1" dirty="0"/>
              <a:t>Analýza souvislostí 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400" i="1" dirty="0"/>
              <a:t>Definice cílů 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400" i="1" dirty="0"/>
              <a:t>Identifikace projektu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400" i="1" dirty="0"/>
              <a:t>Technická proveditelnost a environmentální udržitelnost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400" i="1" dirty="0"/>
              <a:t>Finanční analýza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400" i="1" dirty="0"/>
              <a:t>Ekonomická analýza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400" i="1" dirty="0"/>
              <a:t>Analýza rizik</a:t>
            </a:r>
          </a:p>
          <a:p>
            <a:pPr marL="457200" lvl="1">
              <a:lnSpc>
                <a:spcPct val="100000"/>
              </a:lnSpc>
              <a:spcBef>
                <a:spcPts val="600"/>
              </a:spcBef>
            </a:pPr>
            <a:r>
              <a:rPr lang="cs-CZ" sz="2400" dirty="0"/>
              <a:t>(obrázek str. 8 </a:t>
            </a:r>
            <a:r>
              <a:rPr lang="cs-CZ" sz="2400" dirty="0" err="1"/>
              <a:t>Guide</a:t>
            </a:r>
            <a:r>
              <a:rPr lang="cs-CZ" sz="2400" dirty="0"/>
              <a:t>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7668513" cy="587152"/>
          </a:xfrm>
        </p:spPr>
        <p:txBody>
          <a:bodyPr>
            <a:normAutofit fontScale="90000"/>
          </a:bodyPr>
          <a:lstStyle/>
          <a:p>
            <a:r>
              <a:rPr lang="cs-CZ" dirty="0"/>
              <a:t>Od cen tržních k cenám stínovým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1371" y="1196752"/>
            <a:ext cx="8083061" cy="502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588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Netržní statky a služby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Definice veřejného statku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Podle ekonomické podstaty (Samuelson) jsou to statky, pro které jsou charakteristické následující vlastnosti </a:t>
            </a:r>
            <a:r>
              <a:rPr lang="cs-CZ" sz="2400"/>
              <a:t>(platí pro čisté veřejné statky)</a:t>
            </a:r>
            <a:r>
              <a:rPr lang="cs-CZ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Nedělitelnost spotřeby a nesoutěživost spotřebitele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Nevylučitelnost ze spotřeby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Nulové mezní náklady na spotřebu každého dalšího spotřebitele</a:t>
            </a:r>
          </a:p>
        </p:txBody>
      </p:sp>
    </p:spTree>
    <p:extLst>
      <p:ext uri="{BB962C8B-B14F-4D97-AF65-F5344CB8AC3E}">
        <p14:creationId xmlns:p14="http://schemas.microsoft.com/office/powerpoint/2010/main" val="1521707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Ekonomická hodnota přírody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spcBef>
                <a:spcPts val="600"/>
              </a:spcBef>
            </a:pPr>
            <a:r>
              <a:rPr lang="cs-CZ" sz="2600" dirty="0"/>
              <a:t>Vychází ze 4 hlavních užitků:</a:t>
            </a:r>
          </a:p>
          <a:p>
            <a:pPr marL="571500" indent="-571500">
              <a:spcBef>
                <a:spcPts val="600"/>
              </a:spcBef>
            </a:pPr>
            <a:r>
              <a:rPr lang="cs-CZ" sz="2600" dirty="0"/>
              <a:t>přímá užitná hodnota , </a:t>
            </a:r>
          </a:p>
          <a:p>
            <a:pPr marL="966788" lvl="1" indent="-495300">
              <a:lnSpc>
                <a:spcPct val="100000"/>
              </a:lnSpc>
              <a:spcBef>
                <a:spcPts val="600"/>
              </a:spcBef>
            </a:pPr>
            <a:r>
              <a:rPr lang="cs-CZ" sz="2200" dirty="0"/>
              <a:t>klasická ekonomická hodnota odvozená ze současného využití, </a:t>
            </a:r>
          </a:p>
          <a:p>
            <a:pPr marL="571500" indent="-571500">
              <a:spcBef>
                <a:spcPts val="600"/>
              </a:spcBef>
            </a:pPr>
            <a:r>
              <a:rPr lang="cs-CZ" sz="2600" dirty="0"/>
              <a:t>nepřímá užitná hodnota</a:t>
            </a:r>
          </a:p>
          <a:p>
            <a:pPr marL="966788" lvl="1" indent="-495300">
              <a:lnSpc>
                <a:spcPct val="100000"/>
              </a:lnSpc>
              <a:spcBef>
                <a:spcPts val="600"/>
              </a:spcBef>
            </a:pPr>
            <a:r>
              <a:rPr lang="cs-CZ" sz="2200" dirty="0"/>
              <a:t>vztahuje se k poskytovaným ekologickým funkcím, </a:t>
            </a:r>
          </a:p>
          <a:p>
            <a:pPr marL="571500" indent="-571500">
              <a:spcBef>
                <a:spcPts val="600"/>
              </a:spcBef>
            </a:pPr>
            <a:r>
              <a:rPr lang="cs-CZ" sz="2600" dirty="0"/>
              <a:t>opční hodnota </a:t>
            </a:r>
          </a:p>
          <a:p>
            <a:pPr marL="966788" lvl="1" indent="-495300">
              <a:lnSpc>
                <a:spcPct val="100000"/>
              </a:lnSpc>
              <a:spcBef>
                <a:spcPts val="600"/>
              </a:spcBef>
            </a:pPr>
            <a:r>
              <a:rPr lang="cs-CZ" sz="2200" dirty="0"/>
              <a:t>vyplývá z nejistoty spojené s riziky budoucnosti </a:t>
            </a:r>
          </a:p>
          <a:p>
            <a:pPr marL="571500" indent="-571500">
              <a:spcBef>
                <a:spcPts val="600"/>
              </a:spcBef>
            </a:pPr>
            <a:r>
              <a:rPr lang="cs-CZ" sz="2600" dirty="0"/>
              <a:t>existenční hodnota</a:t>
            </a:r>
          </a:p>
          <a:p>
            <a:pPr marL="966788" lvl="1" indent="-495300">
              <a:lnSpc>
                <a:spcPct val="100000"/>
              </a:lnSpc>
              <a:spcBef>
                <a:spcPts val="600"/>
              </a:spcBef>
            </a:pPr>
            <a:r>
              <a:rPr lang="cs-CZ" sz="2200" dirty="0"/>
              <a:t>vyjádření potřeby zachování přírody a různých forem života. </a:t>
            </a:r>
          </a:p>
        </p:txBody>
      </p:sp>
    </p:spTree>
    <p:extLst>
      <p:ext uri="{BB962C8B-B14F-4D97-AF65-F5344CB8AC3E}">
        <p14:creationId xmlns:p14="http://schemas.microsoft.com/office/powerpoint/2010/main" val="6073885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Příklady ekologických hodnot</a:t>
            </a:r>
          </a:p>
        </p:txBody>
      </p:sp>
      <p:graphicFrame>
        <p:nvGraphicFramePr>
          <p:cNvPr id="83107" name="Group 163"/>
          <p:cNvGraphicFramePr>
            <a:graphicFrameLocks noGrp="1"/>
          </p:cNvGraphicFramePr>
          <p:nvPr>
            <p:ph type="tbl" idx="1"/>
          </p:nvPr>
        </p:nvGraphicFramePr>
        <p:xfrm>
          <a:off x="2090738" y="1752600"/>
          <a:ext cx="8108950" cy="4289466"/>
        </p:xfrm>
        <a:graphic>
          <a:graphicData uri="http://schemas.openxmlformats.org/drawingml/2006/table">
            <a:tbl>
              <a:tblPr/>
              <a:tblGrid>
                <a:gridCol w="1989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7496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Přímé užitné hodnoty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Nepřímé užitné hodnoty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Opční hodnoty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Existenční hodnoty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443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Produkce ryb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Biodiverzita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Zachování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Biodiverzity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Zachování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biodiverzity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123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Chov kachen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Mikroklima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32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Rekreace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Ekologická stabilita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krajiny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Udržení vodních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zdrojů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123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Regulace odtoku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Krajinný ráz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9084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Pozitivní vliv na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kvalitu vody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Samočisticí procesy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Stabilita krajiny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vůči klimatickým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změnám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123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Vodní zdroj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Produkce kyslíku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06194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360" y="607333"/>
            <a:ext cx="8001000" cy="1008063"/>
          </a:xfrm>
        </p:spPr>
        <p:txBody>
          <a:bodyPr/>
          <a:lstStyle/>
          <a:p>
            <a:pPr eaLnBrk="1" hangingPunct="1"/>
            <a:r>
              <a:rPr lang="cs-CZ" sz="3600" dirty="0"/>
              <a:t>Klasifikace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85360" y="1844675"/>
            <a:ext cx="9436553" cy="4281488"/>
          </a:xfrm>
        </p:spPr>
        <p:txBody>
          <a:bodyPr/>
          <a:lstStyle/>
          <a:p>
            <a:pPr marL="571500" indent="-571500">
              <a:spcBef>
                <a:spcPts val="600"/>
              </a:spcBef>
            </a:pPr>
            <a:r>
              <a:rPr lang="cs-CZ" dirty="0"/>
              <a:t>přímé metody, </a:t>
            </a:r>
          </a:p>
          <a:p>
            <a:pPr marL="966788" lvl="1" indent="-495300">
              <a:lnSpc>
                <a:spcPct val="100000"/>
              </a:lnSpc>
              <a:spcBef>
                <a:spcPts val="600"/>
              </a:spcBef>
            </a:pPr>
            <a:r>
              <a:rPr lang="cs-CZ" sz="2400" dirty="0"/>
              <a:t>spotřebitel je dotazován přímo,</a:t>
            </a:r>
          </a:p>
          <a:p>
            <a:pPr marL="571500" indent="-571500">
              <a:spcBef>
                <a:spcPts val="600"/>
              </a:spcBef>
            </a:pPr>
            <a:r>
              <a:rPr lang="cs-CZ" dirty="0"/>
              <a:t>nepřímé metody, </a:t>
            </a:r>
          </a:p>
          <a:p>
            <a:pPr marL="966788" lvl="1" indent="-495300">
              <a:lnSpc>
                <a:spcPct val="100000"/>
              </a:lnSpc>
              <a:spcBef>
                <a:spcPts val="600"/>
              </a:spcBef>
            </a:pPr>
            <a:r>
              <a:rPr lang="cs-CZ" sz="2400" dirty="0"/>
              <a:t>spotřebitelská úspora je odvozena prostřednictvím souvisejících trhů (trhy těch statků a služeb, u nichž jsou veřejné statky a služby posuzovány jako jedna z částí užitné hodnoty).</a:t>
            </a:r>
          </a:p>
        </p:txBody>
      </p:sp>
    </p:spTree>
    <p:extLst>
      <p:ext uri="{BB962C8B-B14F-4D97-AF65-F5344CB8AC3E}">
        <p14:creationId xmlns:p14="http://schemas.microsoft.com/office/powerpoint/2010/main" val="204079485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8971" y="260351"/>
            <a:ext cx="9514342" cy="1216025"/>
          </a:xfrm>
        </p:spPr>
        <p:txBody>
          <a:bodyPr/>
          <a:lstStyle/>
          <a:p>
            <a:pPr eaLnBrk="1" hangingPunct="1"/>
            <a:r>
              <a:rPr lang="cs-CZ" sz="3200" dirty="0"/>
              <a:t>Metody ocenění environmentálních nákladů a přínosů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700214"/>
            <a:ext cx="8001000" cy="46815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z="2400"/>
          </a:p>
          <a:p>
            <a:pPr eaLnBrk="1" hangingPunct="1">
              <a:buFont typeface="Wingdings" pitchFamily="2" charset="2"/>
              <a:buNone/>
            </a:pPr>
            <a:endParaRPr lang="cs-CZ" sz="2400"/>
          </a:p>
          <a:p>
            <a:pPr eaLnBrk="1" hangingPunct="1">
              <a:buFont typeface="Wingdings" pitchFamily="2" charset="2"/>
              <a:buNone/>
            </a:pPr>
            <a:endParaRPr lang="cs-CZ" sz="2400"/>
          </a:p>
          <a:p>
            <a:pPr eaLnBrk="1" hangingPunct="1">
              <a:buFont typeface="Wingdings" pitchFamily="2" charset="2"/>
              <a:buNone/>
            </a:pPr>
            <a:endParaRPr lang="cs-CZ" sz="2400"/>
          </a:p>
          <a:p>
            <a:pPr eaLnBrk="1" hangingPunct="1">
              <a:buFont typeface="Wingdings" pitchFamily="2" charset="2"/>
              <a:buNone/>
            </a:pPr>
            <a:endParaRPr lang="cs-CZ" sz="2400"/>
          </a:p>
          <a:p>
            <a:pPr eaLnBrk="1" hangingPunct="1">
              <a:buFont typeface="Wingdings" pitchFamily="2" charset="2"/>
              <a:buNone/>
            </a:pPr>
            <a:endParaRPr lang="cs-CZ" sz="2400"/>
          </a:p>
          <a:p>
            <a:pPr eaLnBrk="1" hangingPunct="1">
              <a:buFont typeface="Wingdings" pitchFamily="2" charset="2"/>
              <a:buNone/>
            </a:pPr>
            <a:endParaRPr lang="cs-CZ" sz="2400"/>
          </a:p>
          <a:p>
            <a:pPr eaLnBrk="1" hangingPunct="1">
              <a:buFont typeface="Wingdings" pitchFamily="2" charset="2"/>
              <a:buNone/>
            </a:pPr>
            <a:endParaRPr lang="cs-CZ" sz="2400"/>
          </a:p>
          <a:p>
            <a:pPr eaLnBrk="1" hangingPunct="1">
              <a:buFont typeface="Wingdings" pitchFamily="2" charset="2"/>
              <a:buNone/>
            </a:pPr>
            <a:endParaRPr lang="cs-CZ" sz="2400"/>
          </a:p>
          <a:p>
            <a:pPr eaLnBrk="1" hangingPunct="1">
              <a:buFont typeface="Wingdings" pitchFamily="2" charset="2"/>
              <a:buNone/>
            </a:pPr>
            <a:endParaRPr lang="cs-CZ" sz="2400"/>
          </a:p>
        </p:txBody>
      </p:sp>
      <p:grpSp>
        <p:nvGrpSpPr>
          <p:cNvPr id="9220" name="Group 4"/>
          <p:cNvGrpSpPr>
            <a:grpSpLocks noChangeAspect="1"/>
          </p:cNvGrpSpPr>
          <p:nvPr/>
        </p:nvGrpSpPr>
        <p:grpSpPr bwMode="auto">
          <a:xfrm>
            <a:off x="2424114" y="1773239"/>
            <a:ext cx="6696075" cy="4275137"/>
            <a:chOff x="2500" y="6865"/>
            <a:chExt cx="7200" cy="4627"/>
          </a:xfrm>
        </p:grpSpPr>
        <p:sp>
          <p:nvSpPr>
            <p:cNvPr id="9221" name="AutoShape 5"/>
            <p:cNvSpPr>
              <a:spLocks noChangeAspect="1" noChangeArrowheads="1"/>
            </p:cNvSpPr>
            <p:nvPr/>
          </p:nvSpPr>
          <p:spPr bwMode="auto">
            <a:xfrm>
              <a:off x="2500" y="6865"/>
              <a:ext cx="7200" cy="4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3726" y="7790"/>
              <a:ext cx="1684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Nepřímé metody ocenění</a:t>
              </a:r>
              <a:endParaRPr lang="cs-CZ" sz="1200"/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6943" y="7790"/>
              <a:ext cx="1685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Přímé metody ocenění</a:t>
              </a:r>
              <a:endParaRPr lang="cs-CZ" sz="1200"/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4492" y="7019"/>
              <a:ext cx="3217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Metody ocenění environmentálních nákladů a přínosů</a:t>
              </a:r>
              <a:endParaRPr lang="cs-CZ" sz="1200"/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2653" y="8562"/>
              <a:ext cx="1378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Konvenčních trhů</a:t>
              </a:r>
              <a:endParaRPr lang="cs-CZ" sz="1200"/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4798" y="8562"/>
              <a:ext cx="1379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Náhražkových trhů</a:t>
              </a:r>
              <a:endParaRPr lang="cs-CZ" sz="1200"/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7096" y="8562"/>
              <a:ext cx="1378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Hypotetických trhů </a:t>
              </a:r>
              <a:endParaRPr lang="cs-CZ" sz="1200"/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960" y="9333"/>
              <a:ext cx="1685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Metoda ovlivnění produkce (EOPM)</a:t>
              </a:r>
              <a:endParaRPr lang="cs-CZ" sz="1200"/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2960" y="10104"/>
              <a:ext cx="1685" cy="4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Metoda nákladů na odstranění (RCM)</a:t>
              </a:r>
              <a:endParaRPr lang="cs-CZ" sz="1200"/>
            </a:p>
          </p:txBody>
        </p:sp>
        <p:sp>
          <p:nvSpPr>
            <p:cNvPr id="9230" name="Rectangle 14"/>
            <p:cNvSpPr>
              <a:spLocks noChangeArrowheads="1"/>
            </p:cNvSpPr>
            <p:nvPr/>
          </p:nvSpPr>
          <p:spPr bwMode="auto">
            <a:xfrm>
              <a:off x="5104" y="9333"/>
              <a:ext cx="1686" cy="4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Metoda prevent. výdajů (PEM)</a:t>
              </a:r>
              <a:endParaRPr lang="cs-CZ" sz="1200"/>
            </a:p>
          </p:txBody>
        </p:sp>
        <p:sp>
          <p:nvSpPr>
            <p:cNvPr id="9231" name="Rectangle 15"/>
            <p:cNvSpPr>
              <a:spLocks noChangeArrowheads="1"/>
            </p:cNvSpPr>
            <p:nvPr/>
          </p:nvSpPr>
          <p:spPr bwMode="auto">
            <a:xfrm>
              <a:off x="5104" y="10104"/>
              <a:ext cx="1687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Metoda cestovních nákladů (TCM)</a:t>
              </a:r>
              <a:endParaRPr lang="cs-CZ" sz="1200"/>
            </a:p>
          </p:txBody>
        </p: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5104" y="10876"/>
              <a:ext cx="1689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Hedonic Price   Method (HPM)</a:t>
              </a:r>
              <a:endParaRPr lang="cs-CZ" sz="1200"/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7402" y="9333"/>
              <a:ext cx="2145" cy="4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Kontingentní oceňovací metoda (CVM</a:t>
              </a:r>
              <a:r>
                <a:rPr lang="cs-CZ" sz="900">
                  <a:latin typeface="Arial" charset="0"/>
                </a:rPr>
                <a:t>)</a:t>
              </a:r>
              <a:endParaRPr lang="cs-CZ"/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7402" y="10104"/>
              <a:ext cx="2145" cy="4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Metoda konting. pořádku (CRM)</a:t>
              </a:r>
              <a:endParaRPr lang="cs-CZ" sz="1200"/>
            </a:p>
          </p:txBody>
        </p:sp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7402" y="10876"/>
              <a:ext cx="2145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Metoda experiment. výběru (CEM)</a:t>
              </a:r>
              <a:endParaRPr lang="cs-CZ" sz="1200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>
              <a:off x="2807" y="10413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>
              <a:off x="2807" y="9642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38" name="Line 22"/>
            <p:cNvSpPr>
              <a:spLocks noChangeShapeType="1"/>
            </p:cNvSpPr>
            <p:nvPr/>
          </p:nvSpPr>
          <p:spPr bwMode="auto">
            <a:xfrm>
              <a:off x="4951" y="9024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39" name="Line 23"/>
            <p:cNvSpPr>
              <a:spLocks noChangeShapeType="1"/>
            </p:cNvSpPr>
            <p:nvPr/>
          </p:nvSpPr>
          <p:spPr bwMode="auto">
            <a:xfrm>
              <a:off x="4951" y="11184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0" name="Line 24"/>
            <p:cNvSpPr>
              <a:spLocks noChangeShapeType="1"/>
            </p:cNvSpPr>
            <p:nvPr/>
          </p:nvSpPr>
          <p:spPr bwMode="auto">
            <a:xfrm>
              <a:off x="4951" y="10413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1" name="Line 25"/>
            <p:cNvSpPr>
              <a:spLocks noChangeShapeType="1"/>
            </p:cNvSpPr>
            <p:nvPr/>
          </p:nvSpPr>
          <p:spPr bwMode="auto">
            <a:xfrm>
              <a:off x="4951" y="9642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2" name="Line 26"/>
            <p:cNvSpPr>
              <a:spLocks noChangeShapeType="1"/>
            </p:cNvSpPr>
            <p:nvPr/>
          </p:nvSpPr>
          <p:spPr bwMode="auto">
            <a:xfrm>
              <a:off x="7249" y="9024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3" name="Line 27"/>
            <p:cNvSpPr>
              <a:spLocks noChangeShapeType="1"/>
            </p:cNvSpPr>
            <p:nvPr/>
          </p:nvSpPr>
          <p:spPr bwMode="auto">
            <a:xfrm>
              <a:off x="7249" y="11184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4" name="Line 28"/>
            <p:cNvSpPr>
              <a:spLocks noChangeShapeType="1"/>
            </p:cNvSpPr>
            <p:nvPr/>
          </p:nvSpPr>
          <p:spPr bwMode="auto">
            <a:xfrm>
              <a:off x="7249" y="10413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5" name="Line 29"/>
            <p:cNvSpPr>
              <a:spLocks noChangeShapeType="1"/>
            </p:cNvSpPr>
            <p:nvPr/>
          </p:nvSpPr>
          <p:spPr bwMode="auto">
            <a:xfrm>
              <a:off x="7249" y="9642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>
              <a:off x="3419" y="8407"/>
              <a:ext cx="19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>
              <a:off x="3419" y="8407"/>
              <a:ext cx="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8" name="Line 32"/>
            <p:cNvSpPr>
              <a:spLocks noChangeShapeType="1"/>
            </p:cNvSpPr>
            <p:nvPr/>
          </p:nvSpPr>
          <p:spPr bwMode="auto">
            <a:xfrm>
              <a:off x="5411" y="8407"/>
              <a:ext cx="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>
              <a:off x="4492" y="8253"/>
              <a:ext cx="1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0" name="Line 34"/>
            <p:cNvSpPr>
              <a:spLocks noChangeShapeType="1"/>
            </p:cNvSpPr>
            <p:nvPr/>
          </p:nvSpPr>
          <p:spPr bwMode="auto">
            <a:xfrm>
              <a:off x="7709" y="8253"/>
              <a:ext cx="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1" name="Line 35"/>
            <p:cNvSpPr>
              <a:spLocks noChangeShapeType="1"/>
            </p:cNvSpPr>
            <p:nvPr/>
          </p:nvSpPr>
          <p:spPr bwMode="auto">
            <a:xfrm>
              <a:off x="6024" y="7481"/>
              <a:ext cx="1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2" name="Line 36"/>
            <p:cNvSpPr>
              <a:spLocks noChangeShapeType="1"/>
            </p:cNvSpPr>
            <p:nvPr/>
          </p:nvSpPr>
          <p:spPr bwMode="auto">
            <a:xfrm>
              <a:off x="4492" y="7636"/>
              <a:ext cx="1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3" name="Line 37"/>
            <p:cNvSpPr>
              <a:spLocks noChangeShapeType="1"/>
            </p:cNvSpPr>
            <p:nvPr/>
          </p:nvSpPr>
          <p:spPr bwMode="auto">
            <a:xfrm>
              <a:off x="7709" y="7636"/>
              <a:ext cx="1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>
              <a:off x="4491" y="7636"/>
              <a:ext cx="32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5" name="Rectangle 39"/>
            <p:cNvSpPr>
              <a:spLocks noChangeArrowheads="1"/>
            </p:cNvSpPr>
            <p:nvPr/>
          </p:nvSpPr>
          <p:spPr bwMode="auto">
            <a:xfrm>
              <a:off x="2960" y="10875"/>
              <a:ext cx="1683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Nákladové metody (TCA, LCA,TCC)</a:t>
              </a:r>
              <a:endParaRPr lang="cs-CZ" sz="1200"/>
            </a:p>
          </p:txBody>
        </p:sp>
        <p:sp>
          <p:nvSpPr>
            <p:cNvPr id="9256" name="Line 40"/>
            <p:cNvSpPr>
              <a:spLocks noChangeShapeType="1"/>
            </p:cNvSpPr>
            <p:nvPr/>
          </p:nvSpPr>
          <p:spPr bwMode="auto">
            <a:xfrm>
              <a:off x="2806" y="9024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7" name="Line 41"/>
            <p:cNvSpPr>
              <a:spLocks noChangeShapeType="1"/>
            </p:cNvSpPr>
            <p:nvPr/>
          </p:nvSpPr>
          <p:spPr bwMode="auto">
            <a:xfrm>
              <a:off x="2806" y="11184"/>
              <a:ext cx="1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09057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FE0B3C7B-987C-4681-969A-F4D487077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Základní rys CBA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8095342F-A534-406B-A0A6-1AF4C9AC61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náklady a přínosy (vstupy a výstupy) vždy oceňuje v </a:t>
            </a:r>
            <a:r>
              <a:rPr lang="cs-CZ" altLang="cs-CZ" b="1"/>
              <a:t>peněžních jednotkách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b="1"/>
          </a:p>
          <a:p>
            <a:endParaRPr lang="cs-CZ" alt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7162" y="304801"/>
            <a:ext cx="9412513" cy="1179513"/>
          </a:xfrm>
        </p:spPr>
        <p:txBody>
          <a:bodyPr/>
          <a:lstStyle/>
          <a:p>
            <a:pPr eaLnBrk="1" hangingPunct="1"/>
            <a:r>
              <a:rPr lang="cs-CZ" sz="3200" dirty="0"/>
              <a:t>Druhy klasifikace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idx="1"/>
          </p:nvPr>
        </p:nvSpPr>
        <p:spPr>
          <a:xfrm>
            <a:off x="798286" y="1190171"/>
            <a:ext cx="9412514" cy="4935992"/>
          </a:xfrm>
        </p:spPr>
        <p:txBody>
          <a:bodyPr/>
          <a:lstStyle/>
          <a:p>
            <a:pPr marL="571500" indent="-571500">
              <a:spcBef>
                <a:spcPts val="600"/>
              </a:spcBef>
            </a:pPr>
            <a:r>
              <a:rPr lang="cs-CZ" sz="2400" b="1" dirty="0"/>
              <a:t>Metodologie vycházející z nákladů</a:t>
            </a:r>
          </a:p>
          <a:p>
            <a:pPr marL="966788" lvl="1" indent="-495300">
              <a:lnSpc>
                <a:spcPct val="100000"/>
              </a:lnSpc>
              <a:spcBef>
                <a:spcPts val="600"/>
              </a:spcBef>
            </a:pPr>
            <a:r>
              <a:rPr lang="cs-CZ" altLang="zh-CN" sz="2000" dirty="0"/>
              <a:t>metody založené na obnovovacích (reprodukčních) nákladech,</a:t>
            </a:r>
          </a:p>
          <a:p>
            <a:pPr marL="571500" indent="-571500">
              <a:spcBef>
                <a:spcPts val="600"/>
              </a:spcBef>
            </a:pPr>
            <a:r>
              <a:rPr lang="cs-CZ" altLang="zh-CN" sz="2400" b="1" dirty="0"/>
              <a:t>Metodologie ocenění ztráty užitné a neužitné hodnoty</a:t>
            </a:r>
          </a:p>
          <a:p>
            <a:pPr marL="966788" lvl="1" indent="-495300">
              <a:lnSpc>
                <a:spcPct val="100000"/>
              </a:lnSpc>
              <a:spcBef>
                <a:spcPts val="600"/>
              </a:spcBef>
            </a:pPr>
            <a:r>
              <a:rPr lang="cs-CZ" altLang="zh-CN" sz="2000" dirty="0"/>
              <a:t>metody založené na údajích generovaných trhem (ocenění na základě ceny tržního statku, který je nejbližším substitutem aj.),</a:t>
            </a:r>
          </a:p>
          <a:p>
            <a:pPr marL="966788" lvl="1" indent="-495300">
              <a:lnSpc>
                <a:spcPct val="100000"/>
              </a:lnSpc>
              <a:spcBef>
                <a:spcPts val="600"/>
              </a:spcBef>
            </a:pPr>
            <a:r>
              <a:rPr lang="cs-CZ" altLang="zh-CN" sz="2000" dirty="0"/>
              <a:t>metody založené na náhradním tržním ocenění (metoda cestovních nákladů, metoda </a:t>
            </a:r>
            <a:r>
              <a:rPr lang="cs-CZ" altLang="zh-CN" sz="2000" dirty="0" err="1"/>
              <a:t>hedonických</a:t>
            </a:r>
            <a:r>
              <a:rPr lang="cs-CZ" altLang="zh-CN" sz="2000" dirty="0"/>
              <a:t> cen),</a:t>
            </a:r>
          </a:p>
          <a:p>
            <a:pPr marL="966788" lvl="1" indent="-495300">
              <a:lnSpc>
                <a:spcPct val="100000"/>
              </a:lnSpc>
              <a:spcBef>
                <a:spcPts val="600"/>
              </a:spcBef>
            </a:pPr>
            <a:r>
              <a:rPr lang="cs-CZ" altLang="zh-CN" sz="2000" dirty="0"/>
              <a:t>metody založené na vytvoření “hypotetického trhu” (kontingentní oceňovací metoda),</a:t>
            </a:r>
          </a:p>
          <a:p>
            <a:pPr marL="966788" lvl="1" indent="-495300">
              <a:lnSpc>
                <a:spcPct val="100000"/>
              </a:lnSpc>
              <a:spcBef>
                <a:spcPts val="600"/>
              </a:spcBef>
            </a:pPr>
            <a:r>
              <a:rPr lang="cs-CZ" altLang="zh-CN" sz="2000" dirty="0"/>
              <a:t>metody založené na transferu benefitů (využití hodnot ocenění pro podobné situace)</a:t>
            </a:r>
            <a:r>
              <a:rPr lang="cs-CZ" altLang="zh-CN" dirty="0"/>
              <a:t> </a:t>
            </a:r>
            <a:endParaRPr lang="cs-CZ" dirty="0"/>
          </a:p>
        </p:txBody>
      </p:sp>
      <p:sp>
        <p:nvSpPr>
          <p:cNvPr id="10244" name="Rectangle 11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5" name="Rectangle 13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7236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Druhy klasifikace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95300" indent="-495300">
              <a:spcBef>
                <a:spcPts val="600"/>
              </a:spcBef>
            </a:pPr>
            <a:r>
              <a:rPr lang="cs-CZ" sz="2600" b="1" dirty="0"/>
              <a:t>Metody založené na preferencích jednotlivců</a:t>
            </a:r>
            <a:endParaRPr lang="cs-CZ" sz="2500" b="1" dirty="0"/>
          </a:p>
          <a:p>
            <a:pPr marL="342900" lvl="1" indent="-342900" eaLnBrk="1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zh-CN" sz="2300" dirty="0"/>
              <a:t>metody vyjádřených preferencí </a:t>
            </a:r>
          </a:p>
          <a:p>
            <a:pPr marL="342900" lvl="1" indent="-342900" eaLnBrk="1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zh-CN" sz="2300" dirty="0"/>
              <a:t>metody projevených preferencí </a:t>
            </a:r>
          </a:p>
          <a:p>
            <a:pPr marL="495300" indent="-495300">
              <a:spcBef>
                <a:spcPts val="600"/>
              </a:spcBef>
            </a:pPr>
            <a:r>
              <a:rPr lang="cs-CZ" sz="2600" b="1" dirty="0"/>
              <a:t>Metody založené na expertním (nepreferenčním) přístupu</a:t>
            </a:r>
          </a:p>
          <a:p>
            <a:pPr marL="342900" lvl="1" indent="-342900" eaLnBrk="1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zh-CN" sz="2300" dirty="0"/>
              <a:t>metody expertní,</a:t>
            </a:r>
          </a:p>
          <a:p>
            <a:pPr marL="342900" lvl="1" indent="-342900" eaLnBrk="1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zh-CN" sz="2300" dirty="0"/>
              <a:t>metody založené na zjišťování nákladů a rizik přes oportunitní náklady, alternativní náklady</a:t>
            </a:r>
          </a:p>
          <a:p>
            <a:pPr marL="342900" lvl="1" indent="-342900" eaLnBrk="1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zh-CN" sz="2300" dirty="0"/>
              <a:t>metody přístupu produkční funkce </a:t>
            </a:r>
          </a:p>
          <a:p>
            <a:pPr marL="342900" lvl="1" indent="-342900" eaLnBrk="1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zh-CN" sz="2300" dirty="0"/>
              <a:t>multikriteriální expertní metody</a:t>
            </a:r>
            <a:endParaRPr lang="cs-CZ" sz="2300" dirty="0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733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Vyjádřené a projevené preference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Vyjádřené preference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Vycházejí z reakcí </a:t>
            </a:r>
            <a:r>
              <a:rPr lang="cs-CZ" sz="2200" dirty="0" err="1"/>
              <a:t>ek</a:t>
            </a:r>
            <a:r>
              <a:rPr lang="cs-CZ" sz="2200" dirty="0"/>
              <a:t>. subjektů na předloženou hypotetickou, nereálnou, situaci na trhu.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Typicky se zjišťují dotazníkovým zkoumáním. Při tomto typu výzkumu se výrazně uplatňují sociologické metody.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Projevené preference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Skutečně pozorované chování ekonomických subjektů na trzích.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Jako zdroj informací slouží statistická data týkající se konkrétního trhu (např. trhu 	nemovitostí). </a:t>
            </a:r>
          </a:p>
          <a:p>
            <a:pPr lvl="1" eaLnBrk="1" hangingPunct="1">
              <a:lnSpc>
                <a:spcPct val="8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630734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Mimotržní metody založené na preferenčním přístupu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12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/>
              <a:t>Definice</a:t>
            </a:r>
            <a:r>
              <a:rPr lang="cs-CZ" dirty="0"/>
              <a:t>:</a:t>
            </a:r>
          </a:p>
          <a:p>
            <a:pPr lvl="1" eaLnBrk="1" hangingPunct="1">
              <a:lnSpc>
                <a:spcPct val="100000"/>
              </a:lnSpc>
            </a:pPr>
            <a:r>
              <a:rPr lang="cs-CZ" sz="2000" dirty="0"/>
              <a:t>k určování ekonomických hodnot veřejných statků a služeb přistupují dvojím způsobem: prostřednictvím zjišťování ochoty jednotlivých lidí platit (WTP) za udržení či zlepšení veřejného statku či služby či prostřednictvím ochoty přijímat kompenzaci (WTO) při zhoršení podmínek pro poskytnutí veřejného statku či služby. </a:t>
            </a:r>
          </a:p>
        </p:txBody>
      </p:sp>
    </p:spTree>
    <p:extLst>
      <p:ext uri="{BB962C8B-B14F-4D97-AF65-F5344CB8AC3E}">
        <p14:creationId xmlns:p14="http://schemas.microsoft.com/office/powerpoint/2010/main" val="22859083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/>
              <a:t>Klasifikace preferenčních metod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</a:pPr>
            <a:r>
              <a:rPr lang="cs-CZ" altLang="zh-CN" sz="2600" b="1" dirty="0"/>
              <a:t>Metody vyjádřených preferencí </a:t>
            </a:r>
          </a:p>
          <a:p>
            <a:pPr marL="342900" lvl="1" indent="-342900" eaLnBrk="1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zh-CN" sz="2200" dirty="0"/>
              <a:t>Metoda kontingentního oceňování,</a:t>
            </a:r>
          </a:p>
          <a:p>
            <a:pPr marL="342900" lvl="1" indent="-342900" eaLnBrk="1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zh-CN" sz="2200" dirty="0"/>
              <a:t>Hodnota statistického života</a:t>
            </a:r>
          </a:p>
          <a:p>
            <a:pPr eaLnBrk="1" hangingPunct="1">
              <a:spcBef>
                <a:spcPts val="600"/>
              </a:spcBef>
            </a:pPr>
            <a:r>
              <a:rPr lang="cs-CZ" sz="2600" b="1" dirty="0"/>
              <a:t>Metody odhalených preferencí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cs-CZ" sz="2200" dirty="0"/>
              <a:t>Metoda cestovních nákladů, 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cs-CZ" sz="2200" dirty="0"/>
              <a:t>Metoda </a:t>
            </a:r>
            <a:r>
              <a:rPr lang="cs-CZ" sz="2200" dirty="0" err="1"/>
              <a:t>hedonického</a:t>
            </a:r>
            <a:r>
              <a:rPr lang="cs-CZ" sz="2200" dirty="0"/>
              <a:t> oceňování, 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cs-CZ" sz="2200" dirty="0"/>
              <a:t>Metody obranného (preventivního) chování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cs-CZ" altLang="zh-CN" sz="2200" dirty="0"/>
              <a:t>Metoda ztracené produkce</a:t>
            </a:r>
            <a:endParaRPr lang="cs-CZ" sz="2200" dirty="0"/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cs-CZ" sz="2200" dirty="0"/>
              <a:t>Metoda ztracené spotřeby</a:t>
            </a:r>
          </a:p>
        </p:txBody>
      </p:sp>
    </p:spTree>
    <p:extLst>
      <p:ext uri="{BB962C8B-B14F-4D97-AF65-F5344CB8AC3E}">
        <p14:creationId xmlns:p14="http://schemas.microsoft.com/office/powerpoint/2010/main" val="31163699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sah 2">
            <a:extLst>
              <a:ext uri="{FF2B5EF4-FFF2-40B4-BE49-F238E27FC236}">
                <a16:creationId xmlns:a16="http://schemas.microsoft.com/office/drawing/2014/main" id="{4FD2FCD7-0DF4-445A-B3FE-A8C4608C6014}"/>
              </a:ext>
            </a:extLst>
          </p:cNvPr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cs-CZ" altLang="cs-CZ"/>
          </a:p>
          <a:p>
            <a:pPr marL="0" indent="0">
              <a:buNone/>
            </a:pPr>
            <a:endParaRPr lang="cs-CZ" altLang="cs-CZ"/>
          </a:p>
          <a:p>
            <a:pPr marL="0" indent="0" algn="ctr">
              <a:buNone/>
            </a:pPr>
            <a:r>
              <a:rPr lang="cs-CZ" altLang="cs-CZ" sz="3600"/>
              <a:t>Děkuji za pozornost</a:t>
            </a:r>
          </a:p>
          <a:p>
            <a:pPr marL="0" indent="0" algn="ctr">
              <a:buNone/>
            </a:pPr>
            <a:r>
              <a:rPr lang="cs-CZ" altLang="cs-CZ" sz="60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☻</a:t>
            </a:r>
            <a:endParaRPr lang="cs-CZ" altLang="cs-CZ" sz="60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872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0FE30C6-F783-4691-A704-D6D7AB0552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0664" y="563791"/>
            <a:ext cx="8001000" cy="1008063"/>
          </a:xfrm>
        </p:spPr>
        <p:txBody>
          <a:bodyPr/>
          <a:lstStyle/>
          <a:p>
            <a:r>
              <a:rPr lang="cs-CZ" altLang="cs-CZ" dirty="0"/>
              <a:t>Náklady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C041B10-DA3D-440A-B0CF-A552A0312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0664" y="1844675"/>
            <a:ext cx="9261249" cy="4281488"/>
          </a:xfrm>
        </p:spPr>
        <p:txBody>
          <a:bodyPr/>
          <a:lstStyle/>
          <a:p>
            <a:pPr marL="571500" indent="-571500">
              <a:lnSpc>
                <a:spcPct val="100000"/>
              </a:lnSpc>
            </a:pPr>
            <a:r>
              <a:rPr lang="cs-CZ" altLang="cs-CZ" dirty="0"/>
              <a:t>v pojetí CBA souhrnem </a:t>
            </a:r>
            <a:r>
              <a:rPr lang="cs-CZ" altLang="cs-CZ" b="1" dirty="0"/>
              <a:t>peněžních výdajů</a:t>
            </a:r>
            <a:r>
              <a:rPr lang="cs-CZ" altLang="cs-CZ" dirty="0"/>
              <a:t> a </a:t>
            </a:r>
            <a:r>
              <a:rPr lang="cs-CZ" altLang="cs-CZ" b="1" dirty="0"/>
              <a:t>nepeněžních prvků</a:t>
            </a:r>
            <a:r>
              <a:rPr lang="cs-CZ" altLang="cs-CZ" dirty="0"/>
              <a:t> nutných k využití různých zdrojů pro získání specifického produktu.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F8DBE475-BDBE-4639-A06F-0B689B1BFB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Nepeněžní prvky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C99A817B-7206-4DBF-8238-581F8D6F0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Mezi nepeněžní prvky lze zahrnout:</a:t>
            </a:r>
          </a:p>
          <a:p>
            <a:pPr lvl="1"/>
            <a:r>
              <a:rPr lang="cs-CZ" altLang="cs-CZ" sz="2400"/>
              <a:t>omezení plynoucí ze státních regulačních opatření, </a:t>
            </a:r>
          </a:p>
          <a:p>
            <a:pPr lvl="1"/>
            <a:r>
              <a:rPr lang="cs-CZ" altLang="cs-CZ" sz="2400"/>
              <a:t>škody pociťované jinými subjekty, </a:t>
            </a:r>
          </a:p>
          <a:p>
            <a:pPr lvl="1"/>
            <a:r>
              <a:rPr lang="cs-CZ" altLang="cs-CZ" sz="2400"/>
              <a:t>znehodnocení životního prostředí, </a:t>
            </a:r>
          </a:p>
          <a:p>
            <a:pPr lvl="1"/>
            <a:r>
              <a:rPr lang="cs-CZ" altLang="cs-CZ" sz="2400"/>
              <a:t>negativní externality a </a:t>
            </a:r>
          </a:p>
          <a:p>
            <a:pPr lvl="1"/>
            <a:r>
              <a:rPr lang="cs-CZ" altLang="cs-CZ" sz="2400"/>
              <a:t>“náklady příležitosti”, které označují výhody plynoucí z alternativního použití týchž zdrojů.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F225EBCE-765A-42CB-95DD-5E8AE3F15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Přínosy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AF0E43C3-B691-44E5-8544-EDE3044F0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v pojetí CBA souhrnem uspokojení (užitků) jednotlivců, skupiny jednotlivců či komunity, které projekt generuje. Mohou mít primárně peněžní i nepeněžní formu.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62BD064-3B77-4EAB-899B-C974FE33E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400"/>
              <a:t>Formy CBA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F80C4E5-D580-45E6-BB43-D4FDDB4569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  <a:buNone/>
            </a:pPr>
            <a:endParaRPr lang="cs-CZ" altLang="cs-CZ"/>
          </a:p>
          <a:p>
            <a:pPr marL="571500" indent="-571500">
              <a:lnSpc>
                <a:spcPct val="80000"/>
              </a:lnSpc>
              <a:buNone/>
            </a:pPr>
            <a:r>
              <a:rPr lang="cs-CZ" altLang="cs-CZ"/>
              <a:t>2 formy CBA:</a:t>
            </a:r>
          </a:p>
          <a:p>
            <a:pPr marL="966788" lvl="1" indent="-495300">
              <a:buFont typeface="Wingdings" panose="05000000000000000000" pitchFamily="2" charset="2"/>
              <a:buAutoNum type="arabicPeriod"/>
            </a:pPr>
            <a:r>
              <a:rPr lang="cs-CZ" altLang="cs-CZ" sz="2500" b="1"/>
              <a:t>imanentní</a:t>
            </a:r>
            <a:r>
              <a:rPr lang="cs-CZ" altLang="cs-CZ" sz="2500"/>
              <a:t> </a:t>
            </a:r>
            <a:r>
              <a:rPr lang="cs-CZ" altLang="cs-CZ" sz="2500" b="1"/>
              <a:t>(vlastní)</a:t>
            </a:r>
            <a:r>
              <a:rPr lang="cs-CZ" altLang="cs-CZ" sz="2500"/>
              <a:t> </a:t>
            </a:r>
            <a:r>
              <a:rPr lang="cs-CZ" altLang="cs-CZ" sz="2500" b="1"/>
              <a:t>forma CBA</a:t>
            </a:r>
            <a:r>
              <a:rPr lang="cs-CZ" altLang="cs-CZ" sz="2500"/>
              <a:t>, kde se náklady i přínosy vztahují pouze k dané investiční akci. </a:t>
            </a:r>
          </a:p>
          <a:p>
            <a:pPr marL="966788" lvl="1" indent="-495300">
              <a:buFont typeface="Wingdings" panose="05000000000000000000" pitchFamily="2" charset="2"/>
              <a:buAutoNum type="arabicPeriod"/>
            </a:pPr>
            <a:r>
              <a:rPr lang="cs-CZ" altLang="cs-CZ" sz="2500" b="1"/>
              <a:t>společenská</a:t>
            </a:r>
            <a:r>
              <a:rPr lang="cs-CZ" altLang="cs-CZ" sz="2500"/>
              <a:t> </a:t>
            </a:r>
            <a:r>
              <a:rPr lang="cs-CZ" altLang="cs-CZ" sz="2500" b="1"/>
              <a:t>forma CBA</a:t>
            </a:r>
            <a:r>
              <a:rPr lang="cs-CZ" altLang="cs-CZ" sz="2500"/>
              <a:t>, kde jsou uvažovány veškeré přínosy a náklady bez ohledu na to, kdo je jejich adresátem.</a:t>
            </a:r>
            <a:r>
              <a:rPr lang="cs-CZ" altLang="cs-CZ" sz="2400"/>
              <a:t> </a:t>
            </a:r>
          </a:p>
          <a:p>
            <a:pPr marL="966788" lvl="1" indent="-495300">
              <a:lnSpc>
                <a:spcPct val="80000"/>
              </a:lnSpc>
              <a:buNone/>
            </a:pPr>
            <a:r>
              <a:rPr lang="cs-CZ" altLang="cs-CZ" sz="210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0AEB05F6-505B-4E32-B44B-A32DBEC736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Kritéria hodnocení CBA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A6D54EF6-AE96-4AB1-B20E-C628977236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3200"/>
              <a:t>NPV ≥0</a:t>
            </a:r>
          </a:p>
          <a:p>
            <a:r>
              <a:rPr lang="cs-CZ" altLang="cs-CZ" sz="3200"/>
              <a:t>IRR </a:t>
            </a:r>
            <a:r>
              <a:rPr lang="cs-CZ" altLang="cs-CZ"/>
              <a:t>≥r</a:t>
            </a:r>
            <a:endParaRPr lang="cs-CZ" altLang="cs-CZ" sz="3200"/>
          </a:p>
          <a:p>
            <a:r>
              <a:rPr lang="cs-CZ" altLang="cs-CZ" sz="3200"/>
              <a:t>Ri </a:t>
            </a:r>
            <a:r>
              <a:rPr lang="cs-CZ" altLang="cs-CZ"/>
              <a:t>≥0 </a:t>
            </a:r>
            <a:endParaRPr lang="cs-CZ" altLang="cs-CZ" sz="3200"/>
          </a:p>
          <a:p>
            <a:r>
              <a:rPr lang="cs-CZ" altLang="cs-CZ" sz="3200"/>
              <a:t>DN </a:t>
            </a:r>
            <a:r>
              <a:rPr lang="cs-CZ" altLang="cs-CZ"/>
              <a:t>≤ DŽ</a:t>
            </a:r>
            <a:endParaRPr lang="cs-CZ" altLang="cs-CZ" sz="3200"/>
          </a:p>
          <a:p>
            <a:pPr lvl="1"/>
            <a:r>
              <a:rPr lang="cs-CZ" altLang="cs-CZ" sz="2400"/>
              <a:t>prostá</a:t>
            </a:r>
          </a:p>
          <a:p>
            <a:pPr lvl="1"/>
            <a:r>
              <a:rPr lang="cs-CZ" altLang="cs-CZ" sz="2400"/>
              <a:t>reálná</a:t>
            </a:r>
          </a:p>
          <a:p>
            <a:r>
              <a:rPr lang="cs-CZ" altLang="cs-CZ" sz="3200"/>
              <a:t>B/C </a:t>
            </a:r>
            <a:r>
              <a:rPr lang="cs-CZ" altLang="cs-CZ"/>
              <a:t>≥1 </a:t>
            </a:r>
            <a:endParaRPr lang="cs-CZ" altLang="cs-CZ" sz="3200"/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D3BB1C53-1645-40F7-B7C1-0AA346E371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400"/>
              <a:t>Postup hodnocení a výběru při CBA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8AF5CB91-11DA-4A61-9C6C-5A9F6F7E8F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400" b="1" dirty="0"/>
              <a:t>Krok 1	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400" dirty="0"/>
              <a:t>	Určí se výše nákladů a přínosů na projekt v peněžních jednotkách za použití různých metod podle zaměření projektu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400" b="1" dirty="0"/>
              <a:t>Krok 2	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400" dirty="0"/>
              <a:t>	Zvolí se kritérium nebo kritéria hodnocení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400" dirty="0"/>
              <a:t>	(NPV, B/C, DN, </a:t>
            </a:r>
            <a:r>
              <a:rPr lang="cs-CZ" altLang="cs-CZ" sz="2400" dirty="0" err="1"/>
              <a:t>Ri</a:t>
            </a:r>
            <a:r>
              <a:rPr lang="cs-CZ" altLang="cs-CZ" sz="2400" dirty="0"/>
              <a:t>, IRR).</a:t>
            </a:r>
            <a:endParaRPr lang="cs-CZ" altLang="cs-CZ" sz="2400" b="1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400" b="1" dirty="0"/>
              <a:t>Krok 3	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400" dirty="0"/>
              <a:t>	Projekty se seřadí podle výsledných hodnot ukazatelů.</a:t>
            </a:r>
            <a:endParaRPr lang="cs-CZ" altLang="cs-CZ" sz="2400" b="1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400" b="1" dirty="0"/>
              <a:t>Krok 4	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400" dirty="0"/>
              <a:t>	Vybere se nejlepší projekt či skupina projektů	</a:t>
            </a:r>
          </a:p>
        </p:txBody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191FEF43-1621-4D07-A80F-7596C34C8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100</TotalTime>
  <Words>1492</Words>
  <Application>Microsoft Office PowerPoint</Application>
  <PresentationFormat>Širokoúhlá obrazovka</PresentationFormat>
  <Paragraphs>345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Tahoma</vt:lpstr>
      <vt:lpstr>Times New Roman</vt:lpstr>
      <vt:lpstr>Wingdings</vt:lpstr>
      <vt:lpstr>Prezentace_MU_CZ</vt:lpstr>
      <vt:lpstr>CBA (Cost Benefit Analysis) Metody mimotržního oceňování</vt:lpstr>
      <vt:lpstr>Analýza nákladů a přínosů</vt:lpstr>
      <vt:lpstr>Základní rys CBA</vt:lpstr>
      <vt:lpstr>Náklady</vt:lpstr>
      <vt:lpstr>Nepeněžní prvky</vt:lpstr>
      <vt:lpstr>Přínosy</vt:lpstr>
      <vt:lpstr>Formy CBA</vt:lpstr>
      <vt:lpstr>Kritéria hodnocení CBA</vt:lpstr>
      <vt:lpstr>Postup hodnocení a výběru při CBA</vt:lpstr>
      <vt:lpstr>Nedostatky CBA</vt:lpstr>
      <vt:lpstr>Problém ocenění nákladů a přínosů</vt:lpstr>
      <vt:lpstr>Metodika ocenění nákladů a přínosů</vt:lpstr>
      <vt:lpstr>Identifikace nákladů a přínosů</vt:lpstr>
      <vt:lpstr>Identifikace nákladů a přínosů</vt:lpstr>
      <vt:lpstr>Kontrola</vt:lpstr>
      <vt:lpstr>Přípustné podmínky</vt:lpstr>
      <vt:lpstr>Vhodné metody</vt:lpstr>
      <vt:lpstr>Problém stanovení diskontní sazby</vt:lpstr>
      <vt:lpstr>Diskontní sazba</vt:lpstr>
      <vt:lpstr>Výše diskontní sazby</vt:lpstr>
      <vt:lpstr>Problém výběru vhodného kritéria</vt:lpstr>
      <vt:lpstr>Porovnání ukazatelů hodnocení</vt:lpstr>
      <vt:lpstr>Metodika EU (2014-2020 a dále)</vt:lpstr>
      <vt:lpstr>Od cen tržních k cenám stínovým</vt:lpstr>
      <vt:lpstr>Netržní statky a služby</vt:lpstr>
      <vt:lpstr>Ekonomická hodnota přírody</vt:lpstr>
      <vt:lpstr>Příklady ekologických hodnot</vt:lpstr>
      <vt:lpstr>Klasifikace</vt:lpstr>
      <vt:lpstr>Metody ocenění environmentálních nákladů a přínosů</vt:lpstr>
      <vt:lpstr>Druhy klasifikace</vt:lpstr>
      <vt:lpstr>Druhy klasifikace</vt:lpstr>
      <vt:lpstr>Vyjádřené a projevené preference</vt:lpstr>
      <vt:lpstr>Mimotržní metody založené na preferenčním přístupu</vt:lpstr>
      <vt:lpstr>Klasifikace preferenčních metod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Jana Soukopová</cp:lastModifiedBy>
  <cp:revision>6</cp:revision>
  <cp:lastPrinted>1601-01-01T00:00:00Z</cp:lastPrinted>
  <dcterms:created xsi:type="dcterms:W3CDTF">2019-01-25T08:23:54Z</dcterms:created>
  <dcterms:modified xsi:type="dcterms:W3CDTF">2022-02-07T10:15:23Z</dcterms:modified>
</cp:coreProperties>
</file>