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5" r:id="rId3"/>
    <p:sldId id="266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81" r:id="rId14"/>
    <p:sldId id="350" r:id="rId15"/>
    <p:sldId id="351" r:id="rId16"/>
    <p:sldId id="352" r:id="rId17"/>
    <p:sldId id="353" r:id="rId18"/>
    <p:sldId id="356" r:id="rId19"/>
    <p:sldId id="358" r:id="rId20"/>
    <p:sldId id="359" r:id="rId21"/>
    <p:sldId id="360" r:id="rId22"/>
    <p:sldId id="382" r:id="rId23"/>
    <p:sldId id="361" r:id="rId24"/>
    <p:sldId id="362" r:id="rId25"/>
    <p:sldId id="363" r:id="rId26"/>
    <p:sldId id="367" r:id="rId27"/>
    <p:sldId id="368" r:id="rId28"/>
    <p:sldId id="372" r:id="rId29"/>
    <p:sldId id="373" r:id="rId30"/>
    <p:sldId id="375" r:id="rId31"/>
    <p:sldId id="376" r:id="rId32"/>
    <p:sldId id="33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66" d="100"/>
          <a:sy n="66" d="100"/>
        </p:scale>
        <p:origin x="48" y="10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10B38BAA-7DD5-4BF2-82EF-3F82BCEF7C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0BBB7CAA-155C-4AB6-B93E-0DCA0C9828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Například pokud projekt umožňuje pacientovi žít pro další tři roky, než v případě bez projektu, ale pouze s kvalitou života váhy 0,6, pak projekt má užitek 3 * 0,6 = 1,8 QALY pro pacientova. Je-li zásah B uděluje navíc dva roky života v kvalitě života hmotnosti 0,75, pak se přiznává další 1,5 QALY pacientovi.Čistý přínos intervence nad intervenční B je tedy 08.01.-05.1. = 0,3 QALY.</a:t>
            </a:r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580E5747-6DFC-42BE-AACD-D64E2091F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E57BC6-8C39-4FD8-83D4-6E44F17D8DC9}" type="slidenum">
              <a:rPr lang="cs-CZ" altLang="cs-CZ">
                <a:latin typeface="Verdana" panose="020B0604030504040204" pitchFamily="34" charset="0"/>
              </a:rPr>
              <a:pPr/>
              <a:t>25</a:t>
            </a:fld>
            <a:endParaRPr lang="cs-CZ" altLang="cs-CZ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8C0B2-F653-44D8-9F68-F24445A3EAD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0316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DF08AB6-BD4F-48A6-A9A1-4B4C8D15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E6FAF502-E465-44E0-AFB7-63117F5B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4F49C1E9-C7DE-4455-A598-1950C4ADB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35801-A18B-44A6-BBDA-74431799FF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685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8" r:id="rId15"/>
    <p:sldLayoutId id="2147483699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Metody ekonomické analýzy, nákladově výstupové metody (CMA, CEA, CUA)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i="1" dirty="0"/>
          </a:p>
          <a:p>
            <a:pPr algn="r"/>
            <a:r>
              <a:rPr lang="cs-CZ" sz="2000" dirty="0"/>
              <a:t>Jana Soukopová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FB97BE6-1651-48E8-8639-4B6F1163D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Postup hodnocení a výběru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A4C224D-F988-4757-9E49-A5BF7F54B4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Krok 1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	</a:t>
            </a:r>
            <a:r>
              <a:rPr lang="cs-CZ" altLang="cs-CZ"/>
              <a:t>Určí se výše nákladů na projekty pomocí metod ocenění.</a:t>
            </a:r>
            <a:endParaRPr lang="cs-CZ" altLang="cs-CZ" b="1"/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Krok 2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	</a:t>
            </a:r>
            <a:r>
              <a:rPr lang="cs-CZ" altLang="cs-CZ"/>
              <a:t>Vybere se projekt s nejnižšími náklady.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AEB1337-018C-4809-9AB9-560B1DC1E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Výhody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C15E77B-BAB1-4792-808F-FA271CF16F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Je velmi jednoduchá na použití.</a:t>
            </a:r>
          </a:p>
          <a:p>
            <a:endParaRPr lang="cs-CZ" altLang="cs-CZ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FD2672F-7CB9-4A7C-95A5-6900ECD66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Nevýhody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39B73A8-BEFB-47F7-B0F6-C3DC46C2BC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1557339"/>
            <a:ext cx="10920456" cy="44846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Můžeme ji použít pouze v případech, kdy jednoznačně víme, že i nejnižší cena garantuje potřebnou úroveň užitku a současně předpokládáme, že výstupy všech uvažovaných alternativ jsou v podstatě stejné a srovnatelné.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zh-CN" sz="2600" dirty="0">
                <a:cs typeface="华文新魏" panose="020B0503020204020204" pitchFamily="2" charset="-122"/>
              </a:rPr>
              <a:t>Neumožňuje hodnotit a srovnávat projekty s různou dobou životnosti.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zh-CN" sz="2600" dirty="0">
                <a:cs typeface="华文新魏" panose="020B0503020204020204" pitchFamily="2" charset="-122"/>
              </a:rPr>
              <a:t>Hodnotí pouze náklady a neuvažuje možné přínosy veřejných projektů. 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078DDBB-C1A4-4B55-9483-364C578C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Příklad</a:t>
            </a:r>
            <a:endParaRPr lang="en-GB" altLang="cs-CZ" sz="440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859D1D-707F-48AC-8539-622103DA9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985513"/>
              </p:ext>
            </p:extLst>
          </p:nvPr>
        </p:nvGraphicFramePr>
        <p:xfrm>
          <a:off x="3688671" y="4897038"/>
          <a:ext cx="6911975" cy="1871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9995">
                  <a:extLst>
                    <a:ext uri="{9D8B030D-6E8A-4147-A177-3AD203B41FA5}">
                      <a16:colId xmlns:a16="http://schemas.microsoft.com/office/drawing/2014/main" val="2962039610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766220413"/>
                    </a:ext>
                  </a:extLst>
                </a:gridCol>
                <a:gridCol w="647998">
                  <a:extLst>
                    <a:ext uri="{9D8B030D-6E8A-4147-A177-3AD203B41FA5}">
                      <a16:colId xmlns:a16="http://schemas.microsoft.com/office/drawing/2014/main" val="709767518"/>
                    </a:ext>
                  </a:extLst>
                </a:gridCol>
                <a:gridCol w="711916">
                  <a:extLst>
                    <a:ext uri="{9D8B030D-6E8A-4147-A177-3AD203B41FA5}">
                      <a16:colId xmlns:a16="http://schemas.microsoft.com/office/drawing/2014/main" val="1515502736"/>
                    </a:ext>
                  </a:extLst>
                </a:gridCol>
                <a:gridCol w="775609">
                  <a:extLst>
                    <a:ext uri="{9D8B030D-6E8A-4147-A177-3AD203B41FA5}">
                      <a16:colId xmlns:a16="http://schemas.microsoft.com/office/drawing/2014/main" val="129273205"/>
                    </a:ext>
                  </a:extLst>
                </a:gridCol>
                <a:gridCol w="776425">
                  <a:extLst>
                    <a:ext uri="{9D8B030D-6E8A-4147-A177-3AD203B41FA5}">
                      <a16:colId xmlns:a16="http://schemas.microsoft.com/office/drawing/2014/main" val="474880203"/>
                    </a:ext>
                  </a:extLst>
                </a:gridCol>
                <a:gridCol w="775609">
                  <a:extLst>
                    <a:ext uri="{9D8B030D-6E8A-4147-A177-3AD203B41FA5}">
                      <a16:colId xmlns:a16="http://schemas.microsoft.com/office/drawing/2014/main" val="688430320"/>
                    </a:ext>
                  </a:extLst>
                </a:gridCol>
                <a:gridCol w="776425">
                  <a:extLst>
                    <a:ext uri="{9D8B030D-6E8A-4147-A177-3AD203B41FA5}">
                      <a16:colId xmlns:a16="http://schemas.microsoft.com/office/drawing/2014/main" val="2688588873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Varianta projektu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</a:t>
                      </a:r>
                      <a:r>
                        <a:rPr lang="cs-CZ" sz="1800" baseline="-250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 baseline="0" dirty="0">
                          <a:effectLst/>
                        </a:rPr>
                        <a:t>k</a:t>
                      </a:r>
                      <a:r>
                        <a:rPr lang="cs-CZ" sz="1800" baseline="-250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</a:t>
                      </a:r>
                      <a:r>
                        <a:rPr lang="cs-CZ" sz="1800" baseline="-250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</a:t>
                      </a:r>
                      <a:r>
                        <a:rPr lang="cs-CZ" sz="1800" baseline="-250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</a:t>
                      </a:r>
                      <a:r>
                        <a:rPr lang="cs-CZ" sz="1800" baseline="-25000">
                          <a:effectLst/>
                        </a:rPr>
                        <a:t>6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</a:t>
                      </a:r>
                      <a:r>
                        <a:rPr lang="cs-CZ" sz="1800" baseline="-25000">
                          <a:effectLst/>
                        </a:rPr>
                        <a:t>7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 anchor="ctr"/>
                </a:tc>
                <a:extLst>
                  <a:ext uri="{0D108BD9-81ED-4DB2-BD59-A6C34878D82A}">
                    <a16:rowId xmlns:a16="http://schemas.microsoft.com/office/drawing/2014/main" val="4192653669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95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7,1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extLst>
                  <a:ext uri="{0D108BD9-81ED-4DB2-BD59-A6C34878D82A}">
                    <a16:rowId xmlns:a16="http://schemas.microsoft.com/office/drawing/2014/main" val="2243824859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extLst>
                  <a:ext uri="{0D108BD9-81ED-4DB2-BD59-A6C34878D82A}">
                    <a16:rowId xmlns:a16="http://schemas.microsoft.com/office/drawing/2014/main" val="2334436338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6,8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6,4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45" marR="44445" marT="0" marB="0"/>
                </a:tc>
                <a:extLst>
                  <a:ext uri="{0D108BD9-81ED-4DB2-BD59-A6C34878D82A}">
                    <a16:rowId xmlns:a16="http://schemas.microsoft.com/office/drawing/2014/main" val="1434231372"/>
                  </a:ext>
                </a:extLst>
              </a:tr>
            </a:tbl>
          </a:graphicData>
        </a:graphic>
      </p:graphicFrame>
      <p:sp>
        <p:nvSpPr>
          <p:cNvPr id="13362" name="Obdélník 5">
            <a:extLst>
              <a:ext uri="{FF2B5EF4-FFF2-40B4-BE49-F238E27FC236}">
                <a16:creationId xmlns:a16="http://schemas.microsoft.com/office/drawing/2014/main" id="{2C31BBF8-E62E-4663-97FC-30867243D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1557339"/>
            <a:ext cx="9624151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cs-CZ" altLang="en-US" sz="1600" dirty="0">
                <a:ea typeface="Times New Roman" panose="02020603050405020304" pitchFamily="18" charset="0"/>
                <a:cs typeface="Arial" panose="020B0604020202020204" pitchFamily="34" charset="0"/>
              </a:rPr>
              <a:t>Na základě expertního posudku je třeba zvolit vhodnou lokalitu pro výstavbu skládky s dotací MŽP. </a:t>
            </a:r>
            <a:endParaRPr lang="en-GB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cs-CZ" altLang="en-US" sz="1600" dirty="0">
                <a:ea typeface="Times New Roman" panose="02020603050405020304" pitchFamily="18" charset="0"/>
                <a:cs typeface="Arial" panose="020B0604020202020204" pitchFamily="34" charset="0"/>
              </a:rPr>
              <a:t>Na výzvu kraje  se přihlásilo následujících 7 obcí: Žabičce – Projekt A, Břeclav – Projekt B, Mikulov – Projekt C, Rajhrad – Projekt D, Znojmo – Projekt E</a:t>
            </a:r>
            <a:endParaRPr lang="en-GB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cs-CZ" altLang="en-US" sz="1600" dirty="0">
                <a:ea typeface="Times New Roman" panose="02020603050405020304" pitchFamily="18" charset="0"/>
                <a:cs typeface="Arial" panose="020B0604020202020204" pitchFamily="34" charset="0"/>
              </a:rPr>
              <a:t>Údaje o projektech uvádí následující tabulka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1</a:t>
            </a:r>
            <a:r>
              <a:rPr lang="cs-CZ" altLang="en-US" sz="1600" dirty="0">
                <a:cs typeface="Times New Roman" panose="02020603050405020304" pitchFamily="18" charset="0"/>
              </a:rPr>
              <a:t> 	Počet pracovních sil, které budou nutné k provozu skládky 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2	</a:t>
            </a:r>
            <a:r>
              <a:rPr lang="cs-CZ" altLang="en-US" sz="1600" dirty="0">
                <a:cs typeface="Times New Roman" panose="02020603050405020304" pitchFamily="18" charset="0"/>
              </a:rPr>
              <a:t>Celkový objem skládky 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3	</a:t>
            </a:r>
            <a:r>
              <a:rPr lang="cs-CZ" altLang="en-US" sz="1600" dirty="0">
                <a:cs typeface="Times New Roman" panose="02020603050405020304" pitchFamily="18" charset="0"/>
              </a:rPr>
              <a:t>Investiční náklady na výstavbu a pořízení techniky (v mld. Kč) 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4	</a:t>
            </a:r>
            <a:r>
              <a:rPr lang="cs-CZ" altLang="en-US" sz="1600" dirty="0">
                <a:cs typeface="Times New Roman" panose="02020603050405020304" pitchFamily="18" charset="0"/>
              </a:rPr>
              <a:t>Provozní náklady (v mil Kč) 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5	</a:t>
            </a:r>
            <a:r>
              <a:rPr lang="cs-CZ" altLang="en-US" sz="1600" dirty="0">
                <a:cs typeface="Times New Roman" panose="02020603050405020304" pitchFamily="18" charset="0"/>
              </a:rPr>
              <a:t>Náklady na svoz odpadů (v mil Kč)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6	</a:t>
            </a:r>
            <a:r>
              <a:rPr lang="cs-CZ" altLang="en-US" sz="1600" dirty="0">
                <a:cs typeface="Times New Roman" panose="02020603050405020304" pitchFamily="18" charset="0"/>
              </a:rPr>
              <a:t>Stupeň spolehlivosti provozu dle 10 stupňové stupnice (tedy minimalizace negativních 	důsledků pro obyvatelstvo)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k</a:t>
            </a:r>
            <a:r>
              <a:rPr lang="cs-CZ" altLang="en-US" sz="1600" baseline="-30000" dirty="0">
                <a:cs typeface="Times New Roman" panose="02020603050405020304" pitchFamily="18" charset="0"/>
              </a:rPr>
              <a:t>7	</a:t>
            </a:r>
            <a:r>
              <a:rPr lang="cs-CZ" altLang="en-US" sz="1600" dirty="0">
                <a:cs typeface="Times New Roman" panose="02020603050405020304" pitchFamily="18" charset="0"/>
              </a:rPr>
              <a:t>Přínosy projektů (v mld. Kč)</a:t>
            </a:r>
            <a:endParaRPr lang="en-GB" altLang="en-US" sz="1600" dirty="0"/>
          </a:p>
          <a:p>
            <a:pPr algn="just"/>
            <a:r>
              <a:rPr lang="cs-CZ" altLang="en-US" sz="1600" dirty="0">
                <a:cs typeface="Times New Roman" panose="02020603050405020304" pitchFamily="18" charset="0"/>
              </a:rPr>
              <a:t>Proveďte výběr nejlepšího projektu a setřídění projektů podle CMA. Komentujte výsledek hodnocení.</a:t>
            </a:r>
            <a:endParaRPr lang="cs-CZ" alt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C54C36F-E105-4028-8455-971B4E362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Analýza efektivnosti nákladů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071EF61-B1E4-4547-9098-153E75D7E8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1" y="1341439"/>
            <a:ext cx="10753200" cy="47005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 err="1"/>
              <a:t>Cost-effectiveness</a:t>
            </a:r>
            <a:r>
              <a:rPr lang="cs-CZ" altLang="cs-CZ" dirty="0"/>
              <a:t> </a:t>
            </a:r>
            <a:r>
              <a:rPr lang="cs-CZ" altLang="cs-CZ" dirty="0" err="1"/>
              <a:t>analysis</a:t>
            </a:r>
            <a:r>
              <a:rPr lang="cs-CZ" altLang="cs-CZ" dirty="0"/>
              <a:t> – CEA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Definice</a:t>
            </a:r>
            <a:r>
              <a:rPr lang="cs-CZ" altLang="cs-CZ" dirty="0"/>
              <a:t>:</a:t>
            </a:r>
          </a:p>
          <a:p>
            <a:pPr lvl="1"/>
            <a:r>
              <a:rPr lang="cs-CZ" altLang="cs-CZ" sz="2800" dirty="0"/>
              <a:t>forma ekonomické analýzy, která porovnává relativní náklady a výsledky (efekty) dvou nebo více postupů (projektů).</a:t>
            </a:r>
          </a:p>
          <a:p>
            <a:pPr lvl="1"/>
            <a:r>
              <a:rPr lang="cs-CZ" altLang="cs-CZ" sz="2800" dirty="0"/>
              <a:t>Je to modifikovaná forma CBA, která se používá, pokud je ocenění výstupů pomocí CBA komplikované.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7FB6BCF-5AD7-4A53-82D2-34F03AE9F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Rozdíly oproti CBA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EC1A9E9-AD70-443B-8848-ADCCD5C72D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cs-CZ" altLang="cs-CZ" dirty="0"/>
              <a:t>efektivnost projektu nevyjadřuje prostřednictvím peněžních jednotek,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výstupy měří prostřednictvím vhodných naturálních nebo fyzikálních jednotek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DFDD6A3-DB0F-45A6-A25A-65C1A4007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Kritérium hodnocení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DD66F14-F180-4C4B-A59D-88942E944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6401" y="2420939"/>
            <a:ext cx="8437564" cy="38814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Kde	</a:t>
            </a:r>
            <a:r>
              <a:rPr lang="cs-CZ" altLang="cs-CZ" i="1" dirty="0"/>
              <a:t>C</a:t>
            </a:r>
            <a:r>
              <a:rPr lang="cs-CZ" altLang="cs-CZ" dirty="0"/>
              <a:t> 	jsou náklady na projekt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	</a:t>
            </a:r>
            <a:r>
              <a:rPr lang="cs-CZ" altLang="cs-CZ" i="1" dirty="0"/>
              <a:t>E	</a:t>
            </a:r>
            <a:r>
              <a:rPr lang="cs-CZ" altLang="cs-CZ" dirty="0"/>
              <a:t>jsou výstupy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4E5231D-C7DE-44D9-8D6C-D128395C1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cs-CZ" altLang="cs-CZ">
              <a:latin typeface="Verdana" panose="020B0604030504040204" pitchFamily="34" charset="0"/>
            </a:endParaRPr>
          </a:p>
        </p:txBody>
      </p:sp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7A690F8C-E6EE-417B-BEBD-97BB5BB25E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1675" y="2060576"/>
          <a:ext cx="270033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Rovnice" r:id="rId3" imgW="672808" imgH="393529" progId="Equation.3">
                  <p:embed/>
                </p:oleObj>
              </mc:Choice>
              <mc:Fallback>
                <p:oleObj name="Rovnice" r:id="rId3" imgW="672808" imgH="393529" progId="Equation.3">
                  <p:embed/>
                  <p:pic>
                    <p:nvPicPr>
                      <p:cNvPr id="16389" name="Object 5">
                        <a:extLst>
                          <a:ext uri="{FF2B5EF4-FFF2-40B4-BE49-F238E27FC236}">
                            <a16:creationId xmlns:a16="http://schemas.microsoft.com/office/drawing/2014/main" id="{7A690F8C-E6EE-417B-BEBD-97BB5BB25E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2060576"/>
                        <a:ext cx="270033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98A2B01-172B-4E3A-826B-76BECAB15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Způsoby stanovení pořadí projektů pomocí CEA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0AC5C3F-0DDF-456A-8A46-A627B9E577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2075542"/>
            <a:ext cx="10753200" cy="375645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1500" indent="-571500"/>
            <a:r>
              <a:rPr lang="cs-CZ" altLang="cs-CZ" dirty="0"/>
              <a:t>stanovením nákladů na jednotku výstupu,</a:t>
            </a:r>
          </a:p>
          <a:p>
            <a:pPr marL="571500" indent="-571500"/>
            <a:r>
              <a:rPr lang="cs-CZ" altLang="cs-CZ" dirty="0"/>
              <a:t>formou sestupné efektivnosti pro stejné náklady,</a:t>
            </a:r>
          </a:p>
          <a:p>
            <a:pPr marL="571500" indent="-571500"/>
            <a:r>
              <a:rPr lang="cs-CZ" altLang="cs-CZ" dirty="0"/>
              <a:t>vzrůstajícími náklady pro stejnou efektivnost.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E6F99AF-523E-4CEC-B57A-EEA4AD34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Využití CEA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B0B462-7BE7-4181-9365-947D8E80F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 řadě oborů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800" dirty="0"/>
              <a:t>Zdravotnictví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800" dirty="0"/>
              <a:t>Školství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800" dirty="0"/>
              <a:t>Vojenská technika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800" dirty="0"/>
              <a:t>Policie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800" dirty="0"/>
              <a:t>Aj.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68E6ADD-5DAD-4CAD-8CB7-9A93B4A89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Problémy s využitím CEA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5B1F6FF-DF14-4C3A-B2F0-0378C9AC35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Souvisí s výběrem ukazatele výstupu </a:t>
            </a:r>
          </a:p>
          <a:p>
            <a:r>
              <a:rPr lang="cs-CZ" altLang="cs-CZ" dirty="0"/>
              <a:t>existuje více druhů užitků </a:t>
            </a:r>
          </a:p>
          <a:p>
            <a:r>
              <a:rPr lang="cs-CZ" altLang="cs-CZ" dirty="0"/>
              <a:t>není možné jednotlivé užitky navzájem porovnat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Druhy metod analýzy VP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18800" y="1480457"/>
            <a:ext cx="10753200" cy="50654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altLang="cs-CZ" sz="2400" dirty="0"/>
              <a:t>Manažerské metody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b="1" dirty="0"/>
              <a:t>Empirické metody hodnocení VP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Benchmarking,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Metody kontrolní činnosti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b="1" dirty="0"/>
              <a:t>Kvalitativní metody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SWOT analýza, kauzální analýza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altLang="cs-CZ" sz="2400" dirty="0"/>
              <a:t>Kvantitativní metody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b="1" dirty="0"/>
              <a:t>Jednokriteriální metody</a:t>
            </a:r>
            <a:r>
              <a:rPr lang="cs-CZ" altLang="cs-CZ" sz="2000" dirty="0"/>
              <a:t>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obecné finanční metody,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nákladově výstupové metody,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speciální nákladové metody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altLang="cs-CZ" sz="2000" b="1" dirty="0"/>
              <a:t>Vícekriteriální metody</a:t>
            </a:r>
            <a:r>
              <a:rPr lang="cs-CZ" altLang="cs-CZ" sz="2000" dirty="0"/>
              <a:t>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stupnice a škály,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metody založené na dílčím hodnocení variant, </a:t>
            </a:r>
          </a:p>
          <a:p>
            <a:pPr marL="1200150" lvl="2" indent="-285750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altLang="cs-CZ" sz="2000" dirty="0"/>
              <a:t>metody založené na párovém srovnání variant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E384886-1B12-4A06-9F81-2C8A0DF79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Příklad - zdravotnictví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F4D4C33-56B9-4874-9F5A-F4EE496EFC1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766233" y="1752600"/>
            <a:ext cx="9362017" cy="4267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2000" i="1" dirty="0"/>
              <a:t>Mějme projekty z oblasti zdravotnictví s následujícími parametry (náklady jsou v tis. Kč a výstupy jsou zachráněné </a:t>
            </a:r>
            <a:r>
              <a:rPr lang="cs-CZ" altLang="cs-CZ" sz="2000" i="1" dirty="0" err="1"/>
              <a:t>životy.Vstupní</a:t>
            </a:r>
            <a:r>
              <a:rPr lang="cs-CZ" altLang="cs-CZ" sz="2000" i="1" dirty="0"/>
              <a:t> údaje a výsledný ukazatel C/E ukazuje tabulka:</a:t>
            </a:r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600" dirty="0"/>
          </a:p>
          <a:p>
            <a:endParaRPr lang="cs-CZ" altLang="cs-CZ" sz="2600" dirty="0"/>
          </a:p>
        </p:txBody>
      </p:sp>
      <p:graphicFrame>
        <p:nvGraphicFramePr>
          <p:cNvPr id="263172" name="Group 4">
            <a:extLst>
              <a:ext uri="{FF2B5EF4-FFF2-40B4-BE49-F238E27FC236}">
                <a16:creationId xmlns:a16="http://schemas.microsoft.com/office/drawing/2014/main" id="{DEB2EE5C-05BB-423A-93DB-36BD0570CBE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711450" y="3284539"/>
          <a:ext cx="7380288" cy="2105025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70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(C)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Výstup (E)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C/E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627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16,667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13,333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4ACFE25-3279-41CD-9CEF-1537F8E2D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Předpoklady pro efektivní použití CEA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A7676AF-93E2-49E4-9213-4592239BA6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600"/>
              <a:t>vstupy můžeme ohodnotit peněžně,</a:t>
            </a:r>
          </a:p>
          <a:p>
            <a:r>
              <a:rPr lang="cs-CZ" altLang="cs-CZ" sz="2600"/>
              <a:t>hlavní cíl je relativně jednoduchý a může být přímo měřen v nákladech na jednotku výstupu,</a:t>
            </a:r>
          </a:p>
          <a:p>
            <a:r>
              <a:rPr lang="cs-CZ" altLang="cs-CZ" sz="2600"/>
              <a:t>výstupy jsou hmotné povahy,</a:t>
            </a:r>
          </a:p>
          <a:p>
            <a:r>
              <a:rPr lang="cs-CZ" altLang="cs-CZ" sz="2600"/>
              <a:t>výstupy jsou stejnorodé.</a:t>
            </a:r>
          </a:p>
          <a:p>
            <a:r>
              <a:rPr lang="cs-CZ" altLang="cs-CZ" sz="2600"/>
              <a:t>existuje jen jeden cíl projektu a pokud má projekt více cílů, všechny posuzované varianty dosahují tyto cíle ve stejné míře.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306B431-48A4-4130-8E49-D03CE55D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Příklad</a:t>
            </a:r>
            <a:endParaRPr lang="en-GB" altLang="cs-CZ" sz="44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332A12-E964-41A5-BAA0-3BA0C81C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Vyjděte ze zadání příkladu na CMA. Proveďte výběr nejlepšího projektu a setřídění projektů podle CEA, kdy máte 2 kritéria efektivnosti: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Objem skládky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spolehlivost provozu.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Komentujte výsledky hodnocení.</a:t>
            </a:r>
            <a:endParaRPr lang="en-GB" dirty="0"/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745BE21-8867-4A82-9CFE-906D7CFBE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Analýza užitečnosti nákladů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2D698D-830E-4CBF-83B0-34F09F7D9B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1412875"/>
            <a:ext cx="10601142" cy="51117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angl. </a:t>
            </a:r>
            <a:r>
              <a:rPr lang="cs-CZ" altLang="cs-CZ" dirty="0" err="1"/>
              <a:t>Cost</a:t>
            </a:r>
            <a:r>
              <a:rPr lang="cs-CZ" altLang="cs-CZ" dirty="0"/>
              <a:t>-utility </a:t>
            </a:r>
            <a:r>
              <a:rPr lang="cs-CZ" altLang="cs-CZ" dirty="0" err="1"/>
              <a:t>analysis</a:t>
            </a:r>
            <a:r>
              <a:rPr lang="cs-CZ" altLang="cs-CZ" dirty="0"/>
              <a:t> – CUA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Definice</a:t>
            </a:r>
            <a:r>
              <a:rPr lang="cs-CZ" altLang="cs-CZ" dirty="0"/>
              <a:t>:</a:t>
            </a:r>
          </a:p>
          <a:p>
            <a:pPr lvl="1"/>
            <a:r>
              <a:rPr lang="cs-CZ" altLang="cs-CZ" sz="2800" dirty="0"/>
              <a:t>varianta analýzy nákladů a přínosů, která vznikla v souvislosti s ekonomickou analýzou zdraví a používá se především pro hodnocení veřejných projektů a programů z oblasti zdravotnictví ve </a:t>
            </a:r>
            <a:r>
              <a:rPr lang="cs-CZ" altLang="cs-CZ" sz="2800" dirty="0" err="1"/>
              <a:t>farmakoekonomii</a:t>
            </a:r>
            <a:r>
              <a:rPr lang="cs-CZ" altLang="cs-CZ" sz="2800" dirty="0"/>
              <a:t> a jako součást HTA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500E2D5-F6DD-4B19-BE55-E8F30DBA7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Podstata CUA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CAE9D85-3E06-40D5-9A11-1EECDB5E7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700213"/>
            <a:ext cx="10441485" cy="43418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odhadnout poměr mezi náklady a užitkem, který produkuje a to nejčastěji  pomocí získaných roků zlepšené kvality života, (</a:t>
            </a:r>
            <a:r>
              <a:rPr lang="cs-CZ" altLang="cs-CZ" dirty="0" err="1"/>
              <a:t>Quality-Adjusted</a:t>
            </a:r>
            <a:r>
              <a:rPr lang="cs-CZ" altLang="cs-CZ" dirty="0"/>
              <a:t> </a:t>
            </a:r>
            <a:r>
              <a:rPr lang="cs-CZ" altLang="cs-CZ" dirty="0" err="1"/>
              <a:t>Life</a:t>
            </a:r>
            <a:r>
              <a:rPr lang="cs-CZ" altLang="cs-CZ" dirty="0"/>
              <a:t> </a:t>
            </a:r>
            <a:r>
              <a:rPr lang="cs-CZ" altLang="cs-CZ" dirty="0" err="1"/>
              <a:t>Years</a:t>
            </a:r>
            <a:r>
              <a:rPr lang="cs-CZ" altLang="cs-CZ" dirty="0"/>
              <a:t>, QALY).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Proto to může být považována za zvláštní případ analýzy efektivity nákladů CEA, a tyto dva termíny jsou často používány zaměnitelně.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2504180-4CEA-40EC-9122-0C80F59A2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Měření užitečnosti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13C023A-8F68-4ED4-B585-4A2A4EAB5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66057" y="1628775"/>
            <a:ext cx="10753200" cy="44132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/>
              <a:t>Náklady jsou v peněžních jednotkách</a:t>
            </a:r>
          </a:p>
          <a:p>
            <a:r>
              <a:rPr lang="cs-CZ" altLang="cs-CZ" dirty="0"/>
              <a:t>Přínosy musí být vyjádřeny v jednotkách, které umožní hodnocení zdravotního stavu </a:t>
            </a:r>
          </a:p>
          <a:p>
            <a:pPr lvl="1"/>
            <a:r>
              <a:rPr lang="cs-CZ" altLang="cs-CZ" sz="2400" dirty="0"/>
              <a:t>V HTA jsou přínosy obvykle vyjádřeny v kvalitativně očištěných letech života (QALY).</a:t>
            </a:r>
          </a:p>
          <a:p>
            <a:pPr lvl="1"/>
            <a:r>
              <a:rPr lang="cs-CZ" altLang="cs-CZ" sz="2400" dirty="0"/>
              <a:t>Rovněž se používá měření prostřednictvím i jiné nepeněžní míry, kdy je identifikován užitek pro pacienta jiné alternativy QALY- HELLY, TWIST, DALY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996E44A-D154-4A2F-854B-4E406C52D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Jiné alternativy QALY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723546E-9F96-4F0F-B3D1-CAFAE22FC3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1557339"/>
            <a:ext cx="7762014" cy="49672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600" dirty="0"/>
              <a:t>Pokud je užita jiná podobná alternativa, je třeba zdůvodnit, proč nebyla QALY použita. </a:t>
            </a:r>
          </a:p>
          <a:p>
            <a:r>
              <a:rPr lang="cs-CZ" altLang="cs-CZ" sz="2600" dirty="0"/>
              <a:t>Jiné alternativy jsou např. následující:</a:t>
            </a:r>
          </a:p>
          <a:p>
            <a:pPr lvl="1"/>
            <a:r>
              <a:rPr lang="cs-CZ" altLang="cs-CZ" sz="2200" b="1" dirty="0" err="1"/>
              <a:t>HeLY</a:t>
            </a:r>
            <a:r>
              <a:rPr lang="cs-CZ" altLang="cs-CZ" sz="2200" b="1" dirty="0"/>
              <a:t> - </a:t>
            </a:r>
            <a:r>
              <a:rPr lang="cs-CZ" altLang="cs-CZ" sz="2200" dirty="0"/>
              <a:t>Rok zdravého života, který též začleňuje riziko mortality a morbidity do jediného čísla. </a:t>
            </a:r>
          </a:p>
          <a:p>
            <a:pPr lvl="1"/>
            <a:r>
              <a:rPr lang="cs-CZ" altLang="cs-CZ" sz="2200" b="1" dirty="0" err="1"/>
              <a:t>TwiST</a:t>
            </a:r>
            <a:r>
              <a:rPr lang="cs-CZ" altLang="cs-CZ" sz="2200" dirty="0"/>
              <a:t> - Čas strávený bez příznaků nemoci a toxicity léčby),</a:t>
            </a:r>
          </a:p>
          <a:p>
            <a:pPr lvl="1"/>
            <a:r>
              <a:rPr lang="cs-CZ" altLang="cs-CZ" sz="2200" b="1" dirty="0"/>
              <a:t>DALY</a:t>
            </a:r>
            <a:r>
              <a:rPr lang="cs-CZ" altLang="cs-CZ" sz="2200" dirty="0"/>
              <a:t> – Rok kvality života o snížené kvalitě</a:t>
            </a:r>
          </a:p>
          <a:p>
            <a:pPr lvl="1"/>
            <a:r>
              <a:rPr lang="cs-CZ" altLang="cs-CZ" sz="2200" dirty="0"/>
              <a:t>apod.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6BD9628-635A-4370-8D75-C7AD9FE56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Kvalita života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4ACD4CF-2294-4C31-9CC2-DEBA0E2AB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400" dirty="0"/>
              <a:t>Kvalita života (</a:t>
            </a:r>
            <a:r>
              <a:rPr lang="cs-CZ" altLang="cs-CZ" sz="2400" dirty="0" err="1"/>
              <a:t>QoL</a:t>
            </a:r>
            <a:r>
              <a:rPr lang="cs-CZ" altLang="cs-CZ" sz="2400" dirty="0"/>
              <a:t>) může být měřena obecnými dotazníky nebo dotazníky specifickými pro dané onemocnění.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400" dirty="0"/>
              <a:t>K vyjádření kvality života se používají nástroje utility/užitečnosti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B6B0730-7CA3-49FB-860D-E48CD206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Užitečnost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1731254-FE5B-4BA3-BC44-D09CFE2B7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412875"/>
            <a:ext cx="8616088" cy="46291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Použitím utility (užitečnosti) lze vyjádřit parametr kvality života jedním číslem.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Nejpřesnějších výsledků dosáhneme použitím Utility zjištěných lokálně v ČR.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Pokud nejsou lokální Utility pro dané onemocnění k dispozici, je možné pro adaptace farmakoekonomických modelů použít Utility z jiné země, nejlépe z Evropy.</a:t>
            </a:r>
            <a:endParaRPr lang="cs-CZ" altLang="cs-CZ" sz="2600" i="1" dirty="0"/>
          </a:p>
          <a:p>
            <a:endParaRPr lang="cs-CZ" altLang="cs-CZ" sz="2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DB63CA8-88B3-4675-80F6-F39BE8548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Použití a limity použití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9859E0F-BB87-4B3C-B1F4-42907F643D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1341439"/>
            <a:ext cx="7762014" cy="47005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600" b="1" dirty="0"/>
              <a:t>Použití</a:t>
            </a:r>
          </a:p>
          <a:p>
            <a:pPr lvl="1"/>
            <a:r>
              <a:rPr lang="cs-CZ" altLang="cs-CZ" sz="2200" dirty="0"/>
              <a:t>Kvalita života je používána jednak v rámci ekonomických analýz, ale je běžně zařazována i do klinických studií bez ekonomických aspektů. </a:t>
            </a:r>
          </a:p>
          <a:p>
            <a:pPr lvl="1"/>
            <a:r>
              <a:rPr lang="cs-CZ" altLang="cs-CZ" sz="2200" dirty="0"/>
              <a:t>Je přínosná pro chronické stavy s nízkou mortalitou (např. Parkinsonova choroba, roztroušená skleróza, astma a další). </a:t>
            </a:r>
          </a:p>
          <a:p>
            <a:r>
              <a:rPr lang="cs-CZ" altLang="cs-CZ" sz="2600" b="1" dirty="0"/>
              <a:t>Limity použití</a:t>
            </a:r>
          </a:p>
          <a:p>
            <a:pPr lvl="1"/>
            <a:r>
              <a:rPr lang="cs-CZ" altLang="cs-CZ" sz="2200" dirty="0"/>
              <a:t>Její přínos u stavů, kde jsou sledovány krátkodobé výsledky (např. použití anestesie u dentálních výkonů) je problematický.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ABBC42A-8FE2-445B-9059-F9CBB7AEA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Jednokriteriální metody hodnocení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479100-8868-4DF3-92FC-6D267B74F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999" y="1665514"/>
            <a:ext cx="10006057" cy="4268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Definice</a:t>
            </a:r>
          </a:p>
          <a:p>
            <a:pPr lvl="1">
              <a:spcBef>
                <a:spcPts val="600"/>
              </a:spcBef>
            </a:pPr>
            <a:r>
              <a:rPr lang="cs-CZ" altLang="cs-CZ" sz="2900" dirty="0"/>
              <a:t>Takové metody, které pro hodnocení a výběr projektů používají pouze jedno rozhodovací kritérium na které převádí kritéria ostatní.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Klasifikace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Obecné finanční metody hodnocení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Nákladově výstupové metody hodnocení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Některé speciální nákladové metody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C93E1A5-98F3-4F36-A210-8FD86DA45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Zhodnocení CUA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CBAC944-EC99-4C8D-A4B0-D66A5EDD76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1412875"/>
            <a:ext cx="10615656" cy="46291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Finální analýza (CUA) umožní posoudit přínos různých technologií se zohledněním jak nákladů tak i kvality života – cena/QALY (</a:t>
            </a:r>
            <a:r>
              <a:rPr lang="cs-CZ" altLang="cs-CZ" sz="2600" dirty="0" err="1"/>
              <a:t>Quality-Adjusted-Life-Year</a:t>
            </a:r>
            <a:r>
              <a:rPr lang="cs-CZ" altLang="cs-CZ" sz="2600" dirty="0"/>
              <a:t>); kombinuje tedy kvalitativní a kvantitativní ukazatele.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Pokud má být parametr kvality života zařazen do sledování, musí být spolehlivě měřen a vyhodnocen.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600" dirty="0"/>
              <a:t>Rozhodnutí o zařazení či vynechání parametru musí být vysvětleno a podpořeno argumenty.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D64468F-67C7-4CD7-975B-4DCF8FAD9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Jiné jednokriteriální analýzy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771C69D-7802-4C11-86E5-9A09F1F9CE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41829" y="1557339"/>
            <a:ext cx="7640185" cy="44846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1500" indent="-571500"/>
            <a:r>
              <a:rPr lang="cs-CZ" altLang="cs-CZ" sz="2600" dirty="0"/>
              <a:t>Zdravotnictví</a:t>
            </a:r>
          </a:p>
          <a:p>
            <a:pPr marL="966788" lvl="1" indent="-495300"/>
            <a:r>
              <a:rPr lang="cs-CZ" altLang="cs-CZ" sz="2200" dirty="0"/>
              <a:t>Analýza nákladů a dopadů </a:t>
            </a:r>
          </a:p>
          <a:p>
            <a:pPr marL="966788" lvl="1" indent="-495300"/>
            <a:r>
              <a:rPr lang="cs-CZ" altLang="cs-CZ" sz="2200" dirty="0"/>
              <a:t>„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of </a:t>
            </a:r>
            <a:r>
              <a:rPr lang="cs-CZ" altLang="cs-CZ" sz="2200" dirty="0" err="1"/>
              <a:t>illness</a:t>
            </a:r>
            <a:r>
              <a:rPr lang="cs-CZ" altLang="cs-CZ" sz="2200" dirty="0"/>
              <a:t>“ (cena nemoci) a</a:t>
            </a:r>
          </a:p>
          <a:p>
            <a:pPr marL="966788" lvl="1" indent="-495300"/>
            <a:r>
              <a:rPr lang="cs-CZ" altLang="cs-CZ" sz="2200" dirty="0"/>
              <a:t>„budget </a:t>
            </a:r>
            <a:r>
              <a:rPr lang="cs-CZ" altLang="cs-CZ" sz="2200" dirty="0" err="1"/>
              <a:t>impact</a:t>
            </a:r>
            <a:r>
              <a:rPr lang="cs-CZ" altLang="cs-CZ" sz="2200" dirty="0"/>
              <a:t>“ (očekávaný dopad nového léku na veřejný rozpočet), což je zvláštní typ CCA.</a:t>
            </a:r>
          </a:p>
          <a:p>
            <a:pPr marL="571500" indent="-571500"/>
            <a:r>
              <a:rPr lang="cs-CZ" altLang="cs-CZ" sz="2600" dirty="0"/>
              <a:t>Životní prostředí</a:t>
            </a:r>
          </a:p>
          <a:p>
            <a:pPr marL="966788" lvl="1" indent="-495300"/>
            <a:r>
              <a:rPr lang="cs-CZ" altLang="cs-CZ" sz="2200" dirty="0" err="1"/>
              <a:t>Total</a:t>
            </a:r>
            <a:r>
              <a:rPr lang="cs-CZ" altLang="cs-CZ" sz="2200" dirty="0"/>
              <a:t> 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Assessment</a:t>
            </a:r>
            <a:r>
              <a:rPr lang="cs-CZ" altLang="cs-CZ" sz="2200" dirty="0"/>
              <a:t> (TCA) </a:t>
            </a:r>
          </a:p>
          <a:p>
            <a:pPr marL="966788" lvl="1" indent="-495300"/>
            <a:r>
              <a:rPr lang="cs-CZ" altLang="cs-CZ" sz="2200" dirty="0"/>
              <a:t>Opční hodnota</a:t>
            </a:r>
          </a:p>
          <a:p>
            <a:pPr marL="966788" lvl="1" indent="-495300"/>
            <a:r>
              <a:rPr lang="cs-CZ" altLang="cs-CZ" sz="2200" dirty="0"/>
              <a:t>Metoda Full 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Accounting</a:t>
            </a:r>
            <a:endParaRPr lang="cs-CZ" altLang="cs-CZ" sz="2200" dirty="0"/>
          </a:p>
          <a:p>
            <a:pPr marL="966788" lvl="1" indent="-495300"/>
            <a:r>
              <a:rPr lang="cs-CZ" altLang="cs-CZ" sz="2200" dirty="0"/>
              <a:t>metoda životního cyklu výrobku (LCA)</a:t>
            </a:r>
          </a:p>
          <a:p>
            <a:pPr marL="966788" lvl="1" indent="-495300"/>
            <a:endParaRPr lang="cs-CZ" altLang="cs-CZ" sz="2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>
            <a:extLst>
              <a:ext uri="{FF2B5EF4-FFF2-40B4-BE49-F238E27FC236}">
                <a16:creationId xmlns:a16="http://schemas.microsoft.com/office/drawing/2014/main" id="{4FD2FCD7-0DF4-445A-B3FE-A8C4608C6014}"/>
              </a:ext>
            </a:extLst>
          </p:cNvPr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altLang="cs-CZ"/>
          </a:p>
          <a:p>
            <a:pPr marL="0" indent="0">
              <a:buNone/>
            </a:pPr>
            <a:endParaRPr lang="cs-CZ" altLang="cs-CZ"/>
          </a:p>
          <a:p>
            <a:pPr marL="0" indent="0" algn="ctr">
              <a:buNone/>
            </a:pPr>
            <a:r>
              <a:rPr lang="cs-CZ" altLang="cs-CZ" sz="3600"/>
              <a:t>Děkuji za pozornost</a:t>
            </a:r>
          </a:p>
          <a:p>
            <a:pPr marL="0" indent="0" algn="ctr">
              <a:buNone/>
            </a:pPr>
            <a:r>
              <a:rPr lang="cs-CZ" altLang="cs-CZ" sz="60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☻</a:t>
            </a:r>
            <a:endParaRPr lang="cs-CZ" altLang="cs-CZ" sz="6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64829AA-6FD9-4FAF-AD1E-80F81AFD2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Nákladově-výstupové metody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9FF1D85-1F50-4942-90CB-B240EE4442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/>
              <a:t>Definice</a:t>
            </a:r>
          </a:p>
          <a:p>
            <a:pPr lvl="1"/>
            <a:r>
              <a:rPr lang="cs-CZ" altLang="cs-CZ" sz="2400"/>
              <a:t>Mezi inputově-outputové (nákladově-výstupové) metody hodnocení je možné zařadit takové metody, které pro hodnocení a výběr projektů používají pouze jedno rozhodovací kritérium související se vstupy a výstupy.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FBD0938-C781-40C3-AE57-0EC6EB750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Klasifikace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FD2B4C3-EB31-4504-BE58-12E679589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5087" y="1700213"/>
            <a:ext cx="10421256" cy="43418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sz="3200" dirty="0"/>
              <a:t>Mezi </a:t>
            </a:r>
            <a:r>
              <a:rPr lang="cs-CZ" altLang="cs-CZ" sz="3200" dirty="0" err="1"/>
              <a:t>inputově-outputové</a:t>
            </a:r>
            <a:r>
              <a:rPr lang="cs-CZ" altLang="cs-CZ" sz="3200" dirty="0"/>
              <a:t> (nákladově výstupové) metody hodnocení patří:</a:t>
            </a:r>
          </a:p>
          <a:p>
            <a:pPr lvl="1">
              <a:spcBef>
                <a:spcPts val="600"/>
              </a:spcBef>
            </a:pPr>
            <a:r>
              <a:rPr lang="cs-CZ" altLang="cs-CZ" sz="2400" dirty="0"/>
              <a:t>analýza minimalizace nákladů (CMA),</a:t>
            </a:r>
          </a:p>
          <a:p>
            <a:pPr lvl="1">
              <a:spcBef>
                <a:spcPts val="600"/>
              </a:spcBef>
            </a:pPr>
            <a:r>
              <a:rPr lang="cs-CZ" altLang="cs-CZ" sz="2400" dirty="0"/>
              <a:t>analýza nákladů a přínosů (CBA), </a:t>
            </a:r>
          </a:p>
          <a:p>
            <a:pPr lvl="1">
              <a:spcBef>
                <a:spcPts val="600"/>
              </a:spcBef>
            </a:pPr>
            <a:r>
              <a:rPr lang="cs-CZ" altLang="cs-CZ" sz="2400" dirty="0"/>
              <a:t>analýza efektivnosti nákladů (CEA), </a:t>
            </a:r>
          </a:p>
          <a:p>
            <a:pPr lvl="1">
              <a:spcBef>
                <a:spcPts val="600"/>
              </a:spcBef>
            </a:pPr>
            <a:r>
              <a:rPr lang="cs-CZ" altLang="cs-CZ" sz="2400" dirty="0"/>
              <a:t>analýza nákladů a užitku (CUA).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18B8314-8C6D-4BD3-AD6F-1EF0A4864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Co mají společné a čím se liší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4BA8156-99F3-4212-8F05-35ECEF8653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1557338"/>
            <a:ext cx="9429750" cy="50403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Společné = cíl </a:t>
            </a:r>
          </a:p>
          <a:p>
            <a:pPr marL="342900" lvl="1" indent="0">
              <a:buNone/>
            </a:pPr>
            <a:r>
              <a:rPr lang="cs-CZ" altLang="cs-CZ" sz="2200" dirty="0"/>
              <a:t>prokázat měřitelným způsobem, co kdo získá a s jakými společenskými náklady. </a:t>
            </a:r>
          </a:p>
          <a:p>
            <a:pPr marL="342900" lvl="1" indent="0">
              <a:buNone/>
            </a:pPr>
            <a:endParaRPr lang="cs-CZ" altLang="cs-CZ" sz="2200" dirty="0"/>
          </a:p>
          <a:p>
            <a:pPr>
              <a:lnSpc>
                <a:spcPct val="100000"/>
              </a:lnSpc>
            </a:pPr>
            <a:r>
              <a:rPr lang="cs-CZ" altLang="cs-CZ" sz="2400" dirty="0"/>
              <a:t>Liší se	 = způsob měření výstupů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	Název metody		Forma měření výstupu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CMA				Neměří se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CBA				Peněžní jednotky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CEA				Počet výstupových jednotek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	 			z realizované jednotky nákladů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CUA				Užitek plynoucí z projektu</a:t>
            </a: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CAF742D4-27B2-4B3C-A282-EE6F5DC2B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3131" y="549276"/>
            <a:ext cx="8001000" cy="1008063"/>
          </a:xfrm>
        </p:spPr>
        <p:txBody>
          <a:bodyPr/>
          <a:lstStyle/>
          <a:p>
            <a:r>
              <a:rPr lang="cs-CZ" altLang="cs-CZ" sz="4400" dirty="0"/>
              <a:t>Analýza minimalizace </a:t>
            </a:r>
            <a:r>
              <a:rPr lang="cs-CZ" altLang="cs-CZ" sz="4400" dirty="0" err="1"/>
              <a:t>nákadů</a:t>
            </a:r>
            <a:endParaRPr lang="cs-CZ" altLang="cs-CZ" sz="4400" dirty="0"/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5633EA35-9016-4181-8527-2A1F71E272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3131" y="1844675"/>
            <a:ext cx="9668782" cy="42814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1500" indent="-571500">
              <a:buNone/>
            </a:pPr>
            <a:r>
              <a:rPr lang="cs-CZ" altLang="cs-CZ" dirty="0" err="1"/>
              <a:t>Cost</a:t>
            </a:r>
            <a:r>
              <a:rPr lang="cs-CZ" altLang="cs-CZ" dirty="0"/>
              <a:t> </a:t>
            </a:r>
            <a:r>
              <a:rPr lang="cs-CZ" altLang="cs-CZ" dirty="0" err="1"/>
              <a:t>Minimizing</a:t>
            </a:r>
            <a:r>
              <a:rPr lang="cs-CZ" altLang="cs-CZ" dirty="0"/>
              <a:t> </a:t>
            </a:r>
            <a:r>
              <a:rPr lang="cs-CZ" altLang="cs-CZ" dirty="0" err="1"/>
              <a:t>Analysis</a:t>
            </a:r>
            <a:r>
              <a:rPr lang="cs-CZ" altLang="cs-CZ" dirty="0"/>
              <a:t> - CMA </a:t>
            </a:r>
          </a:p>
          <a:p>
            <a:pPr marL="571500" indent="-571500">
              <a:buNone/>
            </a:pPr>
            <a:r>
              <a:rPr lang="cs-CZ" altLang="cs-CZ" b="1" dirty="0"/>
              <a:t>Definice</a:t>
            </a:r>
            <a:r>
              <a:rPr lang="cs-CZ" altLang="cs-CZ" dirty="0"/>
              <a:t>:</a:t>
            </a:r>
          </a:p>
          <a:p>
            <a:pPr marL="966788" lvl="1" indent="-495300"/>
            <a:r>
              <a:rPr lang="cs-CZ" altLang="cs-CZ" sz="2800" dirty="0"/>
              <a:t>Analýza minimalizace nákladů je metoda založená na hodnocení podle nejnižších nákladů</a:t>
            </a:r>
            <a:endParaRPr lang="cs-CZ" altLang="cs-CZ" dirty="0"/>
          </a:p>
          <a:p>
            <a:pPr marL="966788" lvl="1" indent="-495300">
              <a:buNone/>
            </a:pPr>
            <a:r>
              <a:rPr lang="cs-CZ" altLang="cs-CZ" dirty="0"/>
              <a:t>	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A721982-A6F4-4A40-95C3-4F36F3D21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cs-CZ" altLang="cs-CZ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B0B0DCD-8DE6-4081-AE44-957D1AA6E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Kritérium hodnocení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DB5D261-AD0B-4F76-BF44-87B061238C7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38629" y="1752600"/>
            <a:ext cx="9418185" cy="4267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2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2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26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Kde 	</a:t>
            </a:r>
            <a:r>
              <a:rPr lang="cs-CZ" altLang="cs-CZ" i="1" dirty="0"/>
              <a:t>C	</a:t>
            </a:r>
            <a:r>
              <a:rPr lang="cs-CZ" altLang="cs-CZ" dirty="0"/>
              <a:t>jsou náklady na projekt	</a:t>
            </a:r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2090029C-1493-4B31-A08C-6769514F1ED7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4012865"/>
              </p:ext>
            </p:extLst>
          </p:nvPr>
        </p:nvGraphicFramePr>
        <p:xfrm>
          <a:off x="4121603" y="1870529"/>
          <a:ext cx="34226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Rovnice" r:id="rId3" imgW="621760" imgH="177646" progId="Equation.3">
                  <p:embed/>
                </p:oleObj>
              </mc:Choice>
              <mc:Fallback>
                <p:oleObj name="Rovnice" r:id="rId3" imgW="621760" imgH="177646" progId="Equation.3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2090029C-1493-4B31-A08C-6769514F1ED7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603" y="1870529"/>
                        <a:ext cx="34226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4E21C7B-1B05-46A5-A4F4-86D5D440D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Vyjádření nákladů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BFF9E99-E418-4F42-B087-74DF882AD5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1" y="2249714"/>
            <a:ext cx="9336814" cy="37923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sz="2000" dirty="0"/>
              <a:t>Hodnotu celkových nákladů </a:t>
            </a:r>
            <a:r>
              <a:rPr lang="cs-CZ" altLang="cs-CZ" sz="2000" i="1" dirty="0"/>
              <a:t>C</a:t>
            </a:r>
            <a:r>
              <a:rPr lang="cs-CZ" altLang="cs-CZ" sz="2000" dirty="0"/>
              <a:t> lze vyjádřit následujícím způsobem: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Kde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i="1" dirty="0"/>
              <a:t>	C</a:t>
            </a:r>
            <a:r>
              <a:rPr lang="cs-CZ" altLang="cs-CZ" baseline="-25000" dirty="0"/>
              <a:t>0</a:t>
            </a:r>
            <a:r>
              <a:rPr lang="cs-CZ" altLang="cs-CZ" dirty="0"/>
              <a:t>    	je pořizovací cena (často také označovaná jako </a:t>
            </a:r>
            <a:r>
              <a:rPr lang="cs-CZ" altLang="cs-CZ" i="1" dirty="0"/>
              <a:t>I</a:t>
            </a:r>
            <a:r>
              <a:rPr lang="cs-CZ" altLang="cs-CZ" dirty="0"/>
              <a:t>)</a:t>
            </a:r>
            <a:endParaRPr lang="cs-CZ" altLang="cs-CZ" i="1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i="1" dirty="0"/>
              <a:t>	</a:t>
            </a:r>
            <a:r>
              <a:rPr lang="cs-CZ" altLang="cs-CZ" i="1" dirty="0" err="1"/>
              <a:t>C</a:t>
            </a:r>
            <a:r>
              <a:rPr lang="cs-CZ" altLang="cs-CZ" i="1" baseline="-25000" dirty="0" err="1"/>
              <a:t>t</a:t>
            </a:r>
            <a:r>
              <a:rPr lang="cs-CZ" altLang="cs-CZ" i="1" dirty="0"/>
              <a:t> </a:t>
            </a:r>
            <a:r>
              <a:rPr lang="cs-CZ" altLang="cs-CZ" dirty="0"/>
              <a:t>   	je náklad v období t, </a:t>
            </a:r>
            <a:endParaRPr lang="cs-CZ" altLang="cs-CZ" i="1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i="1" dirty="0"/>
              <a:t>	n</a:t>
            </a:r>
            <a:r>
              <a:rPr lang="cs-CZ" altLang="cs-CZ" dirty="0"/>
              <a:t> 	je konečný časový horizont, kdy projekt završí svou životnost.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6C288CA-0D85-4DEE-98BC-0D361E4A6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cs-CZ" altLang="cs-CZ">
              <a:latin typeface="Verdana" panose="020B0604030504040204" pitchFamily="34" charset="0"/>
            </a:endParaRPr>
          </a:p>
        </p:txBody>
      </p:sp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1356CB94-7A57-4266-8F4A-C6771C19D3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7213" y="2565400"/>
          <a:ext cx="28813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Rovnice" r:id="rId3" imgW="977900" imgH="431800" progId="Equation.3">
                  <p:embed/>
                </p:oleObj>
              </mc:Choice>
              <mc:Fallback>
                <p:oleObj name="Rovnice" r:id="rId3" imgW="977900" imgH="431800" progId="Equation.3">
                  <p:embed/>
                  <p:pic>
                    <p:nvPicPr>
                      <p:cNvPr id="9221" name="Object 5">
                        <a:extLst>
                          <a:ext uri="{FF2B5EF4-FFF2-40B4-BE49-F238E27FC236}">
                            <a16:creationId xmlns:a16="http://schemas.microsoft.com/office/drawing/2014/main" id="{1356CB94-7A57-4266-8F4A-C6771C19D3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2565400"/>
                        <a:ext cx="2881312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84</TotalTime>
  <Words>1493</Words>
  <Application>Microsoft Office PowerPoint</Application>
  <PresentationFormat>Širokoúhlá obrazovka</PresentationFormat>
  <Paragraphs>241</Paragraphs>
  <Slides>32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Tahoma</vt:lpstr>
      <vt:lpstr>Times New Roman</vt:lpstr>
      <vt:lpstr>Verdana</vt:lpstr>
      <vt:lpstr>Wingdings</vt:lpstr>
      <vt:lpstr>Prezentace_MU_CZ</vt:lpstr>
      <vt:lpstr>Rovnice</vt:lpstr>
      <vt:lpstr>Metody ekonomické analýzy, nákladově výstupové metody (CMA, CEA, CUA)</vt:lpstr>
      <vt:lpstr>Druhy metod analýzy VP</vt:lpstr>
      <vt:lpstr>Jednokriteriální metody hodnocení</vt:lpstr>
      <vt:lpstr>Nákladově-výstupové metody</vt:lpstr>
      <vt:lpstr>Klasifikace</vt:lpstr>
      <vt:lpstr>Co mají společné a čím se liší</vt:lpstr>
      <vt:lpstr>Analýza minimalizace nákadů</vt:lpstr>
      <vt:lpstr>Kritérium hodnocení</vt:lpstr>
      <vt:lpstr>Vyjádření nákladů</vt:lpstr>
      <vt:lpstr>Postup hodnocení a výběru</vt:lpstr>
      <vt:lpstr>Výhody</vt:lpstr>
      <vt:lpstr>Nevýhody</vt:lpstr>
      <vt:lpstr>Příklad</vt:lpstr>
      <vt:lpstr>Analýza efektivnosti nákladů</vt:lpstr>
      <vt:lpstr>Rozdíly oproti CBA</vt:lpstr>
      <vt:lpstr>Kritérium hodnocení</vt:lpstr>
      <vt:lpstr>Způsoby stanovení pořadí projektů pomocí CEA</vt:lpstr>
      <vt:lpstr>Využití CEA</vt:lpstr>
      <vt:lpstr>Problémy s využitím CEA</vt:lpstr>
      <vt:lpstr>Příklad - zdravotnictví </vt:lpstr>
      <vt:lpstr>Předpoklady pro efektivní použití CEA</vt:lpstr>
      <vt:lpstr>Příklad</vt:lpstr>
      <vt:lpstr>Analýza užitečnosti nákladů</vt:lpstr>
      <vt:lpstr>Podstata CUA</vt:lpstr>
      <vt:lpstr>Měření užitečnosti</vt:lpstr>
      <vt:lpstr>Jiné alternativy QALY</vt:lpstr>
      <vt:lpstr>Kvalita života</vt:lpstr>
      <vt:lpstr>Užitečnost</vt:lpstr>
      <vt:lpstr>Použití a limity použití</vt:lpstr>
      <vt:lpstr>Zhodnocení CUA</vt:lpstr>
      <vt:lpstr>Jiné jednokriteriální analýzy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Jana Soukopová</cp:lastModifiedBy>
  <cp:revision>5</cp:revision>
  <cp:lastPrinted>1601-01-01T00:00:00Z</cp:lastPrinted>
  <dcterms:created xsi:type="dcterms:W3CDTF">2019-01-25T08:23:54Z</dcterms:created>
  <dcterms:modified xsi:type="dcterms:W3CDTF">2022-02-07T09:59:18Z</dcterms:modified>
</cp:coreProperties>
</file>