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31" r:id="rId12"/>
    <p:sldId id="312" r:id="rId13"/>
    <p:sldId id="313" r:id="rId14"/>
    <p:sldId id="314" r:id="rId15"/>
    <p:sldId id="315" r:id="rId16"/>
    <p:sldId id="316" r:id="rId17"/>
    <p:sldId id="332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284" r:id="rId33"/>
  </p:sldIdLst>
  <p:sldSz cx="12192000" cy="6858000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990"/>
    </p:cViewPr>
  </p:sorter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F6771209-7735-4FE1-BEF2-E8A81456ED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DABC9BBF-9EE4-4EB6-BB6C-F2AEEA5830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EAECE243-8FC8-4D83-A5C3-A251552C69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E62B5F45-ADF9-4B79-B33E-0A60554F21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17063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D2137C47-937C-4BB7-B14E-A655672676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A9061527-BBA7-467F-8337-D7EC5DCD8F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81F14212-CEB9-4DCC-9F2F-C51CB3D5E3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" y="750888"/>
            <a:ext cx="667861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AB5F2CB0-7711-4C1F-98D9-B80DB51BAF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F45928F5-6755-482B-92FE-ED4BB54A17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id="{E2D38A12-F8E6-46B3-9E7B-ACDDE0C33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5475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F0AE561-33E3-4129-BFFD-1945127B1E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D81C4-739E-4383-9BEE-E0040EF5240B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2930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nezkoušejte plagiát, hodně citací </a:t>
            </a:r>
            <a:r>
              <a:rPr lang="cs-CZ" smtClean="0"/>
              <a:t>je výhoda!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D64C71-71C4-45E2-811D-8773544C11D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05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14338"/>
            <a:ext cx="1531937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>
            <a:extLst/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9" name="Zástupný symbol pro zápatí 2">
            <a:extLst>
              <a:ext uri="{FF2B5EF4-FFF2-40B4-BE49-F238E27FC236}">
                <a16:creationId xmlns:a16="http://schemas.microsoft.com/office/drawing/2014/main" id="{F3D95B43-A748-4F7D-83CF-222C85A3B1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10" name="Zástupný symbol pro číslo snímku 3">
            <a:extLst>
              <a:ext uri="{FF2B5EF4-FFF2-40B4-BE49-F238E27FC236}">
                <a16:creationId xmlns:a16="http://schemas.microsoft.com/office/drawing/2014/main" id="{14845A1D-D72D-42E8-AD61-488DB95849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E720-601A-4D3B-9ABB-629E5EB802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114479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128588"/>
            <a:ext cx="153193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CB5F552D-1419-4D7D-9E4F-56ECFCD0B3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4728AF24-D90D-49BB-8E0E-02D5589FAF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87D4-531D-41F7-9B73-DCD9733BBA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83929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2433638"/>
            <a:ext cx="76739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797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Nadpis 12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E84D7F04-9147-4F13-9AAD-F89A9E10A8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id="{8CC70B47-0865-4A20-9BFB-47500FA3A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9845-8DE6-4B38-8A48-BD44A9C211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159080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7" name="Zástupný symbol pro text 7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6A2D663E-2D6E-4628-B89C-3289DB42099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it-IT"/>
              <a:t>Institut pro dopravní ekonomii, geografii a politiku</a:t>
            </a:r>
            <a:endParaRPr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024CEB02-752F-434B-A95A-6D7C15678CC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5CB1-D07C-4D13-865D-B2828F2008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139251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ástupný symbol pro text 7">
            <a:extLst/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/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/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229472D1-14FB-489A-BE0D-A477CC28ADC4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geografii a politiku</a:t>
            </a:r>
          </a:p>
        </p:txBody>
      </p:sp>
      <p:sp>
        <p:nvSpPr>
          <p:cNvPr id="10" name="Zástupný symbol pro číslo snímku 2">
            <a:extLst>
              <a:ext uri="{FF2B5EF4-FFF2-40B4-BE49-F238E27FC236}">
                <a16:creationId xmlns:a16="http://schemas.microsoft.com/office/drawing/2014/main" id="{5A98A5F4-7DC0-4572-B18E-186911B61B4D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A174-8BE8-4C18-8884-2F13A098B1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51645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obsah 12">
            <a:extLst/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/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B3944905-145A-4B09-B062-96F93A687D0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10" name="Zástupný symbol pro číslo snímku 2">
            <a:extLst>
              <a:ext uri="{FF2B5EF4-FFF2-40B4-BE49-F238E27FC236}">
                <a16:creationId xmlns:a16="http://schemas.microsoft.com/office/drawing/2014/main" id="{B7842774-0E81-4A33-930F-31CBD56481F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6882-6F44-421D-839C-6A597FC541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210276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obsah 12">
            <a:extLst/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/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/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/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/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/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/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/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/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3" name="Zástupný symbol pro zápatí 1">
            <a:extLst>
              <a:ext uri="{FF2B5EF4-FFF2-40B4-BE49-F238E27FC236}">
                <a16:creationId xmlns:a16="http://schemas.microsoft.com/office/drawing/2014/main" id="{CB4358C2-4AE2-4739-ABC1-59C2E919683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24" name="Zástupný symbol pro číslo snímku 2">
            <a:extLst>
              <a:ext uri="{FF2B5EF4-FFF2-40B4-BE49-F238E27FC236}">
                <a16:creationId xmlns:a16="http://schemas.microsoft.com/office/drawing/2014/main" id="{8E3C64D3-22D0-4AF4-88D0-0D98CF1AF3D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9EC97-4D20-4A8D-9DE2-04569589D1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446943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/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/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79822CCE-8BC7-4D3D-8BF3-1110F8674BE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8" name="Zástupný symbol pro číslo snímku 2">
            <a:extLst>
              <a:ext uri="{FF2B5EF4-FFF2-40B4-BE49-F238E27FC236}">
                <a16:creationId xmlns:a16="http://schemas.microsoft.com/office/drawing/2014/main" id="{17148D92-5833-4D72-A1C0-A8E78147B33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42672-58D9-44F9-B57D-9B0FD959A0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624899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BBDD9AC-03E6-4867-90C1-9B74D657E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3A5BBD40-D9CF-4478-B5F3-1336D5C232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17FB-E98B-4199-B98F-7E697164DA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862469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838" y="6059488"/>
            <a:ext cx="8588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063" y="5972175"/>
            <a:ext cx="11588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ástupný symbol pro obsah 12">
            <a:extLst/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/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/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/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/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89AD790A-35C8-4E6F-A584-A0D27666FC93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id="{34337C40-1EC9-4445-8EA1-1A5DF7D8C6D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A77B-5CB3-4743-BA71-209BA5006E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585353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FE54F821-D7C2-40F1-95C2-BCA2CA3A5B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8" y="6227763"/>
            <a:ext cx="7920037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lang="cs-CZ" altLang="cs-CZ" sz="12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it-IT"/>
              <a:t>Institut pro dopravní ekonomii, geogra</a:t>
            </a:r>
            <a:r>
              <a:t>f</a:t>
            </a:r>
            <a:r>
              <a:rPr lang="it-IT"/>
              <a:t>ii a politik</a:t>
            </a:r>
            <a:r>
              <a:t>u</a:t>
            </a:r>
            <a:endParaRPr lang="it-IT"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DBF2E798-9290-49EB-90C0-CDE3DBAF37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338" y="6227763"/>
            <a:ext cx="2524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1846C78-EC09-438E-A687-F6B9F71DA1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8" name="Zástupný nadpis 1"/>
          <p:cNvSpPr>
            <a:spLocks noGrp="1"/>
          </p:cNvSpPr>
          <p:nvPr>
            <p:ph type="title"/>
          </p:nvPr>
        </p:nvSpPr>
        <p:spPr bwMode="auto">
          <a:xfrm>
            <a:off x="720725" y="720725"/>
            <a:ext cx="107521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9" name="Zástupný symbol pro text 4"/>
          <p:cNvSpPr>
            <a:spLocks noGrp="1"/>
          </p:cNvSpPr>
          <p:nvPr>
            <p:ph type="body" idx="1"/>
          </p:nvPr>
        </p:nvSpPr>
        <p:spPr bwMode="auto">
          <a:xfrm>
            <a:off x="719138" y="1871663"/>
            <a:ext cx="10752137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 ft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80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500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180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500">
          <a:solidFill>
            <a:schemeClr val="tx1"/>
          </a:solidFill>
          <a:latin typeface="+mn-lt"/>
        </a:defRPr>
      </a:lvl3pPr>
      <a:lvl4pPr marL="1371600" algn="l" rtl="0" eaLnBrk="0" fontAlgn="base" hangingPunct="0">
        <a:lnSpc>
          <a:spcPts val="180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500">
          <a:solidFill>
            <a:schemeClr val="tx1"/>
          </a:solidFill>
          <a:latin typeface="+mn-lt"/>
        </a:defRPr>
      </a:lvl4pPr>
      <a:lvl5pPr marL="1828800" algn="l" rtl="0" eaLnBrk="0" fontAlgn="base" hangingPunct="0">
        <a:lnSpc>
          <a:spcPts val="1800"/>
        </a:lnSpc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regep.cz/cs/projekt-nova-mobilit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.muni.cz/studenti/bc-a-mgr-studium/manual-studenta/radne-ukonceni-studia/zaverecna-bakalarska-diplomova-disertacni-pra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josefk.svi.econ.muni.cz/" TargetMode="External"/><Relationship Id="rId2" Type="http://schemas.openxmlformats.org/officeDocument/2006/relationships/hyperlink" Target="http://econ.muni.cz/stredisko-vedeckych-informaci/infozdroj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source=images&amp;cd=&amp;cad=rja&amp;uact=8&amp;ved=0ahUKEwjHl9GgoJbKAhWHxRQKHUgVACAQjRwIBw&amp;url=http://www.blesk.cz/clanek/cestovani/201381/navsivit-mallorku-ibizu-i-sicilii-za-par-korun-vsichni-budou-zavidet.html&amp;psig=AFQjCNGifvVEYFwYyjOfNJGt17te3MKO_Q&amp;ust=1452205693922326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s://www.google.cz/imgres?imgurl=http://img.cas.sk/img/4/gallery/959122_vlak-ilustracne.jpg?hash%3D749030c91ed389dff3759312ea43ec06&amp;imgrefurl=http://www.cas.sk/clanok/202629/meskaju-vam-lietadlo-vlak-ci-autobus-toto-su-vase-prava.html&amp;h=336&amp;w=448&amp;tbnid=UWYPZXgetC2TMM:&amp;docid=sDO6DMthh7BH7M&amp;ei=sI6NVonYH8fJsQGXy7DgDg&amp;tbm=isch&amp;ved=0ahUKEwiJ8JP0l5bKAhXHZCwKHZclDOwQMwhdKCIwI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imgres?imgurl=http://ocdn.eu/images/pulscms/NmY7MDQsMCwxNiwzZTgsMjMyOzA2LDMyMCwxYzI_/8795cec6831b33d8d81f795c0b44107d.jpg&amp;imgrefurl=http://moto.onet.pl/aktualnosci/czy-mamy-prawo-sprawdzic-stan-techniczny-autobusu/3dnxk&amp;h=450&amp;w=800&amp;tbnid=OFn7OS8q2WI0KM:&amp;docid=bcaIPX2KkycKVM&amp;ei=c5ONVpSQEIagsAGD9a2IAg&amp;tbm=isch&amp;ved=0ahUKEwjUlaa5nJbKAhUGECwKHYN6CyEQMwg8KBkwGQ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hyperlink" Target="http://www.google.cz/url?sa=i&amp;rct=j&amp;q=&amp;esrc=s&amp;source=images&amp;cd=&amp;cad=rja&amp;uact=8&amp;ved=0ahUKEwi137GuopbKAhVE7xQKHZWsDIYQjRwIBw&amp;url=http://jihlava.idnes.cz/na-hlavnim-tahu-brodem-chybi-prechody-dwz-/jihlava-zpravy.aspx?c%3DA120511_1776361_jihlava-zpravy_mav&amp;psig=AFQjCNEsL8GXFNGonoCKraHjf-MmTTl0Jg&amp;ust=1452206451102636" TargetMode="External"/><Relationship Id="rId4" Type="http://schemas.openxmlformats.org/officeDocument/2006/relationships/hyperlink" Target="https://www.google.cz/imgres?imgurl=http://cdr.cz/sites/default/files/styles/large/public/a380_plane.jpg?itok%3DCvxLNeeA%26c%3D7911c17be93a69f8f92a0174c15357e9&amp;imgrefurl=http://cdr.cz/clanek/nejvetsi-dopravni-letadlo-sveta-airbus-a380-se-mozna-prestane-vyrabet&amp;h=342&amp;w=800&amp;tbnid=oEocjdqlkuz1jM:&amp;docid=lQpex18zbLX5SM&amp;ei=2ZGNVoa-NYH_sQGouYaoDg&amp;tbm=isch&amp;ved=0ahUKEwjGjov2mpbKAhWBfywKHaicAeUQMwhAKBAwEA" TargetMode="External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regep.cz/cs/publikace/studentske-pr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99ECBF-B68D-4157-A81C-8FD039B98258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1023" y="2139426"/>
            <a:ext cx="8643798" cy="2447329"/>
          </a:xfrm>
        </p:spPr>
        <p:txBody>
          <a:bodyPr/>
          <a:lstStyle/>
          <a:p>
            <a:pPr eaLnBrk="1" hangingPunct="1"/>
            <a:r>
              <a:rPr lang="cs-CZ" sz="3200" dirty="0"/>
              <a:t>Bakalářské/diplomové práce </a:t>
            </a:r>
            <a:r>
              <a:rPr lang="cs-CZ" sz="3200" b="0" dirty="0"/>
              <a:t>z oblasti </a:t>
            </a:r>
            <a:br>
              <a:rPr lang="cs-CZ" sz="3200" b="0" dirty="0"/>
            </a:br>
            <a:r>
              <a:rPr lang="cs-CZ" sz="3200" b="0" dirty="0" smtClean="0"/>
              <a:t>- </a:t>
            </a:r>
            <a:r>
              <a:rPr lang="cs-CZ" sz="3200" b="0" i="1" dirty="0" smtClean="0"/>
              <a:t>soutěžní </a:t>
            </a:r>
            <a:r>
              <a:rPr lang="cs-CZ" sz="3200" b="0" i="1" dirty="0"/>
              <a:t>ekonomie </a:t>
            </a:r>
            <a:r>
              <a:rPr lang="cs-CZ" sz="3200" b="0" dirty="0"/>
              <a:t/>
            </a:r>
            <a:br>
              <a:rPr lang="cs-CZ" sz="3200" b="0" dirty="0"/>
            </a:br>
            <a:r>
              <a:rPr lang="cs-CZ" sz="3200" b="0" dirty="0" smtClean="0"/>
              <a:t>- </a:t>
            </a:r>
            <a:r>
              <a:rPr lang="cs-CZ" sz="3200" b="0" i="1" dirty="0" smtClean="0"/>
              <a:t>ekonomie </a:t>
            </a:r>
            <a:r>
              <a:rPr lang="cs-CZ" sz="3200" b="0" i="1" dirty="0"/>
              <a:t>dopravy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průvodce </a:t>
            </a:r>
            <a:r>
              <a:rPr lang="cs-CZ" sz="3200" dirty="0"/>
              <a:t>třemi semestry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0" dirty="0" smtClean="0"/>
              <a:t>Martin </a:t>
            </a:r>
            <a:r>
              <a:rPr lang="cs-CZ" sz="2000" b="0" dirty="0"/>
              <a:t>Kvizda</a:t>
            </a:r>
          </a:p>
        </p:txBody>
      </p:sp>
    </p:spTree>
    <p:extLst>
      <p:ext uri="{BB962C8B-B14F-4D97-AF65-F5344CB8AC3E}">
        <p14:creationId xmlns:p14="http://schemas.microsoft.com/office/powerpoint/2010/main" val="7916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Projekt závěrečné práce – konzultace, stáže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externí konzultant (oponent) - praktická doporučení, interní informace, data, zkušenosti…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stáže u partnerů – Ministerstvo dopravy, Úřad pro ochranu hospodářské soutěže, České dráhy a.s. GŘ, Havel </a:t>
            </a:r>
            <a:r>
              <a:rPr lang="en-US" sz="2000" dirty="0" smtClean="0"/>
              <a:t>&amp; </a:t>
            </a:r>
            <a:r>
              <a:rPr lang="cs-CZ" sz="2000" dirty="0" err="1" smtClean="0"/>
              <a:t>Partners</a:t>
            </a:r>
            <a:r>
              <a:rPr lang="cs-CZ" sz="2000" dirty="0" smtClean="0"/>
              <a:t> advokáti, Siemens s.r.o.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nejlépe rozmyslet hned na začátku a </a:t>
            </a:r>
            <a:r>
              <a:rPr lang="cs-CZ" sz="2000" b="1" dirty="0" smtClean="0"/>
              <a:t>včlenit do Zadání BP/DP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2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Projekt závěrečné práce – stipendium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můžete získat prostředky na cesty, studijní pobyt, dotazníkový průzkum, nákup databáze…</a:t>
            </a:r>
          </a:p>
          <a:p>
            <a:pPr marL="72000" indent="0">
              <a:buNone/>
            </a:pPr>
            <a:r>
              <a:rPr lang="cs-CZ" sz="2000" dirty="0" smtClean="0">
                <a:hlinkClick r:id="rId2"/>
              </a:rPr>
              <a:t>   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www.itregep.cz/cs/projekt-nova-mobilita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nejlépe rozmyslet hned na začátku a </a:t>
            </a:r>
            <a:r>
              <a:rPr lang="cs-CZ" sz="2000" b="1" dirty="0" smtClean="0"/>
              <a:t>včlenit do Zadání BP/DP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žádost</a:t>
            </a:r>
            <a:r>
              <a:rPr lang="cs-CZ" sz="2000" dirty="0" smtClean="0"/>
              <a:t> podáte prostřednictvím SO na začátku </a:t>
            </a:r>
            <a:r>
              <a:rPr lang="cs-CZ" sz="2000" dirty="0"/>
              <a:t>podzimního </a:t>
            </a:r>
            <a:r>
              <a:rPr lang="cs-CZ" sz="2000" dirty="0" smtClean="0"/>
              <a:t>semestru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17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Harmonogram BPE_BAS1/MPE_DIS1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1. společná schůzka </a:t>
            </a:r>
            <a:r>
              <a:rPr lang="cs-CZ" sz="2000" dirty="0" smtClean="0"/>
              <a:t>- prezentace témat, přehled literatury a zdrojů, pracovní plán </a:t>
            </a:r>
            <a:r>
              <a:rPr lang="cs-CZ" sz="2000" dirty="0"/>
              <a:t>podzimního </a:t>
            </a:r>
            <a:r>
              <a:rPr lang="cs-CZ" sz="2000" dirty="0" smtClean="0"/>
              <a:t>semestru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individuální </a:t>
            </a:r>
            <a:r>
              <a:rPr lang="cs-CZ" sz="2000" b="1" dirty="0"/>
              <a:t>konzultace </a:t>
            </a:r>
            <a:r>
              <a:rPr lang="cs-CZ" sz="2000" dirty="0" smtClean="0"/>
              <a:t>– případný text předem poslat e-mailem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Část uceleného textu </a:t>
            </a:r>
            <a:r>
              <a:rPr lang="cs-CZ" sz="2000" dirty="0" smtClean="0"/>
              <a:t>– poslat e-mailem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2. společná schůzka </a:t>
            </a:r>
            <a:r>
              <a:rPr lang="cs-CZ" sz="2000" dirty="0" smtClean="0"/>
              <a:t>- prezentace výsledků práce, diskuse problémů </a:t>
            </a:r>
            <a:r>
              <a:rPr lang="cs-CZ" sz="2000" b="1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2000" b="1" dirty="0"/>
              <a:t>zápočet</a:t>
            </a:r>
            <a:r>
              <a:rPr lang="cs-CZ" sz="2000" dirty="0"/>
              <a:t> </a:t>
            </a: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47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Struktura Bakalářské/Diplomové práce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platí všechno </a:t>
            </a:r>
            <a:r>
              <a:rPr lang="cs-CZ" sz="2000" b="1" dirty="0" smtClean="0"/>
              <a:t>formálně požadované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www.econ.muni.cz/studenti/bc-a-mgr-studium/manual-studenta/radne-ukonceni-studia/zaverecna-bakalarska-diplomova-disertacni-prace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platí </a:t>
            </a:r>
            <a:r>
              <a:rPr lang="cs-CZ" sz="2000" b="1" dirty="0" smtClean="0"/>
              <a:t>doporučení</a:t>
            </a:r>
            <a:r>
              <a:rPr lang="cs-CZ" sz="2000" dirty="0" smtClean="0"/>
              <a:t> z </a:t>
            </a:r>
            <a:r>
              <a:rPr lang="cs-CZ" sz="2000" i="1" dirty="0" smtClean="0"/>
              <a:t>Akademického psaní BDX_AKAP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+ moje </a:t>
            </a:r>
            <a:r>
              <a:rPr lang="cs-CZ" sz="2000" b="1" dirty="0" smtClean="0"/>
              <a:t>doporučení</a:t>
            </a:r>
            <a:r>
              <a:rPr lang="cs-CZ" sz="2000" dirty="0" smtClean="0"/>
              <a:t>: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52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 dirty="0" smtClean="0"/>
              <a:t>Úvod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</a:t>
            </a:r>
            <a:r>
              <a:rPr lang="cs-CZ" sz="2000" dirty="0" smtClean="0"/>
              <a:t>áš vlastní motiv pro zpracování tématu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explicitní stanovení cíle (převzít doslovně ze Zadání!)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vysvětlit váš pracovní postup a použité metody + důvod pro výběr metod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</a:t>
            </a:r>
            <a:r>
              <a:rPr lang="cs-CZ" sz="2000" dirty="0" smtClean="0"/>
              <a:t>aznačit očekávané závěry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</a:t>
            </a:r>
            <a:r>
              <a:rPr lang="cs-CZ" sz="2000" dirty="0" smtClean="0"/>
              <a:t>aznačit výjimečnost práce a váš vlastní přínos k tématu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3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 dirty="0" smtClean="0"/>
              <a:t>Literární rešerše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</a:t>
            </a:r>
            <a:r>
              <a:rPr lang="cs-CZ" sz="2000" dirty="0" smtClean="0"/>
              <a:t>amostatná kapitola nebo podkapitola,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přehled dosavadního zkoumání nebo nazírání zpracovávaného tématu,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ukazuje, co jste všechno vyhledali, přečetli, zhodnotili, použili/nepoužili a proč,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u</a:t>
            </a:r>
            <a:r>
              <a:rPr lang="cs-CZ" sz="2000" dirty="0" smtClean="0"/>
              <a:t>možňuje přesně definovat pojmy, objasnit metodiku, vytvořit argumenty,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o</a:t>
            </a:r>
            <a:r>
              <a:rPr lang="cs-CZ" sz="2000" dirty="0" smtClean="0"/>
              <a:t>drazový můstek pro vlastní práci.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 dirty="0" smtClean="0"/>
              <a:t>Jádro práce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5225" y="1616422"/>
            <a:ext cx="7772400" cy="158375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 smtClean="0"/>
              <a:t>vhodné členění na kapitoly a subkapitoly (ideálně do 2. řádu, výjimečně do 3. řádu),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/>
              <a:t>j</a:t>
            </a:r>
            <a:r>
              <a:rPr lang="cs-CZ" sz="2000" dirty="0" smtClean="0"/>
              <a:t>e-li to vhodné, dělejte „oslí můstky“,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 smtClean="0"/>
              <a:t>odlište přesně části, kde přejímáte, popisujete, odkazujete, od částí, kde děláte vlastní analýzu, diskutujete výsledky, děláte vlastní závěry.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 kern="0" dirty="0" smtClean="0"/>
              <a:t>Výsledky/diskuse</a:t>
            </a:r>
            <a:br>
              <a:rPr lang="cs-CZ" sz="2000" i="1" kern="0" dirty="0" smtClean="0"/>
            </a:b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podrobně popište, k čemu jste dospěli,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diskutujte varianty řešení,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vysvětlete precizně volbu řešení.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Institut pro dopravní ekonomii, geografii a politiku</a:t>
            </a:r>
            <a:endParaRPr lang="it-IT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19845-8DE6-4B38-8A48-BD44A9C21142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104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i="1" dirty="0" smtClean="0"/>
              <a:t>Závěr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„Závěr“ není shrnutí, anotace, rešerše!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stručně, výstižně a jasně vysvětlete, k čemu jste dospěli,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nebojte se decentně pochválit,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jasně naznačte váš osobní přínos – přidanou hodnotu práce.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8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Poznámky ke psaní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pište v 1. os. jednotného čísla (</a:t>
            </a:r>
            <a:r>
              <a:rPr lang="cs-CZ" sz="2000" b="1" dirty="0" err="1" smtClean="0"/>
              <a:t>Ich</a:t>
            </a:r>
            <a:r>
              <a:rPr lang="cs-CZ" sz="2000" b="1" dirty="0" smtClean="0"/>
              <a:t> forma</a:t>
            </a:r>
            <a:r>
              <a:rPr lang="cs-CZ" sz="2000" dirty="0" smtClean="0"/>
              <a:t>);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vyhněte se </a:t>
            </a:r>
            <a:r>
              <a:rPr lang="cs-CZ" sz="2000" dirty="0" smtClean="0"/>
              <a:t>formulacím typu </a:t>
            </a:r>
            <a:r>
              <a:rPr lang="cs-CZ" sz="2000" i="1" dirty="0" smtClean="0"/>
              <a:t>„…bylo rozhodnuto, že…“</a:t>
            </a:r>
            <a:r>
              <a:rPr lang="cs-CZ" sz="2000" dirty="0" smtClean="0"/>
              <a:t> – pište přesně, kdo rozhodl + citace;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pište to, </a:t>
            </a:r>
            <a:r>
              <a:rPr lang="cs-CZ" sz="2000" b="1" dirty="0" smtClean="0"/>
              <a:t>co si opravdu myslíte </a:t>
            </a:r>
            <a:r>
              <a:rPr lang="cs-CZ" sz="2000" dirty="0" smtClean="0"/>
              <a:t>– možná je to vaše poslední odborná práce, kde můžete být upřímní…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přesně rozlišujte </a:t>
            </a:r>
            <a:r>
              <a:rPr lang="cs-CZ" sz="2000" dirty="0" smtClean="0"/>
              <a:t>to, co si někdo myslí, nebo napsal – pak úplně citujte – od toho, co si myslíte Vy – pak to subjektivně komentujte;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Soutěžní ekonomie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globalizace + integrace + inovace = ohrožení svobodné konkurence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monopoly, kartely, fúze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přirozené monopoly, sítě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veřejné soutěže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„</a:t>
            </a:r>
            <a:r>
              <a:rPr lang="cs-CZ" sz="2000" i="1" dirty="0"/>
              <a:t>více ekonomický přístup</a:t>
            </a:r>
            <a:r>
              <a:rPr lang="cs-CZ" sz="2000" dirty="0"/>
              <a:t>“ v politice hospodářské </a:t>
            </a:r>
            <a:r>
              <a:rPr lang="cs-CZ" sz="2000" dirty="0" smtClean="0"/>
              <a:t>soutěže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mikroekonomická teorie a její aplikace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</a:t>
            </a:r>
            <a:r>
              <a:rPr lang="cs-CZ" dirty="0" smtClean="0"/>
              <a:t>etody a jejich funkčnost ve specifických odvětvích </a:t>
            </a:r>
            <a:r>
              <a:rPr lang="cs-CZ" i="1" dirty="0" smtClean="0"/>
              <a:t>– doprava, telekomunikace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zkušenosti, 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legislativní rámec, instituce, efektivnost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0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každou informaci, kterou do práce vložíte, </a:t>
            </a:r>
            <a:r>
              <a:rPr lang="cs-CZ" sz="2000" b="1" dirty="0"/>
              <a:t>važte jejím významem </a:t>
            </a:r>
            <a:r>
              <a:rPr lang="cs-CZ" sz="2000" dirty="0"/>
              <a:t>pro naplnění </a:t>
            </a:r>
            <a:r>
              <a:rPr lang="cs-CZ" sz="2000" dirty="0" smtClean="0"/>
              <a:t>cíle;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je někdy více – </a:t>
            </a:r>
            <a:r>
              <a:rPr lang="cs-CZ" sz="2000" b="1" dirty="0"/>
              <a:t>nemilosrdně </a:t>
            </a:r>
            <a:r>
              <a:rPr lang="cs-CZ" sz="2000" b="1" dirty="0" smtClean="0"/>
              <a:t>škrtejte</a:t>
            </a:r>
            <a:r>
              <a:rPr lang="cs-CZ" sz="2000" dirty="0" smtClean="0"/>
              <a:t>;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nepoužívejte krkolomné větné konstrukce, </a:t>
            </a:r>
            <a:r>
              <a:rPr lang="cs-CZ" sz="2000" b="1" dirty="0"/>
              <a:t>pište jasně </a:t>
            </a:r>
            <a:r>
              <a:rPr lang="cs-CZ" sz="2000" dirty="0"/>
              <a:t>a </a:t>
            </a:r>
            <a:r>
              <a:rPr lang="cs-CZ" sz="2000" dirty="0" smtClean="0"/>
              <a:t>srozumitelně;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přehledná </a:t>
            </a:r>
            <a:r>
              <a:rPr lang="cs-CZ" sz="2000" b="1" dirty="0" smtClean="0"/>
              <a:t>tabulka nebo jednoduchý graf </a:t>
            </a:r>
            <a:r>
              <a:rPr lang="cs-CZ" sz="2000" dirty="0" smtClean="0"/>
              <a:t>působí lépe než sáhodlouhé vysvětlování;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tabulky a grafy </a:t>
            </a:r>
            <a:r>
              <a:rPr lang="cs-CZ" sz="2000" b="1" dirty="0" smtClean="0"/>
              <a:t>zpracujte sami </a:t>
            </a:r>
            <a:r>
              <a:rPr lang="cs-CZ" sz="2000" dirty="0" smtClean="0"/>
              <a:t>v jednotném formátu (pokud možno nekopírujte).</a:t>
            </a:r>
            <a:endParaRPr lang="en-GB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5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Zakázaná slova, klišé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BP/DP je specifický text výhradně pro odborníky, předpokládejte znalost problematiky – zbytečně nevysvětlujte, raději odkazujte.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Je zakázáno použít: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nastínit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seznámit čtenáře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popis/popsat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…v neposlední řadě…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realizovat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/>
              <a:t>…bylo uskutečněno…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9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Literární zdroje a prameny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čím </a:t>
            </a:r>
            <a:r>
              <a:rPr lang="cs-CZ" sz="2000" b="1" dirty="0" smtClean="0"/>
              <a:t>víc zdrojů</a:t>
            </a:r>
            <a:r>
              <a:rPr lang="cs-CZ" sz="2000" dirty="0" smtClean="0"/>
              <a:t>, tím lépe – ale k věci;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závěrečný seznam použité literatury je právě seznamem </a:t>
            </a:r>
            <a:r>
              <a:rPr lang="cs-CZ" sz="2000" b="1" dirty="0" smtClean="0"/>
              <a:t>skutečně použitých a citovaných </a:t>
            </a:r>
            <a:r>
              <a:rPr lang="cs-CZ" sz="2000" dirty="0" smtClean="0"/>
              <a:t>zdrojů;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Wikipedie Vás nasměruje, ale </a:t>
            </a:r>
            <a:r>
              <a:rPr lang="cs-CZ" sz="2000" b="1" dirty="0" smtClean="0"/>
              <a:t>není zdrojem</a:t>
            </a:r>
            <a:r>
              <a:rPr lang="cs-CZ" sz="2000" dirty="0" smtClean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není článek jako článek (</a:t>
            </a:r>
            <a:r>
              <a:rPr lang="cs-CZ" sz="2000" b="1" dirty="0" err="1" smtClean="0"/>
              <a:t>journal</a:t>
            </a:r>
            <a:r>
              <a:rPr lang="cs-CZ" sz="2000" dirty="0" smtClean="0"/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využijte </a:t>
            </a:r>
            <a:r>
              <a:rPr lang="cs-CZ" sz="2000" b="1" dirty="0"/>
              <a:t>databáze</a:t>
            </a:r>
            <a:r>
              <a:rPr lang="cs-CZ" sz="2000" dirty="0"/>
              <a:t> </a:t>
            </a:r>
            <a:r>
              <a:rPr lang="cs-CZ" sz="2000" dirty="0" smtClean="0"/>
              <a:t>SVI: </a:t>
            </a:r>
            <a:r>
              <a:rPr lang="cs-CZ" sz="2000" dirty="0">
                <a:solidFill>
                  <a:schemeClr val="tx2"/>
                </a:solidFill>
                <a:hlinkClick r:id="rId2"/>
              </a:rPr>
              <a:t>http://econ.muni.cz/stredisko-vedeckych-informaci/infozdroje</a:t>
            </a:r>
            <a:r>
              <a:rPr lang="cs-CZ" sz="2000" dirty="0" smtClean="0">
                <a:solidFill>
                  <a:schemeClr val="tx2"/>
                </a:solidFill>
                <a:hlinkClick r:id="rId2"/>
              </a:rPr>
              <a:t>/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a </a:t>
            </a:r>
            <a:r>
              <a:rPr lang="cs-CZ" sz="2000" b="1" dirty="0"/>
              <a:t>poučte se</a:t>
            </a:r>
            <a:r>
              <a:rPr lang="cs-CZ" sz="2000" dirty="0"/>
              <a:t>: </a:t>
            </a:r>
            <a:r>
              <a:rPr lang="cs-CZ" sz="2000" dirty="0">
                <a:hlinkClick r:id="rId3"/>
              </a:rPr>
              <a:t>http://josefk.svi.econ.muni.cz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8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Citace zdrojů a pramenů</a:t>
            </a:r>
            <a:r>
              <a:rPr lang="cs-CZ" sz="2800" b="1" dirty="0"/>
              <a:t/>
            </a:r>
            <a:br>
              <a:rPr lang="cs-CZ" sz="2800" b="1" dirty="0"/>
            </a:b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v textu </a:t>
            </a:r>
            <a:r>
              <a:rPr lang="cs-CZ" sz="2000" b="1" dirty="0" smtClean="0"/>
              <a:t>harvardským stylem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titul v seznamu zdrojů:</a:t>
            </a:r>
            <a:endParaRPr lang="cs-CZ" sz="800" dirty="0"/>
          </a:p>
          <a:p>
            <a:pPr marL="0" indent="0">
              <a:buNone/>
            </a:pPr>
            <a:r>
              <a:rPr lang="cs-CZ" sz="1800" dirty="0"/>
              <a:t>Tomeš, Z. (2013) </a:t>
            </a:r>
            <a:r>
              <a:rPr lang="cs-CZ" sz="1800" i="1" dirty="0"/>
              <a:t>Ekonomická analýza železnice</a:t>
            </a:r>
            <a:r>
              <a:rPr lang="cs-CZ" sz="1800" dirty="0"/>
              <a:t>. Brno: Masarykova univerzita </a:t>
            </a:r>
            <a:r>
              <a:rPr lang="cs-CZ" sz="1800" dirty="0" err="1"/>
              <a:t>MuniPress</a:t>
            </a:r>
            <a:endParaRPr lang="cs-CZ" sz="1800" dirty="0"/>
          </a:p>
          <a:p>
            <a:pPr marL="0" indent="0">
              <a:buNone/>
            </a:pPr>
            <a:endParaRPr lang="cs-CZ" sz="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přímá </a:t>
            </a:r>
            <a:r>
              <a:rPr lang="cs-CZ" dirty="0"/>
              <a:t>citace v textu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sz="2000" dirty="0"/>
              <a:t>… </a:t>
            </a:r>
            <a:r>
              <a:rPr lang="cs-CZ" sz="1800" dirty="0"/>
              <a:t>například Tomeš (2013, s. 56) definuje fixní náklady v dopravě jako „</a:t>
            </a:r>
            <a:r>
              <a:rPr lang="cs-CZ" sz="1800" i="1" dirty="0"/>
              <a:t>nutně vynaložené zdroje bez ohledu na rozsah provozu</a:t>
            </a:r>
            <a:r>
              <a:rPr lang="cs-CZ" sz="1800" dirty="0"/>
              <a:t>“.</a:t>
            </a:r>
          </a:p>
          <a:p>
            <a:pPr marL="0" indent="0">
              <a:buNone/>
            </a:pPr>
            <a:endParaRPr lang="cs-CZ" sz="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odkaz </a:t>
            </a:r>
            <a:r>
              <a:rPr lang="cs-CZ" dirty="0"/>
              <a:t>na zdroj v textu:</a:t>
            </a:r>
          </a:p>
          <a:p>
            <a:pPr marL="0" indent="0">
              <a:buNone/>
            </a:pPr>
            <a:r>
              <a:rPr lang="cs-CZ" sz="1800" dirty="0"/>
              <a:t>… velký význam mají v dopravě fixní náklady (Tomeš 2013), které se promítají do výsledků…</a:t>
            </a:r>
            <a:endParaRPr lang="en-GB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0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5954" y="1467201"/>
            <a:ext cx="7772400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tabulky, grafy, obrázky: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vždy uvádět původní pramen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„vlastní zpracování“ nebo obojí.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odkazy na el. zdroje dostupné na webu: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úplný odkaz v poznámce pod čarou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379" y="2759847"/>
            <a:ext cx="7412918" cy="177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30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Poznámky pod </a:t>
            </a:r>
            <a:r>
              <a:rPr lang="cs-CZ" sz="2800" b="1" dirty="0" smtClean="0"/>
              <a:t>čarou nepoužívat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65625"/>
            <a:ext cx="10753200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jsou-li zbytné, vůbec nepsat,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jsou-li podstatné, včlenit do hlavního textu,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používat jen pro komplikované citační odkazy (právní normy, zdroje z webu, apod.),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výjimečně pro vysvětlení pojmu nebo doplnění citace.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9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Pravopisné poznámky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843578"/>
            <a:ext cx="7772400" cy="302391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Česká </a:t>
            </a:r>
            <a:r>
              <a:rPr lang="cs-CZ" sz="2000" b="1" dirty="0" smtClean="0"/>
              <a:t>r</a:t>
            </a:r>
            <a:r>
              <a:rPr lang="cs-CZ" sz="2000" dirty="0" smtClean="0"/>
              <a:t>epublika, Masarykova </a:t>
            </a:r>
            <a:r>
              <a:rPr lang="cs-CZ" sz="2000" b="1" dirty="0" smtClean="0"/>
              <a:t>u</a:t>
            </a:r>
            <a:r>
              <a:rPr lang="cs-CZ" sz="2000" dirty="0" smtClean="0"/>
              <a:t>niverzita, Evropská </a:t>
            </a:r>
            <a:r>
              <a:rPr lang="cs-CZ" sz="2000" b="1" dirty="0" smtClean="0"/>
              <a:t>u</a:t>
            </a:r>
            <a:r>
              <a:rPr lang="cs-CZ" sz="2000" dirty="0" smtClean="0"/>
              <a:t>nie, České </a:t>
            </a:r>
            <a:r>
              <a:rPr lang="cs-CZ" sz="2000" b="1" dirty="0" smtClean="0"/>
              <a:t>d</a:t>
            </a:r>
            <a:r>
              <a:rPr lang="cs-CZ" sz="2000" dirty="0" smtClean="0"/>
              <a:t>ráhy vs. </a:t>
            </a:r>
            <a:r>
              <a:rPr lang="cs-CZ" sz="2000" dirty="0" err="1" smtClean="0"/>
              <a:t>Czech</a:t>
            </a:r>
            <a:r>
              <a:rPr lang="cs-CZ" sz="2000" dirty="0" smtClean="0"/>
              <a:t> </a:t>
            </a:r>
            <a:r>
              <a:rPr lang="cs-CZ" sz="2000" dirty="0" err="1" smtClean="0"/>
              <a:t>Republic</a:t>
            </a:r>
            <a:r>
              <a:rPr lang="cs-CZ" sz="2000" dirty="0" smtClean="0"/>
              <a:t>, Masaryk University …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i="1" dirty="0" smtClean="0"/>
              <a:t>„… </a:t>
            </a:r>
            <a:r>
              <a:rPr lang="cs-CZ" sz="2000" b="1" i="1" dirty="0" smtClean="0"/>
              <a:t>svoji</a:t>
            </a:r>
            <a:r>
              <a:rPr lang="cs-CZ" sz="2000" i="1" dirty="0" smtClean="0"/>
              <a:t> diplomovou práci zaměřuji na …“ </a:t>
            </a:r>
            <a:r>
              <a:rPr lang="cs-CZ" sz="2000" dirty="0" smtClean="0"/>
              <a:t>vs. „moji“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cíl = stroj </a:t>
            </a:r>
            <a:r>
              <a:rPr lang="cs-CZ" sz="2000" dirty="0" smtClean="0">
                <a:latin typeface="Arial"/>
                <a:cs typeface="Arial"/>
              </a:rPr>
              <a:t>→</a:t>
            </a:r>
            <a:r>
              <a:rPr lang="cs-CZ" sz="2000" dirty="0" smtClean="0"/>
              <a:t> stroji = cíl</a:t>
            </a:r>
            <a:r>
              <a:rPr lang="cs-CZ" sz="2000" b="1" dirty="0" smtClean="0"/>
              <a:t>i   </a:t>
            </a:r>
            <a:r>
              <a:rPr lang="cs-CZ" sz="2000" dirty="0" smtClean="0"/>
              <a:t>vs. </a:t>
            </a:r>
            <a:r>
              <a:rPr lang="cs-CZ" sz="2000" dirty="0" err="1" smtClean="0"/>
              <a:t>cíly</a:t>
            </a:r>
            <a:endParaRPr lang="cs-CZ" sz="2000" dirty="0" smtClean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i="1" dirty="0" smtClean="0"/>
              <a:t>„… rozlišujeme </a:t>
            </a:r>
            <a:r>
              <a:rPr lang="cs-CZ" sz="2000" b="1" i="1" dirty="0" smtClean="0"/>
              <a:t>tři</a:t>
            </a:r>
            <a:r>
              <a:rPr lang="cs-CZ" sz="2000" i="1" dirty="0" smtClean="0"/>
              <a:t> faktory…“   </a:t>
            </a:r>
            <a:r>
              <a:rPr lang="cs-CZ" sz="2000" dirty="0" smtClean="0"/>
              <a:t>vs. „56 faktorů…“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9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Revize </a:t>
            </a:r>
            <a:r>
              <a:rPr lang="cs-CZ" sz="2800" b="1" dirty="0"/>
              <a:t>Vašich </a:t>
            </a:r>
            <a:r>
              <a:rPr lang="cs-CZ" sz="2800" b="1" dirty="0" smtClean="0"/>
              <a:t>textů </a:t>
            </a:r>
            <a:r>
              <a:rPr lang="cs-CZ" sz="2800" dirty="0" smtClean="0"/>
              <a:t>- co </a:t>
            </a:r>
            <a:r>
              <a:rPr lang="cs-CZ" sz="2800" dirty="0"/>
              <a:t>můžete ode mne čekat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1. čtení podrobné </a:t>
            </a:r>
            <a:r>
              <a:rPr lang="cs-CZ" sz="2000" dirty="0" smtClean="0"/>
              <a:t>– opravuji formu, strukturu, styl i gramatiku + omezeně věcné návrhy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2. čtení stejného dokumentu </a:t>
            </a:r>
            <a:r>
              <a:rPr lang="cs-CZ" sz="2000" dirty="0" smtClean="0"/>
              <a:t>– sleduji jen úpravy formy a struktury + věcné korektury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d</a:t>
            </a:r>
            <a:r>
              <a:rPr lang="cs-CZ" sz="2000" b="1" dirty="0" smtClean="0"/>
              <a:t>alší čtení nových textů </a:t>
            </a:r>
            <a:r>
              <a:rPr lang="cs-CZ" sz="2000" dirty="0" smtClean="0"/>
              <a:t>– opravuji strukturu + věcné návrhy a korekce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práce je vaše – moje připomínky nemusíte bezezbytku akceptovat – cílem je rozumný kompromis mezi vaší a mojí představou o práci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0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508000"/>
            <a:ext cx="899160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7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2839" y="721092"/>
            <a:ext cx="8050088" cy="503237"/>
          </a:xfrm>
        </p:spPr>
        <p:txBody>
          <a:bodyPr/>
          <a:lstStyle/>
          <a:p>
            <a:r>
              <a:rPr lang="cs-CZ" sz="2800" b="1" dirty="0" smtClean="0"/>
              <a:t>Prezentace prvních textů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9807" y="169200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každý představí </a:t>
            </a:r>
            <a:r>
              <a:rPr lang="cs-CZ" sz="2000" b="1" dirty="0" smtClean="0"/>
              <a:t>10 min. prezentaci </a:t>
            </a:r>
            <a:r>
              <a:rPr lang="cs-CZ" sz="2000" dirty="0" smtClean="0"/>
              <a:t>(</a:t>
            </a:r>
            <a:r>
              <a:rPr lang="cs-CZ" sz="2000" dirty="0" err="1" smtClean="0"/>
              <a:t>ppt</a:t>
            </a:r>
            <a:r>
              <a:rPr lang="cs-CZ" sz="2000" dirty="0" smtClean="0"/>
              <a:t>), ve které shrne: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co zatím dělal, jak postupoval v práci, na jaké problémy narazil;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jaké našel zdroje, co z nich použil a proč, na co se ještě chystá, jaké s tím byly problémy;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k čemu dospěl (ukázka zpracovaného textu), předběžné závěry nebo potvrzení předpokladů, literární rešerše, apod.;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co bude dělat v jarním semestru a proč, jaké problémy hrozí a jak se jim vyhne, jaký bude předpokládaný závěr, naplnění cíle práce a osobní přínos.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Ekonomie dopravy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integrace + růst + technologie + ekologie = rozvoj dopravních služeb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změny mobility – predikce poptávky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síťové odvětví, regulace, vertikální struktura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veřejné investice - hodnocení, provozní dotace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0000"/>
                </a:solidFill>
              </a:rPr>
              <a:t>dopravní politika EU/národní = liberalizace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metody regulace dopravních trhů, historie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zkušenosti, 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legislativní </a:t>
            </a:r>
            <a:r>
              <a:rPr lang="cs-CZ" dirty="0" smtClean="0"/>
              <a:t>rámec, efektivnost, účinnost reforem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komparace výkonnosti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konkurenční prostředí na linkách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spotřebitelské šetření, odhad poptávky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Harmonogram BPE_BAS2/MPE_DIS2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/>
              <a:t>individuální konzultace </a:t>
            </a:r>
            <a:r>
              <a:rPr lang="cs-CZ" sz="2000" dirty="0"/>
              <a:t>(text předem poslat mailem</a:t>
            </a:r>
            <a:r>
              <a:rPr lang="cs-CZ" sz="2000" dirty="0" smtClean="0"/>
              <a:t>)</a:t>
            </a:r>
            <a:endParaRPr lang="cs-CZ" sz="2000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hotová pracovní verze celé práce -</a:t>
            </a:r>
            <a:r>
              <a:rPr lang="cs-CZ" sz="2000" dirty="0" err="1" smtClean="0"/>
              <a:t>odevzdávárna</a:t>
            </a:r>
            <a:r>
              <a:rPr lang="cs-CZ" sz="2000" dirty="0" smtClean="0"/>
              <a:t> v </a:t>
            </a:r>
            <a:r>
              <a:rPr lang="cs-CZ" sz="2000" dirty="0" err="1" smtClean="0"/>
              <a:t>ISu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err="1" smtClean="0"/>
              <a:t>semidefinitivní</a:t>
            </a:r>
            <a:r>
              <a:rPr lang="cs-CZ" sz="2000" b="1" dirty="0" smtClean="0"/>
              <a:t> verze - </a:t>
            </a:r>
            <a:r>
              <a:rPr lang="cs-CZ" sz="2000" dirty="0" err="1" smtClean="0"/>
              <a:t>odevzdávárna</a:t>
            </a:r>
            <a:r>
              <a:rPr lang="cs-CZ" sz="2000" dirty="0" smtClean="0"/>
              <a:t> v </a:t>
            </a:r>
            <a:r>
              <a:rPr lang="cs-CZ" sz="2000" dirty="0" err="1" smtClean="0"/>
              <a:t>ISu</a:t>
            </a:r>
            <a:r>
              <a:rPr lang="cs-CZ" sz="2000" dirty="0" smtClean="0"/>
              <a:t> </a:t>
            </a:r>
            <a:r>
              <a:rPr lang="cs-CZ" sz="2000" b="1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2000" b="1" dirty="0" smtClean="0"/>
              <a:t>zápočet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odevzdání tištěné verze a vložení do archivu v </a:t>
            </a:r>
            <a:r>
              <a:rPr lang="cs-CZ" sz="2000" dirty="0" err="1" smtClean="0"/>
              <a:t>ISu</a:t>
            </a:r>
            <a:r>
              <a:rPr lang="cs-CZ" sz="2000" dirty="0" smtClean="0"/>
              <a:t> podle Harmonogramu </a:t>
            </a:r>
            <a:r>
              <a:rPr lang="cs-CZ" sz="2000" dirty="0" err="1" smtClean="0"/>
              <a:t>ak</a:t>
            </a:r>
            <a:r>
              <a:rPr lang="cs-CZ" sz="2000" dirty="0" smtClean="0"/>
              <a:t>. roku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cca 1-2 týdny před SZZ – individuální </a:t>
            </a:r>
            <a:r>
              <a:rPr lang="cs-CZ" sz="2000" b="1" dirty="0" smtClean="0"/>
              <a:t>konzultace prezentace a obhajoby </a:t>
            </a:r>
            <a:r>
              <a:rPr lang="cs-CZ" sz="2000" dirty="0" smtClean="0"/>
              <a:t>(</a:t>
            </a:r>
            <a:r>
              <a:rPr lang="cs-CZ" sz="2000" dirty="0" err="1" smtClean="0"/>
              <a:t>ppt</a:t>
            </a:r>
            <a:r>
              <a:rPr lang="cs-CZ" sz="2000" dirty="0" smtClean="0"/>
              <a:t> prezentaci poslat mailem)</a:t>
            </a:r>
            <a:endParaRPr lang="en-GB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6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Prezentace při obhajobě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kromě prvního a posledního </a:t>
            </a:r>
            <a:r>
              <a:rPr lang="cs-CZ" sz="2000" b="1" dirty="0"/>
              <a:t>max. </a:t>
            </a:r>
            <a:r>
              <a:rPr lang="cs-CZ" sz="2000" b="1" dirty="0" smtClean="0"/>
              <a:t>10 </a:t>
            </a:r>
            <a:r>
              <a:rPr lang="cs-CZ" sz="2000" b="1" dirty="0" err="1" smtClean="0"/>
              <a:t>slidů</a:t>
            </a:r>
            <a:endParaRPr lang="cs-CZ" sz="2000" b="1" dirty="0" smtClean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není </a:t>
            </a:r>
            <a:r>
              <a:rPr lang="cs-CZ" sz="2000" dirty="0"/>
              <a:t>o obsahu práce, ale o </a:t>
            </a:r>
            <a:r>
              <a:rPr lang="cs-CZ" sz="2000" dirty="0" smtClean="0"/>
              <a:t>tom: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z </a:t>
            </a:r>
            <a:r>
              <a:rPr lang="cs-CZ" dirty="0"/>
              <a:t>jakých pramenů a proč jste </a:t>
            </a:r>
            <a:r>
              <a:rPr lang="cs-CZ" dirty="0" smtClean="0"/>
              <a:t>čerpal(a),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jak </a:t>
            </a:r>
            <a:r>
              <a:rPr lang="cs-CZ" dirty="0"/>
              <a:t>jste </a:t>
            </a:r>
            <a:r>
              <a:rPr lang="cs-CZ" dirty="0" smtClean="0"/>
              <a:t>postupoval(a) </a:t>
            </a:r>
            <a:r>
              <a:rPr lang="cs-CZ" dirty="0"/>
              <a:t>při jejich zpracování</a:t>
            </a:r>
            <a:r>
              <a:rPr lang="cs-CZ" dirty="0" smtClean="0"/>
              <a:t>,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jaké </a:t>
            </a:r>
            <a:r>
              <a:rPr lang="cs-CZ" dirty="0"/>
              <a:t>s tím byly problémy, </a:t>
            </a:r>
            <a:endParaRPr lang="cs-CZ" dirty="0" smtClean="0"/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k </a:t>
            </a:r>
            <a:r>
              <a:rPr lang="cs-CZ" dirty="0"/>
              <a:t>čemu jste </a:t>
            </a:r>
            <a:r>
              <a:rPr lang="cs-CZ" dirty="0" smtClean="0"/>
              <a:t>dospěl(a) </a:t>
            </a:r>
            <a:r>
              <a:rPr lang="cs-CZ" dirty="0"/>
              <a:t>a </a:t>
            </a:r>
            <a:endParaRPr lang="cs-CZ" dirty="0" smtClean="0"/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jaké </a:t>
            </a:r>
            <a:r>
              <a:rPr lang="cs-CZ" dirty="0"/>
              <a:t>jste z toho </a:t>
            </a:r>
            <a:r>
              <a:rPr lang="cs-CZ" dirty="0" smtClean="0"/>
              <a:t>vyvodil(a) </a:t>
            </a:r>
            <a:r>
              <a:rPr lang="cs-CZ" dirty="0"/>
              <a:t>závěry. </a:t>
            </a:r>
            <a:endParaRPr lang="cs-CZ" dirty="0" smtClean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pochvalte se, </a:t>
            </a:r>
            <a:r>
              <a:rPr lang="cs-CZ" sz="2000" dirty="0"/>
              <a:t>jakou má práce </a:t>
            </a:r>
            <a:r>
              <a:rPr lang="cs-CZ" sz="2000" b="1" dirty="0"/>
              <a:t>přidanou hodnotu </a:t>
            </a:r>
            <a:r>
              <a:rPr lang="cs-CZ" sz="2000" dirty="0"/>
              <a:t>a co je v ní Váš </a:t>
            </a:r>
            <a:r>
              <a:rPr lang="cs-CZ" sz="2000" b="1" dirty="0"/>
              <a:t>vlastní přínos </a:t>
            </a:r>
            <a:r>
              <a:rPr lang="cs-CZ" sz="2000" dirty="0"/>
              <a:t>(</a:t>
            </a:r>
            <a:r>
              <a:rPr lang="cs-CZ" sz="2000" dirty="0" smtClean="0"/>
              <a:t>vezměte </a:t>
            </a:r>
            <a:r>
              <a:rPr lang="cs-CZ" sz="2000" dirty="0"/>
              <a:t>si to pozitivní z posudků).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8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7891" name="Zástupný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71438" indent="0">
              <a:buFontTx/>
              <a:buNone/>
            </a:pPr>
            <a:r>
              <a:rPr lang="cs-CZ" altLang="cs-CZ" sz="2000" dirty="0" smtClean="0"/>
              <a:t>Hodně štěstí!</a:t>
            </a:r>
          </a:p>
        </p:txBody>
      </p:sp>
      <p:sp>
        <p:nvSpPr>
          <p:cNvPr id="3789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C0F0927-4626-47B7-9EB4-99A65D011BA6}" type="slidenum">
              <a:rPr lang="cs-CZ" altLang="cs-CZ" sz="1200" smtClean="0">
                <a:solidFill>
                  <a:schemeClr val="tx2"/>
                </a:solidFill>
                <a:latin typeface="Arial" panose="020B0604020202020204" pitchFamily="34" charset="0"/>
              </a:rPr>
              <a:pPr/>
              <a:t>32</a:t>
            </a:fld>
            <a:endParaRPr lang="cs-CZ" altLang="cs-CZ" sz="120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37894" name="Skupina 6"/>
          <p:cNvGrpSpPr>
            <a:grpSpLocks/>
          </p:cNvGrpSpPr>
          <p:nvPr/>
        </p:nvGrpSpPr>
        <p:grpSpPr bwMode="auto">
          <a:xfrm>
            <a:off x="719138" y="4879975"/>
            <a:ext cx="10991850" cy="952500"/>
            <a:chOff x="0" y="0"/>
            <a:chExt cx="9309735" cy="859790"/>
          </a:xfrm>
        </p:grpSpPr>
        <p:pic>
          <p:nvPicPr>
            <p:cNvPr id="8" name="Obrázek 7" descr="Výsledek obrázku pro vlak">
              <a:hlinkClick r:id="rId2"/>
              <a:extLst>
                <a:ext uri="{FF2B5EF4-FFF2-40B4-BE49-F238E27FC236}">
                  <a16:creationId xmlns:a16="http://schemas.microsoft.com/office/drawing/2014/main" id="{8E6E0C9F-C243-445B-B7BD-643AECD64F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prstClr val="black"/>
                <a:srgbClr val="4BACC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96" b="27236"/>
            <a:stretch/>
          </p:blipFill>
          <p:spPr bwMode="auto">
            <a:xfrm>
              <a:off x="0" y="0"/>
              <a:ext cx="2465070" cy="84836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Obrázek 8" descr="Výsledek obrázku pro letadlo">
              <a:hlinkClick r:id="rId4"/>
              <a:extLst>
                <a:ext uri="{FF2B5EF4-FFF2-40B4-BE49-F238E27FC236}">
                  <a16:creationId xmlns:a16="http://schemas.microsoft.com/office/drawing/2014/main" id="{850F2AF9-865A-4A6E-B8B6-2D588D9057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duotone>
                <a:prstClr val="black"/>
                <a:srgbClr val="4BACC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57" b="12179"/>
            <a:stretch/>
          </p:blipFill>
          <p:spPr bwMode="auto">
            <a:xfrm>
              <a:off x="2466975" y="0"/>
              <a:ext cx="2580005" cy="84836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Obrázek 9" descr="Výsledek obrázku pro autokar">
              <a:hlinkClick r:id="rId6"/>
              <a:extLst>
                <a:ext uri="{FF2B5EF4-FFF2-40B4-BE49-F238E27FC236}">
                  <a16:creationId xmlns:a16="http://schemas.microsoft.com/office/drawing/2014/main" id="{BD34B5AA-EF60-451B-AFC6-9C8B94EC4D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duotone>
                <a:prstClr val="black"/>
                <a:srgbClr val="4BACC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18" b="9016"/>
            <a:stretch/>
          </p:blipFill>
          <p:spPr bwMode="auto">
            <a:xfrm>
              <a:off x="5048250" y="0"/>
              <a:ext cx="1923415" cy="85979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Obrázek 10" descr="http://img.blesk.cz/img/1/gallery/1798957_sleviste-plavba-luxusni-lod-stredozemni-more.jpg">
              <a:hlinkClick r:id="rId8"/>
              <a:extLst>
                <a:ext uri="{FF2B5EF4-FFF2-40B4-BE49-F238E27FC236}">
                  <a16:creationId xmlns:a16="http://schemas.microsoft.com/office/drawing/2014/main" id="{357F2011-82A0-4EC0-B899-093CF1BA8A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duotone>
                <a:prstClr val="black"/>
                <a:srgbClr val="4BACC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403" t="17073" b="15989"/>
            <a:stretch/>
          </p:blipFill>
          <p:spPr bwMode="auto">
            <a:xfrm>
              <a:off x="6972300" y="9525"/>
              <a:ext cx="1534795" cy="85026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2" name="Obrázek 11" descr="http://i.idnes.cz/11/051/cl6/KLU3ada41_095349_1224049.jpg">
              <a:hlinkClick r:id="rId10"/>
              <a:extLst>
                <a:ext uri="{FF2B5EF4-FFF2-40B4-BE49-F238E27FC236}">
                  <a16:creationId xmlns:a16="http://schemas.microsoft.com/office/drawing/2014/main" id="{3CF5A26D-E0EC-46F0-8112-82DC297284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duotone>
                <a:prstClr val="black"/>
                <a:srgbClr val="4BACC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247" t="9309" r="31579" b="15957"/>
            <a:stretch/>
          </p:blipFill>
          <p:spPr bwMode="auto">
            <a:xfrm flipH="1">
              <a:off x="8496300" y="9525"/>
              <a:ext cx="813435" cy="85026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Harmonogram BPE_TEBP/MPE_TEDP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1. společná schůzka -</a:t>
            </a:r>
            <a:r>
              <a:rPr lang="cs-CZ" sz="2000" dirty="0" smtClean="0"/>
              <a:t> základní představy o </a:t>
            </a:r>
            <a:r>
              <a:rPr lang="cs-CZ" sz="2000" dirty="0" smtClean="0"/>
              <a:t>tématu</a:t>
            </a:r>
            <a:endParaRPr lang="cs-CZ" sz="20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/>
              <a:t>ideový návrh </a:t>
            </a:r>
            <a:r>
              <a:rPr lang="cs-CZ" sz="2000" i="1" dirty="0" smtClean="0"/>
              <a:t>- </a:t>
            </a:r>
            <a:r>
              <a:rPr lang="cs-CZ" sz="2000" dirty="0" smtClean="0"/>
              <a:t>poslat e-mailem strukturovaný text – 1 strana </a:t>
            </a:r>
            <a:r>
              <a:rPr lang="cs-CZ" sz="2000" dirty="0" smtClean="0"/>
              <a:t>A4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2</a:t>
            </a:r>
            <a:r>
              <a:rPr lang="cs-CZ" sz="2000" b="1" dirty="0" smtClean="0"/>
              <a:t>. společná schůzka </a:t>
            </a:r>
            <a:r>
              <a:rPr lang="cs-CZ" sz="2000" dirty="0" smtClean="0"/>
              <a:t>- prezentace cíle práce a postupu řešení </a:t>
            </a:r>
            <a:endParaRPr lang="cs-CZ" sz="20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Zadání práce </a:t>
            </a:r>
            <a:r>
              <a:rPr lang="cs-CZ" sz="2000" dirty="0" smtClean="0"/>
              <a:t>- poslat e-mailem pracovní verzi </a:t>
            </a:r>
            <a:endParaRPr lang="cs-CZ" sz="20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3. společná schůzka </a:t>
            </a:r>
            <a:r>
              <a:rPr lang="cs-CZ" sz="2000" dirty="0" smtClean="0"/>
              <a:t>– prezentace </a:t>
            </a:r>
            <a:r>
              <a:rPr lang="cs-CZ" sz="2000" dirty="0" smtClean="0"/>
              <a:t>Zadání práce, finalizace návrhu </a:t>
            </a:r>
            <a:r>
              <a:rPr lang="cs-CZ" sz="2000" b="1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2000" b="1" dirty="0" smtClean="0"/>
              <a:t>zápočet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/>
              <a:t> </a:t>
            </a:r>
            <a:r>
              <a:rPr lang="cs-CZ" sz="2000" dirty="0" smtClean="0"/>
              <a:t>konkrétní harmonogram a pokyny v Interaktivní osnově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0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Smysl závěrečné práce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dokázat u SZZ, že jste schopni</a:t>
            </a:r>
            <a:r>
              <a:rPr lang="cs-CZ" sz="20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zpracovat zadané téma na úrovni očekávané od </a:t>
            </a:r>
            <a:r>
              <a:rPr lang="cs-CZ" dirty="0" err="1" smtClean="0"/>
              <a:t>Bc</a:t>
            </a:r>
            <a:r>
              <a:rPr lang="cs-CZ" dirty="0" smtClean="0"/>
              <a:t>./Ing. ekonomie;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vyhledat, zhodnotit a použít adekvátní informace;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kultivovaným způsobem popsat stav věcí, pracovní postup a dosažené závěry;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vytvořit přidanou hodnotu a vlastní přínos dokázat;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výše uvedené stručně a výstižně prezentovat a obhájit před námitkami.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rozhodně NE</a:t>
            </a:r>
            <a:r>
              <a:rPr lang="cs-CZ" sz="20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1" dirty="0" smtClean="0"/>
              <a:t>„…seznámit čtenáře se základy problematiky…“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encyklopedický přehled vývoje;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komplexní vyřešení problematiky;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neprodat výsledky své práce.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4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Zadání Bakalářské/Diplomové práce</a:t>
            </a:r>
            <a:endParaRPr lang="en-GB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je oficiální a neměnné;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přesně podle něj </a:t>
            </a:r>
            <a:r>
              <a:rPr lang="cs-CZ" sz="2000" dirty="0"/>
              <a:t>budete </a:t>
            </a:r>
            <a:r>
              <a:rPr lang="cs-CZ" sz="2000" dirty="0" smtClean="0"/>
              <a:t>práci psát</a:t>
            </a:r>
            <a:r>
              <a:rPr lang="cs-CZ" sz="2000" dirty="0"/>
              <a:t>;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je měřítkem relevance všech pasáží textu vaší práce.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503829"/>
            <a:ext cx="7402832" cy="504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83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883915"/>
            <a:ext cx="7375648" cy="477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6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Postup tvorby zadání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/>
              <a:t>p</a:t>
            </a:r>
            <a:r>
              <a:rPr lang="cs-CZ" sz="2000" b="1" dirty="0" smtClean="0"/>
              <a:t>rohlédněte</a:t>
            </a:r>
            <a:r>
              <a:rPr lang="cs-CZ" sz="2000" dirty="0" smtClean="0"/>
              <a:t> si BP/DP zpracované </a:t>
            </a:r>
            <a:r>
              <a:rPr lang="cs-CZ" sz="2000" dirty="0"/>
              <a:t>vašimi předchůdci -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www.itregep.cz/cs/publikace/studentske-prace</a:t>
            </a:r>
            <a:endParaRPr lang="cs-CZ" sz="2000" dirty="0" smtClean="0"/>
          </a:p>
          <a:p>
            <a:pPr marL="7200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i="1" dirty="0" smtClean="0"/>
              <a:t>Akademické psaní BDX_AKAP </a:t>
            </a:r>
            <a:r>
              <a:rPr lang="cs-CZ" sz="2000" dirty="0" smtClean="0"/>
              <a:t>- povinnost (kdo neabsolvoval, zapíše si jako volitelný předmět)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návrh</a:t>
            </a:r>
            <a:r>
              <a:rPr lang="cs-CZ" sz="2000" dirty="0" smtClean="0"/>
              <a:t> (A4) ve struktuře: </a:t>
            </a:r>
            <a:r>
              <a:rPr lang="cs-CZ" sz="2000" i="1" dirty="0" smtClean="0"/>
              <a:t>předmět práce </a:t>
            </a:r>
            <a:r>
              <a:rPr lang="cs-CZ" sz="2000" dirty="0" smtClean="0"/>
              <a:t>(o čem to bude a proč) – </a:t>
            </a:r>
            <a:r>
              <a:rPr lang="cs-CZ" sz="2000" i="1" dirty="0" smtClean="0"/>
              <a:t>cíl </a:t>
            </a:r>
            <a:r>
              <a:rPr lang="cs-CZ" sz="2000" dirty="0" smtClean="0"/>
              <a:t>(čeho má být dosaženo, výzkumná otázka) – </a:t>
            </a:r>
            <a:r>
              <a:rPr lang="cs-CZ" sz="2000" i="1" dirty="0" smtClean="0"/>
              <a:t>pracovní postup </a:t>
            </a:r>
            <a:r>
              <a:rPr lang="cs-CZ" sz="2000" dirty="0" smtClean="0"/>
              <a:t>(co přesně a jak budete dělat) – </a:t>
            </a:r>
            <a:r>
              <a:rPr lang="cs-CZ" sz="2000" i="1" dirty="0" smtClean="0"/>
              <a:t>struktura</a:t>
            </a:r>
            <a:r>
              <a:rPr lang="cs-CZ" sz="2000" dirty="0" smtClean="0"/>
              <a:t> (z jakých částí se asi bude BP/DP skládat).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1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88D1CFFD-6A75-4A1B-9427-170EE388BBD3}" vid="{46C36B7E-0878-45C6-A018-113CACB4E3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1252</TotalTime>
  <Words>1588</Words>
  <Application>Microsoft Office PowerPoint</Application>
  <PresentationFormat>Širokoúhlá obrazovka</PresentationFormat>
  <Paragraphs>226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Arial Unicode MS</vt:lpstr>
      <vt:lpstr>Tahoma</vt:lpstr>
      <vt:lpstr>Wingdings</vt:lpstr>
      <vt:lpstr>Prezentace_MU_CZ</vt:lpstr>
      <vt:lpstr>Bakalářské/diplomové práce z oblasti  - soutěžní ekonomie  - ekonomie dopravy  průvodce třemi semestry  Martin Kvizda</vt:lpstr>
      <vt:lpstr>Soutěžní ekonomie</vt:lpstr>
      <vt:lpstr>Ekonomie dopravy</vt:lpstr>
      <vt:lpstr>Harmonogram BPE_TEBP/MPE_TEDP</vt:lpstr>
      <vt:lpstr>Smysl závěrečné práce</vt:lpstr>
      <vt:lpstr>Zadání Bakalářské/Diplomové práce</vt:lpstr>
      <vt:lpstr>Prezentace aplikace PowerPoint</vt:lpstr>
      <vt:lpstr>Prezentace aplikace PowerPoint</vt:lpstr>
      <vt:lpstr>Postup tvorby zadání</vt:lpstr>
      <vt:lpstr>Projekt závěrečné práce – konzultace, stáže</vt:lpstr>
      <vt:lpstr>Projekt závěrečné práce – stipendium</vt:lpstr>
      <vt:lpstr>Harmonogram BPE_BAS1/MPE_DIS1</vt:lpstr>
      <vt:lpstr>Struktura Bakalářské/Diplomové práce</vt:lpstr>
      <vt:lpstr>Úvod</vt:lpstr>
      <vt:lpstr>Literární rešerše</vt:lpstr>
      <vt:lpstr>Jádro práce</vt:lpstr>
      <vt:lpstr>Výsledky/diskuse </vt:lpstr>
      <vt:lpstr>Závěr</vt:lpstr>
      <vt:lpstr>Poznámky ke psaní</vt:lpstr>
      <vt:lpstr>Prezentace aplikace PowerPoint</vt:lpstr>
      <vt:lpstr>Zakázaná slova, klišé</vt:lpstr>
      <vt:lpstr>Literární zdroje a prameny</vt:lpstr>
      <vt:lpstr>Citace zdrojů a pramenů </vt:lpstr>
      <vt:lpstr>Prezentace aplikace PowerPoint</vt:lpstr>
      <vt:lpstr>Poznámky pod čarou nepoužívat </vt:lpstr>
      <vt:lpstr>Pravopisné poznámky</vt:lpstr>
      <vt:lpstr>Revize Vašich textů - co můžete ode mne čekat</vt:lpstr>
      <vt:lpstr>Prezentace aplikace PowerPoint</vt:lpstr>
      <vt:lpstr>Prezentace prvních textů</vt:lpstr>
      <vt:lpstr>Harmonogram BPE_BAS2/MPE_DIS2</vt:lpstr>
      <vt:lpstr>Prezentace při obhajobě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Kvizda Martin</cp:lastModifiedBy>
  <cp:revision>101</cp:revision>
  <cp:lastPrinted>2019-02-25T14:56:01Z</cp:lastPrinted>
  <dcterms:created xsi:type="dcterms:W3CDTF">2018-10-23T11:45:01Z</dcterms:created>
  <dcterms:modified xsi:type="dcterms:W3CDTF">2020-01-30T14:30:18Z</dcterms:modified>
</cp:coreProperties>
</file>