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6"/>
  </p:notesMasterIdLst>
  <p:handoutMasterIdLst>
    <p:handoutMasterId r:id="rId57"/>
  </p:handoutMasterIdLst>
  <p:sldIdLst>
    <p:sldId id="256" r:id="rId10"/>
    <p:sldId id="374" r:id="rId11"/>
    <p:sldId id="1506" r:id="rId12"/>
    <p:sldId id="1788" r:id="rId13"/>
    <p:sldId id="1697" r:id="rId14"/>
    <p:sldId id="1784" r:id="rId15"/>
    <p:sldId id="1789" r:id="rId16"/>
    <p:sldId id="1790" r:id="rId17"/>
    <p:sldId id="1750" r:id="rId18"/>
    <p:sldId id="1751" r:id="rId19"/>
    <p:sldId id="1752" r:id="rId20"/>
    <p:sldId id="1753" r:id="rId21"/>
    <p:sldId id="1791" r:id="rId22"/>
    <p:sldId id="1786" r:id="rId23"/>
    <p:sldId id="1792" r:id="rId24"/>
    <p:sldId id="1793" r:id="rId25"/>
    <p:sldId id="1794" r:id="rId26"/>
    <p:sldId id="1795" r:id="rId27"/>
    <p:sldId id="1796" r:id="rId28"/>
    <p:sldId id="1797" r:id="rId29"/>
    <p:sldId id="1798" r:id="rId30"/>
    <p:sldId id="1799" r:id="rId31"/>
    <p:sldId id="1800" r:id="rId32"/>
    <p:sldId id="1801" r:id="rId33"/>
    <p:sldId id="1802" r:id="rId34"/>
    <p:sldId id="1803" r:id="rId35"/>
    <p:sldId id="1804" r:id="rId36"/>
    <p:sldId id="1768" r:id="rId37"/>
    <p:sldId id="1805" r:id="rId38"/>
    <p:sldId id="1818" r:id="rId39"/>
    <p:sldId id="1806" r:id="rId40"/>
    <p:sldId id="1820" r:id="rId41"/>
    <p:sldId id="1821" r:id="rId42"/>
    <p:sldId id="1807" r:id="rId43"/>
    <p:sldId id="1808" r:id="rId44"/>
    <p:sldId id="1809" r:id="rId45"/>
    <p:sldId id="1811" r:id="rId46"/>
    <p:sldId id="1810" r:id="rId47"/>
    <p:sldId id="1812" r:id="rId48"/>
    <p:sldId id="1785" r:id="rId49"/>
    <p:sldId id="1813" r:id="rId50"/>
    <p:sldId id="1814" r:id="rId51"/>
    <p:sldId id="1815" r:id="rId52"/>
    <p:sldId id="1816" r:id="rId53"/>
    <p:sldId id="1691" r:id="rId54"/>
    <p:sldId id="178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CCFF99"/>
    <a:srgbClr val="FFFFCC"/>
    <a:srgbClr val="CCECFF"/>
    <a:srgbClr val="99FF99"/>
    <a:srgbClr val="FFCCFF"/>
    <a:srgbClr val="66FF99"/>
    <a:srgbClr val="660066"/>
    <a:srgbClr val="0000FF"/>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8627" autoAdjust="0"/>
  </p:normalViewPr>
  <p:slideViewPr>
    <p:cSldViewPr>
      <p:cViewPr varScale="1">
        <p:scale>
          <a:sx n="73" d="100"/>
          <a:sy n="73" d="100"/>
        </p:scale>
        <p:origin x="1680" y="38"/>
      </p:cViewPr>
      <p:guideLst>
        <p:guide orient="horz" pos="2160"/>
        <p:guide pos="2880"/>
      </p:guideLst>
    </p:cSldViewPr>
  </p:slideViewPr>
  <p:outlineViewPr>
    <p:cViewPr>
      <p:scale>
        <a:sx n="33" d="100"/>
        <a:sy n="33" d="100"/>
      </p:scale>
      <p:origin x="0" y="11400"/>
    </p:cViewPr>
  </p:outlineViewPr>
  <p:notesTextViewPr>
    <p:cViewPr>
      <p:scale>
        <a:sx n="1" d="1"/>
        <a:sy n="1" d="1"/>
      </p:scale>
      <p:origin x="0" y="0"/>
    </p:cViewPr>
  </p:notesTextViewPr>
  <p:sorterViewPr>
    <p:cViewPr>
      <p:scale>
        <a:sx n="80" d="100"/>
        <a:sy n="80" d="100"/>
      </p:scale>
      <p:origin x="0" y="3444"/>
    </p:cViewPr>
  </p:sorterViewPr>
  <p:notesViewPr>
    <p:cSldViewPr>
      <p:cViewPr>
        <p:scale>
          <a:sx n="60" d="100"/>
          <a:sy n="60" d="100"/>
        </p:scale>
        <p:origin x="-2748" y="2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handoutMaster" Target="handoutMasters/handout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66835395575553E-2"/>
          <c:y val="2.6570048309178744E-2"/>
          <c:w val="0.92866329208848897"/>
          <c:h val="0.90123188405797106"/>
        </c:manualLayout>
      </c:layout>
      <c:lineChart>
        <c:grouping val="standard"/>
        <c:varyColors val="0"/>
        <c:ser>
          <c:idx val="0"/>
          <c:order val="0"/>
          <c:tx>
            <c:strRef>
              <c:f>Sheet1!$B$4</c:f>
              <c:strCache>
                <c:ptCount val="1"/>
                <c:pt idx="0">
                  <c:v>USA</c:v>
                </c:pt>
              </c:strCache>
            </c:strRef>
          </c:tx>
          <c:spPr>
            <a:ln w="50800" cap="rnd">
              <a:solidFill>
                <a:srgbClr val="FF0000"/>
              </a:solidFill>
              <a:round/>
            </a:ln>
            <a:effectLst/>
          </c:spPr>
          <c:marker>
            <c:symbol val="none"/>
          </c:marker>
          <c:cat>
            <c:strRef>
              <c:f>Sheet1!$A$5:$A$88</c:f>
              <c:strCache>
                <c:ptCount val="84"/>
                <c:pt idx="0">
                  <c:v>00Q1</c:v>
                </c:pt>
                <c:pt idx="1">
                  <c:v>2000Q2</c:v>
                </c:pt>
                <c:pt idx="2">
                  <c:v>2000Q3</c:v>
                </c:pt>
                <c:pt idx="3">
                  <c:v>2000Q4</c:v>
                </c:pt>
                <c:pt idx="4">
                  <c:v>01Q1</c:v>
                </c:pt>
                <c:pt idx="5">
                  <c:v>2001Q2</c:v>
                </c:pt>
                <c:pt idx="6">
                  <c:v>2001Q3</c:v>
                </c:pt>
                <c:pt idx="7">
                  <c:v>2001Q4</c:v>
                </c:pt>
                <c:pt idx="8">
                  <c:v>02Q1</c:v>
                </c:pt>
                <c:pt idx="9">
                  <c:v>2002Q2</c:v>
                </c:pt>
                <c:pt idx="10">
                  <c:v>2002Q3</c:v>
                </c:pt>
                <c:pt idx="11">
                  <c:v>2002Q4</c:v>
                </c:pt>
                <c:pt idx="12">
                  <c:v>03Q1</c:v>
                </c:pt>
                <c:pt idx="13">
                  <c:v>2003Q2</c:v>
                </c:pt>
                <c:pt idx="14">
                  <c:v>2003Q3</c:v>
                </c:pt>
                <c:pt idx="15">
                  <c:v>2003Q4</c:v>
                </c:pt>
                <c:pt idx="16">
                  <c:v>04Q1</c:v>
                </c:pt>
                <c:pt idx="17">
                  <c:v>2004Q2</c:v>
                </c:pt>
                <c:pt idx="18">
                  <c:v>2004Q3</c:v>
                </c:pt>
                <c:pt idx="19">
                  <c:v>2004Q4</c:v>
                </c:pt>
                <c:pt idx="20">
                  <c:v>05Q1</c:v>
                </c:pt>
                <c:pt idx="21">
                  <c:v>2005Q2</c:v>
                </c:pt>
                <c:pt idx="22">
                  <c:v>2005Q3</c:v>
                </c:pt>
                <c:pt idx="23">
                  <c:v>2005Q4</c:v>
                </c:pt>
                <c:pt idx="24">
                  <c:v>06Q1</c:v>
                </c:pt>
                <c:pt idx="25">
                  <c:v>2006Q2</c:v>
                </c:pt>
                <c:pt idx="26">
                  <c:v>2006Q3</c:v>
                </c:pt>
                <c:pt idx="27">
                  <c:v>2006Q4</c:v>
                </c:pt>
                <c:pt idx="28">
                  <c:v>07Q1</c:v>
                </c:pt>
                <c:pt idx="29">
                  <c:v>2007Q2</c:v>
                </c:pt>
                <c:pt idx="30">
                  <c:v>2007Q3</c:v>
                </c:pt>
                <c:pt idx="31">
                  <c:v>07Q4</c:v>
                </c:pt>
                <c:pt idx="32">
                  <c:v>08Q1</c:v>
                </c:pt>
                <c:pt idx="33">
                  <c:v>2008Q2</c:v>
                </c:pt>
                <c:pt idx="34">
                  <c:v>2008Q3</c:v>
                </c:pt>
                <c:pt idx="35">
                  <c:v>2008Q4</c:v>
                </c:pt>
                <c:pt idx="36">
                  <c:v>09Q1</c:v>
                </c:pt>
                <c:pt idx="37">
                  <c:v>2009Q2</c:v>
                </c:pt>
                <c:pt idx="38">
                  <c:v>2009Q3</c:v>
                </c:pt>
                <c:pt idx="39">
                  <c:v>2009Q4</c:v>
                </c:pt>
                <c:pt idx="40">
                  <c:v>10Q1</c:v>
                </c:pt>
                <c:pt idx="41">
                  <c:v>2010Q2</c:v>
                </c:pt>
                <c:pt idx="42">
                  <c:v>2010Q3</c:v>
                </c:pt>
                <c:pt idx="43">
                  <c:v>2010Q4</c:v>
                </c:pt>
                <c:pt idx="44">
                  <c:v>11Q1</c:v>
                </c:pt>
                <c:pt idx="45">
                  <c:v>2011Q2</c:v>
                </c:pt>
                <c:pt idx="46">
                  <c:v>2011Q3</c:v>
                </c:pt>
                <c:pt idx="47">
                  <c:v>2011Q4</c:v>
                </c:pt>
                <c:pt idx="48">
                  <c:v>12Q1</c:v>
                </c:pt>
                <c:pt idx="49">
                  <c:v>2012Q2</c:v>
                </c:pt>
                <c:pt idx="50">
                  <c:v>2012Q3</c:v>
                </c:pt>
                <c:pt idx="51">
                  <c:v>2012Q4</c:v>
                </c:pt>
                <c:pt idx="52">
                  <c:v>13Q1</c:v>
                </c:pt>
                <c:pt idx="53">
                  <c:v>2013Q2</c:v>
                </c:pt>
                <c:pt idx="54">
                  <c:v>2013Q3</c:v>
                </c:pt>
                <c:pt idx="55">
                  <c:v>2013Q4</c:v>
                </c:pt>
                <c:pt idx="56">
                  <c:v>14Q1</c:v>
                </c:pt>
                <c:pt idx="57">
                  <c:v>2014Q2</c:v>
                </c:pt>
                <c:pt idx="58">
                  <c:v>2014Q3</c:v>
                </c:pt>
                <c:pt idx="59">
                  <c:v>2014Q4</c:v>
                </c:pt>
                <c:pt idx="60">
                  <c:v>15Q1</c:v>
                </c:pt>
                <c:pt idx="61">
                  <c:v>2015Q2</c:v>
                </c:pt>
                <c:pt idx="62">
                  <c:v>2015Q3</c:v>
                </c:pt>
                <c:pt idx="63">
                  <c:v>2015Q4</c:v>
                </c:pt>
                <c:pt idx="64">
                  <c:v>16Q1</c:v>
                </c:pt>
                <c:pt idx="65">
                  <c:v>2016Q2</c:v>
                </c:pt>
                <c:pt idx="66">
                  <c:v>2016Q3</c:v>
                </c:pt>
                <c:pt idx="67">
                  <c:v>2016Q4</c:v>
                </c:pt>
                <c:pt idx="68">
                  <c:v>17Q1</c:v>
                </c:pt>
                <c:pt idx="69">
                  <c:v>2017Q2</c:v>
                </c:pt>
                <c:pt idx="70">
                  <c:v>2017Q3</c:v>
                </c:pt>
                <c:pt idx="71">
                  <c:v>2017Q4</c:v>
                </c:pt>
                <c:pt idx="72">
                  <c:v>18Q1</c:v>
                </c:pt>
                <c:pt idx="73">
                  <c:v>2018Q2</c:v>
                </c:pt>
                <c:pt idx="74">
                  <c:v>2018Q3</c:v>
                </c:pt>
                <c:pt idx="75">
                  <c:v>2018Q4</c:v>
                </c:pt>
                <c:pt idx="76">
                  <c:v>19Q1</c:v>
                </c:pt>
                <c:pt idx="77">
                  <c:v>2019Q2</c:v>
                </c:pt>
                <c:pt idx="78">
                  <c:v>2019Q3</c:v>
                </c:pt>
                <c:pt idx="79">
                  <c:v>2019Q4</c:v>
                </c:pt>
                <c:pt idx="80">
                  <c:v>20Q1</c:v>
                </c:pt>
                <c:pt idx="81">
                  <c:v>2020Q2</c:v>
                </c:pt>
                <c:pt idx="82">
                  <c:v>2020Q3</c:v>
                </c:pt>
                <c:pt idx="83">
                  <c:v>2020Q4</c:v>
                </c:pt>
              </c:strCache>
            </c:strRef>
          </c:cat>
          <c:val>
            <c:numRef>
              <c:f>Sheet1!$B$5:$B$88</c:f>
              <c:numCache>
                <c:formatCode>General</c:formatCode>
                <c:ptCount val="84"/>
                <c:pt idx="0">
                  <c:v>4.0333333333333297</c:v>
                </c:pt>
                <c:pt idx="1">
                  <c:v>3.93333333333333</c:v>
                </c:pt>
                <c:pt idx="2">
                  <c:v>4</c:v>
                </c:pt>
                <c:pt idx="3">
                  <c:v>3.9</c:v>
                </c:pt>
                <c:pt idx="4">
                  <c:v>4.2333333333333298</c:v>
                </c:pt>
                <c:pt idx="5">
                  <c:v>4.3999999999999897</c:v>
                </c:pt>
                <c:pt idx="6">
                  <c:v>4.8333333333333304</c:v>
                </c:pt>
                <c:pt idx="7">
                  <c:v>5.5</c:v>
                </c:pt>
                <c:pt idx="8">
                  <c:v>5.7</c:v>
                </c:pt>
                <c:pt idx="9">
                  <c:v>5.8333333333333304</c:v>
                </c:pt>
                <c:pt idx="10">
                  <c:v>5.7333333333333298</c:v>
                </c:pt>
                <c:pt idx="11">
                  <c:v>5.86666666666666</c:v>
                </c:pt>
                <c:pt idx="12">
                  <c:v>5.86666666666666</c:v>
                </c:pt>
                <c:pt idx="13">
                  <c:v>6.1333333333333302</c:v>
                </c:pt>
                <c:pt idx="14">
                  <c:v>6.1333333333333302</c:v>
                </c:pt>
                <c:pt idx="15">
                  <c:v>5.8333333333333304</c:v>
                </c:pt>
                <c:pt idx="16">
                  <c:v>5.7</c:v>
                </c:pt>
                <c:pt idx="17">
                  <c:v>5.5999999999999899</c:v>
                </c:pt>
                <c:pt idx="18">
                  <c:v>5.43333333333333</c:v>
                </c:pt>
                <c:pt idx="19">
                  <c:v>5.43333333333333</c:v>
                </c:pt>
                <c:pt idx="20">
                  <c:v>5.3</c:v>
                </c:pt>
                <c:pt idx="21">
                  <c:v>5.0999999999999996</c:v>
                </c:pt>
                <c:pt idx="22">
                  <c:v>4.9666666666666597</c:v>
                </c:pt>
                <c:pt idx="23">
                  <c:v>4.9666666666666597</c:v>
                </c:pt>
                <c:pt idx="24">
                  <c:v>4.7333333333333298</c:v>
                </c:pt>
                <c:pt idx="25">
                  <c:v>4.6333333333333302</c:v>
                </c:pt>
                <c:pt idx="26">
                  <c:v>4.6333333333333302</c:v>
                </c:pt>
                <c:pt idx="27">
                  <c:v>4.43333333333333</c:v>
                </c:pt>
                <c:pt idx="28">
                  <c:v>4.5</c:v>
                </c:pt>
                <c:pt idx="29">
                  <c:v>4.5</c:v>
                </c:pt>
                <c:pt idx="30">
                  <c:v>4.6666666666666599</c:v>
                </c:pt>
                <c:pt idx="31">
                  <c:v>4.8</c:v>
                </c:pt>
                <c:pt idx="32">
                  <c:v>5</c:v>
                </c:pt>
                <c:pt idx="33">
                  <c:v>5.3333333333333304</c:v>
                </c:pt>
                <c:pt idx="34">
                  <c:v>6</c:v>
                </c:pt>
                <c:pt idx="35">
                  <c:v>6.86666666666666</c:v>
                </c:pt>
                <c:pt idx="36">
                  <c:v>8.2666666666666604</c:v>
                </c:pt>
                <c:pt idx="37">
                  <c:v>9.2999999999999901</c:v>
                </c:pt>
                <c:pt idx="38">
                  <c:v>9.6333333333333293</c:v>
                </c:pt>
                <c:pt idx="39">
                  <c:v>9.93333333333333</c:v>
                </c:pt>
                <c:pt idx="40">
                  <c:v>9.8333333333333304</c:v>
                </c:pt>
                <c:pt idx="41">
                  <c:v>9.6333333333333293</c:v>
                </c:pt>
                <c:pt idx="42">
                  <c:v>9.4666666666666597</c:v>
                </c:pt>
                <c:pt idx="43">
                  <c:v>9.5</c:v>
                </c:pt>
                <c:pt idx="44">
                  <c:v>9.0333333333333297</c:v>
                </c:pt>
                <c:pt idx="45">
                  <c:v>9.0666666666666593</c:v>
                </c:pt>
                <c:pt idx="46">
                  <c:v>9</c:v>
                </c:pt>
                <c:pt idx="47">
                  <c:v>8.6333333333333293</c:v>
                </c:pt>
                <c:pt idx="48">
                  <c:v>8.2666666666666604</c:v>
                </c:pt>
                <c:pt idx="49">
                  <c:v>8.1999999999999993</c:v>
                </c:pt>
                <c:pt idx="50">
                  <c:v>8.0333333333333297</c:v>
                </c:pt>
                <c:pt idx="51">
                  <c:v>7.8</c:v>
                </c:pt>
                <c:pt idx="52">
                  <c:v>7.7333333333333298</c:v>
                </c:pt>
                <c:pt idx="53">
                  <c:v>7.5333333333333297</c:v>
                </c:pt>
                <c:pt idx="54">
                  <c:v>7.2333333333333298</c:v>
                </c:pt>
                <c:pt idx="55">
                  <c:v>6.93333333333333</c:v>
                </c:pt>
                <c:pt idx="56">
                  <c:v>6.6666666666666599</c:v>
                </c:pt>
                <c:pt idx="57">
                  <c:v>6.2</c:v>
                </c:pt>
                <c:pt idx="58">
                  <c:v>6.0666666666666602</c:v>
                </c:pt>
                <c:pt idx="59">
                  <c:v>5.7</c:v>
                </c:pt>
                <c:pt idx="60">
                  <c:v>5.5333333333333297</c:v>
                </c:pt>
                <c:pt idx="61">
                  <c:v>5.43333333333333</c:v>
                </c:pt>
                <c:pt idx="62">
                  <c:v>5.0999999999999996</c:v>
                </c:pt>
                <c:pt idx="63">
                  <c:v>5.0333333333333297</c:v>
                </c:pt>
                <c:pt idx="64">
                  <c:v>4.8999999999999897</c:v>
                </c:pt>
                <c:pt idx="65">
                  <c:v>4.93333333333333</c:v>
                </c:pt>
                <c:pt idx="66">
                  <c:v>4.8999999999999897</c:v>
                </c:pt>
                <c:pt idx="67">
                  <c:v>4.7666666666666604</c:v>
                </c:pt>
                <c:pt idx="68">
                  <c:v>4.5666666666666602</c:v>
                </c:pt>
                <c:pt idx="69">
                  <c:v>4.3999999999999897</c:v>
                </c:pt>
                <c:pt idx="70">
                  <c:v>4.3</c:v>
                </c:pt>
                <c:pt idx="71">
                  <c:v>4.1333333333333302</c:v>
                </c:pt>
                <c:pt idx="72">
                  <c:v>4.0333333333333297</c:v>
                </c:pt>
                <c:pt idx="73">
                  <c:v>3.93333333333333</c:v>
                </c:pt>
                <c:pt idx="74">
                  <c:v>3.7666666666666599</c:v>
                </c:pt>
                <c:pt idx="75">
                  <c:v>3.8333333333333299</c:v>
                </c:pt>
                <c:pt idx="76">
                  <c:v>3.86666666666666</c:v>
                </c:pt>
                <c:pt idx="77">
                  <c:v>3.6666666666666599</c:v>
                </c:pt>
                <c:pt idx="78">
                  <c:v>3.6</c:v>
                </c:pt>
                <c:pt idx="79">
                  <c:v>3.6</c:v>
                </c:pt>
                <c:pt idx="80">
                  <c:v>3.8</c:v>
                </c:pt>
                <c:pt idx="81">
                  <c:v>13.066666666666601</c:v>
                </c:pt>
                <c:pt idx="82">
                  <c:v>8.8000000000000007</c:v>
                </c:pt>
                <c:pt idx="83">
                  <c:v>6.7666666666666604</c:v>
                </c:pt>
              </c:numCache>
            </c:numRef>
          </c:val>
          <c:smooth val="0"/>
          <c:extLst>
            <c:ext xmlns:c16="http://schemas.microsoft.com/office/drawing/2014/chart" uri="{C3380CC4-5D6E-409C-BE32-E72D297353CC}">
              <c16:uniqueId val="{00000000-BFDD-4C92-BB16-4C0140EE2E73}"/>
            </c:ext>
          </c:extLst>
        </c:ser>
        <c:ser>
          <c:idx val="1"/>
          <c:order val="1"/>
          <c:tx>
            <c:strRef>
              <c:f>Sheet1!$C$4</c:f>
              <c:strCache>
                <c:ptCount val="1"/>
                <c:pt idx="0">
                  <c:v>Japan</c:v>
                </c:pt>
              </c:strCache>
            </c:strRef>
          </c:tx>
          <c:spPr>
            <a:ln w="50800" cap="rnd">
              <a:solidFill>
                <a:schemeClr val="accent2"/>
              </a:solidFill>
              <a:round/>
            </a:ln>
            <a:effectLst/>
          </c:spPr>
          <c:marker>
            <c:symbol val="none"/>
          </c:marker>
          <c:cat>
            <c:strRef>
              <c:f>Sheet1!$A$5:$A$88</c:f>
              <c:strCache>
                <c:ptCount val="84"/>
                <c:pt idx="0">
                  <c:v>00Q1</c:v>
                </c:pt>
                <c:pt idx="1">
                  <c:v>2000Q2</c:v>
                </c:pt>
                <c:pt idx="2">
                  <c:v>2000Q3</c:v>
                </c:pt>
                <c:pt idx="3">
                  <c:v>2000Q4</c:v>
                </c:pt>
                <c:pt idx="4">
                  <c:v>01Q1</c:v>
                </c:pt>
                <c:pt idx="5">
                  <c:v>2001Q2</c:v>
                </c:pt>
                <c:pt idx="6">
                  <c:v>2001Q3</c:v>
                </c:pt>
                <c:pt idx="7">
                  <c:v>2001Q4</c:v>
                </c:pt>
                <c:pt idx="8">
                  <c:v>02Q1</c:v>
                </c:pt>
                <c:pt idx="9">
                  <c:v>2002Q2</c:v>
                </c:pt>
                <c:pt idx="10">
                  <c:v>2002Q3</c:v>
                </c:pt>
                <c:pt idx="11">
                  <c:v>2002Q4</c:v>
                </c:pt>
                <c:pt idx="12">
                  <c:v>03Q1</c:v>
                </c:pt>
                <c:pt idx="13">
                  <c:v>2003Q2</c:v>
                </c:pt>
                <c:pt idx="14">
                  <c:v>2003Q3</c:v>
                </c:pt>
                <c:pt idx="15">
                  <c:v>2003Q4</c:v>
                </c:pt>
                <c:pt idx="16">
                  <c:v>04Q1</c:v>
                </c:pt>
                <c:pt idx="17">
                  <c:v>2004Q2</c:v>
                </c:pt>
                <c:pt idx="18">
                  <c:v>2004Q3</c:v>
                </c:pt>
                <c:pt idx="19">
                  <c:v>2004Q4</c:v>
                </c:pt>
                <c:pt idx="20">
                  <c:v>05Q1</c:v>
                </c:pt>
                <c:pt idx="21">
                  <c:v>2005Q2</c:v>
                </c:pt>
                <c:pt idx="22">
                  <c:v>2005Q3</c:v>
                </c:pt>
                <c:pt idx="23">
                  <c:v>2005Q4</c:v>
                </c:pt>
                <c:pt idx="24">
                  <c:v>06Q1</c:v>
                </c:pt>
                <c:pt idx="25">
                  <c:v>2006Q2</c:v>
                </c:pt>
                <c:pt idx="26">
                  <c:v>2006Q3</c:v>
                </c:pt>
                <c:pt idx="27">
                  <c:v>2006Q4</c:v>
                </c:pt>
                <c:pt idx="28">
                  <c:v>07Q1</c:v>
                </c:pt>
                <c:pt idx="29">
                  <c:v>2007Q2</c:v>
                </c:pt>
                <c:pt idx="30">
                  <c:v>2007Q3</c:v>
                </c:pt>
                <c:pt idx="31">
                  <c:v>07Q4</c:v>
                </c:pt>
                <c:pt idx="32">
                  <c:v>08Q1</c:v>
                </c:pt>
                <c:pt idx="33">
                  <c:v>2008Q2</c:v>
                </c:pt>
                <c:pt idx="34">
                  <c:v>2008Q3</c:v>
                </c:pt>
                <c:pt idx="35">
                  <c:v>2008Q4</c:v>
                </c:pt>
                <c:pt idx="36">
                  <c:v>09Q1</c:v>
                </c:pt>
                <c:pt idx="37">
                  <c:v>2009Q2</c:v>
                </c:pt>
                <c:pt idx="38">
                  <c:v>2009Q3</c:v>
                </c:pt>
                <c:pt idx="39">
                  <c:v>2009Q4</c:v>
                </c:pt>
                <c:pt idx="40">
                  <c:v>10Q1</c:v>
                </c:pt>
                <c:pt idx="41">
                  <c:v>2010Q2</c:v>
                </c:pt>
                <c:pt idx="42">
                  <c:v>2010Q3</c:v>
                </c:pt>
                <c:pt idx="43">
                  <c:v>2010Q4</c:v>
                </c:pt>
                <c:pt idx="44">
                  <c:v>11Q1</c:v>
                </c:pt>
                <c:pt idx="45">
                  <c:v>2011Q2</c:v>
                </c:pt>
                <c:pt idx="46">
                  <c:v>2011Q3</c:v>
                </c:pt>
                <c:pt idx="47">
                  <c:v>2011Q4</c:v>
                </c:pt>
                <c:pt idx="48">
                  <c:v>12Q1</c:v>
                </c:pt>
                <c:pt idx="49">
                  <c:v>2012Q2</c:v>
                </c:pt>
                <c:pt idx="50">
                  <c:v>2012Q3</c:v>
                </c:pt>
                <c:pt idx="51">
                  <c:v>2012Q4</c:v>
                </c:pt>
                <c:pt idx="52">
                  <c:v>13Q1</c:v>
                </c:pt>
                <c:pt idx="53">
                  <c:v>2013Q2</c:v>
                </c:pt>
                <c:pt idx="54">
                  <c:v>2013Q3</c:v>
                </c:pt>
                <c:pt idx="55">
                  <c:v>2013Q4</c:v>
                </c:pt>
                <c:pt idx="56">
                  <c:v>14Q1</c:v>
                </c:pt>
                <c:pt idx="57">
                  <c:v>2014Q2</c:v>
                </c:pt>
                <c:pt idx="58">
                  <c:v>2014Q3</c:v>
                </c:pt>
                <c:pt idx="59">
                  <c:v>2014Q4</c:v>
                </c:pt>
                <c:pt idx="60">
                  <c:v>15Q1</c:v>
                </c:pt>
                <c:pt idx="61">
                  <c:v>2015Q2</c:v>
                </c:pt>
                <c:pt idx="62">
                  <c:v>2015Q3</c:v>
                </c:pt>
                <c:pt idx="63">
                  <c:v>2015Q4</c:v>
                </c:pt>
                <c:pt idx="64">
                  <c:v>16Q1</c:v>
                </c:pt>
                <c:pt idx="65">
                  <c:v>2016Q2</c:v>
                </c:pt>
                <c:pt idx="66">
                  <c:v>2016Q3</c:v>
                </c:pt>
                <c:pt idx="67">
                  <c:v>2016Q4</c:v>
                </c:pt>
                <c:pt idx="68">
                  <c:v>17Q1</c:v>
                </c:pt>
                <c:pt idx="69">
                  <c:v>2017Q2</c:v>
                </c:pt>
                <c:pt idx="70">
                  <c:v>2017Q3</c:v>
                </c:pt>
                <c:pt idx="71">
                  <c:v>2017Q4</c:v>
                </c:pt>
                <c:pt idx="72">
                  <c:v>18Q1</c:v>
                </c:pt>
                <c:pt idx="73">
                  <c:v>2018Q2</c:v>
                </c:pt>
                <c:pt idx="74">
                  <c:v>2018Q3</c:v>
                </c:pt>
                <c:pt idx="75">
                  <c:v>2018Q4</c:v>
                </c:pt>
                <c:pt idx="76">
                  <c:v>19Q1</c:v>
                </c:pt>
                <c:pt idx="77">
                  <c:v>2019Q2</c:v>
                </c:pt>
                <c:pt idx="78">
                  <c:v>2019Q3</c:v>
                </c:pt>
                <c:pt idx="79">
                  <c:v>2019Q4</c:v>
                </c:pt>
                <c:pt idx="80">
                  <c:v>20Q1</c:v>
                </c:pt>
                <c:pt idx="81">
                  <c:v>2020Q2</c:v>
                </c:pt>
                <c:pt idx="82">
                  <c:v>2020Q3</c:v>
                </c:pt>
                <c:pt idx="83">
                  <c:v>2020Q4</c:v>
                </c:pt>
              </c:strCache>
            </c:strRef>
          </c:cat>
          <c:val>
            <c:numRef>
              <c:f>Sheet1!$C$5:$C$88</c:f>
              <c:numCache>
                <c:formatCode>General</c:formatCode>
                <c:ptCount val="84"/>
                <c:pt idx="0">
                  <c:v>4.8333333333333304</c:v>
                </c:pt>
                <c:pt idx="1">
                  <c:v>4.6999999999999904</c:v>
                </c:pt>
                <c:pt idx="2">
                  <c:v>4.6666666666666599</c:v>
                </c:pt>
                <c:pt idx="3">
                  <c:v>4.7333333333333298</c:v>
                </c:pt>
                <c:pt idx="4">
                  <c:v>4.7666666666666604</c:v>
                </c:pt>
                <c:pt idx="5">
                  <c:v>4.8999999999999897</c:v>
                </c:pt>
                <c:pt idx="6">
                  <c:v>5.1333333333333302</c:v>
                </c:pt>
                <c:pt idx="7">
                  <c:v>5.36666666666666</c:v>
                </c:pt>
                <c:pt idx="8">
                  <c:v>5.2666666666666604</c:v>
                </c:pt>
                <c:pt idx="9">
                  <c:v>5.3999999999999897</c:v>
                </c:pt>
                <c:pt idx="10">
                  <c:v>5.43333333333333</c:v>
                </c:pt>
                <c:pt idx="11">
                  <c:v>5.3333333333333304</c:v>
                </c:pt>
                <c:pt idx="12">
                  <c:v>5.3333333333333304</c:v>
                </c:pt>
                <c:pt idx="13">
                  <c:v>5.43333333333333</c:v>
                </c:pt>
                <c:pt idx="14">
                  <c:v>5.1666666666666599</c:v>
                </c:pt>
                <c:pt idx="15">
                  <c:v>5.0333333333333297</c:v>
                </c:pt>
                <c:pt idx="16">
                  <c:v>4.8999999999999897</c:v>
                </c:pt>
                <c:pt idx="17">
                  <c:v>4.7333333333333298</c:v>
                </c:pt>
                <c:pt idx="18">
                  <c:v>4.7666666666666604</c:v>
                </c:pt>
                <c:pt idx="19">
                  <c:v>4.5333333333333297</c:v>
                </c:pt>
                <c:pt idx="20">
                  <c:v>4.5333333333333297</c:v>
                </c:pt>
                <c:pt idx="21">
                  <c:v>4.43333333333333</c:v>
                </c:pt>
                <c:pt idx="22">
                  <c:v>4.3</c:v>
                </c:pt>
                <c:pt idx="23">
                  <c:v>4.43333333333333</c:v>
                </c:pt>
                <c:pt idx="24">
                  <c:v>4.2</c:v>
                </c:pt>
                <c:pt idx="25">
                  <c:v>4.1333333333333302</c:v>
                </c:pt>
                <c:pt idx="26">
                  <c:v>4.0999999999999996</c:v>
                </c:pt>
                <c:pt idx="27">
                  <c:v>4.0333333333333297</c:v>
                </c:pt>
                <c:pt idx="28">
                  <c:v>4</c:v>
                </c:pt>
                <c:pt idx="29">
                  <c:v>3.7666666666666599</c:v>
                </c:pt>
                <c:pt idx="30">
                  <c:v>3.7333333333333298</c:v>
                </c:pt>
                <c:pt idx="31">
                  <c:v>3.8333333333333299</c:v>
                </c:pt>
                <c:pt idx="32">
                  <c:v>3.9</c:v>
                </c:pt>
                <c:pt idx="33">
                  <c:v>3.9666666666666601</c:v>
                </c:pt>
                <c:pt idx="34">
                  <c:v>4</c:v>
                </c:pt>
                <c:pt idx="35">
                  <c:v>4.0666666666666602</c:v>
                </c:pt>
                <c:pt idx="36">
                  <c:v>4.5666666666666602</c:v>
                </c:pt>
                <c:pt idx="37">
                  <c:v>5.0999999999999996</c:v>
                </c:pt>
                <c:pt idx="38">
                  <c:v>5.43333333333333</c:v>
                </c:pt>
                <c:pt idx="39">
                  <c:v>5.2</c:v>
                </c:pt>
                <c:pt idx="40">
                  <c:v>5.0333333333333297</c:v>
                </c:pt>
                <c:pt idx="41">
                  <c:v>5.1333333333333302</c:v>
                </c:pt>
                <c:pt idx="42">
                  <c:v>5.0666666666666602</c:v>
                </c:pt>
                <c:pt idx="43">
                  <c:v>5</c:v>
                </c:pt>
                <c:pt idx="44">
                  <c:v>4.7333333333333298</c:v>
                </c:pt>
                <c:pt idx="45">
                  <c:v>4.6666666666666599</c:v>
                </c:pt>
                <c:pt idx="46">
                  <c:v>4.4666666666666597</c:v>
                </c:pt>
                <c:pt idx="47">
                  <c:v>4.4666666666666597</c:v>
                </c:pt>
                <c:pt idx="48">
                  <c:v>4.5</c:v>
                </c:pt>
                <c:pt idx="49">
                  <c:v>4.3999999999999897</c:v>
                </c:pt>
                <c:pt idx="50">
                  <c:v>4.2333333333333298</c:v>
                </c:pt>
                <c:pt idx="51">
                  <c:v>4.1666666666666599</c:v>
                </c:pt>
                <c:pt idx="52">
                  <c:v>4.2</c:v>
                </c:pt>
                <c:pt idx="53">
                  <c:v>4.0333333333333297</c:v>
                </c:pt>
                <c:pt idx="54">
                  <c:v>3.93333333333333</c:v>
                </c:pt>
                <c:pt idx="55">
                  <c:v>3.86666666666666</c:v>
                </c:pt>
                <c:pt idx="56">
                  <c:v>3.6666666666666599</c:v>
                </c:pt>
                <c:pt idx="57">
                  <c:v>3.6333333333333302</c:v>
                </c:pt>
                <c:pt idx="58">
                  <c:v>3.5666666666666602</c:v>
                </c:pt>
                <c:pt idx="59">
                  <c:v>3.4666666666666601</c:v>
                </c:pt>
                <c:pt idx="60">
                  <c:v>3.5</c:v>
                </c:pt>
                <c:pt idx="61">
                  <c:v>3.36666666666666</c:v>
                </c:pt>
                <c:pt idx="62">
                  <c:v>3.36666666666666</c:v>
                </c:pt>
                <c:pt idx="63">
                  <c:v>3.2666666666666599</c:v>
                </c:pt>
                <c:pt idx="64">
                  <c:v>3.2333333333333298</c:v>
                </c:pt>
                <c:pt idx="65">
                  <c:v>3.1666666666666599</c:v>
                </c:pt>
                <c:pt idx="66">
                  <c:v>3.0333333333333301</c:v>
                </c:pt>
                <c:pt idx="67">
                  <c:v>3</c:v>
                </c:pt>
                <c:pt idx="68">
                  <c:v>2.9</c:v>
                </c:pt>
                <c:pt idx="69">
                  <c:v>2.86666666666666</c:v>
                </c:pt>
                <c:pt idx="70">
                  <c:v>2.7999999999999901</c:v>
                </c:pt>
                <c:pt idx="71">
                  <c:v>2.7</c:v>
                </c:pt>
                <c:pt idx="72">
                  <c:v>2.4666666666666601</c:v>
                </c:pt>
                <c:pt idx="73">
                  <c:v>2.36666666666666</c:v>
                </c:pt>
                <c:pt idx="74">
                  <c:v>2.43333333333333</c:v>
                </c:pt>
                <c:pt idx="75">
                  <c:v>2.4666666666666601</c:v>
                </c:pt>
                <c:pt idx="76">
                  <c:v>2.4666666666666601</c:v>
                </c:pt>
                <c:pt idx="77">
                  <c:v>2.3333333333333299</c:v>
                </c:pt>
                <c:pt idx="78">
                  <c:v>2.3333333333333299</c:v>
                </c:pt>
                <c:pt idx="79">
                  <c:v>2.2999999999999998</c:v>
                </c:pt>
                <c:pt idx="80">
                  <c:v>2.43333333333333</c:v>
                </c:pt>
                <c:pt idx="81">
                  <c:v>2.7333333333333298</c:v>
                </c:pt>
                <c:pt idx="82">
                  <c:v>2.9666666666666601</c:v>
                </c:pt>
                <c:pt idx="83">
                  <c:v>3.0333333333333301</c:v>
                </c:pt>
              </c:numCache>
            </c:numRef>
          </c:val>
          <c:smooth val="0"/>
          <c:extLst>
            <c:ext xmlns:c16="http://schemas.microsoft.com/office/drawing/2014/chart" uri="{C3380CC4-5D6E-409C-BE32-E72D297353CC}">
              <c16:uniqueId val="{00000001-BFDD-4C92-BB16-4C0140EE2E73}"/>
            </c:ext>
          </c:extLst>
        </c:ser>
        <c:ser>
          <c:idx val="2"/>
          <c:order val="2"/>
          <c:tx>
            <c:strRef>
              <c:f>Sheet1!$D$4</c:f>
              <c:strCache>
                <c:ptCount val="1"/>
                <c:pt idx="0">
                  <c:v>UK</c:v>
                </c:pt>
              </c:strCache>
            </c:strRef>
          </c:tx>
          <c:spPr>
            <a:ln w="28575" cap="rnd">
              <a:solidFill>
                <a:schemeClr val="accent3"/>
              </a:solidFill>
              <a:round/>
            </a:ln>
            <a:effectLst/>
          </c:spPr>
          <c:marker>
            <c:symbol val="none"/>
          </c:marker>
          <c:cat>
            <c:strRef>
              <c:f>Sheet1!$A$5:$A$88</c:f>
              <c:strCache>
                <c:ptCount val="84"/>
                <c:pt idx="0">
                  <c:v>00Q1</c:v>
                </c:pt>
                <c:pt idx="1">
                  <c:v>2000Q2</c:v>
                </c:pt>
                <c:pt idx="2">
                  <c:v>2000Q3</c:v>
                </c:pt>
                <c:pt idx="3">
                  <c:v>2000Q4</c:v>
                </c:pt>
                <c:pt idx="4">
                  <c:v>01Q1</c:v>
                </c:pt>
                <c:pt idx="5">
                  <c:v>2001Q2</c:v>
                </c:pt>
                <c:pt idx="6">
                  <c:v>2001Q3</c:v>
                </c:pt>
                <c:pt idx="7">
                  <c:v>2001Q4</c:v>
                </c:pt>
                <c:pt idx="8">
                  <c:v>02Q1</c:v>
                </c:pt>
                <c:pt idx="9">
                  <c:v>2002Q2</c:v>
                </c:pt>
                <c:pt idx="10">
                  <c:v>2002Q3</c:v>
                </c:pt>
                <c:pt idx="11">
                  <c:v>2002Q4</c:v>
                </c:pt>
                <c:pt idx="12">
                  <c:v>03Q1</c:v>
                </c:pt>
                <c:pt idx="13">
                  <c:v>2003Q2</c:v>
                </c:pt>
                <c:pt idx="14">
                  <c:v>2003Q3</c:v>
                </c:pt>
                <c:pt idx="15">
                  <c:v>2003Q4</c:v>
                </c:pt>
                <c:pt idx="16">
                  <c:v>04Q1</c:v>
                </c:pt>
                <c:pt idx="17">
                  <c:v>2004Q2</c:v>
                </c:pt>
                <c:pt idx="18">
                  <c:v>2004Q3</c:v>
                </c:pt>
                <c:pt idx="19">
                  <c:v>2004Q4</c:v>
                </c:pt>
                <c:pt idx="20">
                  <c:v>05Q1</c:v>
                </c:pt>
                <c:pt idx="21">
                  <c:v>2005Q2</c:v>
                </c:pt>
                <c:pt idx="22">
                  <c:v>2005Q3</c:v>
                </c:pt>
                <c:pt idx="23">
                  <c:v>2005Q4</c:v>
                </c:pt>
                <c:pt idx="24">
                  <c:v>06Q1</c:v>
                </c:pt>
                <c:pt idx="25">
                  <c:v>2006Q2</c:v>
                </c:pt>
                <c:pt idx="26">
                  <c:v>2006Q3</c:v>
                </c:pt>
                <c:pt idx="27">
                  <c:v>2006Q4</c:v>
                </c:pt>
                <c:pt idx="28">
                  <c:v>07Q1</c:v>
                </c:pt>
                <c:pt idx="29">
                  <c:v>2007Q2</c:v>
                </c:pt>
                <c:pt idx="30">
                  <c:v>2007Q3</c:v>
                </c:pt>
                <c:pt idx="31">
                  <c:v>07Q4</c:v>
                </c:pt>
                <c:pt idx="32">
                  <c:v>08Q1</c:v>
                </c:pt>
                <c:pt idx="33">
                  <c:v>2008Q2</c:v>
                </c:pt>
                <c:pt idx="34">
                  <c:v>2008Q3</c:v>
                </c:pt>
                <c:pt idx="35">
                  <c:v>2008Q4</c:v>
                </c:pt>
                <c:pt idx="36">
                  <c:v>09Q1</c:v>
                </c:pt>
                <c:pt idx="37">
                  <c:v>2009Q2</c:v>
                </c:pt>
                <c:pt idx="38">
                  <c:v>2009Q3</c:v>
                </c:pt>
                <c:pt idx="39">
                  <c:v>2009Q4</c:v>
                </c:pt>
                <c:pt idx="40">
                  <c:v>10Q1</c:v>
                </c:pt>
                <c:pt idx="41">
                  <c:v>2010Q2</c:v>
                </c:pt>
                <c:pt idx="42">
                  <c:v>2010Q3</c:v>
                </c:pt>
                <c:pt idx="43">
                  <c:v>2010Q4</c:v>
                </c:pt>
                <c:pt idx="44">
                  <c:v>11Q1</c:v>
                </c:pt>
                <c:pt idx="45">
                  <c:v>2011Q2</c:v>
                </c:pt>
                <c:pt idx="46">
                  <c:v>2011Q3</c:v>
                </c:pt>
                <c:pt idx="47">
                  <c:v>2011Q4</c:v>
                </c:pt>
                <c:pt idx="48">
                  <c:v>12Q1</c:v>
                </c:pt>
                <c:pt idx="49">
                  <c:v>2012Q2</c:v>
                </c:pt>
                <c:pt idx="50">
                  <c:v>2012Q3</c:v>
                </c:pt>
                <c:pt idx="51">
                  <c:v>2012Q4</c:v>
                </c:pt>
                <c:pt idx="52">
                  <c:v>13Q1</c:v>
                </c:pt>
                <c:pt idx="53">
                  <c:v>2013Q2</c:v>
                </c:pt>
                <c:pt idx="54">
                  <c:v>2013Q3</c:v>
                </c:pt>
                <c:pt idx="55">
                  <c:v>2013Q4</c:v>
                </c:pt>
                <c:pt idx="56">
                  <c:v>14Q1</c:v>
                </c:pt>
                <c:pt idx="57">
                  <c:v>2014Q2</c:v>
                </c:pt>
                <c:pt idx="58">
                  <c:v>2014Q3</c:v>
                </c:pt>
                <c:pt idx="59">
                  <c:v>2014Q4</c:v>
                </c:pt>
                <c:pt idx="60">
                  <c:v>15Q1</c:v>
                </c:pt>
                <c:pt idx="61">
                  <c:v>2015Q2</c:v>
                </c:pt>
                <c:pt idx="62">
                  <c:v>2015Q3</c:v>
                </c:pt>
                <c:pt idx="63">
                  <c:v>2015Q4</c:v>
                </c:pt>
                <c:pt idx="64">
                  <c:v>16Q1</c:v>
                </c:pt>
                <c:pt idx="65">
                  <c:v>2016Q2</c:v>
                </c:pt>
                <c:pt idx="66">
                  <c:v>2016Q3</c:v>
                </c:pt>
                <c:pt idx="67">
                  <c:v>2016Q4</c:v>
                </c:pt>
                <c:pt idx="68">
                  <c:v>17Q1</c:v>
                </c:pt>
                <c:pt idx="69">
                  <c:v>2017Q2</c:v>
                </c:pt>
                <c:pt idx="70">
                  <c:v>2017Q3</c:v>
                </c:pt>
                <c:pt idx="71">
                  <c:v>2017Q4</c:v>
                </c:pt>
                <c:pt idx="72">
                  <c:v>18Q1</c:v>
                </c:pt>
                <c:pt idx="73">
                  <c:v>2018Q2</c:v>
                </c:pt>
                <c:pt idx="74">
                  <c:v>2018Q3</c:v>
                </c:pt>
                <c:pt idx="75">
                  <c:v>2018Q4</c:v>
                </c:pt>
                <c:pt idx="76">
                  <c:v>19Q1</c:v>
                </c:pt>
                <c:pt idx="77">
                  <c:v>2019Q2</c:v>
                </c:pt>
                <c:pt idx="78">
                  <c:v>2019Q3</c:v>
                </c:pt>
                <c:pt idx="79">
                  <c:v>2019Q4</c:v>
                </c:pt>
                <c:pt idx="80">
                  <c:v>20Q1</c:v>
                </c:pt>
                <c:pt idx="81">
                  <c:v>2020Q2</c:v>
                </c:pt>
                <c:pt idx="82">
                  <c:v>2020Q3</c:v>
                </c:pt>
                <c:pt idx="83">
                  <c:v>2020Q4</c:v>
                </c:pt>
              </c:strCache>
            </c:strRef>
          </c:cat>
          <c:val>
            <c:numRef>
              <c:f>Sheet1!$D$5:$D$88</c:f>
              <c:numCache>
                <c:formatCode>General</c:formatCode>
                <c:ptCount val="84"/>
                <c:pt idx="0">
                  <c:v>5.8</c:v>
                </c:pt>
                <c:pt idx="1">
                  <c:v>5.5</c:v>
                </c:pt>
                <c:pt idx="2">
                  <c:v>5.3</c:v>
                </c:pt>
                <c:pt idx="3">
                  <c:v>5.2</c:v>
                </c:pt>
                <c:pt idx="4">
                  <c:v>5.0999999999999996</c:v>
                </c:pt>
                <c:pt idx="5">
                  <c:v>5</c:v>
                </c:pt>
                <c:pt idx="6">
                  <c:v>5.0999999999999996</c:v>
                </c:pt>
                <c:pt idx="7">
                  <c:v>5.2</c:v>
                </c:pt>
                <c:pt idx="8">
                  <c:v>5.2</c:v>
                </c:pt>
                <c:pt idx="9">
                  <c:v>5.2</c:v>
                </c:pt>
                <c:pt idx="10">
                  <c:v>5.3</c:v>
                </c:pt>
                <c:pt idx="11">
                  <c:v>5.0999999999999996</c:v>
                </c:pt>
                <c:pt idx="12">
                  <c:v>5.2</c:v>
                </c:pt>
                <c:pt idx="13">
                  <c:v>4.9000000000000004</c:v>
                </c:pt>
                <c:pt idx="14">
                  <c:v>5</c:v>
                </c:pt>
                <c:pt idx="15">
                  <c:v>4.9000000000000004</c:v>
                </c:pt>
                <c:pt idx="16">
                  <c:v>4.8</c:v>
                </c:pt>
                <c:pt idx="17">
                  <c:v>4.8</c:v>
                </c:pt>
                <c:pt idx="18">
                  <c:v>4.7</c:v>
                </c:pt>
                <c:pt idx="19">
                  <c:v>4.7</c:v>
                </c:pt>
                <c:pt idx="20">
                  <c:v>4.7</c:v>
                </c:pt>
                <c:pt idx="21">
                  <c:v>4.8</c:v>
                </c:pt>
                <c:pt idx="22">
                  <c:v>4.7</c:v>
                </c:pt>
                <c:pt idx="23">
                  <c:v>5.0999999999999996</c:v>
                </c:pt>
                <c:pt idx="24">
                  <c:v>5.2</c:v>
                </c:pt>
                <c:pt idx="25">
                  <c:v>5.5</c:v>
                </c:pt>
                <c:pt idx="26">
                  <c:v>5.5</c:v>
                </c:pt>
                <c:pt idx="27">
                  <c:v>5.5</c:v>
                </c:pt>
                <c:pt idx="28">
                  <c:v>5.5</c:v>
                </c:pt>
                <c:pt idx="29">
                  <c:v>5.4</c:v>
                </c:pt>
                <c:pt idx="30">
                  <c:v>5.3</c:v>
                </c:pt>
                <c:pt idx="31">
                  <c:v>5.2</c:v>
                </c:pt>
                <c:pt idx="32">
                  <c:v>5.2</c:v>
                </c:pt>
                <c:pt idx="33">
                  <c:v>5.4</c:v>
                </c:pt>
                <c:pt idx="34">
                  <c:v>5.9</c:v>
                </c:pt>
                <c:pt idx="35">
                  <c:v>6.4</c:v>
                </c:pt>
                <c:pt idx="36">
                  <c:v>7.1</c:v>
                </c:pt>
                <c:pt idx="37">
                  <c:v>7.8</c:v>
                </c:pt>
                <c:pt idx="38">
                  <c:v>7.8</c:v>
                </c:pt>
                <c:pt idx="39">
                  <c:v>7.8</c:v>
                </c:pt>
                <c:pt idx="40">
                  <c:v>8</c:v>
                </c:pt>
                <c:pt idx="41">
                  <c:v>7.9</c:v>
                </c:pt>
                <c:pt idx="42">
                  <c:v>7.8</c:v>
                </c:pt>
                <c:pt idx="43">
                  <c:v>7.9</c:v>
                </c:pt>
                <c:pt idx="44">
                  <c:v>7.8</c:v>
                </c:pt>
                <c:pt idx="45">
                  <c:v>7.9</c:v>
                </c:pt>
                <c:pt idx="46">
                  <c:v>8.3000000000000007</c:v>
                </c:pt>
                <c:pt idx="47">
                  <c:v>8.4</c:v>
                </c:pt>
                <c:pt idx="48">
                  <c:v>8.1999999999999993</c:v>
                </c:pt>
                <c:pt idx="49">
                  <c:v>8</c:v>
                </c:pt>
                <c:pt idx="50">
                  <c:v>7.9</c:v>
                </c:pt>
                <c:pt idx="51">
                  <c:v>7.8</c:v>
                </c:pt>
                <c:pt idx="52">
                  <c:v>7.8</c:v>
                </c:pt>
                <c:pt idx="53">
                  <c:v>7.7</c:v>
                </c:pt>
                <c:pt idx="54">
                  <c:v>7.6</c:v>
                </c:pt>
                <c:pt idx="55">
                  <c:v>7.2</c:v>
                </c:pt>
                <c:pt idx="56">
                  <c:v>6.8</c:v>
                </c:pt>
                <c:pt idx="57">
                  <c:v>6.3</c:v>
                </c:pt>
                <c:pt idx="58">
                  <c:v>6</c:v>
                </c:pt>
                <c:pt idx="59">
                  <c:v>5.7</c:v>
                </c:pt>
                <c:pt idx="60">
                  <c:v>5.5</c:v>
                </c:pt>
                <c:pt idx="61">
                  <c:v>5.6</c:v>
                </c:pt>
                <c:pt idx="62">
                  <c:v>5.3</c:v>
                </c:pt>
                <c:pt idx="63">
                  <c:v>5.0999999999999996</c:v>
                </c:pt>
                <c:pt idx="64">
                  <c:v>5.0999999999999996</c:v>
                </c:pt>
                <c:pt idx="65">
                  <c:v>4.9000000000000004</c:v>
                </c:pt>
                <c:pt idx="66">
                  <c:v>4.8</c:v>
                </c:pt>
                <c:pt idx="67">
                  <c:v>4.7</c:v>
                </c:pt>
                <c:pt idx="68">
                  <c:v>4.5999999999999996</c:v>
                </c:pt>
                <c:pt idx="69">
                  <c:v>4.4000000000000004</c:v>
                </c:pt>
                <c:pt idx="70">
                  <c:v>4.3</c:v>
                </c:pt>
                <c:pt idx="71">
                  <c:v>4.4000000000000004</c:v>
                </c:pt>
                <c:pt idx="72">
                  <c:v>4.2</c:v>
                </c:pt>
                <c:pt idx="73">
                  <c:v>4</c:v>
                </c:pt>
                <c:pt idx="74">
                  <c:v>4.0999999999999996</c:v>
                </c:pt>
                <c:pt idx="75">
                  <c:v>4</c:v>
                </c:pt>
                <c:pt idx="76">
                  <c:v>3.8</c:v>
                </c:pt>
                <c:pt idx="77">
                  <c:v>3.9</c:v>
                </c:pt>
                <c:pt idx="78">
                  <c:v>3.8</c:v>
                </c:pt>
                <c:pt idx="79">
                  <c:v>3.8</c:v>
                </c:pt>
                <c:pt idx="80">
                  <c:v>4</c:v>
                </c:pt>
                <c:pt idx="81">
                  <c:v>4.0999999999999996</c:v>
                </c:pt>
                <c:pt idx="82">
                  <c:v>4.8</c:v>
                </c:pt>
                <c:pt idx="83">
                  <c:v>5.0999999999999996</c:v>
                </c:pt>
              </c:numCache>
            </c:numRef>
          </c:val>
          <c:smooth val="0"/>
          <c:extLst>
            <c:ext xmlns:c16="http://schemas.microsoft.com/office/drawing/2014/chart" uri="{C3380CC4-5D6E-409C-BE32-E72D297353CC}">
              <c16:uniqueId val="{00000002-BFDD-4C92-BB16-4C0140EE2E73}"/>
            </c:ext>
          </c:extLst>
        </c:ser>
        <c:ser>
          <c:idx val="4"/>
          <c:order val="4"/>
          <c:tx>
            <c:strRef>
              <c:f>Sheet1!$F$4</c:f>
              <c:strCache>
                <c:ptCount val="1"/>
                <c:pt idx="0">
                  <c:v>Sweden</c:v>
                </c:pt>
              </c:strCache>
            </c:strRef>
          </c:tx>
          <c:spPr>
            <a:ln w="28575" cap="rnd">
              <a:solidFill>
                <a:schemeClr val="accent5"/>
              </a:solidFill>
              <a:round/>
            </a:ln>
            <a:effectLst/>
          </c:spPr>
          <c:marker>
            <c:symbol val="none"/>
          </c:marker>
          <c:cat>
            <c:strRef>
              <c:f>Sheet1!$A$5:$A$88</c:f>
              <c:strCache>
                <c:ptCount val="84"/>
                <c:pt idx="0">
                  <c:v>00Q1</c:v>
                </c:pt>
                <c:pt idx="1">
                  <c:v>2000Q2</c:v>
                </c:pt>
                <c:pt idx="2">
                  <c:v>2000Q3</c:v>
                </c:pt>
                <c:pt idx="3">
                  <c:v>2000Q4</c:v>
                </c:pt>
                <c:pt idx="4">
                  <c:v>01Q1</c:v>
                </c:pt>
                <c:pt idx="5">
                  <c:v>2001Q2</c:v>
                </c:pt>
                <c:pt idx="6">
                  <c:v>2001Q3</c:v>
                </c:pt>
                <c:pt idx="7">
                  <c:v>2001Q4</c:v>
                </c:pt>
                <c:pt idx="8">
                  <c:v>02Q1</c:v>
                </c:pt>
                <c:pt idx="9">
                  <c:v>2002Q2</c:v>
                </c:pt>
                <c:pt idx="10">
                  <c:v>2002Q3</c:v>
                </c:pt>
                <c:pt idx="11">
                  <c:v>2002Q4</c:v>
                </c:pt>
                <c:pt idx="12">
                  <c:v>03Q1</c:v>
                </c:pt>
                <c:pt idx="13">
                  <c:v>2003Q2</c:v>
                </c:pt>
                <c:pt idx="14">
                  <c:v>2003Q3</c:v>
                </c:pt>
                <c:pt idx="15">
                  <c:v>2003Q4</c:v>
                </c:pt>
                <c:pt idx="16">
                  <c:v>04Q1</c:v>
                </c:pt>
                <c:pt idx="17">
                  <c:v>2004Q2</c:v>
                </c:pt>
                <c:pt idx="18">
                  <c:v>2004Q3</c:v>
                </c:pt>
                <c:pt idx="19">
                  <c:v>2004Q4</c:v>
                </c:pt>
                <c:pt idx="20">
                  <c:v>05Q1</c:v>
                </c:pt>
                <c:pt idx="21">
                  <c:v>2005Q2</c:v>
                </c:pt>
                <c:pt idx="22">
                  <c:v>2005Q3</c:v>
                </c:pt>
                <c:pt idx="23">
                  <c:v>2005Q4</c:v>
                </c:pt>
                <c:pt idx="24">
                  <c:v>06Q1</c:v>
                </c:pt>
                <c:pt idx="25">
                  <c:v>2006Q2</c:v>
                </c:pt>
                <c:pt idx="26">
                  <c:v>2006Q3</c:v>
                </c:pt>
                <c:pt idx="27">
                  <c:v>2006Q4</c:v>
                </c:pt>
                <c:pt idx="28">
                  <c:v>07Q1</c:v>
                </c:pt>
                <c:pt idx="29">
                  <c:v>2007Q2</c:v>
                </c:pt>
                <c:pt idx="30">
                  <c:v>2007Q3</c:v>
                </c:pt>
                <c:pt idx="31">
                  <c:v>07Q4</c:v>
                </c:pt>
                <c:pt idx="32">
                  <c:v>08Q1</c:v>
                </c:pt>
                <c:pt idx="33">
                  <c:v>2008Q2</c:v>
                </c:pt>
                <c:pt idx="34">
                  <c:v>2008Q3</c:v>
                </c:pt>
                <c:pt idx="35">
                  <c:v>2008Q4</c:v>
                </c:pt>
                <c:pt idx="36">
                  <c:v>09Q1</c:v>
                </c:pt>
                <c:pt idx="37">
                  <c:v>2009Q2</c:v>
                </c:pt>
                <c:pt idx="38">
                  <c:v>2009Q3</c:v>
                </c:pt>
                <c:pt idx="39">
                  <c:v>2009Q4</c:v>
                </c:pt>
                <c:pt idx="40">
                  <c:v>10Q1</c:v>
                </c:pt>
                <c:pt idx="41">
                  <c:v>2010Q2</c:v>
                </c:pt>
                <c:pt idx="42">
                  <c:v>2010Q3</c:v>
                </c:pt>
                <c:pt idx="43">
                  <c:v>2010Q4</c:v>
                </c:pt>
                <c:pt idx="44">
                  <c:v>11Q1</c:v>
                </c:pt>
                <c:pt idx="45">
                  <c:v>2011Q2</c:v>
                </c:pt>
                <c:pt idx="46">
                  <c:v>2011Q3</c:v>
                </c:pt>
                <c:pt idx="47">
                  <c:v>2011Q4</c:v>
                </c:pt>
                <c:pt idx="48">
                  <c:v>12Q1</c:v>
                </c:pt>
                <c:pt idx="49">
                  <c:v>2012Q2</c:v>
                </c:pt>
                <c:pt idx="50">
                  <c:v>2012Q3</c:v>
                </c:pt>
                <c:pt idx="51">
                  <c:v>2012Q4</c:v>
                </c:pt>
                <c:pt idx="52">
                  <c:v>13Q1</c:v>
                </c:pt>
                <c:pt idx="53">
                  <c:v>2013Q2</c:v>
                </c:pt>
                <c:pt idx="54">
                  <c:v>2013Q3</c:v>
                </c:pt>
                <c:pt idx="55">
                  <c:v>2013Q4</c:v>
                </c:pt>
                <c:pt idx="56">
                  <c:v>14Q1</c:v>
                </c:pt>
                <c:pt idx="57">
                  <c:v>2014Q2</c:v>
                </c:pt>
                <c:pt idx="58">
                  <c:v>2014Q3</c:v>
                </c:pt>
                <c:pt idx="59">
                  <c:v>2014Q4</c:v>
                </c:pt>
                <c:pt idx="60">
                  <c:v>15Q1</c:v>
                </c:pt>
                <c:pt idx="61">
                  <c:v>2015Q2</c:v>
                </c:pt>
                <c:pt idx="62">
                  <c:v>2015Q3</c:v>
                </c:pt>
                <c:pt idx="63">
                  <c:v>2015Q4</c:v>
                </c:pt>
                <c:pt idx="64">
                  <c:v>16Q1</c:v>
                </c:pt>
                <c:pt idx="65">
                  <c:v>2016Q2</c:v>
                </c:pt>
                <c:pt idx="66">
                  <c:v>2016Q3</c:v>
                </c:pt>
                <c:pt idx="67">
                  <c:v>2016Q4</c:v>
                </c:pt>
                <c:pt idx="68">
                  <c:v>17Q1</c:v>
                </c:pt>
                <c:pt idx="69">
                  <c:v>2017Q2</c:v>
                </c:pt>
                <c:pt idx="70">
                  <c:v>2017Q3</c:v>
                </c:pt>
                <c:pt idx="71">
                  <c:v>2017Q4</c:v>
                </c:pt>
                <c:pt idx="72">
                  <c:v>18Q1</c:v>
                </c:pt>
                <c:pt idx="73">
                  <c:v>2018Q2</c:v>
                </c:pt>
                <c:pt idx="74">
                  <c:v>2018Q3</c:v>
                </c:pt>
                <c:pt idx="75">
                  <c:v>2018Q4</c:v>
                </c:pt>
                <c:pt idx="76">
                  <c:v>19Q1</c:v>
                </c:pt>
                <c:pt idx="77">
                  <c:v>2019Q2</c:v>
                </c:pt>
                <c:pt idx="78">
                  <c:v>2019Q3</c:v>
                </c:pt>
                <c:pt idx="79">
                  <c:v>2019Q4</c:v>
                </c:pt>
                <c:pt idx="80">
                  <c:v>20Q1</c:v>
                </c:pt>
                <c:pt idx="81">
                  <c:v>2020Q2</c:v>
                </c:pt>
                <c:pt idx="82">
                  <c:v>2020Q3</c:v>
                </c:pt>
                <c:pt idx="83">
                  <c:v>2020Q4</c:v>
                </c:pt>
              </c:strCache>
            </c:strRef>
          </c:cat>
          <c:val>
            <c:numRef>
              <c:f>Sheet1!$F$5:$F$88</c:f>
              <c:numCache>
                <c:formatCode>General</c:formatCode>
                <c:ptCount val="84"/>
                <c:pt idx="0">
                  <c:v>6.9771924262320599</c:v>
                </c:pt>
                <c:pt idx="1">
                  <c:v>6.57221985141567</c:v>
                </c:pt>
                <c:pt idx="2">
                  <c:v>6.1790180428911796</c:v>
                </c:pt>
                <c:pt idx="3">
                  <c:v>5.6129770957416998</c:v>
                </c:pt>
                <c:pt idx="4">
                  <c:v>5.3783839084185496</c:v>
                </c:pt>
                <c:pt idx="5">
                  <c:v>5.38196222523431</c:v>
                </c:pt>
                <c:pt idx="6">
                  <c:v>5.4335499648749703</c:v>
                </c:pt>
                <c:pt idx="7">
                  <c:v>5.5111453742833296</c:v>
                </c:pt>
                <c:pt idx="8">
                  <c:v>5.26654556660782</c:v>
                </c:pt>
                <c:pt idx="9">
                  <c:v>5.2698131576679996</c:v>
                </c:pt>
                <c:pt idx="10">
                  <c:v>5.55580423642947</c:v>
                </c:pt>
                <c:pt idx="11">
                  <c:v>5.6727470325994602</c:v>
                </c:pt>
                <c:pt idx="12">
                  <c:v>6.0423779477740798</c:v>
                </c:pt>
                <c:pt idx="13">
                  <c:v>6.3805625384509801</c:v>
                </c:pt>
                <c:pt idx="14">
                  <c:v>6.6639985261968704</c:v>
                </c:pt>
                <c:pt idx="15">
                  <c:v>7.5249906360094299</c:v>
                </c:pt>
                <c:pt idx="16">
                  <c:v>7.5029151773379299</c:v>
                </c:pt>
                <c:pt idx="17">
                  <c:v>7.6978060862394404</c:v>
                </c:pt>
                <c:pt idx="18">
                  <c:v>7.42956345848898</c:v>
                </c:pt>
                <c:pt idx="19">
                  <c:v>7.3308034208554398</c:v>
                </c:pt>
                <c:pt idx="20">
                  <c:v>7.1292142958998497</c:v>
                </c:pt>
                <c:pt idx="21">
                  <c:v>7.7800465951104298</c:v>
                </c:pt>
                <c:pt idx="22">
                  <c:v>7.8485585124980801</c:v>
                </c:pt>
                <c:pt idx="23">
                  <c:v>7.7401515973779098</c:v>
                </c:pt>
                <c:pt idx="24">
                  <c:v>7.3905970309684603</c:v>
                </c:pt>
                <c:pt idx="25">
                  <c:v>7.3136807412788496</c:v>
                </c:pt>
                <c:pt idx="26">
                  <c:v>6.8775945826007598</c:v>
                </c:pt>
                <c:pt idx="27">
                  <c:v>6.5624700911776399</c:v>
                </c:pt>
                <c:pt idx="28">
                  <c:v>6.3631050191416998</c:v>
                </c:pt>
                <c:pt idx="29">
                  <c:v>6.1954254470526298</c:v>
                </c:pt>
                <c:pt idx="30">
                  <c:v>5.9016402178766301</c:v>
                </c:pt>
                <c:pt idx="31">
                  <c:v>5.9819587615630603</c:v>
                </c:pt>
                <c:pt idx="32">
                  <c:v>5.9035301214503999</c:v>
                </c:pt>
                <c:pt idx="33">
                  <c:v>6.1200560214071</c:v>
                </c:pt>
                <c:pt idx="34">
                  <c:v>6.0572631398745198</c:v>
                </c:pt>
                <c:pt idx="35">
                  <c:v>6.6345460469505504</c:v>
                </c:pt>
                <c:pt idx="36">
                  <c:v>7.4380987425840601</c:v>
                </c:pt>
                <c:pt idx="37">
                  <c:v>8.3564269677042091</c:v>
                </c:pt>
                <c:pt idx="38">
                  <c:v>8.67449407585136</c:v>
                </c:pt>
                <c:pt idx="39">
                  <c:v>8.8372278600048695</c:v>
                </c:pt>
                <c:pt idx="40">
                  <c:v>8.8762882392649392</c:v>
                </c:pt>
                <c:pt idx="41">
                  <c:v>8.7464626463846908</c:v>
                </c:pt>
                <c:pt idx="42">
                  <c:v>8.5535911381022505</c:v>
                </c:pt>
                <c:pt idx="43">
                  <c:v>8.1091405340219396</c:v>
                </c:pt>
                <c:pt idx="44">
                  <c:v>7.84705689717702</c:v>
                </c:pt>
                <c:pt idx="45">
                  <c:v>7.8225615193827496</c:v>
                </c:pt>
                <c:pt idx="46">
                  <c:v>7.6354640512032397</c:v>
                </c:pt>
                <c:pt idx="47">
                  <c:v>7.7501087401342703</c:v>
                </c:pt>
                <c:pt idx="48">
                  <c:v>7.7128615634887003</c:v>
                </c:pt>
                <c:pt idx="49">
                  <c:v>7.8970460258387298</c:v>
                </c:pt>
                <c:pt idx="50">
                  <c:v>8.0944328160173509</c:v>
                </c:pt>
                <c:pt idx="51">
                  <c:v>8.1841858526917104</c:v>
                </c:pt>
                <c:pt idx="52">
                  <c:v>8.0666666666666593</c:v>
                </c:pt>
                <c:pt idx="53">
                  <c:v>8.0333333333333297</c:v>
                </c:pt>
                <c:pt idx="54">
                  <c:v>8</c:v>
                </c:pt>
                <c:pt idx="55">
                  <c:v>7.9666666666666597</c:v>
                </c:pt>
                <c:pt idx="56">
                  <c:v>8.0666666666666593</c:v>
                </c:pt>
                <c:pt idx="57">
                  <c:v>7.93333333333333</c:v>
                </c:pt>
                <c:pt idx="58">
                  <c:v>7.86666666666666</c:v>
                </c:pt>
                <c:pt idx="59">
                  <c:v>7.8</c:v>
                </c:pt>
                <c:pt idx="60">
                  <c:v>7.7333333333333298</c:v>
                </c:pt>
                <c:pt idx="61">
                  <c:v>7.6333333333333302</c:v>
                </c:pt>
                <c:pt idx="62">
                  <c:v>7.1</c:v>
                </c:pt>
                <c:pt idx="63">
                  <c:v>7.1</c:v>
                </c:pt>
                <c:pt idx="64">
                  <c:v>7.1333333333333302</c:v>
                </c:pt>
                <c:pt idx="65">
                  <c:v>6.8999999999999897</c:v>
                </c:pt>
                <c:pt idx="66">
                  <c:v>6.86666666666666</c:v>
                </c:pt>
                <c:pt idx="67">
                  <c:v>6.86666666666666</c:v>
                </c:pt>
                <c:pt idx="68">
                  <c:v>6.7</c:v>
                </c:pt>
                <c:pt idx="69">
                  <c:v>6.7333333333333298</c:v>
                </c:pt>
                <c:pt idx="70">
                  <c:v>6.7</c:v>
                </c:pt>
                <c:pt idx="71">
                  <c:v>6.5999999999999899</c:v>
                </c:pt>
                <c:pt idx="72">
                  <c:v>6.1333333333333302</c:v>
                </c:pt>
                <c:pt idx="73">
                  <c:v>6.3</c:v>
                </c:pt>
                <c:pt idx="74">
                  <c:v>6.36666666666666</c:v>
                </c:pt>
                <c:pt idx="75">
                  <c:v>6.5</c:v>
                </c:pt>
                <c:pt idx="76">
                  <c:v>6.7666666666666604</c:v>
                </c:pt>
                <c:pt idx="77">
                  <c:v>6.5</c:v>
                </c:pt>
                <c:pt idx="78">
                  <c:v>6.93333333333333</c:v>
                </c:pt>
                <c:pt idx="79">
                  <c:v>6.9666666666666597</c:v>
                </c:pt>
                <c:pt idx="80">
                  <c:v>7.2</c:v>
                </c:pt>
                <c:pt idx="81">
                  <c:v>8.5</c:v>
                </c:pt>
                <c:pt idx="82">
                  <c:v>9.0333333333333297</c:v>
                </c:pt>
                <c:pt idx="83">
                  <c:v>8.5666666666666593</c:v>
                </c:pt>
              </c:numCache>
            </c:numRef>
          </c:val>
          <c:smooth val="0"/>
          <c:extLst>
            <c:ext xmlns:c16="http://schemas.microsoft.com/office/drawing/2014/chart" uri="{C3380CC4-5D6E-409C-BE32-E72D297353CC}">
              <c16:uniqueId val="{00000003-BFDD-4C92-BB16-4C0140EE2E73}"/>
            </c:ext>
          </c:extLst>
        </c:ser>
        <c:ser>
          <c:idx val="5"/>
          <c:order val="5"/>
          <c:tx>
            <c:strRef>
              <c:f>Sheet1!$G$4</c:f>
              <c:strCache>
                <c:ptCount val="1"/>
                <c:pt idx="0">
                  <c:v>Germany</c:v>
                </c:pt>
              </c:strCache>
            </c:strRef>
          </c:tx>
          <c:spPr>
            <a:ln w="28575" cap="rnd">
              <a:solidFill>
                <a:schemeClr val="accent6"/>
              </a:solidFill>
              <a:round/>
            </a:ln>
            <a:effectLst/>
          </c:spPr>
          <c:marker>
            <c:symbol val="none"/>
          </c:marker>
          <c:cat>
            <c:strRef>
              <c:f>Sheet1!$A$5:$A$88</c:f>
              <c:strCache>
                <c:ptCount val="84"/>
                <c:pt idx="0">
                  <c:v>00Q1</c:v>
                </c:pt>
                <c:pt idx="1">
                  <c:v>2000Q2</c:v>
                </c:pt>
                <c:pt idx="2">
                  <c:v>2000Q3</c:v>
                </c:pt>
                <c:pt idx="3">
                  <c:v>2000Q4</c:v>
                </c:pt>
                <c:pt idx="4">
                  <c:v>01Q1</c:v>
                </c:pt>
                <c:pt idx="5">
                  <c:v>2001Q2</c:v>
                </c:pt>
                <c:pt idx="6">
                  <c:v>2001Q3</c:v>
                </c:pt>
                <c:pt idx="7">
                  <c:v>2001Q4</c:v>
                </c:pt>
                <c:pt idx="8">
                  <c:v>02Q1</c:v>
                </c:pt>
                <c:pt idx="9">
                  <c:v>2002Q2</c:v>
                </c:pt>
                <c:pt idx="10">
                  <c:v>2002Q3</c:v>
                </c:pt>
                <c:pt idx="11">
                  <c:v>2002Q4</c:v>
                </c:pt>
                <c:pt idx="12">
                  <c:v>03Q1</c:v>
                </c:pt>
                <c:pt idx="13">
                  <c:v>2003Q2</c:v>
                </c:pt>
                <c:pt idx="14">
                  <c:v>2003Q3</c:v>
                </c:pt>
                <c:pt idx="15">
                  <c:v>2003Q4</c:v>
                </c:pt>
                <c:pt idx="16">
                  <c:v>04Q1</c:v>
                </c:pt>
                <c:pt idx="17">
                  <c:v>2004Q2</c:v>
                </c:pt>
                <c:pt idx="18">
                  <c:v>2004Q3</c:v>
                </c:pt>
                <c:pt idx="19">
                  <c:v>2004Q4</c:v>
                </c:pt>
                <c:pt idx="20">
                  <c:v>05Q1</c:v>
                </c:pt>
                <c:pt idx="21">
                  <c:v>2005Q2</c:v>
                </c:pt>
                <c:pt idx="22">
                  <c:v>2005Q3</c:v>
                </c:pt>
                <c:pt idx="23">
                  <c:v>2005Q4</c:v>
                </c:pt>
                <c:pt idx="24">
                  <c:v>06Q1</c:v>
                </c:pt>
                <c:pt idx="25">
                  <c:v>2006Q2</c:v>
                </c:pt>
                <c:pt idx="26">
                  <c:v>2006Q3</c:v>
                </c:pt>
                <c:pt idx="27">
                  <c:v>2006Q4</c:v>
                </c:pt>
                <c:pt idx="28">
                  <c:v>07Q1</c:v>
                </c:pt>
                <c:pt idx="29">
                  <c:v>2007Q2</c:v>
                </c:pt>
                <c:pt idx="30">
                  <c:v>2007Q3</c:v>
                </c:pt>
                <c:pt idx="31">
                  <c:v>07Q4</c:v>
                </c:pt>
                <c:pt idx="32">
                  <c:v>08Q1</c:v>
                </c:pt>
                <c:pt idx="33">
                  <c:v>2008Q2</c:v>
                </c:pt>
                <c:pt idx="34">
                  <c:v>2008Q3</c:v>
                </c:pt>
                <c:pt idx="35">
                  <c:v>2008Q4</c:v>
                </c:pt>
                <c:pt idx="36">
                  <c:v>09Q1</c:v>
                </c:pt>
                <c:pt idx="37">
                  <c:v>2009Q2</c:v>
                </c:pt>
                <c:pt idx="38">
                  <c:v>2009Q3</c:v>
                </c:pt>
                <c:pt idx="39">
                  <c:v>2009Q4</c:v>
                </c:pt>
                <c:pt idx="40">
                  <c:v>10Q1</c:v>
                </c:pt>
                <c:pt idx="41">
                  <c:v>2010Q2</c:v>
                </c:pt>
                <c:pt idx="42">
                  <c:v>2010Q3</c:v>
                </c:pt>
                <c:pt idx="43">
                  <c:v>2010Q4</c:v>
                </c:pt>
                <c:pt idx="44">
                  <c:v>11Q1</c:v>
                </c:pt>
                <c:pt idx="45">
                  <c:v>2011Q2</c:v>
                </c:pt>
                <c:pt idx="46">
                  <c:v>2011Q3</c:v>
                </c:pt>
                <c:pt idx="47">
                  <c:v>2011Q4</c:v>
                </c:pt>
                <c:pt idx="48">
                  <c:v>12Q1</c:v>
                </c:pt>
                <c:pt idx="49">
                  <c:v>2012Q2</c:v>
                </c:pt>
                <c:pt idx="50">
                  <c:v>2012Q3</c:v>
                </c:pt>
                <c:pt idx="51">
                  <c:v>2012Q4</c:v>
                </c:pt>
                <c:pt idx="52">
                  <c:v>13Q1</c:v>
                </c:pt>
                <c:pt idx="53">
                  <c:v>2013Q2</c:v>
                </c:pt>
                <c:pt idx="54">
                  <c:v>2013Q3</c:v>
                </c:pt>
                <c:pt idx="55">
                  <c:v>2013Q4</c:v>
                </c:pt>
                <c:pt idx="56">
                  <c:v>14Q1</c:v>
                </c:pt>
                <c:pt idx="57">
                  <c:v>2014Q2</c:v>
                </c:pt>
                <c:pt idx="58">
                  <c:v>2014Q3</c:v>
                </c:pt>
                <c:pt idx="59">
                  <c:v>2014Q4</c:v>
                </c:pt>
                <c:pt idx="60">
                  <c:v>15Q1</c:v>
                </c:pt>
                <c:pt idx="61">
                  <c:v>2015Q2</c:v>
                </c:pt>
                <c:pt idx="62">
                  <c:v>2015Q3</c:v>
                </c:pt>
                <c:pt idx="63">
                  <c:v>2015Q4</c:v>
                </c:pt>
                <c:pt idx="64">
                  <c:v>16Q1</c:v>
                </c:pt>
                <c:pt idx="65">
                  <c:v>2016Q2</c:v>
                </c:pt>
                <c:pt idx="66">
                  <c:v>2016Q3</c:v>
                </c:pt>
                <c:pt idx="67">
                  <c:v>2016Q4</c:v>
                </c:pt>
                <c:pt idx="68">
                  <c:v>17Q1</c:v>
                </c:pt>
                <c:pt idx="69">
                  <c:v>2017Q2</c:v>
                </c:pt>
                <c:pt idx="70">
                  <c:v>2017Q3</c:v>
                </c:pt>
                <c:pt idx="71">
                  <c:v>2017Q4</c:v>
                </c:pt>
                <c:pt idx="72">
                  <c:v>18Q1</c:v>
                </c:pt>
                <c:pt idx="73">
                  <c:v>2018Q2</c:v>
                </c:pt>
                <c:pt idx="74">
                  <c:v>2018Q3</c:v>
                </c:pt>
                <c:pt idx="75">
                  <c:v>2018Q4</c:v>
                </c:pt>
                <c:pt idx="76">
                  <c:v>19Q1</c:v>
                </c:pt>
                <c:pt idx="77">
                  <c:v>2019Q2</c:v>
                </c:pt>
                <c:pt idx="78">
                  <c:v>2019Q3</c:v>
                </c:pt>
                <c:pt idx="79">
                  <c:v>2019Q4</c:v>
                </c:pt>
                <c:pt idx="80">
                  <c:v>20Q1</c:v>
                </c:pt>
                <c:pt idx="81">
                  <c:v>2020Q2</c:v>
                </c:pt>
                <c:pt idx="82">
                  <c:v>2020Q3</c:v>
                </c:pt>
                <c:pt idx="83">
                  <c:v>2020Q4</c:v>
                </c:pt>
              </c:strCache>
            </c:strRef>
          </c:cat>
          <c:val>
            <c:numRef>
              <c:f>Sheet1!$G$5:$G$88</c:f>
              <c:numCache>
                <c:formatCode>General</c:formatCode>
                <c:ptCount val="84"/>
                <c:pt idx="0">
                  <c:v>9.6812340582207703</c:v>
                </c:pt>
                <c:pt idx="1">
                  <c:v>9.5333824038407293</c:v>
                </c:pt>
                <c:pt idx="2">
                  <c:v>9.4665381051412005</c:v>
                </c:pt>
                <c:pt idx="3">
                  <c:v>9.3331658812872806</c:v>
                </c:pt>
                <c:pt idx="4">
                  <c:v>9.3000000000000007</c:v>
                </c:pt>
                <c:pt idx="5">
                  <c:v>9.2664932438956509</c:v>
                </c:pt>
                <c:pt idx="6">
                  <c:v>9.3333590597367007</c:v>
                </c:pt>
                <c:pt idx="7">
                  <c:v>9.5666053921027299</c:v>
                </c:pt>
                <c:pt idx="8">
                  <c:v>9.6</c:v>
                </c:pt>
                <c:pt idx="9">
                  <c:v>9.6669885081771394</c:v>
                </c:pt>
                <c:pt idx="10">
                  <c:v>9.8331621070389392</c:v>
                </c:pt>
                <c:pt idx="11">
                  <c:v>10.1002668094446</c:v>
                </c:pt>
                <c:pt idx="12">
                  <c:v>10.466742855130899</c:v>
                </c:pt>
                <c:pt idx="13">
                  <c:v>10.6</c:v>
                </c:pt>
                <c:pt idx="14">
                  <c:v>10.5332365115722</c:v>
                </c:pt>
                <c:pt idx="15">
                  <c:v>10.5</c:v>
                </c:pt>
                <c:pt idx="16">
                  <c:v>10.3332089023365</c:v>
                </c:pt>
                <c:pt idx="17">
                  <c:v>10.4665227320213</c:v>
                </c:pt>
                <c:pt idx="18">
                  <c:v>10.6332582879288</c:v>
                </c:pt>
                <c:pt idx="19">
                  <c:v>10.800044007125299</c:v>
                </c:pt>
                <c:pt idx="20">
                  <c:v>11.8668877132937</c:v>
                </c:pt>
                <c:pt idx="21">
                  <c:v>11.8665941154695</c:v>
                </c:pt>
                <c:pt idx="22">
                  <c:v>11.666701329218</c:v>
                </c:pt>
                <c:pt idx="23">
                  <c:v>11.4332526760194</c:v>
                </c:pt>
                <c:pt idx="24">
                  <c:v>11.4</c:v>
                </c:pt>
                <c:pt idx="25">
                  <c:v>10.9987626672161</c:v>
                </c:pt>
                <c:pt idx="26">
                  <c:v>10.5332766285822</c:v>
                </c:pt>
                <c:pt idx="27">
                  <c:v>10.0661734108837</c:v>
                </c:pt>
                <c:pt idx="28">
                  <c:v>9.4667306077191</c:v>
                </c:pt>
                <c:pt idx="29">
                  <c:v>9.0999242449756998</c:v>
                </c:pt>
                <c:pt idx="30">
                  <c:v>8.7999199489046394</c:v>
                </c:pt>
                <c:pt idx="31">
                  <c:v>8.5002536359773799</c:v>
                </c:pt>
                <c:pt idx="32">
                  <c:v>8.0332945396347206</c:v>
                </c:pt>
                <c:pt idx="33">
                  <c:v>7.8329829930233501</c:v>
                </c:pt>
                <c:pt idx="34">
                  <c:v>7.6332645480808896</c:v>
                </c:pt>
                <c:pt idx="35">
                  <c:v>7.6332725055849604</c:v>
                </c:pt>
                <c:pt idx="36">
                  <c:v>7.9332328447026903</c:v>
                </c:pt>
                <c:pt idx="37">
                  <c:v>8.2664674218387493</c:v>
                </c:pt>
                <c:pt idx="38">
                  <c:v>8.2331315056869308</c:v>
                </c:pt>
                <c:pt idx="39">
                  <c:v>8.1</c:v>
                </c:pt>
                <c:pt idx="40">
                  <c:v>7.9999999999999902</c:v>
                </c:pt>
                <c:pt idx="41">
                  <c:v>7.7334679489373297</c:v>
                </c:pt>
                <c:pt idx="42">
                  <c:v>7.5666805845511398</c:v>
                </c:pt>
                <c:pt idx="43">
                  <c:v>7.4</c:v>
                </c:pt>
                <c:pt idx="44">
                  <c:v>7.2999204445475998</c:v>
                </c:pt>
                <c:pt idx="45">
                  <c:v>7.0664816205718699</c:v>
                </c:pt>
                <c:pt idx="46">
                  <c:v>6.9666879262130204</c:v>
                </c:pt>
                <c:pt idx="47">
                  <c:v>6.8332279390629402</c:v>
                </c:pt>
                <c:pt idx="48">
                  <c:v>6.7999999999999901</c:v>
                </c:pt>
                <c:pt idx="49">
                  <c:v>6.8330862438591602</c:v>
                </c:pt>
                <c:pt idx="50">
                  <c:v>6.7999999999999901</c:v>
                </c:pt>
                <c:pt idx="51">
                  <c:v>6.8331007111844997</c:v>
                </c:pt>
                <c:pt idx="52">
                  <c:v>6.8999999999999897</c:v>
                </c:pt>
                <c:pt idx="53">
                  <c:v>6.8991814647737302</c:v>
                </c:pt>
                <c:pt idx="54">
                  <c:v>6.8</c:v>
                </c:pt>
                <c:pt idx="55">
                  <c:v>6.8330583893003602</c:v>
                </c:pt>
                <c:pt idx="56">
                  <c:v>6.7999999999999901</c:v>
                </c:pt>
                <c:pt idx="57">
                  <c:v>6.7</c:v>
                </c:pt>
                <c:pt idx="58">
                  <c:v>6.7</c:v>
                </c:pt>
                <c:pt idx="59">
                  <c:v>6.5665185116235696</c:v>
                </c:pt>
                <c:pt idx="60">
                  <c:v>6.5</c:v>
                </c:pt>
                <c:pt idx="61">
                  <c:v>6.4330962012881203</c:v>
                </c:pt>
                <c:pt idx="62">
                  <c:v>6.3331072902648602</c:v>
                </c:pt>
                <c:pt idx="63">
                  <c:v>6.3</c:v>
                </c:pt>
                <c:pt idx="64">
                  <c:v>6.2</c:v>
                </c:pt>
                <c:pt idx="65">
                  <c:v>6.1331525047552304</c:v>
                </c:pt>
                <c:pt idx="66">
                  <c:v>6.0330829234157202</c:v>
                </c:pt>
                <c:pt idx="67">
                  <c:v>6</c:v>
                </c:pt>
                <c:pt idx="68">
                  <c:v>5.8665442805037902</c:v>
                </c:pt>
                <c:pt idx="69">
                  <c:v>5.7330259813003499</c:v>
                </c:pt>
                <c:pt idx="70">
                  <c:v>5.6331388073491002</c:v>
                </c:pt>
                <c:pt idx="71">
                  <c:v>5.5331761732325502</c:v>
                </c:pt>
                <c:pt idx="72">
                  <c:v>5.3664875788771802</c:v>
                </c:pt>
                <c:pt idx="73">
                  <c:v>5.2331172000278796</c:v>
                </c:pt>
                <c:pt idx="74">
                  <c:v>5.1331463131297603</c:v>
                </c:pt>
                <c:pt idx="75">
                  <c:v>5.033035412227</c:v>
                </c:pt>
                <c:pt idx="76">
                  <c:v>4.9664003752333903</c:v>
                </c:pt>
                <c:pt idx="77">
                  <c:v>4.9667948269835698</c:v>
                </c:pt>
                <c:pt idx="78">
                  <c:v>5</c:v>
                </c:pt>
                <c:pt idx="79">
                  <c:v>5</c:v>
                </c:pt>
                <c:pt idx="80">
                  <c:v>5</c:v>
                </c:pt>
                <c:pt idx="81">
                  <c:v>6.1674411334581896</c:v>
                </c:pt>
                <c:pt idx="82">
                  <c:v>6.3331214029263698</c:v>
                </c:pt>
                <c:pt idx="83">
                  <c:v>6.1334163813092104</c:v>
                </c:pt>
              </c:numCache>
            </c:numRef>
          </c:val>
          <c:smooth val="0"/>
          <c:extLst>
            <c:ext xmlns:c16="http://schemas.microsoft.com/office/drawing/2014/chart" uri="{C3380CC4-5D6E-409C-BE32-E72D297353CC}">
              <c16:uniqueId val="{00000004-BFDD-4C92-BB16-4C0140EE2E73}"/>
            </c:ext>
          </c:extLst>
        </c:ser>
        <c:ser>
          <c:idx val="6"/>
          <c:order val="6"/>
          <c:tx>
            <c:strRef>
              <c:f>Sheet1!$H$4</c:f>
              <c:strCache>
                <c:ptCount val="1"/>
                <c:pt idx="0">
                  <c:v>France</c:v>
                </c:pt>
              </c:strCache>
            </c:strRef>
          </c:tx>
          <c:spPr>
            <a:ln w="28575" cap="rnd">
              <a:solidFill>
                <a:schemeClr val="accent1">
                  <a:lumMod val="60000"/>
                </a:schemeClr>
              </a:solidFill>
              <a:round/>
            </a:ln>
            <a:effectLst/>
          </c:spPr>
          <c:marker>
            <c:symbol val="none"/>
          </c:marker>
          <c:cat>
            <c:strRef>
              <c:f>Sheet1!$A$5:$A$88</c:f>
              <c:strCache>
                <c:ptCount val="84"/>
                <c:pt idx="0">
                  <c:v>00Q1</c:v>
                </c:pt>
                <c:pt idx="1">
                  <c:v>2000Q2</c:v>
                </c:pt>
                <c:pt idx="2">
                  <c:v>2000Q3</c:v>
                </c:pt>
                <c:pt idx="3">
                  <c:v>2000Q4</c:v>
                </c:pt>
                <c:pt idx="4">
                  <c:v>01Q1</c:v>
                </c:pt>
                <c:pt idx="5">
                  <c:v>2001Q2</c:v>
                </c:pt>
                <c:pt idx="6">
                  <c:v>2001Q3</c:v>
                </c:pt>
                <c:pt idx="7">
                  <c:v>2001Q4</c:v>
                </c:pt>
                <c:pt idx="8">
                  <c:v>02Q1</c:v>
                </c:pt>
                <c:pt idx="9">
                  <c:v>2002Q2</c:v>
                </c:pt>
                <c:pt idx="10">
                  <c:v>2002Q3</c:v>
                </c:pt>
                <c:pt idx="11">
                  <c:v>2002Q4</c:v>
                </c:pt>
                <c:pt idx="12">
                  <c:v>03Q1</c:v>
                </c:pt>
                <c:pt idx="13">
                  <c:v>2003Q2</c:v>
                </c:pt>
                <c:pt idx="14">
                  <c:v>2003Q3</c:v>
                </c:pt>
                <c:pt idx="15">
                  <c:v>2003Q4</c:v>
                </c:pt>
                <c:pt idx="16">
                  <c:v>04Q1</c:v>
                </c:pt>
                <c:pt idx="17">
                  <c:v>2004Q2</c:v>
                </c:pt>
                <c:pt idx="18">
                  <c:v>2004Q3</c:v>
                </c:pt>
                <c:pt idx="19">
                  <c:v>2004Q4</c:v>
                </c:pt>
                <c:pt idx="20">
                  <c:v>05Q1</c:v>
                </c:pt>
                <c:pt idx="21">
                  <c:v>2005Q2</c:v>
                </c:pt>
                <c:pt idx="22">
                  <c:v>2005Q3</c:v>
                </c:pt>
                <c:pt idx="23">
                  <c:v>2005Q4</c:v>
                </c:pt>
                <c:pt idx="24">
                  <c:v>06Q1</c:v>
                </c:pt>
                <c:pt idx="25">
                  <c:v>2006Q2</c:v>
                </c:pt>
                <c:pt idx="26">
                  <c:v>2006Q3</c:v>
                </c:pt>
                <c:pt idx="27">
                  <c:v>2006Q4</c:v>
                </c:pt>
                <c:pt idx="28">
                  <c:v>07Q1</c:v>
                </c:pt>
                <c:pt idx="29">
                  <c:v>2007Q2</c:v>
                </c:pt>
                <c:pt idx="30">
                  <c:v>2007Q3</c:v>
                </c:pt>
                <c:pt idx="31">
                  <c:v>07Q4</c:v>
                </c:pt>
                <c:pt idx="32">
                  <c:v>08Q1</c:v>
                </c:pt>
                <c:pt idx="33">
                  <c:v>2008Q2</c:v>
                </c:pt>
                <c:pt idx="34">
                  <c:v>2008Q3</c:v>
                </c:pt>
                <c:pt idx="35">
                  <c:v>2008Q4</c:v>
                </c:pt>
                <c:pt idx="36">
                  <c:v>09Q1</c:v>
                </c:pt>
                <c:pt idx="37">
                  <c:v>2009Q2</c:v>
                </c:pt>
                <c:pt idx="38">
                  <c:v>2009Q3</c:v>
                </c:pt>
                <c:pt idx="39">
                  <c:v>2009Q4</c:v>
                </c:pt>
                <c:pt idx="40">
                  <c:v>10Q1</c:v>
                </c:pt>
                <c:pt idx="41">
                  <c:v>2010Q2</c:v>
                </c:pt>
                <c:pt idx="42">
                  <c:v>2010Q3</c:v>
                </c:pt>
                <c:pt idx="43">
                  <c:v>2010Q4</c:v>
                </c:pt>
                <c:pt idx="44">
                  <c:v>11Q1</c:v>
                </c:pt>
                <c:pt idx="45">
                  <c:v>2011Q2</c:v>
                </c:pt>
                <c:pt idx="46">
                  <c:v>2011Q3</c:v>
                </c:pt>
                <c:pt idx="47">
                  <c:v>2011Q4</c:v>
                </c:pt>
                <c:pt idx="48">
                  <c:v>12Q1</c:v>
                </c:pt>
                <c:pt idx="49">
                  <c:v>2012Q2</c:v>
                </c:pt>
                <c:pt idx="50">
                  <c:v>2012Q3</c:v>
                </c:pt>
                <c:pt idx="51">
                  <c:v>2012Q4</c:v>
                </c:pt>
                <c:pt idx="52">
                  <c:v>13Q1</c:v>
                </c:pt>
                <c:pt idx="53">
                  <c:v>2013Q2</c:v>
                </c:pt>
                <c:pt idx="54">
                  <c:v>2013Q3</c:v>
                </c:pt>
                <c:pt idx="55">
                  <c:v>2013Q4</c:v>
                </c:pt>
                <c:pt idx="56">
                  <c:v>14Q1</c:v>
                </c:pt>
                <c:pt idx="57">
                  <c:v>2014Q2</c:v>
                </c:pt>
                <c:pt idx="58">
                  <c:v>2014Q3</c:v>
                </c:pt>
                <c:pt idx="59">
                  <c:v>2014Q4</c:v>
                </c:pt>
                <c:pt idx="60">
                  <c:v>15Q1</c:v>
                </c:pt>
                <c:pt idx="61">
                  <c:v>2015Q2</c:v>
                </c:pt>
                <c:pt idx="62">
                  <c:v>2015Q3</c:v>
                </c:pt>
                <c:pt idx="63">
                  <c:v>2015Q4</c:v>
                </c:pt>
                <c:pt idx="64">
                  <c:v>16Q1</c:v>
                </c:pt>
                <c:pt idx="65">
                  <c:v>2016Q2</c:v>
                </c:pt>
                <c:pt idx="66">
                  <c:v>2016Q3</c:v>
                </c:pt>
                <c:pt idx="67">
                  <c:v>2016Q4</c:v>
                </c:pt>
                <c:pt idx="68">
                  <c:v>17Q1</c:v>
                </c:pt>
                <c:pt idx="69">
                  <c:v>2017Q2</c:v>
                </c:pt>
                <c:pt idx="70">
                  <c:v>2017Q3</c:v>
                </c:pt>
                <c:pt idx="71">
                  <c:v>2017Q4</c:v>
                </c:pt>
                <c:pt idx="72">
                  <c:v>18Q1</c:v>
                </c:pt>
                <c:pt idx="73">
                  <c:v>2018Q2</c:v>
                </c:pt>
                <c:pt idx="74">
                  <c:v>2018Q3</c:v>
                </c:pt>
                <c:pt idx="75">
                  <c:v>2018Q4</c:v>
                </c:pt>
                <c:pt idx="76">
                  <c:v>19Q1</c:v>
                </c:pt>
                <c:pt idx="77">
                  <c:v>2019Q2</c:v>
                </c:pt>
                <c:pt idx="78">
                  <c:v>2019Q3</c:v>
                </c:pt>
                <c:pt idx="79">
                  <c:v>2019Q4</c:v>
                </c:pt>
                <c:pt idx="80">
                  <c:v>20Q1</c:v>
                </c:pt>
                <c:pt idx="81">
                  <c:v>2020Q2</c:v>
                </c:pt>
                <c:pt idx="82">
                  <c:v>2020Q3</c:v>
                </c:pt>
                <c:pt idx="83">
                  <c:v>2020Q4</c:v>
                </c:pt>
              </c:strCache>
            </c:strRef>
          </c:cat>
          <c:val>
            <c:numRef>
              <c:f>Sheet1!$H$5:$H$88</c:f>
              <c:numCache>
                <c:formatCode>General</c:formatCode>
                <c:ptCount val="84"/>
                <c:pt idx="0">
                  <c:v>9.1</c:v>
                </c:pt>
                <c:pt idx="1">
                  <c:v>8.6999999999999993</c:v>
                </c:pt>
                <c:pt idx="2">
                  <c:v>8.4</c:v>
                </c:pt>
                <c:pt idx="3">
                  <c:v>8.1</c:v>
                </c:pt>
                <c:pt idx="4">
                  <c:v>7.8</c:v>
                </c:pt>
                <c:pt idx="5">
                  <c:v>7.7</c:v>
                </c:pt>
                <c:pt idx="6">
                  <c:v>7.8</c:v>
                </c:pt>
                <c:pt idx="7">
                  <c:v>7.8</c:v>
                </c:pt>
                <c:pt idx="8">
                  <c:v>7.9</c:v>
                </c:pt>
                <c:pt idx="9">
                  <c:v>7.9</c:v>
                </c:pt>
                <c:pt idx="10">
                  <c:v>7.9</c:v>
                </c:pt>
                <c:pt idx="11">
                  <c:v>8</c:v>
                </c:pt>
                <c:pt idx="12">
                  <c:v>8.4</c:v>
                </c:pt>
                <c:pt idx="13">
                  <c:v>8.5</c:v>
                </c:pt>
                <c:pt idx="14">
                  <c:v>8.4</c:v>
                </c:pt>
                <c:pt idx="15">
                  <c:v>8.8000000000000007</c:v>
                </c:pt>
                <c:pt idx="16">
                  <c:v>9</c:v>
                </c:pt>
                <c:pt idx="17">
                  <c:v>8.8000000000000007</c:v>
                </c:pt>
                <c:pt idx="18">
                  <c:v>8.9</c:v>
                </c:pt>
                <c:pt idx="19">
                  <c:v>8.9</c:v>
                </c:pt>
                <c:pt idx="20">
                  <c:v>8.6999999999999993</c:v>
                </c:pt>
                <c:pt idx="21">
                  <c:v>8.8000000000000007</c:v>
                </c:pt>
                <c:pt idx="22">
                  <c:v>9</c:v>
                </c:pt>
                <c:pt idx="23">
                  <c:v>9</c:v>
                </c:pt>
                <c:pt idx="24">
                  <c:v>9.1</c:v>
                </c:pt>
                <c:pt idx="25">
                  <c:v>9</c:v>
                </c:pt>
                <c:pt idx="26">
                  <c:v>8.9</c:v>
                </c:pt>
                <c:pt idx="27">
                  <c:v>8.4</c:v>
                </c:pt>
                <c:pt idx="28">
                  <c:v>8.5</c:v>
                </c:pt>
                <c:pt idx="29">
                  <c:v>8.1</c:v>
                </c:pt>
                <c:pt idx="30">
                  <c:v>8</c:v>
                </c:pt>
                <c:pt idx="31">
                  <c:v>7.5</c:v>
                </c:pt>
                <c:pt idx="32">
                  <c:v>7.2</c:v>
                </c:pt>
                <c:pt idx="33">
                  <c:v>7.3</c:v>
                </c:pt>
                <c:pt idx="34">
                  <c:v>7.4</c:v>
                </c:pt>
                <c:pt idx="35">
                  <c:v>7.7</c:v>
                </c:pt>
                <c:pt idx="36">
                  <c:v>8.6</c:v>
                </c:pt>
                <c:pt idx="37">
                  <c:v>9.1999999999999993</c:v>
                </c:pt>
                <c:pt idx="38">
                  <c:v>9.1999999999999993</c:v>
                </c:pt>
                <c:pt idx="39">
                  <c:v>9.5</c:v>
                </c:pt>
                <c:pt idx="40">
                  <c:v>9.4</c:v>
                </c:pt>
                <c:pt idx="41">
                  <c:v>9.3000000000000007</c:v>
                </c:pt>
                <c:pt idx="42">
                  <c:v>9.1999999999999993</c:v>
                </c:pt>
                <c:pt idx="43">
                  <c:v>9.1999999999999993</c:v>
                </c:pt>
                <c:pt idx="44">
                  <c:v>9.1</c:v>
                </c:pt>
                <c:pt idx="45">
                  <c:v>9.1</c:v>
                </c:pt>
                <c:pt idx="46">
                  <c:v>9.1999999999999993</c:v>
                </c:pt>
                <c:pt idx="47">
                  <c:v>9.4</c:v>
                </c:pt>
                <c:pt idx="48">
                  <c:v>9.5</c:v>
                </c:pt>
                <c:pt idx="49">
                  <c:v>9.6999999999999993</c:v>
                </c:pt>
                <c:pt idx="50">
                  <c:v>9.8000000000000007</c:v>
                </c:pt>
                <c:pt idx="51">
                  <c:v>10.1</c:v>
                </c:pt>
                <c:pt idx="52">
                  <c:v>10.3</c:v>
                </c:pt>
                <c:pt idx="53">
                  <c:v>10.5</c:v>
                </c:pt>
                <c:pt idx="54">
                  <c:v>10.3</c:v>
                </c:pt>
                <c:pt idx="55">
                  <c:v>10.1</c:v>
                </c:pt>
                <c:pt idx="56">
                  <c:v>10.1</c:v>
                </c:pt>
                <c:pt idx="57">
                  <c:v>10.199999999999999</c:v>
                </c:pt>
                <c:pt idx="58">
                  <c:v>10.3</c:v>
                </c:pt>
                <c:pt idx="59">
                  <c:v>10.4</c:v>
                </c:pt>
                <c:pt idx="60">
                  <c:v>10.3</c:v>
                </c:pt>
                <c:pt idx="61">
                  <c:v>10.5</c:v>
                </c:pt>
                <c:pt idx="62">
                  <c:v>10.4</c:v>
                </c:pt>
                <c:pt idx="63">
                  <c:v>10.199999999999999</c:v>
                </c:pt>
                <c:pt idx="64">
                  <c:v>10.199999999999999</c:v>
                </c:pt>
                <c:pt idx="65">
                  <c:v>10</c:v>
                </c:pt>
                <c:pt idx="66">
                  <c:v>9.9</c:v>
                </c:pt>
                <c:pt idx="67">
                  <c:v>10</c:v>
                </c:pt>
                <c:pt idx="68">
                  <c:v>9.6</c:v>
                </c:pt>
                <c:pt idx="69">
                  <c:v>9.5</c:v>
                </c:pt>
                <c:pt idx="70">
                  <c:v>9.5</c:v>
                </c:pt>
                <c:pt idx="71">
                  <c:v>9</c:v>
                </c:pt>
                <c:pt idx="72">
                  <c:v>9.1999999999999993</c:v>
                </c:pt>
                <c:pt idx="73">
                  <c:v>9.1</c:v>
                </c:pt>
                <c:pt idx="74">
                  <c:v>9</c:v>
                </c:pt>
                <c:pt idx="75">
                  <c:v>8.6999999999999993</c:v>
                </c:pt>
                <c:pt idx="76">
                  <c:v>8.6999999999999993</c:v>
                </c:pt>
                <c:pt idx="77">
                  <c:v>8.4</c:v>
                </c:pt>
                <c:pt idx="78">
                  <c:v>8.4</c:v>
                </c:pt>
                <c:pt idx="79">
                  <c:v>8.1</c:v>
                </c:pt>
                <c:pt idx="80">
                  <c:v>7.8</c:v>
                </c:pt>
                <c:pt idx="81">
                  <c:v>7.1</c:v>
                </c:pt>
                <c:pt idx="82">
                  <c:v>9.1</c:v>
                </c:pt>
                <c:pt idx="83">
                  <c:v>8</c:v>
                </c:pt>
              </c:numCache>
            </c:numRef>
          </c:val>
          <c:smooth val="0"/>
          <c:extLst>
            <c:ext xmlns:c16="http://schemas.microsoft.com/office/drawing/2014/chart" uri="{C3380CC4-5D6E-409C-BE32-E72D297353CC}">
              <c16:uniqueId val="{00000005-BFDD-4C92-BB16-4C0140EE2E73}"/>
            </c:ext>
          </c:extLst>
        </c:ser>
        <c:ser>
          <c:idx val="7"/>
          <c:order val="7"/>
          <c:tx>
            <c:strRef>
              <c:f>Sheet1!$I$4</c:f>
              <c:strCache>
                <c:ptCount val="1"/>
                <c:pt idx="0">
                  <c:v>Austria</c:v>
                </c:pt>
              </c:strCache>
            </c:strRef>
          </c:tx>
          <c:spPr>
            <a:ln w="28575" cap="rnd">
              <a:solidFill>
                <a:schemeClr val="accent2">
                  <a:lumMod val="60000"/>
                </a:schemeClr>
              </a:solidFill>
              <a:round/>
            </a:ln>
            <a:effectLst/>
          </c:spPr>
          <c:marker>
            <c:symbol val="none"/>
          </c:marker>
          <c:cat>
            <c:strRef>
              <c:f>Sheet1!$A$5:$A$88</c:f>
              <c:strCache>
                <c:ptCount val="84"/>
                <c:pt idx="0">
                  <c:v>00Q1</c:v>
                </c:pt>
                <c:pt idx="1">
                  <c:v>2000Q2</c:v>
                </c:pt>
                <c:pt idx="2">
                  <c:v>2000Q3</c:v>
                </c:pt>
                <c:pt idx="3">
                  <c:v>2000Q4</c:v>
                </c:pt>
                <c:pt idx="4">
                  <c:v>01Q1</c:v>
                </c:pt>
                <c:pt idx="5">
                  <c:v>2001Q2</c:v>
                </c:pt>
                <c:pt idx="6">
                  <c:v>2001Q3</c:v>
                </c:pt>
                <c:pt idx="7">
                  <c:v>2001Q4</c:v>
                </c:pt>
                <c:pt idx="8">
                  <c:v>02Q1</c:v>
                </c:pt>
                <c:pt idx="9">
                  <c:v>2002Q2</c:v>
                </c:pt>
                <c:pt idx="10">
                  <c:v>2002Q3</c:v>
                </c:pt>
                <c:pt idx="11">
                  <c:v>2002Q4</c:v>
                </c:pt>
                <c:pt idx="12">
                  <c:v>03Q1</c:v>
                </c:pt>
                <c:pt idx="13">
                  <c:v>2003Q2</c:v>
                </c:pt>
                <c:pt idx="14">
                  <c:v>2003Q3</c:v>
                </c:pt>
                <c:pt idx="15">
                  <c:v>2003Q4</c:v>
                </c:pt>
                <c:pt idx="16">
                  <c:v>04Q1</c:v>
                </c:pt>
                <c:pt idx="17">
                  <c:v>2004Q2</c:v>
                </c:pt>
                <c:pt idx="18">
                  <c:v>2004Q3</c:v>
                </c:pt>
                <c:pt idx="19">
                  <c:v>2004Q4</c:v>
                </c:pt>
                <c:pt idx="20">
                  <c:v>05Q1</c:v>
                </c:pt>
                <c:pt idx="21">
                  <c:v>2005Q2</c:v>
                </c:pt>
                <c:pt idx="22">
                  <c:v>2005Q3</c:v>
                </c:pt>
                <c:pt idx="23">
                  <c:v>2005Q4</c:v>
                </c:pt>
                <c:pt idx="24">
                  <c:v>06Q1</c:v>
                </c:pt>
                <c:pt idx="25">
                  <c:v>2006Q2</c:v>
                </c:pt>
                <c:pt idx="26">
                  <c:v>2006Q3</c:v>
                </c:pt>
                <c:pt idx="27">
                  <c:v>2006Q4</c:v>
                </c:pt>
                <c:pt idx="28">
                  <c:v>07Q1</c:v>
                </c:pt>
                <c:pt idx="29">
                  <c:v>2007Q2</c:v>
                </c:pt>
                <c:pt idx="30">
                  <c:v>2007Q3</c:v>
                </c:pt>
                <c:pt idx="31">
                  <c:v>07Q4</c:v>
                </c:pt>
                <c:pt idx="32">
                  <c:v>08Q1</c:v>
                </c:pt>
                <c:pt idx="33">
                  <c:v>2008Q2</c:v>
                </c:pt>
                <c:pt idx="34">
                  <c:v>2008Q3</c:v>
                </c:pt>
                <c:pt idx="35">
                  <c:v>2008Q4</c:v>
                </c:pt>
                <c:pt idx="36">
                  <c:v>09Q1</c:v>
                </c:pt>
                <c:pt idx="37">
                  <c:v>2009Q2</c:v>
                </c:pt>
                <c:pt idx="38">
                  <c:v>2009Q3</c:v>
                </c:pt>
                <c:pt idx="39">
                  <c:v>2009Q4</c:v>
                </c:pt>
                <c:pt idx="40">
                  <c:v>10Q1</c:v>
                </c:pt>
                <c:pt idx="41">
                  <c:v>2010Q2</c:v>
                </c:pt>
                <c:pt idx="42">
                  <c:v>2010Q3</c:v>
                </c:pt>
                <c:pt idx="43">
                  <c:v>2010Q4</c:v>
                </c:pt>
                <c:pt idx="44">
                  <c:v>11Q1</c:v>
                </c:pt>
                <c:pt idx="45">
                  <c:v>2011Q2</c:v>
                </c:pt>
                <c:pt idx="46">
                  <c:v>2011Q3</c:v>
                </c:pt>
                <c:pt idx="47">
                  <c:v>2011Q4</c:v>
                </c:pt>
                <c:pt idx="48">
                  <c:v>12Q1</c:v>
                </c:pt>
                <c:pt idx="49">
                  <c:v>2012Q2</c:v>
                </c:pt>
                <c:pt idx="50">
                  <c:v>2012Q3</c:v>
                </c:pt>
                <c:pt idx="51">
                  <c:v>2012Q4</c:v>
                </c:pt>
                <c:pt idx="52">
                  <c:v>13Q1</c:v>
                </c:pt>
                <c:pt idx="53">
                  <c:v>2013Q2</c:v>
                </c:pt>
                <c:pt idx="54">
                  <c:v>2013Q3</c:v>
                </c:pt>
                <c:pt idx="55">
                  <c:v>2013Q4</c:v>
                </c:pt>
                <c:pt idx="56">
                  <c:v>14Q1</c:v>
                </c:pt>
                <c:pt idx="57">
                  <c:v>2014Q2</c:v>
                </c:pt>
                <c:pt idx="58">
                  <c:v>2014Q3</c:v>
                </c:pt>
                <c:pt idx="59">
                  <c:v>2014Q4</c:v>
                </c:pt>
                <c:pt idx="60">
                  <c:v>15Q1</c:v>
                </c:pt>
                <c:pt idx="61">
                  <c:v>2015Q2</c:v>
                </c:pt>
                <c:pt idx="62">
                  <c:v>2015Q3</c:v>
                </c:pt>
                <c:pt idx="63">
                  <c:v>2015Q4</c:v>
                </c:pt>
                <c:pt idx="64">
                  <c:v>16Q1</c:v>
                </c:pt>
                <c:pt idx="65">
                  <c:v>2016Q2</c:v>
                </c:pt>
                <c:pt idx="66">
                  <c:v>2016Q3</c:v>
                </c:pt>
                <c:pt idx="67">
                  <c:v>2016Q4</c:v>
                </c:pt>
                <c:pt idx="68">
                  <c:v>17Q1</c:v>
                </c:pt>
                <c:pt idx="69">
                  <c:v>2017Q2</c:v>
                </c:pt>
                <c:pt idx="70">
                  <c:v>2017Q3</c:v>
                </c:pt>
                <c:pt idx="71">
                  <c:v>2017Q4</c:v>
                </c:pt>
                <c:pt idx="72">
                  <c:v>18Q1</c:v>
                </c:pt>
                <c:pt idx="73">
                  <c:v>2018Q2</c:v>
                </c:pt>
                <c:pt idx="74">
                  <c:v>2018Q3</c:v>
                </c:pt>
                <c:pt idx="75">
                  <c:v>2018Q4</c:v>
                </c:pt>
                <c:pt idx="76">
                  <c:v>19Q1</c:v>
                </c:pt>
                <c:pt idx="77">
                  <c:v>2019Q2</c:v>
                </c:pt>
                <c:pt idx="78">
                  <c:v>2019Q3</c:v>
                </c:pt>
                <c:pt idx="79">
                  <c:v>2019Q4</c:v>
                </c:pt>
                <c:pt idx="80">
                  <c:v>20Q1</c:v>
                </c:pt>
                <c:pt idx="81">
                  <c:v>2020Q2</c:v>
                </c:pt>
                <c:pt idx="82">
                  <c:v>2020Q3</c:v>
                </c:pt>
                <c:pt idx="83">
                  <c:v>2020Q4</c:v>
                </c:pt>
              </c:strCache>
            </c:strRef>
          </c:cat>
          <c:val>
            <c:numRef>
              <c:f>Sheet1!$I$5:$I$88</c:f>
              <c:numCache>
                <c:formatCode>General</c:formatCode>
                <c:ptCount val="84"/>
                <c:pt idx="0">
                  <c:v>4.3312391004982196</c:v>
                </c:pt>
                <c:pt idx="1">
                  <c:v>3.6628113292191302</c:v>
                </c:pt>
                <c:pt idx="2">
                  <c:v>3.7897327761058399</c:v>
                </c:pt>
                <c:pt idx="3">
                  <c:v>3.7487443680585</c:v>
                </c:pt>
                <c:pt idx="4">
                  <c:v>3.6645411867169502</c:v>
                </c:pt>
                <c:pt idx="5">
                  <c:v>3.9382261125940201</c:v>
                </c:pt>
                <c:pt idx="6">
                  <c:v>4.0818901866075503</c:v>
                </c:pt>
                <c:pt idx="7">
                  <c:v>4.2308009319727997</c:v>
                </c:pt>
                <c:pt idx="8">
                  <c:v>4.4436009992317498</c:v>
                </c:pt>
                <c:pt idx="9">
                  <c:v>4.1884475181598599</c:v>
                </c:pt>
                <c:pt idx="10">
                  <c:v>4.41185248940136</c:v>
                </c:pt>
                <c:pt idx="11">
                  <c:v>4.3690658146304697</c:v>
                </c:pt>
                <c:pt idx="12">
                  <c:v>4.3902361206911502</c:v>
                </c:pt>
                <c:pt idx="13">
                  <c:v>4.8511701385037398</c:v>
                </c:pt>
                <c:pt idx="14">
                  <c:v>4.8525070811936697</c:v>
                </c:pt>
                <c:pt idx="15">
                  <c:v>4.9141558302169503</c:v>
                </c:pt>
                <c:pt idx="16">
                  <c:v>5.5816575851825201</c:v>
                </c:pt>
                <c:pt idx="17">
                  <c:v>5.4185154793822203</c:v>
                </c:pt>
                <c:pt idx="18">
                  <c:v>5.4418528008083698</c:v>
                </c:pt>
                <c:pt idx="19">
                  <c:v>5.4975309634121796</c:v>
                </c:pt>
                <c:pt idx="20">
                  <c:v>5.4346703878349896</c:v>
                </c:pt>
                <c:pt idx="21">
                  <c:v>5.7266875470519896</c:v>
                </c:pt>
                <c:pt idx="22">
                  <c:v>5.6781166381962898</c:v>
                </c:pt>
                <c:pt idx="23">
                  <c:v>5.6732975600878301</c:v>
                </c:pt>
                <c:pt idx="24">
                  <c:v>5.7233446311094998</c:v>
                </c:pt>
                <c:pt idx="25">
                  <c:v>5.3063722625988099</c:v>
                </c:pt>
                <c:pt idx="26">
                  <c:v>4.99491765261061</c:v>
                </c:pt>
                <c:pt idx="27">
                  <c:v>4.9314928502170901</c:v>
                </c:pt>
                <c:pt idx="28">
                  <c:v>4.9224037361606099</c:v>
                </c:pt>
                <c:pt idx="29">
                  <c:v>5.0988135013192801</c:v>
                </c:pt>
                <c:pt idx="30">
                  <c:v>4.9691078608066102</c:v>
                </c:pt>
                <c:pt idx="31">
                  <c:v>4.4400553784343204</c:v>
                </c:pt>
                <c:pt idx="32">
                  <c:v>4.2749053398300498</c:v>
                </c:pt>
                <c:pt idx="33">
                  <c:v>3.7702669929221999</c:v>
                </c:pt>
                <c:pt idx="34">
                  <c:v>4.1060690829691699</c:v>
                </c:pt>
                <c:pt idx="35">
                  <c:v>4.3496632194865699</c:v>
                </c:pt>
                <c:pt idx="36">
                  <c:v>4.7334348176317498</c:v>
                </c:pt>
                <c:pt idx="37">
                  <c:v>5.3388444855719897</c:v>
                </c:pt>
                <c:pt idx="38">
                  <c:v>5.6708119740327501</c:v>
                </c:pt>
                <c:pt idx="39">
                  <c:v>5.5270694781248402</c:v>
                </c:pt>
                <c:pt idx="40">
                  <c:v>4.87855110650667</c:v>
                </c:pt>
                <c:pt idx="41">
                  <c:v>4.9864260958661601</c:v>
                </c:pt>
                <c:pt idx="42">
                  <c:v>4.7993886441733702</c:v>
                </c:pt>
                <c:pt idx="43">
                  <c:v>4.6090848588600899</c:v>
                </c:pt>
                <c:pt idx="44">
                  <c:v>4.7459919198050002</c:v>
                </c:pt>
                <c:pt idx="45">
                  <c:v>4.5358791284310103</c:v>
                </c:pt>
                <c:pt idx="46">
                  <c:v>4.0511562394276002</c:v>
                </c:pt>
                <c:pt idx="47">
                  <c:v>4.9201373127858998</c:v>
                </c:pt>
                <c:pt idx="48">
                  <c:v>4.52457948322634</c:v>
                </c:pt>
                <c:pt idx="49">
                  <c:v>4.8440502400179302</c:v>
                </c:pt>
                <c:pt idx="50">
                  <c:v>5.0783782274714104</c:v>
                </c:pt>
                <c:pt idx="51">
                  <c:v>5.0208573183634</c:v>
                </c:pt>
                <c:pt idx="52">
                  <c:v>5.4052300718528796</c:v>
                </c:pt>
                <c:pt idx="53">
                  <c:v>5.1144423295275399</c:v>
                </c:pt>
                <c:pt idx="54">
                  <c:v>5.3428062586688796</c:v>
                </c:pt>
                <c:pt idx="55">
                  <c:v>5.4680199183547797</c:v>
                </c:pt>
                <c:pt idx="56">
                  <c:v>5.7256804079648402</c:v>
                </c:pt>
                <c:pt idx="57">
                  <c:v>5.5240652610662302</c:v>
                </c:pt>
                <c:pt idx="58">
                  <c:v>5.5515977929293401</c:v>
                </c:pt>
                <c:pt idx="59">
                  <c:v>5.6751147167823897</c:v>
                </c:pt>
                <c:pt idx="60">
                  <c:v>5.6008505999459999</c:v>
                </c:pt>
                <c:pt idx="61">
                  <c:v>5.8944283002390803</c:v>
                </c:pt>
                <c:pt idx="62">
                  <c:v>5.5558493674994001</c:v>
                </c:pt>
                <c:pt idx="63">
                  <c:v>5.8543867434546497</c:v>
                </c:pt>
                <c:pt idx="64">
                  <c:v>6.0139852429419802</c:v>
                </c:pt>
                <c:pt idx="65">
                  <c:v>6.20360470184586</c:v>
                </c:pt>
                <c:pt idx="66">
                  <c:v>6.0591686281751302</c:v>
                </c:pt>
                <c:pt idx="67">
                  <c:v>5.7767854578252402</c:v>
                </c:pt>
                <c:pt idx="68">
                  <c:v>5.7378385610631</c:v>
                </c:pt>
                <c:pt idx="69">
                  <c:v>5.4596894563593104</c:v>
                </c:pt>
                <c:pt idx="70">
                  <c:v>5.3635692199108203</c:v>
                </c:pt>
                <c:pt idx="71">
                  <c:v>5.4333804879190399</c:v>
                </c:pt>
                <c:pt idx="72">
                  <c:v>5.08318681162394</c:v>
                </c:pt>
                <c:pt idx="73">
                  <c:v>4.6596049538030897</c:v>
                </c:pt>
                <c:pt idx="74">
                  <c:v>4.8324554663383603</c:v>
                </c:pt>
                <c:pt idx="75">
                  <c:v>4.8075159719510898</c:v>
                </c:pt>
                <c:pt idx="76">
                  <c:v>4.7992710860035901</c:v>
                </c:pt>
                <c:pt idx="77">
                  <c:v>4.4647573701792798</c:v>
                </c:pt>
                <c:pt idx="78">
                  <c:v>4.3378633540143801</c:v>
                </c:pt>
                <c:pt idx="79">
                  <c:v>4.3385733493840402</c:v>
                </c:pt>
                <c:pt idx="80">
                  <c:v>4.5711155663490102</c:v>
                </c:pt>
                <c:pt idx="81">
                  <c:v>5.6097114560998298</c:v>
                </c:pt>
                <c:pt idx="82">
                  <c:v>5.5764795184113298</c:v>
                </c:pt>
                <c:pt idx="83">
                  <c:v>5.6522304340349701</c:v>
                </c:pt>
              </c:numCache>
            </c:numRef>
          </c:val>
          <c:smooth val="0"/>
          <c:extLst>
            <c:ext xmlns:c16="http://schemas.microsoft.com/office/drawing/2014/chart" uri="{C3380CC4-5D6E-409C-BE32-E72D297353CC}">
              <c16:uniqueId val="{00000006-BFDD-4C92-BB16-4C0140EE2E73}"/>
            </c:ext>
          </c:extLst>
        </c:ser>
        <c:ser>
          <c:idx val="8"/>
          <c:order val="8"/>
          <c:tx>
            <c:strRef>
              <c:f>Sheet1!$J$4</c:f>
              <c:strCache>
                <c:ptCount val="1"/>
                <c:pt idx="0">
                  <c:v>CR</c:v>
                </c:pt>
              </c:strCache>
            </c:strRef>
          </c:tx>
          <c:spPr>
            <a:ln w="28575" cap="rnd">
              <a:solidFill>
                <a:schemeClr val="accent3">
                  <a:lumMod val="60000"/>
                </a:schemeClr>
              </a:solidFill>
              <a:round/>
            </a:ln>
            <a:effectLst/>
          </c:spPr>
          <c:marker>
            <c:symbol val="none"/>
          </c:marker>
          <c:cat>
            <c:strRef>
              <c:f>Sheet1!$A$5:$A$88</c:f>
              <c:strCache>
                <c:ptCount val="84"/>
                <c:pt idx="0">
                  <c:v>00Q1</c:v>
                </c:pt>
                <c:pt idx="1">
                  <c:v>2000Q2</c:v>
                </c:pt>
                <c:pt idx="2">
                  <c:v>2000Q3</c:v>
                </c:pt>
                <c:pt idx="3">
                  <c:v>2000Q4</c:v>
                </c:pt>
                <c:pt idx="4">
                  <c:v>01Q1</c:v>
                </c:pt>
                <c:pt idx="5">
                  <c:v>2001Q2</c:v>
                </c:pt>
                <c:pt idx="6">
                  <c:v>2001Q3</c:v>
                </c:pt>
                <c:pt idx="7">
                  <c:v>2001Q4</c:v>
                </c:pt>
                <c:pt idx="8">
                  <c:v>02Q1</c:v>
                </c:pt>
                <c:pt idx="9">
                  <c:v>2002Q2</c:v>
                </c:pt>
                <c:pt idx="10">
                  <c:v>2002Q3</c:v>
                </c:pt>
                <c:pt idx="11">
                  <c:v>2002Q4</c:v>
                </c:pt>
                <c:pt idx="12">
                  <c:v>03Q1</c:v>
                </c:pt>
                <c:pt idx="13">
                  <c:v>2003Q2</c:v>
                </c:pt>
                <c:pt idx="14">
                  <c:v>2003Q3</c:v>
                </c:pt>
                <c:pt idx="15">
                  <c:v>2003Q4</c:v>
                </c:pt>
                <c:pt idx="16">
                  <c:v>04Q1</c:v>
                </c:pt>
                <c:pt idx="17">
                  <c:v>2004Q2</c:v>
                </c:pt>
                <c:pt idx="18">
                  <c:v>2004Q3</c:v>
                </c:pt>
                <c:pt idx="19">
                  <c:v>2004Q4</c:v>
                </c:pt>
                <c:pt idx="20">
                  <c:v>05Q1</c:v>
                </c:pt>
                <c:pt idx="21">
                  <c:v>2005Q2</c:v>
                </c:pt>
                <c:pt idx="22">
                  <c:v>2005Q3</c:v>
                </c:pt>
                <c:pt idx="23">
                  <c:v>2005Q4</c:v>
                </c:pt>
                <c:pt idx="24">
                  <c:v>06Q1</c:v>
                </c:pt>
                <c:pt idx="25">
                  <c:v>2006Q2</c:v>
                </c:pt>
                <c:pt idx="26">
                  <c:v>2006Q3</c:v>
                </c:pt>
                <c:pt idx="27">
                  <c:v>2006Q4</c:v>
                </c:pt>
                <c:pt idx="28">
                  <c:v>07Q1</c:v>
                </c:pt>
                <c:pt idx="29">
                  <c:v>2007Q2</c:v>
                </c:pt>
                <c:pt idx="30">
                  <c:v>2007Q3</c:v>
                </c:pt>
                <c:pt idx="31">
                  <c:v>07Q4</c:v>
                </c:pt>
                <c:pt idx="32">
                  <c:v>08Q1</c:v>
                </c:pt>
                <c:pt idx="33">
                  <c:v>2008Q2</c:v>
                </c:pt>
                <c:pt idx="34">
                  <c:v>2008Q3</c:v>
                </c:pt>
                <c:pt idx="35">
                  <c:v>2008Q4</c:v>
                </c:pt>
                <c:pt idx="36">
                  <c:v>09Q1</c:v>
                </c:pt>
                <c:pt idx="37">
                  <c:v>2009Q2</c:v>
                </c:pt>
                <c:pt idx="38">
                  <c:v>2009Q3</c:v>
                </c:pt>
                <c:pt idx="39">
                  <c:v>2009Q4</c:v>
                </c:pt>
                <c:pt idx="40">
                  <c:v>10Q1</c:v>
                </c:pt>
                <c:pt idx="41">
                  <c:v>2010Q2</c:v>
                </c:pt>
                <c:pt idx="42">
                  <c:v>2010Q3</c:v>
                </c:pt>
                <c:pt idx="43">
                  <c:v>2010Q4</c:v>
                </c:pt>
                <c:pt idx="44">
                  <c:v>11Q1</c:v>
                </c:pt>
                <c:pt idx="45">
                  <c:v>2011Q2</c:v>
                </c:pt>
                <c:pt idx="46">
                  <c:v>2011Q3</c:v>
                </c:pt>
                <c:pt idx="47">
                  <c:v>2011Q4</c:v>
                </c:pt>
                <c:pt idx="48">
                  <c:v>12Q1</c:v>
                </c:pt>
                <c:pt idx="49">
                  <c:v>2012Q2</c:v>
                </c:pt>
                <c:pt idx="50">
                  <c:v>2012Q3</c:v>
                </c:pt>
                <c:pt idx="51">
                  <c:v>2012Q4</c:v>
                </c:pt>
                <c:pt idx="52">
                  <c:v>13Q1</c:v>
                </c:pt>
                <c:pt idx="53">
                  <c:v>2013Q2</c:v>
                </c:pt>
                <c:pt idx="54">
                  <c:v>2013Q3</c:v>
                </c:pt>
                <c:pt idx="55">
                  <c:v>2013Q4</c:v>
                </c:pt>
                <c:pt idx="56">
                  <c:v>14Q1</c:v>
                </c:pt>
                <c:pt idx="57">
                  <c:v>2014Q2</c:v>
                </c:pt>
                <c:pt idx="58">
                  <c:v>2014Q3</c:v>
                </c:pt>
                <c:pt idx="59">
                  <c:v>2014Q4</c:v>
                </c:pt>
                <c:pt idx="60">
                  <c:v>15Q1</c:v>
                </c:pt>
                <c:pt idx="61">
                  <c:v>2015Q2</c:v>
                </c:pt>
                <c:pt idx="62">
                  <c:v>2015Q3</c:v>
                </c:pt>
                <c:pt idx="63">
                  <c:v>2015Q4</c:v>
                </c:pt>
                <c:pt idx="64">
                  <c:v>16Q1</c:v>
                </c:pt>
                <c:pt idx="65">
                  <c:v>2016Q2</c:v>
                </c:pt>
                <c:pt idx="66">
                  <c:v>2016Q3</c:v>
                </c:pt>
                <c:pt idx="67">
                  <c:v>2016Q4</c:v>
                </c:pt>
                <c:pt idx="68">
                  <c:v>17Q1</c:v>
                </c:pt>
                <c:pt idx="69">
                  <c:v>2017Q2</c:v>
                </c:pt>
                <c:pt idx="70">
                  <c:v>2017Q3</c:v>
                </c:pt>
                <c:pt idx="71">
                  <c:v>2017Q4</c:v>
                </c:pt>
                <c:pt idx="72">
                  <c:v>18Q1</c:v>
                </c:pt>
                <c:pt idx="73">
                  <c:v>2018Q2</c:v>
                </c:pt>
                <c:pt idx="74">
                  <c:v>2018Q3</c:v>
                </c:pt>
                <c:pt idx="75">
                  <c:v>2018Q4</c:v>
                </c:pt>
                <c:pt idx="76">
                  <c:v>19Q1</c:v>
                </c:pt>
                <c:pt idx="77">
                  <c:v>2019Q2</c:v>
                </c:pt>
                <c:pt idx="78">
                  <c:v>2019Q3</c:v>
                </c:pt>
                <c:pt idx="79">
                  <c:v>2019Q4</c:v>
                </c:pt>
                <c:pt idx="80">
                  <c:v>20Q1</c:v>
                </c:pt>
                <c:pt idx="81">
                  <c:v>2020Q2</c:v>
                </c:pt>
                <c:pt idx="82">
                  <c:v>2020Q3</c:v>
                </c:pt>
                <c:pt idx="83">
                  <c:v>2020Q4</c:v>
                </c:pt>
              </c:strCache>
            </c:strRef>
          </c:cat>
          <c:val>
            <c:numRef>
              <c:f>Sheet1!$J$5:$J$88</c:f>
              <c:numCache>
                <c:formatCode>General</c:formatCode>
                <c:ptCount val="84"/>
                <c:pt idx="0">
                  <c:v>9.2392036195599605</c:v>
                </c:pt>
                <c:pt idx="1">
                  <c:v>8.9203837704715205</c:v>
                </c:pt>
                <c:pt idx="2">
                  <c:v>8.5026597043566206</c:v>
                </c:pt>
                <c:pt idx="3">
                  <c:v>8.3683420675189204</c:v>
                </c:pt>
                <c:pt idx="4">
                  <c:v>8.2347202347999406</c:v>
                </c:pt>
                <c:pt idx="5">
                  <c:v>8.1678136419433809</c:v>
                </c:pt>
                <c:pt idx="6">
                  <c:v>8.2023296602938593</c:v>
                </c:pt>
                <c:pt idx="7">
                  <c:v>7.8854413520138902</c:v>
                </c:pt>
                <c:pt idx="8">
                  <c:v>7.4590101599911103</c:v>
                </c:pt>
                <c:pt idx="9">
                  <c:v>7.1720023026836799</c:v>
                </c:pt>
                <c:pt idx="10">
                  <c:v>7.1948001525047696</c:v>
                </c:pt>
                <c:pt idx="11">
                  <c:v>7.2930589884545798</c:v>
                </c:pt>
                <c:pt idx="12">
                  <c:v>7.3527987382564302</c:v>
                </c:pt>
                <c:pt idx="13">
                  <c:v>7.6989905241650796</c:v>
                </c:pt>
                <c:pt idx="14">
                  <c:v>7.9619873871733402</c:v>
                </c:pt>
                <c:pt idx="15">
                  <c:v>8.1106422529385398</c:v>
                </c:pt>
                <c:pt idx="16">
                  <c:v>8.4011746670375391</c:v>
                </c:pt>
                <c:pt idx="17">
                  <c:v>8.3818160870663903</c:v>
                </c:pt>
                <c:pt idx="18">
                  <c:v>8.2040751673032393</c:v>
                </c:pt>
                <c:pt idx="19">
                  <c:v>8.2034794464509897</c:v>
                </c:pt>
                <c:pt idx="20">
                  <c:v>8.0504455044761691</c:v>
                </c:pt>
                <c:pt idx="21">
                  <c:v>8.0079875499991608</c:v>
                </c:pt>
                <c:pt idx="22">
                  <c:v>7.8495838559989304</c:v>
                </c:pt>
                <c:pt idx="23">
                  <c:v>7.8236222955088399</c:v>
                </c:pt>
                <c:pt idx="24">
                  <c:v>7.7160810492770198</c:v>
                </c:pt>
                <c:pt idx="25">
                  <c:v>7.2846334753017299</c:v>
                </c:pt>
                <c:pt idx="26">
                  <c:v>7.0160625726679298</c:v>
                </c:pt>
                <c:pt idx="27">
                  <c:v>6.5455172175098202</c:v>
                </c:pt>
                <c:pt idx="28">
                  <c:v>5.8489475598317604</c:v>
                </c:pt>
                <c:pt idx="29">
                  <c:v>5.43786859440538</c:v>
                </c:pt>
                <c:pt idx="30">
                  <c:v>5.0876948670072997</c:v>
                </c:pt>
                <c:pt idx="31">
                  <c:v>4.8528461380907704</c:v>
                </c:pt>
                <c:pt idx="32">
                  <c:v>4.5458889742808299</c:v>
                </c:pt>
                <c:pt idx="33">
                  <c:v>4.3281260799866796</c:v>
                </c:pt>
                <c:pt idx="34">
                  <c:v>4.2365731074273603</c:v>
                </c:pt>
                <c:pt idx="35">
                  <c:v>4.39622156652334</c:v>
                </c:pt>
                <c:pt idx="36">
                  <c:v>5.6133661418910803</c:v>
                </c:pt>
                <c:pt idx="37">
                  <c:v>6.4986788680866097</c:v>
                </c:pt>
                <c:pt idx="38">
                  <c:v>7.2305278815643304</c:v>
                </c:pt>
                <c:pt idx="39">
                  <c:v>7.4645424405325302</c:v>
                </c:pt>
                <c:pt idx="40">
                  <c:v>7.6220748343123796</c:v>
                </c:pt>
                <c:pt idx="41">
                  <c:v>7.3193511605785302</c:v>
                </c:pt>
                <c:pt idx="42">
                  <c:v>7.2118494814179099</c:v>
                </c:pt>
                <c:pt idx="43">
                  <c:v>6.9819510658470696</c:v>
                </c:pt>
                <c:pt idx="44">
                  <c:v>6.8958304685831804</c:v>
                </c:pt>
                <c:pt idx="45">
                  <c:v>6.9055950972758602</c:v>
                </c:pt>
                <c:pt idx="46">
                  <c:v>6.5620391348937996</c:v>
                </c:pt>
                <c:pt idx="47">
                  <c:v>6.4631208886060101</c:v>
                </c:pt>
                <c:pt idx="48">
                  <c:v>6.8218051363732801</c:v>
                </c:pt>
                <c:pt idx="49">
                  <c:v>6.8812978359552703</c:v>
                </c:pt>
                <c:pt idx="50">
                  <c:v>6.9804783272512898</c:v>
                </c:pt>
                <c:pt idx="51">
                  <c:v>7.21478272113107</c:v>
                </c:pt>
                <c:pt idx="52">
                  <c:v>7.10250046008633</c:v>
                </c:pt>
                <c:pt idx="53">
                  <c:v>6.9947251604771301</c:v>
                </c:pt>
                <c:pt idx="54">
                  <c:v>6.9499407949845802</c:v>
                </c:pt>
                <c:pt idx="55">
                  <c:v>6.74998585360989</c:v>
                </c:pt>
                <c:pt idx="56">
                  <c:v>6.4618761954467896</c:v>
                </c:pt>
                <c:pt idx="57">
                  <c:v>6.2047743947287204</c:v>
                </c:pt>
                <c:pt idx="58">
                  <c:v>5.9600771063004103</c:v>
                </c:pt>
                <c:pt idx="59">
                  <c:v>5.8161299566370204</c:v>
                </c:pt>
                <c:pt idx="60">
                  <c:v>5.6021912208129798</c:v>
                </c:pt>
                <c:pt idx="61">
                  <c:v>5.1241327409129198</c:v>
                </c:pt>
                <c:pt idx="62">
                  <c:v>4.8496279917071403</c:v>
                </c:pt>
                <c:pt idx="63">
                  <c:v>4.5080792937593701</c:v>
                </c:pt>
                <c:pt idx="64">
                  <c:v>4.1803603943156897</c:v>
                </c:pt>
                <c:pt idx="65">
                  <c:v>4.0332264159815496</c:v>
                </c:pt>
                <c:pt idx="66">
                  <c:v>3.9737991797773602</c:v>
                </c:pt>
                <c:pt idx="67">
                  <c:v>3.6032811188727099</c:v>
                </c:pt>
                <c:pt idx="68">
                  <c:v>3.3317879487878601</c:v>
                </c:pt>
                <c:pt idx="69">
                  <c:v>3.0500375878954702</c:v>
                </c:pt>
                <c:pt idx="70">
                  <c:v>2.7671579147960501</c:v>
                </c:pt>
                <c:pt idx="71">
                  <c:v>2.41395483846257</c:v>
                </c:pt>
                <c:pt idx="72">
                  <c:v>2.3133198561030799</c:v>
                </c:pt>
                <c:pt idx="73">
                  <c:v>2.2494608523911399</c:v>
                </c:pt>
                <c:pt idx="74">
                  <c:v>2.3282472262958702</c:v>
                </c:pt>
                <c:pt idx="75">
                  <c:v>2.0791228391404299</c:v>
                </c:pt>
                <c:pt idx="76">
                  <c:v>1.9591931546355601</c:v>
                </c:pt>
                <c:pt idx="77">
                  <c:v>1.9392058341552301</c:v>
                </c:pt>
                <c:pt idx="78">
                  <c:v>2.0498073012038498</c:v>
                </c:pt>
                <c:pt idx="79">
                  <c:v>2.0578058388721598</c:v>
                </c:pt>
                <c:pt idx="80">
                  <c:v>1.93573251521945</c:v>
                </c:pt>
                <c:pt idx="81">
                  <c:v>2.46883762408312</c:v>
                </c:pt>
                <c:pt idx="82">
                  <c:v>2.72717758414269</c:v>
                </c:pt>
                <c:pt idx="83">
                  <c:v>3.0338107349749701</c:v>
                </c:pt>
              </c:numCache>
            </c:numRef>
          </c:val>
          <c:smooth val="0"/>
          <c:extLst>
            <c:ext xmlns:c16="http://schemas.microsoft.com/office/drawing/2014/chart" uri="{C3380CC4-5D6E-409C-BE32-E72D297353CC}">
              <c16:uniqueId val="{00000007-BFDD-4C92-BB16-4C0140EE2E73}"/>
            </c:ext>
          </c:extLst>
        </c:ser>
        <c:dLbls>
          <c:showLegendKey val="0"/>
          <c:showVal val="0"/>
          <c:showCatName val="0"/>
          <c:showSerName val="0"/>
          <c:showPercent val="0"/>
          <c:showBubbleSize val="0"/>
        </c:dLbls>
        <c:marker val="1"/>
        <c:smooth val="0"/>
        <c:axId val="1470555375"/>
        <c:axId val="1470529167"/>
      </c:lineChart>
      <c:lineChart>
        <c:grouping val="standard"/>
        <c:varyColors val="0"/>
        <c:ser>
          <c:idx val="3"/>
          <c:order val="3"/>
          <c:tx>
            <c:strRef>
              <c:f>Sheet1!$E$4</c:f>
              <c:strCache>
                <c:ptCount val="1"/>
                <c:pt idx="0">
                  <c:v>Spain (R)</c:v>
                </c:pt>
              </c:strCache>
            </c:strRef>
          </c:tx>
          <c:spPr>
            <a:ln w="28575" cap="rnd">
              <a:solidFill>
                <a:schemeClr val="accent4"/>
              </a:solidFill>
              <a:round/>
            </a:ln>
            <a:effectLst/>
          </c:spPr>
          <c:marker>
            <c:symbol val="none"/>
          </c:marker>
          <c:cat>
            <c:strRef>
              <c:f>Sheet1!$A$5:$A$88</c:f>
              <c:strCache>
                <c:ptCount val="84"/>
                <c:pt idx="0">
                  <c:v>00Q1</c:v>
                </c:pt>
                <c:pt idx="1">
                  <c:v>2000Q2</c:v>
                </c:pt>
                <c:pt idx="2">
                  <c:v>2000Q3</c:v>
                </c:pt>
                <c:pt idx="3">
                  <c:v>2000Q4</c:v>
                </c:pt>
                <c:pt idx="4">
                  <c:v>01Q1</c:v>
                </c:pt>
                <c:pt idx="5">
                  <c:v>2001Q2</c:v>
                </c:pt>
                <c:pt idx="6">
                  <c:v>2001Q3</c:v>
                </c:pt>
                <c:pt idx="7">
                  <c:v>2001Q4</c:v>
                </c:pt>
                <c:pt idx="8">
                  <c:v>02Q1</c:v>
                </c:pt>
                <c:pt idx="9">
                  <c:v>2002Q2</c:v>
                </c:pt>
                <c:pt idx="10">
                  <c:v>2002Q3</c:v>
                </c:pt>
                <c:pt idx="11">
                  <c:v>2002Q4</c:v>
                </c:pt>
                <c:pt idx="12">
                  <c:v>03Q1</c:v>
                </c:pt>
                <c:pt idx="13">
                  <c:v>2003Q2</c:v>
                </c:pt>
                <c:pt idx="14">
                  <c:v>2003Q3</c:v>
                </c:pt>
                <c:pt idx="15">
                  <c:v>2003Q4</c:v>
                </c:pt>
                <c:pt idx="16">
                  <c:v>04Q1</c:v>
                </c:pt>
                <c:pt idx="17">
                  <c:v>2004Q2</c:v>
                </c:pt>
                <c:pt idx="18">
                  <c:v>2004Q3</c:v>
                </c:pt>
                <c:pt idx="19">
                  <c:v>2004Q4</c:v>
                </c:pt>
                <c:pt idx="20">
                  <c:v>05Q1</c:v>
                </c:pt>
                <c:pt idx="21">
                  <c:v>2005Q2</c:v>
                </c:pt>
                <c:pt idx="22">
                  <c:v>2005Q3</c:v>
                </c:pt>
                <c:pt idx="23">
                  <c:v>2005Q4</c:v>
                </c:pt>
                <c:pt idx="24">
                  <c:v>06Q1</c:v>
                </c:pt>
                <c:pt idx="25">
                  <c:v>2006Q2</c:v>
                </c:pt>
                <c:pt idx="26">
                  <c:v>2006Q3</c:v>
                </c:pt>
                <c:pt idx="27">
                  <c:v>2006Q4</c:v>
                </c:pt>
                <c:pt idx="28">
                  <c:v>07Q1</c:v>
                </c:pt>
                <c:pt idx="29">
                  <c:v>2007Q2</c:v>
                </c:pt>
                <c:pt idx="30">
                  <c:v>2007Q3</c:v>
                </c:pt>
                <c:pt idx="31">
                  <c:v>07Q4</c:v>
                </c:pt>
                <c:pt idx="32">
                  <c:v>08Q1</c:v>
                </c:pt>
                <c:pt idx="33">
                  <c:v>2008Q2</c:v>
                </c:pt>
                <c:pt idx="34">
                  <c:v>2008Q3</c:v>
                </c:pt>
                <c:pt idx="35">
                  <c:v>2008Q4</c:v>
                </c:pt>
                <c:pt idx="36">
                  <c:v>09Q1</c:v>
                </c:pt>
                <c:pt idx="37">
                  <c:v>2009Q2</c:v>
                </c:pt>
                <c:pt idx="38">
                  <c:v>2009Q3</c:v>
                </c:pt>
                <c:pt idx="39">
                  <c:v>2009Q4</c:v>
                </c:pt>
                <c:pt idx="40">
                  <c:v>10Q1</c:v>
                </c:pt>
                <c:pt idx="41">
                  <c:v>2010Q2</c:v>
                </c:pt>
                <c:pt idx="42">
                  <c:v>2010Q3</c:v>
                </c:pt>
                <c:pt idx="43">
                  <c:v>2010Q4</c:v>
                </c:pt>
                <c:pt idx="44">
                  <c:v>11Q1</c:v>
                </c:pt>
                <c:pt idx="45">
                  <c:v>2011Q2</c:v>
                </c:pt>
                <c:pt idx="46">
                  <c:v>2011Q3</c:v>
                </c:pt>
                <c:pt idx="47">
                  <c:v>2011Q4</c:v>
                </c:pt>
                <c:pt idx="48">
                  <c:v>12Q1</c:v>
                </c:pt>
                <c:pt idx="49">
                  <c:v>2012Q2</c:v>
                </c:pt>
                <c:pt idx="50">
                  <c:v>2012Q3</c:v>
                </c:pt>
                <c:pt idx="51">
                  <c:v>2012Q4</c:v>
                </c:pt>
                <c:pt idx="52">
                  <c:v>13Q1</c:v>
                </c:pt>
                <c:pt idx="53">
                  <c:v>2013Q2</c:v>
                </c:pt>
                <c:pt idx="54">
                  <c:v>2013Q3</c:v>
                </c:pt>
                <c:pt idx="55">
                  <c:v>2013Q4</c:v>
                </c:pt>
                <c:pt idx="56">
                  <c:v>14Q1</c:v>
                </c:pt>
                <c:pt idx="57">
                  <c:v>2014Q2</c:v>
                </c:pt>
                <c:pt idx="58">
                  <c:v>2014Q3</c:v>
                </c:pt>
                <c:pt idx="59">
                  <c:v>2014Q4</c:v>
                </c:pt>
                <c:pt idx="60">
                  <c:v>15Q1</c:v>
                </c:pt>
                <c:pt idx="61">
                  <c:v>2015Q2</c:v>
                </c:pt>
                <c:pt idx="62">
                  <c:v>2015Q3</c:v>
                </c:pt>
                <c:pt idx="63">
                  <c:v>2015Q4</c:v>
                </c:pt>
                <c:pt idx="64">
                  <c:v>16Q1</c:v>
                </c:pt>
                <c:pt idx="65">
                  <c:v>2016Q2</c:v>
                </c:pt>
                <c:pt idx="66">
                  <c:v>2016Q3</c:v>
                </c:pt>
                <c:pt idx="67">
                  <c:v>2016Q4</c:v>
                </c:pt>
                <c:pt idx="68">
                  <c:v>17Q1</c:v>
                </c:pt>
                <c:pt idx="69">
                  <c:v>2017Q2</c:v>
                </c:pt>
                <c:pt idx="70">
                  <c:v>2017Q3</c:v>
                </c:pt>
                <c:pt idx="71">
                  <c:v>2017Q4</c:v>
                </c:pt>
                <c:pt idx="72">
                  <c:v>18Q1</c:v>
                </c:pt>
                <c:pt idx="73">
                  <c:v>2018Q2</c:v>
                </c:pt>
                <c:pt idx="74">
                  <c:v>2018Q3</c:v>
                </c:pt>
                <c:pt idx="75">
                  <c:v>2018Q4</c:v>
                </c:pt>
                <c:pt idx="76">
                  <c:v>19Q1</c:v>
                </c:pt>
                <c:pt idx="77">
                  <c:v>2019Q2</c:v>
                </c:pt>
                <c:pt idx="78">
                  <c:v>2019Q3</c:v>
                </c:pt>
                <c:pt idx="79">
                  <c:v>2019Q4</c:v>
                </c:pt>
                <c:pt idx="80">
                  <c:v>20Q1</c:v>
                </c:pt>
                <c:pt idx="81">
                  <c:v>2020Q2</c:v>
                </c:pt>
                <c:pt idx="82">
                  <c:v>2020Q3</c:v>
                </c:pt>
                <c:pt idx="83">
                  <c:v>2020Q4</c:v>
                </c:pt>
              </c:strCache>
            </c:strRef>
          </c:cat>
          <c:val>
            <c:numRef>
              <c:f>Sheet1!$E$5:$E$88</c:f>
              <c:numCache>
                <c:formatCode>General</c:formatCode>
                <c:ptCount val="84"/>
                <c:pt idx="0">
                  <c:v>14.7040090001192</c:v>
                </c:pt>
                <c:pt idx="1">
                  <c:v>13.931634860418701</c:v>
                </c:pt>
                <c:pt idx="2">
                  <c:v>13.6087624412172</c:v>
                </c:pt>
                <c:pt idx="3">
                  <c:v>13.188025442571</c:v>
                </c:pt>
                <c:pt idx="4">
                  <c:v>10.567204570743799</c:v>
                </c:pt>
                <c:pt idx="5">
                  <c:v>10.522789222947001</c:v>
                </c:pt>
                <c:pt idx="6">
                  <c:v>10.423005598597699</c:v>
                </c:pt>
                <c:pt idx="7">
                  <c:v>10.636297523473701</c:v>
                </c:pt>
                <c:pt idx="8">
                  <c:v>11.1856008176843</c:v>
                </c:pt>
                <c:pt idx="9">
                  <c:v>11.337126184360701</c:v>
                </c:pt>
                <c:pt idx="10">
                  <c:v>11.652023831636001</c:v>
                </c:pt>
                <c:pt idx="11">
                  <c:v>11.626819005264601</c:v>
                </c:pt>
                <c:pt idx="12">
                  <c:v>11.622513669476101</c:v>
                </c:pt>
                <c:pt idx="13">
                  <c:v>11.464948797080201</c:v>
                </c:pt>
                <c:pt idx="14">
                  <c:v>11.468655559378901</c:v>
                </c:pt>
                <c:pt idx="15">
                  <c:v>11.377553722519</c:v>
                </c:pt>
                <c:pt idx="16">
                  <c:v>11.1582793628776</c:v>
                </c:pt>
                <c:pt idx="17">
                  <c:v>11.2654172161765</c:v>
                </c:pt>
                <c:pt idx="18">
                  <c:v>10.9061100222935</c:v>
                </c:pt>
                <c:pt idx="19">
                  <c:v>10.5218958554583</c:v>
                </c:pt>
                <c:pt idx="20">
                  <c:v>9.8745867659246596</c:v>
                </c:pt>
                <c:pt idx="21">
                  <c:v>9.4635155245596501</c:v>
                </c:pt>
                <c:pt idx="22">
                  <c:v>8.5474802515271406</c:v>
                </c:pt>
                <c:pt idx="23">
                  <c:v>8.6882480945331508</c:v>
                </c:pt>
                <c:pt idx="24">
                  <c:v>8.6539811622512097</c:v>
                </c:pt>
                <c:pt idx="25">
                  <c:v>8.4534433465793608</c:v>
                </c:pt>
                <c:pt idx="26">
                  <c:v>8.3722434729622393</c:v>
                </c:pt>
                <c:pt idx="27">
                  <c:v>8.3251650218829791</c:v>
                </c:pt>
                <c:pt idx="28">
                  <c:v>8.0747299527339198</c:v>
                </c:pt>
                <c:pt idx="29">
                  <c:v>7.9373225939185001</c:v>
                </c:pt>
                <c:pt idx="30">
                  <c:v>8.2910964134452403</c:v>
                </c:pt>
                <c:pt idx="31">
                  <c:v>8.6349146456822794</c:v>
                </c:pt>
                <c:pt idx="32">
                  <c:v>9.2187699271515502</c:v>
                </c:pt>
                <c:pt idx="33">
                  <c:v>10.353960985593501</c:v>
                </c:pt>
                <c:pt idx="34">
                  <c:v>11.6252118505108</c:v>
                </c:pt>
                <c:pt idx="35">
                  <c:v>13.8984432265727</c:v>
                </c:pt>
                <c:pt idx="36">
                  <c:v>16.566092264783499</c:v>
                </c:pt>
                <c:pt idx="37">
                  <c:v>17.740049678021101</c:v>
                </c:pt>
                <c:pt idx="38">
                  <c:v>18.375198642152199</c:v>
                </c:pt>
                <c:pt idx="39">
                  <c:v>18.831637696369199</c:v>
                </c:pt>
                <c:pt idx="40">
                  <c:v>19.0698102700619</c:v>
                </c:pt>
                <c:pt idx="41">
                  <c:v>19.832640687266998</c:v>
                </c:pt>
                <c:pt idx="42">
                  <c:v>20.290545051575702</c:v>
                </c:pt>
                <c:pt idx="43">
                  <c:v>20.302859338021999</c:v>
                </c:pt>
                <c:pt idx="44">
                  <c:v>20.4623165066292</c:v>
                </c:pt>
                <c:pt idx="45">
                  <c:v>20.815866966960598</c:v>
                </c:pt>
                <c:pt idx="46">
                  <c:v>21.709351192462499</c:v>
                </c:pt>
                <c:pt idx="47">
                  <c:v>22.601091784343801</c:v>
                </c:pt>
                <c:pt idx="48">
                  <c:v>23.4867755627184</c:v>
                </c:pt>
                <c:pt idx="49">
                  <c:v>24.595065397878301</c:v>
                </c:pt>
                <c:pt idx="50">
                  <c:v>25.293916778951701</c:v>
                </c:pt>
                <c:pt idx="51">
                  <c:v>25.819615087375698</c:v>
                </c:pt>
                <c:pt idx="52">
                  <c:v>26.164862916350401</c:v>
                </c:pt>
                <c:pt idx="53">
                  <c:v>26.2536367096418</c:v>
                </c:pt>
                <c:pt idx="54">
                  <c:v>26.177657918673098</c:v>
                </c:pt>
                <c:pt idx="55">
                  <c:v>25.764718995574601</c:v>
                </c:pt>
                <c:pt idx="56">
                  <c:v>25.195889619073199</c:v>
                </c:pt>
                <c:pt idx="57">
                  <c:v>24.647145385347201</c:v>
                </c:pt>
                <c:pt idx="58">
                  <c:v>24.163727904187901</c:v>
                </c:pt>
                <c:pt idx="59">
                  <c:v>23.733265742047902</c:v>
                </c:pt>
                <c:pt idx="60">
                  <c:v>23.1081307335118</c:v>
                </c:pt>
                <c:pt idx="61">
                  <c:v>22.527411637588301</c:v>
                </c:pt>
                <c:pt idx="62">
                  <c:v>21.628538620861299</c:v>
                </c:pt>
                <c:pt idx="63">
                  <c:v>20.920706446553599</c:v>
                </c:pt>
                <c:pt idx="64">
                  <c:v>20.284155002537499</c:v>
                </c:pt>
                <c:pt idx="65">
                  <c:v>20.100420299616701</c:v>
                </c:pt>
                <c:pt idx="66">
                  <c:v>19.398345615073598</c:v>
                </c:pt>
                <c:pt idx="67">
                  <c:v>18.7186422380287</c:v>
                </c:pt>
                <c:pt idx="68">
                  <c:v>18.114696954028901</c:v>
                </c:pt>
                <c:pt idx="69">
                  <c:v>17.310812101656701</c:v>
                </c:pt>
                <c:pt idx="70">
                  <c:v>16.8031330351333</c:v>
                </c:pt>
                <c:pt idx="71">
                  <c:v>16.623803248452699</c:v>
                </c:pt>
                <c:pt idx="72">
                  <c:v>16.1774304061789</c:v>
                </c:pt>
                <c:pt idx="73">
                  <c:v>15.3627506623885</c:v>
                </c:pt>
                <c:pt idx="74">
                  <c:v>14.928440544128399</c:v>
                </c:pt>
                <c:pt idx="75">
                  <c:v>14.516873978902799</c:v>
                </c:pt>
                <c:pt idx="76">
                  <c:v>14.197102590341199</c:v>
                </c:pt>
                <c:pt idx="77">
                  <c:v>14.096213123354399</c:v>
                </c:pt>
                <c:pt idx="78">
                  <c:v>14.2808763719382</c:v>
                </c:pt>
                <c:pt idx="79">
                  <c:v>13.847463762158499</c:v>
                </c:pt>
                <c:pt idx="80">
                  <c:v>13.919777533821501</c:v>
                </c:pt>
                <c:pt idx="81">
                  <c:v>15.4048033380158</c:v>
                </c:pt>
                <c:pt idx="82">
                  <c:v>16.676469076471701</c:v>
                </c:pt>
                <c:pt idx="83">
                  <c:v>16.2039200024102</c:v>
                </c:pt>
              </c:numCache>
            </c:numRef>
          </c:val>
          <c:smooth val="0"/>
          <c:extLst>
            <c:ext xmlns:c16="http://schemas.microsoft.com/office/drawing/2014/chart" uri="{C3380CC4-5D6E-409C-BE32-E72D297353CC}">
              <c16:uniqueId val="{00000008-BFDD-4C92-BB16-4C0140EE2E73}"/>
            </c:ext>
          </c:extLst>
        </c:ser>
        <c:dLbls>
          <c:showLegendKey val="0"/>
          <c:showVal val="0"/>
          <c:showCatName val="0"/>
          <c:showSerName val="0"/>
          <c:showPercent val="0"/>
          <c:showBubbleSize val="0"/>
        </c:dLbls>
        <c:marker val="1"/>
        <c:smooth val="0"/>
        <c:axId val="1485474111"/>
        <c:axId val="1485466623"/>
      </c:lineChart>
      <c:catAx>
        <c:axId val="1470555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70529167"/>
        <c:crosses val="autoZero"/>
        <c:auto val="1"/>
        <c:lblAlgn val="ctr"/>
        <c:lblOffset val="100"/>
        <c:tickLblSkip val="4"/>
        <c:noMultiLvlLbl val="0"/>
      </c:catAx>
      <c:valAx>
        <c:axId val="1470529167"/>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70555375"/>
        <c:crosses val="autoZero"/>
        <c:crossBetween val="between"/>
      </c:valAx>
      <c:valAx>
        <c:axId val="1485466623"/>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85474111"/>
        <c:crosses val="max"/>
        <c:crossBetween val="between"/>
      </c:valAx>
      <c:catAx>
        <c:axId val="1485474111"/>
        <c:scaling>
          <c:orientation val="minMax"/>
        </c:scaling>
        <c:delete val="1"/>
        <c:axPos val="b"/>
        <c:numFmt formatCode="General" sourceLinked="1"/>
        <c:majorTickMark val="out"/>
        <c:minorTickMark val="none"/>
        <c:tickLblPos val="nextTo"/>
        <c:crossAx val="1485466623"/>
        <c:crosses val="autoZero"/>
        <c:auto val="1"/>
        <c:lblAlgn val="ctr"/>
        <c:lblOffset val="100"/>
        <c:noMultiLvlLbl val="0"/>
      </c:catAx>
      <c:spPr>
        <a:noFill/>
        <a:ln>
          <a:noFill/>
        </a:ln>
        <a:effectLst/>
      </c:spPr>
    </c:plotArea>
    <c:legend>
      <c:legendPos val="b"/>
      <c:layout>
        <c:manualLayout>
          <c:xMode val="edge"/>
          <c:yMode val="edge"/>
          <c:x val="8.0886295463067137E-2"/>
          <c:y val="0.7974030963520865"/>
          <c:w val="0.77572729190101242"/>
          <c:h val="0.1156403819087831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3/4/2023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3/4/2023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bls.gov/news.release/empsit.t02.ht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bls.gov/news.release/empsit.t02.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ls.gov/news.release/empsit.nr0.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bls.gov/news.release/empsit.t02.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endParaRPr lang="en-US" sz="1200" dirty="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7396A7-C848-4B70-B78D-73F326253367}" type="slidenum">
              <a:rPr lang="en-US" smtClean="0">
                <a:solidFill>
                  <a:prstClr val="black"/>
                </a:solidFill>
              </a:rPr>
              <a:pPr eaLnBrk="1" hangingPunct="1"/>
              <a:t>10</a:t>
            </a:fld>
            <a:endParaRPr lang="en-US">
              <a:solidFill>
                <a:prstClr val="black"/>
              </a:solidFill>
            </a:endParaRPr>
          </a:p>
        </p:txBody>
      </p:sp>
      <p:sp>
        <p:nvSpPr>
          <p:cNvPr id="634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32C9542-678C-4479-B4F4-0A4DC627A4C0}" type="slidenum">
              <a:rPr lang="en-US" sz="1200">
                <a:solidFill>
                  <a:prstClr val="black"/>
                </a:solidFill>
                <a:cs typeface="Arial" charset="0"/>
              </a:rPr>
              <a:pPr algn="r" eaLnBrk="1" hangingPunct="1"/>
              <a:t>10</a:t>
            </a:fld>
            <a:endParaRPr lang="en-US" sz="1200">
              <a:solidFill>
                <a:prstClr val="black"/>
              </a:solidFill>
              <a:cs typeface="Arial" charset="0"/>
            </a:endParaRPr>
          </a:p>
        </p:txBody>
      </p:sp>
      <p:sp>
        <p:nvSpPr>
          <p:cNvPr id="63492" name="Rectangle 2"/>
          <p:cNvSpPr>
            <a:spLocks noGrp="1" noRot="1" noChangeAspect="1" noChangeArrowheads="1" noTextEdit="1"/>
          </p:cNvSpPr>
          <p:nvPr>
            <p:ph type="sldImg"/>
          </p:nvPr>
        </p:nvSpPr>
        <p:spPr>
          <a:xfrm>
            <a:off x="1143000" y="534988"/>
            <a:ext cx="4572000" cy="3429000"/>
          </a:xfrm>
          <a:ln/>
        </p:spPr>
      </p:sp>
      <p:sp>
        <p:nvSpPr>
          <p:cNvPr id="6349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As one would expect, teens have lower participation rates and higher unemployment rates than adults.  What is striking, though, are the racial disparities:  the proportion of white teens in the labor force, getting skills and experience that will help them later as adult job market participants, is far higher than the black teen participation rate. And the unemployment rate for black teens is far higher than for white teens. </a:t>
            </a:r>
          </a:p>
          <a:p>
            <a:pPr eaLnBrk="1" hangingPunct="1"/>
            <a:endParaRPr lang="en-US" dirty="0"/>
          </a:p>
          <a:p>
            <a:pPr eaLnBrk="1" hangingPunct="1"/>
            <a:r>
              <a:rPr lang="en-US" dirty="0"/>
              <a:t>Source:  Bureau of Labor Statistics, U.S. Department of Labor</a:t>
            </a:r>
          </a:p>
          <a:p>
            <a:pPr eaLnBrk="1" hangingPunct="1"/>
            <a:r>
              <a:rPr lang="en-US" dirty="0"/>
              <a:t>www.bls.gov, look for latest “employment situation”</a:t>
            </a:r>
          </a:p>
          <a:p>
            <a:pPr eaLnBrk="1" hangingPunct="1"/>
            <a:r>
              <a:rPr lang="en-US" dirty="0">
                <a:hlinkClick r:id="rId3"/>
              </a:rPr>
              <a:t>http://www.bls.gov/news.release/empsit.nr0.htm</a:t>
            </a:r>
            <a:r>
              <a:rPr lang="en-US" dirty="0"/>
              <a:t> (Table A-2)</a:t>
            </a:r>
          </a:p>
          <a:p>
            <a:pPr eaLnBrk="1" hangingPunct="1"/>
            <a:r>
              <a:rPr lang="en-US" dirty="0">
                <a:hlinkClick r:id="rId4"/>
              </a:rPr>
              <a:t>http://www.bls.gov/news.release/empsit.t02.htm</a:t>
            </a:r>
            <a:endParaRPr lang="en-US" dirty="0"/>
          </a:p>
        </p:txBody>
      </p:sp>
    </p:spTree>
    <p:extLst>
      <p:ext uri="{BB962C8B-B14F-4D97-AF65-F5344CB8AC3E}">
        <p14:creationId xmlns:p14="http://schemas.microsoft.com/office/powerpoint/2010/main" val="416555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46662A-959D-40EC-93F3-FE800524EE96}" type="slidenum">
              <a:rPr lang="en-US" smtClean="0">
                <a:solidFill>
                  <a:prstClr val="black"/>
                </a:solidFill>
              </a:rPr>
              <a:pPr eaLnBrk="1" hangingPunct="1"/>
              <a:t>11</a:t>
            </a:fld>
            <a:endParaRPr lang="en-US">
              <a:solidFill>
                <a:prstClr val="black"/>
              </a:solidFill>
            </a:endParaRPr>
          </a:p>
        </p:txBody>
      </p:sp>
      <p:sp>
        <p:nvSpPr>
          <p:cNvPr id="64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028E5D6-73B0-47EE-87B1-D9C6349EB9DA}" type="slidenum">
              <a:rPr lang="en-US" sz="1200">
                <a:solidFill>
                  <a:prstClr val="black"/>
                </a:solidFill>
                <a:cs typeface="Arial" charset="0"/>
              </a:rPr>
              <a:pPr algn="r" eaLnBrk="1" hangingPunct="1"/>
              <a:t>11</a:t>
            </a:fld>
            <a:endParaRPr lang="en-US" sz="1200">
              <a:solidFill>
                <a:prstClr val="black"/>
              </a:solidFill>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Compared to the national average, unemployment is higher for Hispanics and lower for Asians.  The participation rates of these groups are similar to the national average.  </a:t>
            </a:r>
          </a:p>
          <a:p>
            <a:pPr eaLnBrk="1" hangingPunct="1"/>
            <a:endParaRPr lang="en-US" dirty="0"/>
          </a:p>
          <a:p>
            <a:pPr eaLnBrk="1" hangingPunct="1"/>
            <a:r>
              <a:rPr lang="en-US" dirty="0"/>
              <a:t>Note:  Asian is the only demographic group for which seasonally adjusted data were not available.  The figures for all other groups are seasonally adjusted.  (The seasonal adjustments seem to make relatively little difference in most months.)</a:t>
            </a:r>
          </a:p>
          <a:p>
            <a:pPr eaLnBrk="1" hangingPunct="1"/>
            <a:endParaRPr lang="en-US" dirty="0"/>
          </a:p>
          <a:p>
            <a:pPr eaLnBrk="1" hangingPunct="1"/>
            <a:r>
              <a:rPr lang="en-US" dirty="0"/>
              <a:t>Source:  Bureau of Labor Statistics, U.S. Department of Labor</a:t>
            </a:r>
          </a:p>
          <a:p>
            <a:pPr eaLnBrk="1" hangingPunct="1"/>
            <a:r>
              <a:rPr lang="en-US" dirty="0"/>
              <a:t>www.bls.gov, look for latest “employment situation”</a:t>
            </a:r>
          </a:p>
          <a:p>
            <a:pPr eaLnBrk="1" hangingPunct="1"/>
            <a:r>
              <a:rPr lang="en-US" dirty="0">
                <a:hlinkClick r:id="rId3"/>
              </a:rPr>
              <a:t>http://www.bls.gov/news.release/empsit.nr0.htm</a:t>
            </a:r>
            <a:r>
              <a:rPr lang="en-US" dirty="0"/>
              <a:t> (tables A-2 and A-3)</a:t>
            </a:r>
          </a:p>
          <a:p>
            <a:pPr eaLnBrk="1" hangingPunct="1"/>
            <a:r>
              <a:rPr lang="en-US" dirty="0">
                <a:hlinkClick r:id="rId4"/>
              </a:rPr>
              <a:t>http://www.bls.gov/news.release/empsit.t02.htm</a:t>
            </a:r>
            <a:endParaRPr lang="en-US" dirty="0"/>
          </a:p>
          <a:p>
            <a:pPr eaLnBrk="1" hangingPunct="1"/>
            <a:r>
              <a:rPr lang="en-US" dirty="0"/>
              <a:t>Asian data remains not seasonally adjusted.</a:t>
            </a:r>
          </a:p>
        </p:txBody>
      </p:sp>
    </p:spTree>
    <p:extLst>
      <p:ext uri="{BB962C8B-B14F-4D97-AF65-F5344CB8AC3E}">
        <p14:creationId xmlns:p14="http://schemas.microsoft.com/office/powerpoint/2010/main" val="14915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B9080B-5F33-48CB-ADBB-B373A58650CC}" type="slidenum">
              <a:rPr lang="en-US" smtClean="0">
                <a:solidFill>
                  <a:prstClr val="black"/>
                </a:solidFill>
              </a:rPr>
              <a:pPr eaLnBrk="1" hangingPunct="1"/>
              <a:t>12</a:t>
            </a:fld>
            <a:endParaRPr lang="en-US">
              <a:solidFill>
                <a:prstClr val="black"/>
              </a:solidFill>
            </a:endParaRPr>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6D3580C-EB2D-4976-930F-31EA44D3F555}" type="slidenum">
              <a:rPr lang="en-US" sz="1200">
                <a:solidFill>
                  <a:prstClr val="black"/>
                </a:solidFill>
                <a:cs typeface="Arial" charset="0"/>
              </a:rPr>
              <a:pPr algn="r" eaLnBrk="1" hangingPunct="1"/>
              <a:t>12</a:t>
            </a:fld>
            <a:endParaRPr lang="en-US" sz="1200">
              <a:solidFill>
                <a:prstClr val="black"/>
              </a:solidFill>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It shouldn’t be surprising that educational attainment is positively related to labor force participation:  for most people, the prospect of better jobs is a key reason for investing in education.  </a:t>
            </a:r>
          </a:p>
          <a:p>
            <a:pPr eaLnBrk="1" hangingPunct="1"/>
            <a:endParaRPr lang="en-US" dirty="0"/>
          </a:p>
          <a:p>
            <a:pPr eaLnBrk="1" hangingPunct="1"/>
            <a:endParaRPr lang="en-US" dirty="0"/>
          </a:p>
          <a:p>
            <a:pPr eaLnBrk="1" hangingPunct="1"/>
            <a:r>
              <a:rPr lang="en-US" dirty="0"/>
              <a:t>Source:  Bureau of Labor Statistics, U.S. Department of Labor</a:t>
            </a:r>
          </a:p>
          <a:p>
            <a:pPr eaLnBrk="1" hangingPunct="1"/>
            <a:r>
              <a:rPr lang="en-US" dirty="0"/>
              <a:t>www.bls.gov, look for latest “employment situation”</a:t>
            </a:r>
          </a:p>
          <a:p>
            <a:pPr eaLnBrk="1" hangingPunct="1"/>
            <a:r>
              <a:rPr lang="en-US" dirty="0">
                <a:hlinkClick r:id="rId3"/>
              </a:rPr>
              <a:t>http://www.bls.gov/news.release/empsit.nr0.htm</a:t>
            </a:r>
            <a:r>
              <a:rPr lang="en-US" dirty="0"/>
              <a:t> (Table A-4)</a:t>
            </a:r>
          </a:p>
          <a:p>
            <a:pPr eaLnBrk="1" hangingPunct="1"/>
            <a:r>
              <a:rPr lang="en-US" dirty="0"/>
              <a:t>http://www.bls.gov/news.release/empsit.t04.htm  </a:t>
            </a:r>
          </a:p>
        </p:txBody>
      </p:sp>
    </p:spTree>
    <p:extLst>
      <p:ext uri="{BB962C8B-B14F-4D97-AF65-F5344CB8AC3E}">
        <p14:creationId xmlns:p14="http://schemas.microsoft.com/office/powerpoint/2010/main" val="212489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eaLnBrk="1" hangingPunct="1"/>
            <a:r>
              <a:rPr lang="en-US" dirty="0"/>
              <a:t>The male LF participation rate is males in the labor force as a percentage of all males.  Similarly for females.  </a:t>
            </a:r>
          </a:p>
          <a:p>
            <a:pPr eaLnBrk="1" hangingPunct="1"/>
            <a:r>
              <a:rPr lang="en-US" dirty="0"/>
              <a:t>The vertical axis starts at 30 rather than 0 to make the trends more apparent.  </a:t>
            </a:r>
          </a:p>
          <a:p>
            <a:pPr eaLnBrk="1" hangingPunct="1"/>
            <a:r>
              <a:rPr lang="en-US" dirty="0"/>
              <a:t>Since 1950, female participation has nearly doubled—from 34% to 56.7%.  Male participation has declined from 86% to 68.7%.  </a:t>
            </a:r>
          </a:p>
          <a:p>
            <a:pPr eaLnBrk="1" hangingPunct="1"/>
            <a:r>
              <a:rPr lang="en-US" dirty="0"/>
              <a:t>Source: </a:t>
            </a:r>
            <a:r>
              <a:rPr lang="en-US" sz="1200" b="0" i="0" kern="1200" dirty="0">
                <a:solidFill>
                  <a:schemeClr val="tx1"/>
                </a:solidFill>
                <a:effectLst/>
                <a:latin typeface="+mn-lt"/>
                <a:ea typeface="+mn-ea"/>
                <a:cs typeface="+mn-cs"/>
              </a:rPr>
              <a:t>US. Bureau of Labor Statistics, Civilian Labor Force Participation Rate: Men [LNS11300001], and Civilian Labor Force Participation Rate: Women [LNS11300002], retrieved from FRED, Federal Reserve Bank of St. Louis; https://fred.stlouisfed.org/series/LNS11300001, https://fred.stlouisfed.org/series/LNS11300002, July 10, 2016.</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48095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This slide recaps the lessons from the preceding exercise and mentions an additional point from the text:  people may misreport their labor market status to the BLS, perhaps because they think it will help them get public assistance.  This also makes the unemployment rate a bit less accurate.  </a:t>
            </a: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63497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88820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1888201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Unemployment is a serious and complicated problem with a variety of causes.  To most effectively address such a problem, we need to break it down and look at each cause separately.  </a:t>
            </a:r>
          </a:p>
          <a:p>
            <a:pPr eaLnBrk="1" hangingPunct="1"/>
            <a:endParaRPr lang="en-US" dirty="0"/>
          </a:p>
          <a:p>
            <a:pPr eaLnBrk="1" hangingPunct="1"/>
            <a:r>
              <a:rPr lang="en-US" dirty="0"/>
              <a:t>We begin by noting that the causes of short-run fluctuations in unemployment are different than the causes of the long-run average unemployment rate, called the “natural rate of unemployment.”</a:t>
            </a:r>
          </a:p>
          <a:p>
            <a:pPr eaLnBrk="1" hangingPunct="1"/>
            <a:endParaRPr lang="en-US" dirty="0"/>
          </a:p>
          <a:p>
            <a:pPr eaLnBrk="1" hangingPunct="1"/>
            <a:r>
              <a:rPr lang="en-US" dirty="0"/>
              <a:t>The next slide shows U.S. data on both since 1960.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025388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Cyclical unemployment is the gap between the two lines.  In recessions, the actual unemployment rate is higher than the natural rate, and cyclical unemployment is positive.  In booms, unemployment is below the natural rate and cyclical unemployment is negative.  </a:t>
            </a:r>
          </a:p>
          <a:p>
            <a:pPr eaLnBrk="1" hangingPunct="1"/>
            <a:endParaRPr lang="en-US" dirty="0"/>
          </a:p>
          <a:p>
            <a:pPr eaLnBrk="1" hangingPunct="1"/>
            <a:r>
              <a:rPr lang="en-US" dirty="0"/>
              <a:t>Sources:  Unemployment rate from FRED, series UNRATE, quarterly (average of monthly rates)</a:t>
            </a:r>
          </a:p>
          <a:p>
            <a:pPr eaLnBrk="1" hangingPunct="1"/>
            <a:r>
              <a:rPr lang="en-US" dirty="0"/>
              <a:t>Natural rate of unemployment from CBO, http://www.cbo.gov/Spreadsheets.cfm, scroll down to Table 2-2. </a:t>
            </a:r>
          </a:p>
          <a:p>
            <a:pPr eaLnBrk="1" hangingPunct="1"/>
            <a:r>
              <a:rPr lang="en-US" sz="1200" b="0" i="0" kern="1200" dirty="0">
                <a:solidFill>
                  <a:schemeClr val="tx1"/>
                </a:solidFill>
                <a:effectLst/>
                <a:latin typeface="+mn-lt"/>
                <a:ea typeface="+mn-ea"/>
                <a:cs typeface="+mn-cs"/>
              </a:rPr>
              <a:t>US. Congressional Budget Office, Natural Rate of Unemployment (Short-Term) [NROUST], retrieved from FRED, Federal Reserve Bank of St. Louis; https://fred.stlouisfed.org/series/NROUST, July 10, 2016.</a:t>
            </a:r>
          </a:p>
          <a:p>
            <a:pPr eaLnBrk="1" hangingPunct="1"/>
            <a:r>
              <a:rPr lang="en-US" sz="1200" b="0" i="0" kern="1200" dirty="0">
                <a:solidFill>
                  <a:schemeClr val="tx1"/>
                </a:solidFill>
                <a:effectLst/>
                <a:latin typeface="+mn-lt"/>
                <a:ea typeface="+mn-ea"/>
                <a:cs typeface="+mn-cs"/>
              </a:rPr>
              <a:t>US. Bureau of Labor Statistics, Civilian Unemployment Rate [UNRATE], retrieved from FRED, Federal Reserve Bank of St. Louis; https://fred.stlouisfed.org/series/UNRATE, July 10, 2016.</a:t>
            </a:r>
          </a:p>
          <a:p>
            <a:r>
              <a:rPr lang="en-US" dirty="0"/>
              <a:t>For the newest data, use the following link: https://fred.stlouisfed.org/graph/fredgraph.png?g=5jml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405671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In later chapters, we will study short-run economic fluctuations and learn more about the causes and possible cures of cyclical unemployment.  For the rest of this chapter, our job is </a:t>
            </a:r>
            <a:r>
              <a:rPr lang="en-US" b="1" dirty="0"/>
              <a:t>understanding </a:t>
            </a:r>
            <a:r>
              <a:rPr lang="en-US" dirty="0"/>
              <a:t>the various </a:t>
            </a:r>
            <a:r>
              <a:rPr lang="en-US" b="1" dirty="0"/>
              <a:t>causes of the natural rate of unemployment</a:t>
            </a:r>
            <a:r>
              <a:rPr lang="en-US" dirty="0"/>
              <a:t>.  </a:t>
            </a:r>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636864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Palatino-Roman"/>
              </a:rPr>
              <a:t>One reason why economies </a:t>
            </a:r>
            <a:r>
              <a:rPr lang="en-US" sz="1800" b="1" i="0" u="none" strike="noStrike" baseline="0" dirty="0">
                <a:latin typeface="Palatino-Roman"/>
              </a:rPr>
              <a:t>always</a:t>
            </a:r>
            <a:r>
              <a:rPr lang="en-US" sz="1800" b="0" i="0" u="none" strike="noStrike" baseline="0" dirty="0">
                <a:latin typeface="Palatino-Roman"/>
              </a:rPr>
              <a:t> experience </a:t>
            </a:r>
            <a:r>
              <a:rPr lang="en-US" sz="1800" b="1" i="0" u="none" strike="noStrike" baseline="0" dirty="0">
                <a:latin typeface="Palatino-Roman"/>
              </a:rPr>
              <a:t>some unemployment</a:t>
            </a:r>
            <a:r>
              <a:rPr lang="en-US" sz="1800" b="0" i="0" u="none" strike="noStrike" baseline="0" dirty="0">
                <a:latin typeface="Palatino-Roman"/>
              </a:rPr>
              <a:t> is </a:t>
            </a:r>
            <a:r>
              <a:rPr lang="en-US" sz="1800" b="1" i="0" u="none" strike="noStrike" baseline="0" dirty="0">
                <a:latin typeface="Palatino-Roman"/>
              </a:rPr>
              <a:t>job search</a:t>
            </a:r>
            <a:r>
              <a:rPr lang="en-US" sz="1800" b="0" i="0" u="none" strike="noStrike" baseline="0" dirty="0">
                <a:latin typeface="Palatino-Roman"/>
              </a:rPr>
              <a:t>. </a:t>
            </a:r>
            <a:r>
              <a:rPr lang="en-US" dirty="0"/>
              <a:t>The economy is always changing, so some frictional unemployment is inevitable.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1072418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Roman"/>
              </a:rPr>
              <a:t>Even if </a:t>
            </a:r>
            <a:r>
              <a:rPr lang="en-US" sz="1800" b="1" i="0" u="none" strike="noStrike" baseline="0" dirty="0">
                <a:latin typeface="Palatino-Roman"/>
              </a:rPr>
              <a:t>some frictional unemployment </a:t>
            </a:r>
            <a:r>
              <a:rPr lang="en-US" sz="1800" b="0" i="0" u="none" strike="noStrike" baseline="0" dirty="0">
                <a:latin typeface="Palatino-Roman"/>
              </a:rPr>
              <a:t>is </a:t>
            </a:r>
            <a:r>
              <a:rPr lang="en-US" sz="1800" b="1" i="0" u="none" strike="noStrike" baseline="0" dirty="0">
                <a:latin typeface="Palatino-Roman"/>
              </a:rPr>
              <a:t>inevitable</a:t>
            </a:r>
            <a:r>
              <a:rPr lang="en-US" sz="1800" b="0" i="0" u="none" strike="noStrike" baseline="0" dirty="0">
                <a:latin typeface="Palatino-Roman"/>
              </a:rPr>
              <a:t>, the precise amount is not. The </a:t>
            </a:r>
            <a:r>
              <a:rPr lang="en-US" sz="1800" b="1" i="0" u="none" strike="noStrike" baseline="0" dirty="0">
                <a:latin typeface="Palatino-Roman"/>
              </a:rPr>
              <a:t>faster information spreads </a:t>
            </a:r>
            <a:r>
              <a:rPr lang="en-US" sz="1800" b="0" i="0" u="none" strike="noStrike" baseline="0" dirty="0">
                <a:latin typeface="Palatino-Roman"/>
              </a:rPr>
              <a:t>about job openings and worker availability, the </a:t>
            </a:r>
            <a:r>
              <a:rPr lang="en-US" sz="1800" b="1" i="0" u="none" strike="noStrike" baseline="0" dirty="0">
                <a:latin typeface="Palatino-Roman"/>
              </a:rPr>
              <a:t>more</a:t>
            </a:r>
          </a:p>
          <a:p>
            <a:pPr algn="l"/>
            <a:r>
              <a:rPr lang="en-US" sz="1800" b="1" i="0" u="none" strike="noStrike" baseline="0" dirty="0">
                <a:latin typeface="Palatino-Roman"/>
              </a:rPr>
              <a:t>rapidly the economy can match workers and firms – </a:t>
            </a:r>
            <a:r>
              <a:rPr lang="en-US" sz="1800" b="0" i="0" u="none" strike="noStrike" baseline="0" dirty="0">
                <a:latin typeface="Palatino-Roman"/>
              </a:rPr>
              <a:t>public policy may play a role.</a:t>
            </a:r>
            <a:endParaRPr lang="en-US" b="1"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876877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410957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3303820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D3572E-8716-4CD7-9F26-4ECB9DACFF70}" type="slidenum">
              <a:rPr lang="en-US" smtClean="0"/>
              <a:pPr eaLnBrk="1" hangingPunct="1"/>
              <a:t>28</a:t>
            </a:fld>
            <a:endParaRPr lang="en-US"/>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3440A8E-2DA4-4935-91D5-CDF700A40EC2}" type="slidenum">
              <a:rPr lang="en-US" sz="1200">
                <a:cs typeface="Arial" charset="0"/>
              </a:rPr>
              <a:pPr algn="r" eaLnBrk="1" hangingPunct="1"/>
              <a:t>28</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On this graph, W</a:t>
            </a:r>
            <a:r>
              <a:rPr lang="en-US" baseline="-25000" dirty="0"/>
              <a:t>E</a:t>
            </a:r>
            <a:r>
              <a:rPr lang="en-US" dirty="0"/>
              <a:t> is the equilibrium wage. </a:t>
            </a:r>
          </a:p>
          <a:p>
            <a:pPr eaLnBrk="1" hangingPunct="1"/>
            <a:endParaRPr lang="en-US" dirty="0"/>
          </a:p>
          <a:p>
            <a:pPr algn="l"/>
            <a:r>
              <a:rPr lang="en-US" sz="1800" b="1" i="0" u="none" strike="noStrike" baseline="0" dirty="0">
                <a:latin typeface="Palatino-Roman"/>
              </a:rPr>
              <a:t>Having seen </a:t>
            </a:r>
            <a:r>
              <a:rPr lang="en-US" sz="1800" b="0" i="0" u="none" strike="noStrike" baseline="0" dirty="0">
                <a:latin typeface="Palatino-Roman"/>
              </a:rPr>
              <a:t>how </a:t>
            </a:r>
            <a:r>
              <a:rPr lang="en-US" sz="1800" b="1" i="0" u="none" strike="noStrike" baseline="0" dirty="0">
                <a:latin typeface="Palatino-Roman"/>
              </a:rPr>
              <a:t>frictional unemployment </a:t>
            </a:r>
            <a:r>
              <a:rPr lang="en-US" sz="1800" b="0" i="0" u="none" strike="noStrike" baseline="0" dirty="0">
                <a:latin typeface="Palatino-Roman"/>
              </a:rPr>
              <a:t>results from the process of matching workers and jobs, let’s </a:t>
            </a:r>
            <a:r>
              <a:rPr lang="en-US" sz="1800" b="1" i="0" u="none" strike="noStrike" baseline="0" dirty="0">
                <a:latin typeface="Palatino-Roman"/>
              </a:rPr>
              <a:t>now examine </a:t>
            </a:r>
            <a:r>
              <a:rPr lang="en-US" sz="1800" b="0" i="0" u="none" strike="noStrike" baseline="0" dirty="0">
                <a:latin typeface="Palatino-Roman"/>
              </a:rPr>
              <a:t>how </a:t>
            </a:r>
            <a:r>
              <a:rPr lang="en-US" sz="1800" b="1" i="0" u="none" strike="noStrike" baseline="0" dirty="0">
                <a:latin typeface="Palatino-Roman"/>
              </a:rPr>
              <a:t>structural unemployment </a:t>
            </a:r>
            <a:r>
              <a:rPr lang="en-US" sz="1800" b="0" i="0" u="none" strike="noStrike" baseline="0" dirty="0">
                <a:latin typeface="Palatino-Roman"/>
              </a:rPr>
              <a:t>results when</a:t>
            </a:r>
          </a:p>
          <a:p>
            <a:pPr algn="l"/>
            <a:r>
              <a:rPr lang="en-US" sz="1800" b="0" i="0" u="none" strike="noStrike" baseline="0" dirty="0">
                <a:latin typeface="Palatino-Roman"/>
              </a:rPr>
              <a:t>the number of jobs is insufficient for the number of workers.</a:t>
            </a:r>
            <a:endParaRPr lang="en-US" dirty="0"/>
          </a:p>
        </p:txBody>
      </p:sp>
    </p:spTree>
    <p:extLst>
      <p:ext uri="{BB962C8B-B14F-4D97-AF65-F5344CB8AC3E}">
        <p14:creationId xmlns:p14="http://schemas.microsoft.com/office/powerpoint/2010/main" val="680594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textbook has a case study entitled “Who earns the minimum wage?”  It summarizes a recent study by the Department of Labor detailing minimum wage earners.  </a:t>
            </a:r>
          </a:p>
          <a:p>
            <a:pPr eaLnBrk="1" hangingPunct="1"/>
            <a:endParaRPr lang="en-US" dirty="0"/>
          </a:p>
          <a:p>
            <a:pPr algn="l"/>
            <a:r>
              <a:rPr lang="en-US" sz="1800" b="0" i="0" u="none" strike="noStrike" baseline="0" dirty="0">
                <a:solidFill>
                  <a:srgbClr val="231F20"/>
                </a:solidFill>
                <a:latin typeface="Bembo" panose="020B0604020202020204" pitchFamily="18" charset="0"/>
              </a:rPr>
              <a:t>These studies find that a </a:t>
            </a:r>
            <a:r>
              <a:rPr lang="en-US" sz="1800" b="1" i="0" u="none" strike="noStrike" baseline="0" dirty="0">
                <a:solidFill>
                  <a:srgbClr val="231F20"/>
                </a:solidFill>
                <a:latin typeface="Bembo" panose="020B0604020202020204" pitchFamily="18" charset="0"/>
              </a:rPr>
              <a:t>10-percent increase in the minimum wage reduces teenage employment by 1 to 3 percent</a:t>
            </a:r>
            <a:r>
              <a:rPr lang="en-US" sz="1800" b="0" i="0" u="none" strike="noStrike" baseline="0" dirty="0">
                <a:solidFill>
                  <a:srgbClr val="231F20"/>
                </a:solidFill>
                <a:latin typeface="Bembo" panose="020B0604020202020204" pitchFamily="18" charset="0"/>
              </a:rPr>
              <a:t>.</a:t>
            </a:r>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207729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939239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textbook has a case study entitled “Who earns the minimum wage?”  It summarizes a recent study by the Department of Labor detailing minimum wage earners.  </a:t>
            </a:r>
          </a:p>
          <a:p>
            <a:pPr eaLnBrk="1" hangingPunct="1"/>
            <a:endParaRPr lang="en-US" dirty="0"/>
          </a:p>
          <a:p>
            <a:pPr algn="l"/>
            <a:r>
              <a:rPr lang="en-US" sz="1800" b="0" i="0" u="none" strike="noStrike" baseline="0" dirty="0">
                <a:solidFill>
                  <a:srgbClr val="231F20"/>
                </a:solidFill>
                <a:latin typeface="Bembo" panose="020B0604020202020204" pitchFamily="18" charset="0"/>
              </a:rPr>
              <a:t>These studies find that a </a:t>
            </a:r>
            <a:r>
              <a:rPr lang="en-US" sz="1800" b="1" i="0" u="none" strike="noStrike" baseline="0" dirty="0">
                <a:solidFill>
                  <a:srgbClr val="231F20"/>
                </a:solidFill>
                <a:latin typeface="Bembo" panose="020B0604020202020204" pitchFamily="18" charset="0"/>
              </a:rPr>
              <a:t>10-percent increase in the minimum wage reduces teenage employment by 1 to 3 percent</a:t>
            </a:r>
            <a:r>
              <a:rPr lang="en-US" sz="1800" b="0" i="0" u="none" strike="noStrike" baseline="0" dirty="0">
                <a:solidFill>
                  <a:srgbClr val="231F20"/>
                </a:solidFill>
                <a:latin typeface="Bembo" panose="020B0604020202020204" pitchFamily="18" charset="0"/>
              </a:rPr>
              <a:t>.</a:t>
            </a:r>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2004093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Information about the union wage premium differs.  The textbook says that union wages are 10–20% higher.  Other sources, such as the AFL-CIO and the </a:t>
            </a:r>
            <a:r>
              <a:rPr lang="en-US" i="1" dirty="0"/>
              <a:t>New York Times </a:t>
            </a:r>
            <a:r>
              <a:rPr lang="en-US" dirty="0"/>
              <a:t>article featured in the “In the News Box,” say the figure is closer to 20%, not including the increased benefits that union workers enjoy.  The BLS (stats.bls.gov) reports that, in 2004, median weekly earnings of full-time employed workers were $781 for union members and $612 for non-union members—a difference of 28%. </a:t>
            </a:r>
          </a:p>
          <a:p>
            <a:pPr eaLnBrk="1" hangingPunct="1"/>
            <a:endParaRPr lang="en-US" dirty="0"/>
          </a:p>
          <a:p>
            <a:pPr eaLnBrk="1" hangingPunct="1"/>
            <a:r>
              <a:rPr lang="en-US" dirty="0"/>
              <a:t>So the range of estimates seems to be about 10–30%.  I picked 20%, a nice round number in the middle of this range, to put on this slide in the 3</a:t>
            </a:r>
            <a:r>
              <a:rPr lang="en-US" baseline="30000" dirty="0"/>
              <a:t>rd</a:t>
            </a:r>
            <a:r>
              <a:rPr lang="en-US" dirty="0"/>
              <a:t> bullet point.  </a:t>
            </a:r>
          </a:p>
          <a:p>
            <a:pPr eaLnBrk="1" hangingPunct="1"/>
            <a:br>
              <a:rPr lang="en-US" dirty="0"/>
            </a:b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3088780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055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9614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231F20"/>
                </a:solidFill>
                <a:latin typeface="Bembo" panose="02020502050201020203" pitchFamily="18" charset="0"/>
              </a:rPr>
              <a:t>The unemployment caused by unions and by the threat of unionization is an</a:t>
            </a:r>
          </a:p>
          <a:p>
            <a:pPr algn="l"/>
            <a:r>
              <a:rPr lang="en-US" sz="1800" b="0" i="0" u="none" strike="noStrike" baseline="0" dirty="0">
                <a:solidFill>
                  <a:srgbClr val="231F20"/>
                </a:solidFill>
                <a:latin typeface="Bembo" panose="02020502050201020203" pitchFamily="18" charset="0"/>
              </a:rPr>
              <a:t>instance of </a:t>
            </a:r>
            <a:r>
              <a:rPr lang="en-US" sz="1800" b="1" i="0" u="none" strike="noStrike" baseline="0" dirty="0">
                <a:solidFill>
                  <a:srgbClr val="231F20"/>
                </a:solidFill>
                <a:latin typeface="Bembo" panose="02020502050201020203" pitchFamily="18" charset="0"/>
              </a:rPr>
              <a:t>conflict between different groups</a:t>
            </a:r>
            <a:r>
              <a:rPr lang="en-US" sz="1800" b="0" i="0" u="none" strike="noStrike" baseline="0" dirty="0">
                <a:solidFill>
                  <a:srgbClr val="231F20"/>
                </a:solidFill>
                <a:latin typeface="Bembo" panose="02020502050201020203" pitchFamily="18" charset="0"/>
              </a:rPr>
              <a:t> of workers—</a:t>
            </a:r>
            <a:r>
              <a:rPr lang="en-US" sz="1800" b="1" i="0" u="none" strike="noStrike" baseline="0" dirty="0">
                <a:solidFill>
                  <a:srgbClr val="231F20"/>
                </a:solidFill>
                <a:latin typeface="Bembo-Bold"/>
              </a:rPr>
              <a:t>insiders </a:t>
            </a:r>
            <a:r>
              <a:rPr lang="en-US" sz="1800" b="0" i="0" u="none" strike="noStrike" baseline="0" dirty="0">
                <a:solidFill>
                  <a:srgbClr val="231F20"/>
                </a:solidFill>
                <a:latin typeface="Bembo" panose="02020502050201020203" pitchFamily="18" charset="0"/>
              </a:rPr>
              <a:t>and </a:t>
            </a:r>
            <a:r>
              <a:rPr lang="en-US" sz="1800" b="1" i="0" u="none" strike="noStrike" baseline="0" dirty="0">
                <a:solidFill>
                  <a:srgbClr val="231F20"/>
                </a:solidFill>
                <a:latin typeface="Bembo-Bold"/>
              </a:rPr>
              <a:t>outsiders.</a:t>
            </a:r>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874253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231F20"/>
                </a:solidFill>
                <a:latin typeface="Bembo" panose="02020502050201020203" pitchFamily="18" charset="0"/>
              </a:rPr>
              <a:t>One possible explanation is that the </a:t>
            </a:r>
            <a:r>
              <a:rPr lang="en-US" sz="1800" b="1" i="0" u="none" strike="noStrike" baseline="0" dirty="0">
                <a:solidFill>
                  <a:srgbClr val="231F20"/>
                </a:solidFill>
                <a:latin typeface="Bembo" panose="02020502050201020203" pitchFamily="18" charset="0"/>
              </a:rPr>
              <a:t>centralization of wage bargaining </a:t>
            </a:r>
            <a:r>
              <a:rPr lang="en-US" sz="1800" b="0" i="0" u="none" strike="noStrike" baseline="0" dirty="0">
                <a:solidFill>
                  <a:srgbClr val="231F20"/>
                </a:solidFill>
                <a:latin typeface="Bembo" panose="02020502050201020203" pitchFamily="18" charset="0"/>
              </a:rPr>
              <a:t>and the </a:t>
            </a:r>
            <a:r>
              <a:rPr lang="en-US" sz="1800" b="1" i="0" u="none" strike="noStrike" baseline="0" dirty="0">
                <a:solidFill>
                  <a:srgbClr val="231F20"/>
                </a:solidFill>
                <a:latin typeface="Bembo" panose="02020502050201020203" pitchFamily="18" charset="0"/>
              </a:rPr>
              <a:t>role of the government</a:t>
            </a:r>
          </a:p>
          <a:p>
            <a:pPr algn="l"/>
            <a:r>
              <a:rPr lang="en-US" sz="1800" b="0" i="0" u="none" strike="noStrike" baseline="0" dirty="0">
                <a:solidFill>
                  <a:srgbClr val="231F20"/>
                </a:solidFill>
                <a:latin typeface="Bembo" panose="02020502050201020203" pitchFamily="18" charset="0"/>
              </a:rPr>
              <a:t>in the bargaining process give </a:t>
            </a:r>
            <a:r>
              <a:rPr lang="en-US" sz="1800" b="1" i="0" u="none" strike="noStrike" baseline="0" dirty="0">
                <a:solidFill>
                  <a:srgbClr val="231F20"/>
                </a:solidFill>
                <a:latin typeface="Bembo" panose="02020502050201020203" pitchFamily="18" charset="0"/>
              </a:rPr>
              <a:t>more influence to the outsiders</a:t>
            </a:r>
            <a:r>
              <a:rPr lang="en-US" sz="1800" b="0" i="0" u="none" strike="noStrike" baseline="0" dirty="0">
                <a:solidFill>
                  <a:srgbClr val="231F20"/>
                </a:solidFill>
                <a:latin typeface="Bembo" panose="02020502050201020203" pitchFamily="18" charset="0"/>
              </a:rPr>
              <a:t>, which </a:t>
            </a:r>
            <a:r>
              <a:rPr lang="en-US" sz="1800" b="1" i="0" u="none" strike="noStrike" baseline="0" dirty="0">
                <a:solidFill>
                  <a:srgbClr val="231F20"/>
                </a:solidFill>
                <a:latin typeface="Bembo" panose="02020502050201020203" pitchFamily="18" charset="0"/>
              </a:rPr>
              <a:t>keeps wages closer to the equilibrium level</a:t>
            </a:r>
            <a:r>
              <a:rPr lang="en-US" sz="1800" b="0" i="0" u="none" strike="noStrike" baseline="0" dirty="0">
                <a:solidFill>
                  <a:srgbClr val="231F20"/>
                </a:solidFill>
                <a:latin typeface="Bembo" panose="02020502050201020203" pitchFamily="18" charset="0"/>
              </a:rPr>
              <a:t>.</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2043428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case of unions and minimum wage laws, firms that pay above-equilibrium wages do so involuntarily.  The theory of efficiency wages, however, suggests that firms may willingly pay extra-high wages in order to increase the productivity of their workers.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2459042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1.  This is clearly not relevant in rich countries like the U.S., where equilibrium wages for nearly all workers are way more than enough to provide for the workers’ nutritional requirements.  But rich countries have a fairly small proportion of the world’s population.  </a:t>
            </a:r>
          </a:p>
          <a:p>
            <a:pPr eaLnBrk="1" hangingPunct="1"/>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3299115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2.  Besides the costs of placing ads, interviewing candidates, and training new hires, new workers are usually less productive in their first few months on the job—it takes time to learn how to perform their duties efficiently.  For all of these reasons, turnover is costly to firms. </a:t>
            </a:r>
          </a:p>
          <a:p>
            <a:endParaRPr lang="en-US" dirty="0"/>
          </a:p>
          <a:p>
            <a:pPr eaLnBrk="1" hangingPunct="1"/>
            <a:r>
              <a:rPr lang="en-US" dirty="0"/>
              <a:t>3.  If firms responded to the surplus of labor by reducing wages, then the most competent applicants may choose not to apply as they may have better opportunities elsewhere.  </a:t>
            </a:r>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754337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4.  In case you’re not familiar with efficiency wage theory, here’s the Cliff Notes version.  </a:t>
            </a:r>
          </a:p>
          <a:p>
            <a:pPr eaLnBrk="1" hangingPunct="1"/>
            <a:endParaRPr lang="en-US" dirty="0"/>
          </a:p>
          <a:p>
            <a:pPr eaLnBrk="1" hangingPunct="1"/>
            <a:r>
              <a:rPr lang="en-US" dirty="0"/>
              <a:t>In many jobs, each worker can choose how hard he or she works.  For simplicity, suppose there are just two choices:  working hard, or </a:t>
            </a:r>
            <a:r>
              <a:rPr lang="en-US" i="1" dirty="0"/>
              <a:t>shirking</a:t>
            </a:r>
            <a:r>
              <a:rPr lang="en-US" dirty="0"/>
              <a:t>—neglecting one’s duties and responsibilities at work.  </a:t>
            </a:r>
          </a:p>
          <a:p>
            <a:pPr eaLnBrk="1" hangingPunct="1"/>
            <a:endParaRPr lang="en-US" dirty="0"/>
          </a:p>
          <a:p>
            <a:pPr eaLnBrk="1" hangingPunct="1"/>
            <a:r>
              <a:rPr lang="en-US" dirty="0"/>
              <a:t>Clearly, the firm suffers when its workers shirk:  output and hence revenue &amp; profit are lower. So, the firm fires workers caught shirking.  However, monitoring worker effort is costly and imperfect, and workers know there’s a good chance they won’t be caught if they shirk.  </a:t>
            </a:r>
          </a:p>
          <a:p>
            <a:pPr eaLnBrk="1" hangingPunct="1"/>
            <a:endParaRPr lang="en-US" dirty="0"/>
          </a:p>
          <a:p>
            <a:pPr eaLnBrk="1" hangingPunct="1"/>
            <a:r>
              <a:rPr lang="en-US" dirty="0"/>
              <a:t>Paying workers an above-equilibrium wage gives them an incentive to work hard rather than shirk.  If their firm is the only firm paying efficiency wages, then they stand to lose a particularly good job if caught shirking.  If all firms are paying efficiency wages, then there will be structural unemployment due to the market wage being above its equilibrium level.  In this case, the incentive to work rather than shirk is the prospect of an extended spell of unemployment.  This is why Shapiro &amp; Stiglitz titled their 1984 AER article “Equilibrium Unemployment as a Worker Discipline Device.”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375433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202945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dirty="0"/>
              <a:t>The minimum wage and labor unions are two reasons why the actual wage might be above the equilibrium wage, which causes structural unemployment (as Mankiw defines it), not frictional unemployment.</a:t>
            </a:r>
          </a:p>
          <a:p>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endParaRPr lang="en-US" b="0" i="0" dirty="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dirty="0"/>
          </a:p>
          <a:p>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1839559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Many of the following slides abbreviate “unemployment rate” as “u-rate” to reduce slide clutter and to reduce the note-taking burden</a:t>
            </a:r>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31415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eaLnBrk="1" hangingPunct="1"/>
            <a:r>
              <a:rPr lang="en-US" sz="1200" dirty="0"/>
              <a:t>Data source:  Bureau of Labor Statistics, U.S. Department of Labor</a:t>
            </a:r>
          </a:p>
          <a:p>
            <a:pPr eaLnBrk="1" hangingPunct="1"/>
            <a:r>
              <a:rPr lang="en-US" sz="1200" dirty="0"/>
              <a:t>http://www.bls.gov, look for latest “Employment Situation Summary”</a:t>
            </a:r>
          </a:p>
          <a:p>
            <a:pPr eaLnBrk="1" hangingPunct="1"/>
            <a:r>
              <a:rPr lang="en-US" sz="1200" dirty="0"/>
              <a:t>http://www.bls.gov/news.release/empsit.nr0.htm (Table A-1)</a:t>
            </a:r>
          </a:p>
          <a:p>
            <a:pPr eaLnBrk="1" hangingPunct="1"/>
            <a:endParaRPr lang="en-US" sz="1200"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181600" cy="4724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143659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A72837-E126-4D08-9BF6-8A8E9986CB91}" type="slidenum">
              <a:rPr lang="en-US" smtClean="0">
                <a:solidFill>
                  <a:prstClr val="black"/>
                </a:solidFill>
              </a:rPr>
              <a:pPr eaLnBrk="1" hangingPunct="1"/>
              <a:t>9</a:t>
            </a:fld>
            <a:endParaRPr lang="en-US">
              <a:solidFill>
                <a:prstClr val="black"/>
              </a:solidFill>
            </a:endParaRPr>
          </a:p>
        </p:txBody>
      </p:sp>
      <p:sp>
        <p:nvSpPr>
          <p:cNvPr id="62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1E4524F-E0FF-4405-A9C5-927CC5AE3550}" type="slidenum">
              <a:rPr lang="en-US" sz="1200">
                <a:solidFill>
                  <a:prstClr val="black"/>
                </a:solidFill>
                <a:cs typeface="Arial" charset="0"/>
              </a:rPr>
              <a:pPr algn="r" eaLnBrk="1" hangingPunct="1"/>
              <a:t>9</a:t>
            </a:fld>
            <a:endParaRPr lang="en-US" sz="1200">
              <a:solidFill>
                <a:prstClr val="black"/>
              </a:solidFill>
              <a:cs typeface="Arial" charset="0"/>
            </a:endParaRPr>
          </a:p>
        </p:txBody>
      </p:sp>
      <p:sp>
        <p:nvSpPr>
          <p:cNvPr id="62468" name="Rectangle 2"/>
          <p:cNvSpPr>
            <a:spLocks noGrp="1" noRot="1" noChangeAspect="1" noChangeArrowheads="1" noTextEdit="1"/>
          </p:cNvSpPr>
          <p:nvPr>
            <p:ph type="sldImg"/>
          </p:nvPr>
        </p:nvSpPr>
        <p:spPr>
          <a:xfrm>
            <a:off x="1143000" y="534988"/>
            <a:ext cx="4572000" cy="3429000"/>
          </a:xfrm>
          <a:ln/>
        </p:spPr>
      </p:sp>
      <p:sp>
        <p:nvSpPr>
          <p:cNvPr id="624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Within either racial group, males have higher participation rates than females.</a:t>
            </a:r>
          </a:p>
          <a:p>
            <a:pPr eaLnBrk="1" hangingPunct="1"/>
            <a:endParaRPr lang="en-US" dirty="0"/>
          </a:p>
          <a:p>
            <a:pPr eaLnBrk="1" hangingPunct="1"/>
            <a:r>
              <a:rPr lang="en-US" dirty="0"/>
              <a:t>Blacks have far higher unemployment rates than whites.  This is of great concern to many economists and policymakers.  </a:t>
            </a:r>
          </a:p>
          <a:p>
            <a:pPr eaLnBrk="1" hangingPunct="1"/>
            <a:endParaRPr lang="en-US" dirty="0"/>
          </a:p>
          <a:p>
            <a:pPr eaLnBrk="1" hangingPunct="1"/>
            <a:r>
              <a:rPr lang="en-US" dirty="0"/>
              <a:t>Source:  Bureau of Labor Statistics, U.S. Department of Labor</a:t>
            </a:r>
          </a:p>
          <a:p>
            <a:pPr eaLnBrk="1" hangingPunct="1"/>
            <a:r>
              <a:rPr lang="en-US" dirty="0"/>
              <a:t>www.bls.gov, look for latest “employment situation”</a:t>
            </a:r>
          </a:p>
          <a:p>
            <a:pPr eaLnBrk="1" hangingPunct="1"/>
            <a:r>
              <a:rPr lang="en-US" dirty="0">
                <a:hlinkClick r:id="rId3"/>
              </a:rPr>
              <a:t>http://www.bls.gov/news.release/empsit.nr0.htm</a:t>
            </a:r>
            <a:r>
              <a:rPr lang="en-US" dirty="0"/>
              <a:t> (Table A2-)</a:t>
            </a:r>
          </a:p>
          <a:p>
            <a:pPr eaLnBrk="1" hangingPunct="1"/>
            <a:r>
              <a:rPr lang="en-US" dirty="0">
                <a:hlinkClick r:id="rId4"/>
              </a:rPr>
              <a:t>http://www.bls.gov/news.release/empsit.t02.htm</a:t>
            </a:r>
            <a:endParaRPr lang="en-US" dirty="0"/>
          </a:p>
        </p:txBody>
      </p:sp>
    </p:spTree>
    <p:extLst>
      <p:ext uri="{BB962C8B-B14F-4D97-AF65-F5344CB8AC3E}">
        <p14:creationId xmlns:p14="http://schemas.microsoft.com/office/powerpoint/2010/main" val="163501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6600"/>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a:t>CHAPTER</a:t>
            </a:r>
          </a:p>
          <a:p>
            <a:pPr lvl="0"/>
            <a:r>
              <a:rPr lang="en-US" dirty="0"/>
              <a:t>#</a:t>
            </a:r>
          </a:p>
        </p:txBody>
      </p:sp>
      <p:sp>
        <p:nvSpPr>
          <p:cNvPr id="2" name="TextBox 1"/>
          <p:cNvSpPr txBox="1"/>
          <p:nvPr userDrawn="1"/>
        </p:nvSpPr>
        <p:spPr>
          <a:xfrm>
            <a:off x="0" y="0"/>
            <a:ext cx="4572000" cy="2246769"/>
          </a:xfrm>
          <a:prstGeom prst="rect">
            <a:avLst/>
          </a:prstGeom>
          <a:noFill/>
        </p:spPr>
        <p:txBody>
          <a:bodyPr wrap="square" rtlCol="0">
            <a:spAutoFit/>
          </a:bodyPr>
          <a:lstStyle/>
          <a:p>
            <a:pPr algn="ctr"/>
            <a:r>
              <a:rPr lang="en-US" sz="3200" dirty="0">
                <a:solidFill>
                  <a:srgbClr val="FFFFFF"/>
                </a:solidFill>
                <a:latin typeface="Sabon-Bold"/>
                <a:cs typeface="Times New Roman" panose="02020603050405020304" pitchFamily="18" charset="0"/>
              </a:rPr>
              <a:t>N. GREGORY MANKIW</a:t>
            </a:r>
            <a:b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a:solidFill>
                  <a:srgbClr val="000000">
                    <a:lumMod val="50000"/>
                    <a:lumOff val="50000"/>
                  </a:srgbClr>
                </a:solidFill>
                <a:latin typeface="Times New Roman" panose="02020603050405020304" pitchFamily="18" charset="0"/>
                <a:cs typeface="Times New Roman" panose="02020603050405020304" pitchFamily="18" charset="0"/>
              </a:rPr>
              <a:t>PRINCIPLES OF</a:t>
            </a:r>
            <a:br>
              <a:rPr lang="en-US" sz="2400" dirty="0">
                <a:solidFill>
                  <a:srgbClr val="000000"/>
                </a:solidFill>
                <a:latin typeface="Times New Roman" panose="02020603050405020304" pitchFamily="18" charset="0"/>
                <a:cs typeface="Times New Roman" panose="02020603050405020304" pitchFamily="18" charset="0"/>
              </a:rPr>
            </a:br>
            <a:r>
              <a:rPr lang="en-US" sz="3400" dirty="0">
                <a:solidFill>
                  <a:srgbClr val="000000"/>
                </a:solidFill>
                <a:latin typeface="Sabon-Bold"/>
              </a:rPr>
              <a:t>MACROECONOMICS</a:t>
            </a:r>
            <a:br>
              <a:rPr lang="en-US" dirty="0">
                <a:solidFill>
                  <a:srgbClr val="000000"/>
                </a:solidFill>
              </a:rPr>
            </a:br>
            <a:r>
              <a:rPr lang="en-US" sz="28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Eighth Edition </a:t>
            </a:r>
            <a:endParaRPr lang="en-US" dirty="0">
              <a:solidFill>
                <a:srgbClr val="000000"/>
              </a:solidFill>
            </a:endParaRPr>
          </a:p>
        </p:txBody>
      </p:sp>
    </p:spTree>
    <p:extLst>
      <p:ext uri="{BB962C8B-B14F-4D97-AF65-F5344CB8AC3E}">
        <p14:creationId xmlns:p14="http://schemas.microsoft.com/office/powerpoint/2010/main" val="393777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7" name="Text Placeholder 6"/>
          <p:cNvSpPr>
            <a:spLocks noGrp="1"/>
          </p:cNvSpPr>
          <p:nvPr>
            <p:ph type="body" sz="quarter" idx="12"/>
          </p:nvPr>
        </p:nvSpPr>
        <p:spPr>
          <a:xfrm>
            <a:off x="457200" y="1905000"/>
            <a:ext cx="8382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695449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50371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186411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a:t>Click to edit Master title style</a:t>
            </a:r>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a:p>
            <a:pPr lvl="0"/>
            <a:r>
              <a:rPr lang="en-US" dirty="0"/>
              <a:t>Picture comment </a:t>
            </a:r>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97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1888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a:t>Click to edit Master title style</a:t>
            </a:r>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a:t>Click to edit Master title style</a:t>
            </a:r>
          </a:p>
        </p:txBody>
      </p:sp>
      <p:sp>
        <p:nvSpPr>
          <p:cNvPr id="3" name="Content Placeholder 2"/>
          <p:cNvSpPr>
            <a:spLocks noGrp="1"/>
          </p:cNvSpPr>
          <p:nvPr>
            <p:ph idx="1"/>
          </p:nvPr>
        </p:nvSpPr>
        <p:spPr>
          <a:xfrm>
            <a:off x="347241" y="914401"/>
            <a:ext cx="8518947" cy="2286000"/>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7" name="Text Placeholder 6"/>
          <p:cNvSpPr>
            <a:spLocks noGrp="1"/>
          </p:cNvSpPr>
          <p:nvPr>
            <p:ph type="body" sz="quarter" idx="12"/>
          </p:nvPr>
        </p:nvSpPr>
        <p:spPr>
          <a:xfrm>
            <a:off x="381000" y="3276600"/>
            <a:ext cx="8458200" cy="2895600"/>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624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10" name="Group 9"/>
          <p:cNvGrpSpPr/>
          <p:nvPr userDrawn="1"/>
        </p:nvGrpSpPr>
        <p:grpSpPr>
          <a:xfrm>
            <a:off x="0" y="0"/>
            <a:ext cx="9144000" cy="6858000"/>
            <a:chOff x="0" y="0"/>
            <a:chExt cx="9144000" cy="6858000"/>
          </a:xfrm>
        </p:grpSpPr>
        <p:pic>
          <p:nvPicPr>
            <p:cNvPr id="1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887061703"/>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8">
                                            <p:txEl>
                                              <p:pRg st="1" end="1"/>
                                            </p:txEl>
                                          </p:spTgt>
                                        </p:tgtEl>
                                        <p:attrNameLst>
                                          <p:attrName>style.visibility</p:attrName>
                                        </p:attrNameLst>
                                      </p:cBhvr>
                                      <p:to>
                                        <p:strVal val="visible"/>
                                      </p:to>
                                    </p:set>
                                    <p:animEffect transition="in" filter="wipe(left)">
                                      <p:cBhvr>
                                        <p:cTn id="12" dur="500"/>
                                        <p:tgtEl>
                                          <p:spTgt spid="3078">
                                            <p:txEl>
                                              <p:pRg st="1" end="1"/>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8">
                                            <p:txEl>
                                              <p:pRg st="2" end="2"/>
                                            </p:txEl>
                                          </p:spTgt>
                                        </p:tgtEl>
                                        <p:attrNameLst>
                                          <p:attrName>style.visibility</p:attrName>
                                        </p:attrNameLst>
                                      </p:cBhvr>
                                      <p:to>
                                        <p:strVal val="visible"/>
                                      </p:to>
                                    </p:set>
                                    <p:animEffect transition="in" filter="wipe(left)">
                                      <p:cBhvr>
                                        <p:cTn id="17" dur="500"/>
                                        <p:tgtEl>
                                          <p:spTgt spid="3078">
                                            <p:txEl>
                                              <p:pRg st="2" end="2"/>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8">
                                            <p:txEl>
                                              <p:pRg st="3" end="3"/>
                                            </p:txEl>
                                          </p:spTgt>
                                        </p:tgtEl>
                                        <p:attrNameLst>
                                          <p:attrName>style.visibility</p:attrName>
                                        </p:attrNameLst>
                                      </p:cBhvr>
                                      <p:to>
                                        <p:strVal val="visible"/>
                                      </p:to>
                                    </p:set>
                                    <p:animEffect transition="in" filter="wipe(left)">
                                      <p:cBhvr>
                                        <p:cTn id="22" dur="500"/>
                                        <p:tgtEl>
                                          <p:spTgt spid="3078">
                                            <p:txEl>
                                              <p:pRg st="3" end="3"/>
                                            </p:txEl>
                                          </p:spTgt>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8">
                                            <p:txEl>
                                              <p:pRg st="4" end="4"/>
                                            </p:txEl>
                                          </p:spTgt>
                                        </p:tgtEl>
                                        <p:attrNameLst>
                                          <p:attrName>style.visibility</p:attrName>
                                        </p:attrNameLst>
                                      </p:cBhvr>
                                      <p:to>
                                        <p:strVal val="visible"/>
                                      </p:to>
                                    </p:set>
                                    <p:animEffect transition="in" filter="wipe(left)">
                                      <p:cBhvr>
                                        <p:cTn id="27"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4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3" r:id="rId2"/>
  </p:sldLayoutIdLst>
  <p:transition/>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0">
                                            <p:txEl>
                                              <p:pRg st="1" end="1"/>
                                            </p:txEl>
                                          </p:spTgt>
                                        </p:tgtEl>
                                        <p:attrNameLst>
                                          <p:attrName>style.visibility</p:attrName>
                                        </p:attrNameLst>
                                      </p:cBhvr>
                                      <p:to>
                                        <p:strVal val="visible"/>
                                      </p:to>
                                    </p:set>
                                    <p:animEffect transition="in" filter="wipe(left)">
                                      <p:cBhvr>
                                        <p:cTn id="12" dur="500"/>
                                        <p:tgtEl>
                                          <p:spTgt spid="6150">
                                            <p:txEl>
                                              <p:pRg st="1" end="1"/>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50">
                                            <p:txEl>
                                              <p:pRg st="2" end="2"/>
                                            </p:txEl>
                                          </p:spTgt>
                                        </p:tgtEl>
                                        <p:attrNameLst>
                                          <p:attrName>style.visibility</p:attrName>
                                        </p:attrNameLst>
                                      </p:cBhvr>
                                      <p:to>
                                        <p:strVal val="visible"/>
                                      </p:to>
                                    </p:set>
                                    <p:animEffect transition="in" filter="wipe(left)">
                                      <p:cBhvr>
                                        <p:cTn id="17" dur="500"/>
                                        <p:tgtEl>
                                          <p:spTgt spid="6150">
                                            <p:txEl>
                                              <p:pRg st="2" end="2"/>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50">
                                            <p:txEl>
                                              <p:pRg st="3" end="3"/>
                                            </p:txEl>
                                          </p:spTgt>
                                        </p:tgtEl>
                                        <p:attrNameLst>
                                          <p:attrName>style.visibility</p:attrName>
                                        </p:attrNameLst>
                                      </p:cBhvr>
                                      <p:to>
                                        <p:strVal val="visible"/>
                                      </p:to>
                                    </p:set>
                                    <p:animEffect transition="in" filter="wipe(left)">
                                      <p:cBhvr>
                                        <p:cTn id="22" dur="500"/>
                                        <p:tgtEl>
                                          <p:spTgt spid="6150">
                                            <p:txEl>
                                              <p:pRg st="3" end="3"/>
                                            </p:txEl>
                                          </p:spTgt>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50">
                                            <p:txEl>
                                              <p:pRg st="4" end="4"/>
                                            </p:txEl>
                                          </p:spTgt>
                                        </p:tgtEl>
                                        <p:attrNameLst>
                                          <p:attrName>style.visibility</p:attrName>
                                        </p:attrNameLst>
                                      </p:cBhvr>
                                      <p:to>
                                        <p:strVal val="visible"/>
                                      </p:to>
                                    </p:set>
                                    <p:animEffect transition="in" filter="wipe(left)">
                                      <p:cBhvr>
                                        <p:cTn id="27"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click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810000"/>
            <a:ext cx="7010399" cy="2133600"/>
          </a:xfrm>
        </p:spPr>
        <p:txBody>
          <a:bodyPr/>
          <a:lstStyle/>
          <a:p>
            <a:pPr>
              <a:defRPr/>
            </a:pPr>
            <a:r>
              <a:rPr lang="en-US" sz="5400" dirty="0"/>
              <a:t>Unemployment</a:t>
            </a: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
        <p:nvSpPr>
          <p:cNvPr id="5" name="Footer Placeholder 4"/>
          <p:cNvSpPr>
            <a:spLocks noGrp="1"/>
          </p:cNvSpPr>
          <p:nvPr>
            <p:ph type="ftr" sz="quarter" idx="15"/>
          </p:nvPr>
        </p:nvSpPr>
        <p:spPr/>
        <p:txBody>
          <a:bodyPr/>
          <a:lstStyle/>
          <a:p>
            <a:pPr>
              <a:defRPr/>
            </a:pPr>
            <a:r>
              <a:rPr lang="en-US" dirty="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11" name="Text Placeholder 10"/>
          <p:cNvSpPr>
            <a:spLocks noGrp="1"/>
          </p:cNvSpPr>
          <p:nvPr>
            <p:ph type="body" sz="quarter" idx="16"/>
          </p:nvPr>
        </p:nvSpPr>
        <p:spPr/>
        <p:txBody>
          <a:bodyPr/>
          <a:lstStyle/>
          <a:p>
            <a:r>
              <a:rPr lang="en-US" dirty="0"/>
              <a:t>CHAPTER</a:t>
            </a:r>
          </a:p>
          <a:p>
            <a:r>
              <a:rPr lang="en-US" sz="6600" dirty="0">
                <a:solidFill>
                  <a:schemeClr val="tx2"/>
                </a:solidFill>
                <a:latin typeface="Cambria Math" panose="02040503050406030204" pitchFamily="18" charset="0"/>
                <a:ea typeface="Cambria Math" panose="02040503050406030204" pitchFamily="18" charset="0"/>
              </a:rPr>
              <a:t>15</a:t>
            </a: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955675" y="1563688"/>
            <a:ext cx="7575550" cy="28019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6389" name="Rectangle 3"/>
          <p:cNvSpPr>
            <a:spLocks noGrp="1" noChangeArrowheads="1"/>
          </p:cNvSpPr>
          <p:nvPr>
            <p:ph type="title"/>
          </p:nvPr>
        </p:nvSpPr>
        <p:spPr>
          <a:xfrm>
            <a:off x="209550" y="0"/>
            <a:ext cx="8770938" cy="914400"/>
          </a:xfrm>
        </p:spPr>
        <p:txBody>
          <a:bodyPr>
            <a:normAutofit fontScale="90000"/>
          </a:bodyPr>
          <a:lstStyle/>
          <a:p>
            <a:pPr algn="ctr" eaLnBrk="1" hangingPunct="1"/>
            <a:r>
              <a:rPr lang="en-US" sz="3200" dirty="0"/>
              <a:t>Labor Force Statistics for Whites &amp; Blacks,</a:t>
            </a:r>
            <a:br>
              <a:rPr lang="en-US" sz="3200" dirty="0"/>
            </a:br>
            <a:r>
              <a:rPr lang="en-US" sz="3000" b="0" dirty="0"/>
              <a:t>Feb 2021</a:t>
            </a:r>
          </a:p>
        </p:txBody>
      </p:sp>
      <p:graphicFrame>
        <p:nvGraphicFramePr>
          <p:cNvPr id="344068" name="Group 4"/>
          <p:cNvGraphicFramePr>
            <a:graphicFrameLocks noGrp="1"/>
          </p:cNvGraphicFramePr>
          <p:nvPr>
            <p:extLst>
              <p:ext uri="{D42A27DB-BD31-4B8C-83A1-F6EECF244321}">
                <p14:modId xmlns:p14="http://schemas.microsoft.com/office/powerpoint/2010/main" val="2372254956"/>
              </p:ext>
            </p:extLst>
          </p:nvPr>
        </p:nvGraphicFramePr>
        <p:xfrm>
          <a:off x="838200" y="1481138"/>
          <a:ext cx="7591425" cy="2789238"/>
        </p:xfrm>
        <a:graphic>
          <a:graphicData uri="http://schemas.openxmlformats.org/drawingml/2006/table">
            <a:tbl>
              <a:tblPr/>
              <a:tblGrid>
                <a:gridCol w="2530475">
                  <a:extLst>
                    <a:ext uri="{9D8B030D-6E8A-4147-A177-3AD203B41FA5}">
                      <a16:colId xmlns:a16="http://schemas.microsoft.com/office/drawing/2014/main" val="20000"/>
                    </a:ext>
                  </a:extLst>
                </a:gridCol>
                <a:gridCol w="2530475">
                  <a:extLst>
                    <a:ext uri="{9D8B030D-6E8A-4147-A177-3AD203B41FA5}">
                      <a16:colId xmlns:a16="http://schemas.microsoft.com/office/drawing/2014/main" val="20001"/>
                    </a:ext>
                  </a:extLst>
                </a:gridCol>
                <a:gridCol w="2530475">
                  <a:extLst>
                    <a:ext uri="{9D8B030D-6E8A-4147-A177-3AD203B41FA5}">
                      <a16:colId xmlns:a16="http://schemas.microsoft.com/office/drawing/2014/main" val="20002"/>
                    </a:ext>
                  </a:extLst>
                </a:gridCol>
              </a:tblGrid>
              <a:tr h="696913">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a:ln>
                            <a:noFill/>
                          </a:ln>
                          <a:solidFill>
                            <a:schemeClr val="tx1"/>
                          </a:solidFill>
                          <a:effectLst/>
                          <a:latin typeface="Arial" charset="0"/>
                        </a:rPr>
                        <a:t>Teens</a:t>
                      </a:r>
                      <a:r>
                        <a:rPr kumimoji="0" lang="en-US" sz="2600" b="0" i="0" u="none" strike="noStrike" cap="none" normalizeH="0" baseline="0" dirty="0">
                          <a:ln>
                            <a:noFill/>
                          </a:ln>
                          <a:solidFill>
                            <a:schemeClr val="tx1"/>
                          </a:solidFill>
                          <a:effectLst/>
                          <a:latin typeface="Arial" charset="0"/>
                        </a:rPr>
                        <a:t> (16–19 yrs)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698499">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a:ln>
                            <a:noFill/>
                          </a:ln>
                          <a:solidFill>
                            <a:schemeClr val="tx1"/>
                          </a:solidFill>
                          <a:effectLst/>
                          <a:latin typeface="Arial" charset="0"/>
                        </a:rPr>
                        <a:t>White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13.1%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38.9%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a:ln>
                            <a:noFill/>
                          </a:ln>
                          <a:solidFill>
                            <a:schemeClr val="tx1"/>
                          </a:solidFill>
                          <a:effectLst/>
                          <a:latin typeface="Arial" charset="0"/>
                        </a:rPr>
                        <a:t>Black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19.8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28.7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bl>
          </a:graphicData>
        </a:graphic>
      </p:graphicFrame>
      <p:sp>
        <p:nvSpPr>
          <p:cNvPr id="164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Tree>
    <p:extLst>
      <p:ext uri="{BB962C8B-B14F-4D97-AF65-F5344CB8AC3E}">
        <p14:creationId xmlns:p14="http://schemas.microsoft.com/office/powerpoint/2010/main" val="2311186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left)">
                                      <p:cBhvr>
                                        <p:cTn id="7" dur="500"/>
                                        <p:tgtEl>
                                          <p:spTgt spid="16388"/>
                                        </p:tgtEl>
                                      </p:cBhvr>
                                    </p:animEffect>
                                  </p:childTnLst>
                                </p:cTn>
                              </p:par>
                              <p:par>
                                <p:cTn id="8" presetID="22" presetClass="entr" presetSubtype="8" fill="hold" nodeType="withEffect">
                                  <p:stCondLst>
                                    <p:cond delay="0"/>
                                  </p:stCondLst>
                                  <p:childTnLst>
                                    <p:set>
                                      <p:cBhvr>
                                        <p:cTn id="9" dur="1" fill="hold">
                                          <p:stCondLst>
                                            <p:cond delay="0"/>
                                          </p:stCondLst>
                                        </p:cTn>
                                        <p:tgtEl>
                                          <p:spTgt spid="344068"/>
                                        </p:tgtEl>
                                        <p:attrNameLst>
                                          <p:attrName>style.visibility</p:attrName>
                                        </p:attrNameLst>
                                      </p:cBhvr>
                                      <p:to>
                                        <p:strVal val="visible"/>
                                      </p:to>
                                    </p:set>
                                    <p:animEffect transition="in" filter="wipe(left)">
                                      <p:cBhvr>
                                        <p:cTn id="10" dur="500"/>
                                        <p:tgtEl>
                                          <p:spTgt spid="34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955675" y="1563688"/>
            <a:ext cx="7575550" cy="28019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7413" name="Rectangle 3"/>
          <p:cNvSpPr>
            <a:spLocks noGrp="1" noChangeArrowheads="1"/>
          </p:cNvSpPr>
          <p:nvPr>
            <p:ph type="title"/>
          </p:nvPr>
        </p:nvSpPr>
        <p:spPr>
          <a:xfrm>
            <a:off x="209550" y="0"/>
            <a:ext cx="8770938" cy="990600"/>
          </a:xfrm>
        </p:spPr>
        <p:txBody>
          <a:bodyPr>
            <a:normAutofit fontScale="90000"/>
          </a:bodyPr>
          <a:lstStyle/>
          <a:p>
            <a:pPr algn="ctr" eaLnBrk="1" hangingPunct="1"/>
            <a:r>
              <a:rPr lang="en-US" sz="3200" dirty="0"/>
              <a:t>Labor Force Statistics for Other Groups,</a:t>
            </a:r>
            <a:br>
              <a:rPr lang="en-US" sz="3200" dirty="0"/>
            </a:br>
            <a:r>
              <a:rPr lang="en-US" sz="3000" b="0" dirty="0"/>
              <a:t>Feb 2021</a:t>
            </a:r>
          </a:p>
        </p:txBody>
      </p:sp>
      <p:graphicFrame>
        <p:nvGraphicFramePr>
          <p:cNvPr id="346116" name="Group 4"/>
          <p:cNvGraphicFramePr>
            <a:graphicFrameLocks noGrp="1"/>
          </p:cNvGraphicFramePr>
          <p:nvPr>
            <p:extLst>
              <p:ext uri="{D42A27DB-BD31-4B8C-83A1-F6EECF244321}">
                <p14:modId xmlns:p14="http://schemas.microsoft.com/office/powerpoint/2010/main" val="3972648276"/>
              </p:ext>
            </p:extLst>
          </p:nvPr>
        </p:nvGraphicFramePr>
        <p:xfrm>
          <a:off x="790575" y="1481138"/>
          <a:ext cx="7591425" cy="2789238"/>
        </p:xfrm>
        <a:graphic>
          <a:graphicData uri="http://schemas.openxmlformats.org/drawingml/2006/table">
            <a:tbl>
              <a:tblPr/>
              <a:tblGrid>
                <a:gridCol w="2530475">
                  <a:extLst>
                    <a:ext uri="{9D8B030D-6E8A-4147-A177-3AD203B41FA5}">
                      <a16:colId xmlns:a16="http://schemas.microsoft.com/office/drawing/2014/main" val="20000"/>
                    </a:ext>
                  </a:extLst>
                </a:gridCol>
                <a:gridCol w="2530475">
                  <a:extLst>
                    <a:ext uri="{9D8B030D-6E8A-4147-A177-3AD203B41FA5}">
                      <a16:colId xmlns:a16="http://schemas.microsoft.com/office/drawing/2014/main" val="20001"/>
                    </a:ext>
                  </a:extLst>
                </a:gridCol>
                <a:gridCol w="2530475">
                  <a:extLst>
                    <a:ext uri="{9D8B030D-6E8A-4147-A177-3AD203B41FA5}">
                      <a16:colId xmlns:a16="http://schemas.microsoft.com/office/drawing/2014/main" val="20002"/>
                    </a:ext>
                  </a:extLst>
                </a:gridCol>
              </a:tblGrid>
              <a:tr h="696913">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a:ln>
                            <a:noFill/>
                          </a:ln>
                          <a:solidFill>
                            <a:schemeClr val="tx1"/>
                          </a:solidFill>
                          <a:effectLst/>
                          <a:latin typeface="Arial" charset="0"/>
                        </a:rPr>
                        <a:t>All ages</a:t>
                      </a:r>
                      <a:endParaRPr kumimoji="0" lang="en-US" sz="26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r h="698499">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Asian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62.2%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2"/>
                  </a:ext>
                </a:extLst>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a:ln>
                            <a:noFill/>
                          </a:ln>
                          <a:solidFill>
                            <a:schemeClr val="tx1"/>
                          </a:solidFill>
                          <a:effectLst/>
                          <a:latin typeface="Arial" charset="0"/>
                        </a:rPr>
                        <a:t>Hispanic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65.4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3"/>
                  </a:ext>
                </a:extLst>
              </a:tr>
            </a:tbl>
          </a:graphicData>
        </a:graphic>
      </p:graphicFrame>
      <p:sp>
        <p:nvSpPr>
          <p:cNvPr id="1743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Tree>
    <p:extLst>
      <p:ext uri="{BB962C8B-B14F-4D97-AF65-F5344CB8AC3E}">
        <p14:creationId xmlns:p14="http://schemas.microsoft.com/office/powerpoint/2010/main" val="1751587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500"/>
                                        <p:tgtEl>
                                          <p:spTgt spid="17412"/>
                                        </p:tgtEl>
                                      </p:cBhvr>
                                    </p:animEffect>
                                  </p:childTnLst>
                                </p:cTn>
                              </p:par>
                              <p:par>
                                <p:cTn id="8" presetID="22" presetClass="entr" presetSubtype="8" fill="hold" nodeType="withEffect">
                                  <p:stCondLst>
                                    <p:cond delay="0"/>
                                  </p:stCondLst>
                                  <p:childTnLst>
                                    <p:set>
                                      <p:cBhvr>
                                        <p:cTn id="9" dur="1" fill="hold">
                                          <p:stCondLst>
                                            <p:cond delay="0"/>
                                          </p:stCondLst>
                                        </p:cTn>
                                        <p:tgtEl>
                                          <p:spTgt spid="346116"/>
                                        </p:tgtEl>
                                        <p:attrNameLst>
                                          <p:attrName>style.visibility</p:attrName>
                                        </p:attrNameLst>
                                      </p:cBhvr>
                                      <p:to>
                                        <p:strVal val="visible"/>
                                      </p:to>
                                    </p:set>
                                    <p:animEffect transition="in" filter="wipe(left)">
                                      <p:cBhvr>
                                        <p:cTn id="10" dur="500"/>
                                        <p:tgtEl>
                                          <p:spTgt spid="346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942975" y="1519238"/>
            <a:ext cx="7586663" cy="46085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8437" name="Rectangle 3"/>
          <p:cNvSpPr>
            <a:spLocks noGrp="1" noChangeArrowheads="1"/>
          </p:cNvSpPr>
          <p:nvPr>
            <p:ph type="title"/>
          </p:nvPr>
        </p:nvSpPr>
        <p:spPr>
          <a:xfrm>
            <a:off x="209550" y="0"/>
            <a:ext cx="8770938" cy="990600"/>
          </a:xfrm>
        </p:spPr>
        <p:txBody>
          <a:bodyPr>
            <a:normAutofit fontScale="90000"/>
          </a:bodyPr>
          <a:lstStyle/>
          <a:p>
            <a:pPr algn="ctr" eaLnBrk="1" hangingPunct="1"/>
            <a:r>
              <a:rPr lang="en-US" sz="3200" dirty="0"/>
              <a:t>Labor Force Statistics by Education Level, </a:t>
            </a:r>
            <a:r>
              <a:rPr lang="en-US" sz="3000" b="0" dirty="0"/>
              <a:t>      </a:t>
            </a:r>
            <a:br>
              <a:rPr lang="en-US" sz="3000" b="0" dirty="0"/>
            </a:br>
            <a:r>
              <a:rPr lang="en-US" sz="3000" b="0" dirty="0"/>
              <a:t>Feb 2021</a:t>
            </a:r>
          </a:p>
        </p:txBody>
      </p:sp>
      <p:graphicFrame>
        <p:nvGraphicFramePr>
          <p:cNvPr id="348164" name="Group 4"/>
          <p:cNvGraphicFramePr>
            <a:graphicFrameLocks noGrp="1"/>
          </p:cNvGraphicFramePr>
          <p:nvPr>
            <p:extLst>
              <p:ext uri="{D42A27DB-BD31-4B8C-83A1-F6EECF244321}">
                <p14:modId xmlns:p14="http://schemas.microsoft.com/office/powerpoint/2010/main" val="2509959120"/>
              </p:ext>
            </p:extLst>
          </p:nvPr>
        </p:nvGraphicFramePr>
        <p:xfrm>
          <a:off x="790575" y="1408113"/>
          <a:ext cx="7591425" cy="4621213"/>
        </p:xfrm>
        <a:graphic>
          <a:graphicData uri="http://schemas.openxmlformats.org/drawingml/2006/table">
            <a:tbl>
              <a:tblPr/>
              <a:tblGrid>
                <a:gridCol w="2530475">
                  <a:extLst>
                    <a:ext uri="{9D8B030D-6E8A-4147-A177-3AD203B41FA5}">
                      <a16:colId xmlns:a16="http://schemas.microsoft.com/office/drawing/2014/main" val="20000"/>
                    </a:ext>
                  </a:extLst>
                </a:gridCol>
                <a:gridCol w="2530475">
                  <a:extLst>
                    <a:ext uri="{9D8B030D-6E8A-4147-A177-3AD203B41FA5}">
                      <a16:colId xmlns:a16="http://schemas.microsoft.com/office/drawing/2014/main" val="20001"/>
                    </a:ext>
                  </a:extLst>
                </a:gridCol>
                <a:gridCol w="2530475">
                  <a:extLst>
                    <a:ext uri="{9D8B030D-6E8A-4147-A177-3AD203B41FA5}">
                      <a16:colId xmlns:a16="http://schemas.microsoft.com/office/drawing/2014/main" val="20002"/>
                    </a:ext>
                  </a:extLst>
                </a:gridCol>
              </a:tblGrid>
              <a:tr h="708025">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a:ln>
                            <a:noFill/>
                          </a:ln>
                          <a:solidFill>
                            <a:schemeClr val="tx1"/>
                          </a:solidFill>
                          <a:effectLst/>
                          <a:latin typeface="Arial" charset="0"/>
                        </a:rPr>
                        <a:t>Adults</a:t>
                      </a:r>
                      <a:r>
                        <a:rPr kumimoji="0" lang="en-US" sz="2600" b="0" i="0" u="none" strike="noStrike" cap="none" normalizeH="0" baseline="0" dirty="0">
                          <a:ln>
                            <a:noFill/>
                          </a:ln>
                          <a:solidFill>
                            <a:schemeClr val="tx1"/>
                          </a:solidFill>
                          <a:effectLst/>
                          <a:latin typeface="Arial" charset="0"/>
                        </a:rPr>
                        <a:t> (25 yrs &amp; older)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96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7112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less than </a:t>
                      </a:r>
                      <a:r>
                        <a:rPr kumimoji="0" lang="en-US" sz="2600" b="0" i="0" u="none" strike="noStrike" cap="none" normalizeH="0" baseline="0" dirty="0" err="1">
                          <a:ln>
                            <a:noFill/>
                          </a:ln>
                          <a:solidFill>
                            <a:schemeClr val="tx1"/>
                          </a:solidFill>
                          <a:effectLst/>
                          <a:latin typeface="Arial" charset="0"/>
                        </a:rPr>
                        <a:t>h.s</a:t>
                      </a:r>
                      <a:r>
                        <a:rPr kumimoji="0" lang="en-US" sz="2600" b="0" i="0" u="none" strike="noStrike" cap="none" normalizeH="0" baseline="0" dirty="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45.9%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7096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a:ln>
                            <a:noFill/>
                          </a:ln>
                          <a:solidFill>
                            <a:schemeClr val="tx1"/>
                          </a:solidFill>
                          <a:effectLst/>
                          <a:latin typeface="Arial" charset="0"/>
                        </a:rPr>
                        <a:t>h.s. diploma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54.7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3"/>
                  </a:ext>
                </a:extLst>
              </a:tr>
              <a:tr h="9398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some college or </a:t>
                      </a:r>
                      <a:r>
                        <a:rPr kumimoji="0" lang="en-US" sz="2600" b="0" i="0" u="none" strike="noStrike" cap="none" normalizeH="0" baseline="0" dirty="0" err="1">
                          <a:ln>
                            <a:noFill/>
                          </a:ln>
                          <a:solidFill>
                            <a:schemeClr val="tx1"/>
                          </a:solidFill>
                          <a:effectLst/>
                          <a:latin typeface="Arial" charset="0"/>
                        </a:rPr>
                        <a:t>assoc</a:t>
                      </a:r>
                      <a:r>
                        <a:rPr kumimoji="0" lang="en-US" sz="2600" b="0" i="0" u="none" strike="noStrike" cap="none" normalizeH="0" baseline="0" dirty="0">
                          <a:ln>
                            <a:noFill/>
                          </a:ln>
                          <a:solidFill>
                            <a:schemeClr val="tx1"/>
                          </a:solidFill>
                          <a:effectLst/>
                          <a:latin typeface="Arial" charset="0"/>
                        </a:rPr>
                        <a:t> degree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62.7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4"/>
                  </a:ext>
                </a:extLst>
              </a:tr>
              <a:tr h="9429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a:ln>
                            <a:noFill/>
                          </a:ln>
                          <a:solidFill>
                            <a:schemeClr val="tx1"/>
                          </a:solidFill>
                          <a:effectLst/>
                          <a:latin typeface="Arial" charset="0"/>
                        </a:rPr>
                        <a:t>bachelor’s degree or more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71.8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5"/>
                  </a:ext>
                </a:extLst>
              </a:tr>
            </a:tbl>
          </a:graphicData>
        </a:graphic>
      </p:graphicFrame>
      <p:sp>
        <p:nvSpPr>
          <p:cNvPr id="1846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12</a:t>
            </a:fld>
            <a:endParaRPr lang="en-US" dirty="0"/>
          </a:p>
        </p:txBody>
      </p:sp>
    </p:spTree>
    <p:extLst>
      <p:ext uri="{BB962C8B-B14F-4D97-AF65-F5344CB8AC3E}">
        <p14:creationId xmlns:p14="http://schemas.microsoft.com/office/powerpoint/2010/main" val="1102595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left)">
                                      <p:cBhvr>
                                        <p:cTn id="7" dur="500"/>
                                        <p:tgtEl>
                                          <p:spTgt spid="18436"/>
                                        </p:tgtEl>
                                      </p:cBhvr>
                                    </p:animEffect>
                                  </p:childTnLst>
                                </p:cTn>
                              </p:par>
                              <p:par>
                                <p:cTn id="8" presetID="22" presetClass="entr" presetSubtype="8" fill="hold" nodeType="withEffect">
                                  <p:stCondLst>
                                    <p:cond delay="0"/>
                                  </p:stCondLst>
                                  <p:childTnLst>
                                    <p:set>
                                      <p:cBhvr>
                                        <p:cTn id="9" dur="1" fill="hold">
                                          <p:stCondLst>
                                            <p:cond delay="0"/>
                                          </p:stCondLst>
                                        </p:cTn>
                                        <p:tgtEl>
                                          <p:spTgt spid="348164"/>
                                        </p:tgtEl>
                                        <p:attrNameLst>
                                          <p:attrName>style.visibility</p:attrName>
                                        </p:attrNameLst>
                                      </p:cBhvr>
                                      <p:to>
                                        <p:strVal val="visible"/>
                                      </p:to>
                                    </p:set>
                                    <p:animEffect transition="in" filter="wipe(left)">
                                      <p:cBhvr>
                                        <p:cTn id="10" dur="500"/>
                                        <p:tgtEl>
                                          <p:spTgt spid="348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36" y="54075"/>
            <a:ext cx="8770938" cy="444500"/>
          </a:xfrm>
        </p:spPr>
        <p:txBody>
          <a:bodyPr/>
          <a:lstStyle/>
          <a:p>
            <a:r>
              <a:rPr lang="en-US" dirty="0"/>
              <a:t>LF Participation Rates by Sex, 1948–2016</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13</a:t>
            </a:fld>
            <a:endParaRPr lang="en-US" dirty="0"/>
          </a:p>
        </p:txBody>
      </p:sp>
      <p:sp>
        <p:nvSpPr>
          <p:cNvPr id="5" name="Footer Placeholder 4"/>
          <p:cNvSpPr>
            <a:spLocks noGrp="1"/>
          </p:cNvSpPr>
          <p:nvPr>
            <p:ph type="ftr" sz="quarter" idx="14"/>
          </p:nvPr>
        </p:nvSpPr>
        <p:spPr/>
        <p:txBody>
          <a:body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10" name="Picture 9">
            <a:extLst>
              <a:ext uri="{FF2B5EF4-FFF2-40B4-BE49-F238E27FC236}">
                <a16:creationId xmlns:a16="http://schemas.microsoft.com/office/drawing/2014/main" id="{D9B1BFCD-0A63-4623-8091-39C70C8F8A1E}"/>
              </a:ext>
            </a:extLst>
          </p:cNvPr>
          <p:cNvPicPr>
            <a:picLocks noChangeAspect="1"/>
          </p:cNvPicPr>
          <p:nvPr/>
        </p:nvPicPr>
        <p:blipFill>
          <a:blip r:embed="rId3"/>
          <a:stretch>
            <a:fillRect/>
          </a:stretch>
        </p:blipFill>
        <p:spPr>
          <a:xfrm>
            <a:off x="375652" y="1231344"/>
            <a:ext cx="8392696" cy="4563112"/>
          </a:xfrm>
          <a:prstGeom prst="rect">
            <a:avLst/>
          </a:prstGeom>
        </p:spPr>
      </p:pic>
      <p:grpSp>
        <p:nvGrpSpPr>
          <p:cNvPr id="12" name="Group 11">
            <a:extLst>
              <a:ext uri="{FF2B5EF4-FFF2-40B4-BE49-F238E27FC236}">
                <a16:creationId xmlns:a16="http://schemas.microsoft.com/office/drawing/2014/main" id="{1DB95DD8-0F10-4FD5-938F-4343115572F0}"/>
              </a:ext>
            </a:extLst>
          </p:cNvPr>
          <p:cNvGrpSpPr/>
          <p:nvPr/>
        </p:nvGrpSpPr>
        <p:grpSpPr>
          <a:xfrm>
            <a:off x="32657" y="1981200"/>
            <a:ext cx="7282543" cy="3343275"/>
            <a:chOff x="76201" y="1371600"/>
            <a:chExt cx="7282543" cy="3343275"/>
          </a:xfrm>
        </p:grpSpPr>
        <p:sp>
          <p:nvSpPr>
            <p:cNvPr id="13" name="TextBox 12">
              <a:extLst>
                <a:ext uri="{FF2B5EF4-FFF2-40B4-BE49-F238E27FC236}">
                  <a16:creationId xmlns:a16="http://schemas.microsoft.com/office/drawing/2014/main" id="{A7712997-A09C-4B07-A8CB-81618DAAF195}"/>
                </a:ext>
              </a:extLst>
            </p:cNvPr>
            <p:cNvSpPr txBox="1"/>
            <p:nvPr/>
          </p:nvSpPr>
          <p:spPr>
            <a:xfrm>
              <a:off x="5987144" y="2834800"/>
              <a:ext cx="1371600" cy="461665"/>
            </a:xfrm>
            <a:prstGeom prst="rect">
              <a:avLst/>
            </a:prstGeom>
            <a:noFill/>
          </p:spPr>
          <p:txBody>
            <a:bodyPr wrap="square" rtlCol="0">
              <a:spAutoFit/>
            </a:bodyPr>
            <a:lstStyle/>
            <a:p>
              <a:pPr algn="ctr"/>
              <a:r>
                <a:rPr lang="en-US" sz="2400" i="1" dirty="0">
                  <a:solidFill>
                    <a:prstClr val="black"/>
                  </a:solidFill>
                  <a:latin typeface="Arial"/>
                  <a:cs typeface="Arial"/>
                </a:rPr>
                <a:t>female</a:t>
              </a:r>
            </a:p>
          </p:txBody>
        </p:sp>
        <p:sp>
          <p:nvSpPr>
            <p:cNvPr id="14" name="TextBox 13">
              <a:extLst>
                <a:ext uri="{FF2B5EF4-FFF2-40B4-BE49-F238E27FC236}">
                  <a16:creationId xmlns:a16="http://schemas.microsoft.com/office/drawing/2014/main" id="{EB14A91D-15C7-49D0-BF02-FC1AC6F43AB3}"/>
                </a:ext>
              </a:extLst>
            </p:cNvPr>
            <p:cNvSpPr txBox="1"/>
            <p:nvPr/>
          </p:nvSpPr>
          <p:spPr>
            <a:xfrm>
              <a:off x="4558862" y="1371600"/>
              <a:ext cx="1049337" cy="461665"/>
            </a:xfrm>
            <a:prstGeom prst="rect">
              <a:avLst/>
            </a:prstGeom>
            <a:noFill/>
          </p:spPr>
          <p:txBody>
            <a:bodyPr wrap="square" rtlCol="0">
              <a:spAutoFit/>
            </a:bodyPr>
            <a:lstStyle/>
            <a:p>
              <a:pPr algn="ctr"/>
              <a:r>
                <a:rPr lang="en-US" sz="2400" i="1" dirty="0">
                  <a:solidFill>
                    <a:prstClr val="black"/>
                  </a:solidFill>
                  <a:latin typeface="Arial"/>
                  <a:cs typeface="Arial"/>
                </a:rPr>
                <a:t>male</a:t>
              </a:r>
            </a:p>
          </p:txBody>
        </p:sp>
        <p:sp>
          <p:nvSpPr>
            <p:cNvPr id="15" name="TextBox 14">
              <a:extLst>
                <a:ext uri="{FF2B5EF4-FFF2-40B4-BE49-F238E27FC236}">
                  <a16:creationId xmlns:a16="http://schemas.microsoft.com/office/drawing/2014/main" id="{3384363F-F7D9-48B1-94D1-7D05CAA1AF9D}"/>
                </a:ext>
              </a:extLst>
            </p:cNvPr>
            <p:cNvSpPr txBox="1">
              <a:spLocks noChangeArrowheads="1"/>
            </p:cNvSpPr>
            <p:nvPr/>
          </p:nvSpPr>
          <p:spPr bwMode="auto">
            <a:xfrm rot="16200000">
              <a:off x="-1410771" y="2858572"/>
              <a:ext cx="334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prstClr val="black"/>
                  </a:solidFill>
                </a:rPr>
                <a:t>percent</a:t>
              </a:r>
            </a:p>
          </p:txBody>
        </p:sp>
      </p:grpSp>
    </p:spTree>
    <p:extLst>
      <p:ext uri="{BB962C8B-B14F-4D97-AF65-F5344CB8AC3E}">
        <p14:creationId xmlns:p14="http://schemas.microsoft.com/office/powerpoint/2010/main" val="249341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2		</a:t>
            </a:r>
            <a:r>
              <a:rPr lang="en-US" dirty="0">
                <a:solidFill>
                  <a:srgbClr val="AE1221"/>
                </a:solidFill>
              </a:rPr>
              <a:t>Limitations of the u-rate</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sz="3000" dirty="0">
                <a:solidFill>
                  <a:schemeClr val="accent6">
                    <a:lumMod val="50000"/>
                  </a:schemeClr>
                </a:solidFill>
              </a:rPr>
              <a:t>In each of the following, what happens to the u-rate? Does the u-rate give an accurate impression of what’s happening in the labor market?</a:t>
            </a:r>
          </a:p>
          <a:p>
            <a:pPr marL="514350" indent="-514350">
              <a:buClr>
                <a:srgbClr val="C00000"/>
              </a:buClr>
              <a:buFont typeface="+mj-lt"/>
              <a:buAutoNum type="alphaUcPeriod"/>
            </a:pPr>
            <a:r>
              <a:rPr lang="en-US" sz="2800" dirty="0">
                <a:solidFill>
                  <a:schemeClr val="tx1"/>
                </a:solidFill>
              </a:rPr>
              <a:t>Sue lost her job and begins looking for a new one. </a:t>
            </a:r>
          </a:p>
          <a:p>
            <a:pPr marL="514350" indent="-514350">
              <a:buClr>
                <a:srgbClr val="C00000"/>
              </a:buClr>
              <a:buFont typeface="+mj-lt"/>
              <a:buAutoNum type="alphaUcPeriod"/>
            </a:pPr>
            <a:r>
              <a:rPr lang="en-US" sz="2800" dirty="0">
                <a:solidFill>
                  <a:schemeClr val="tx1"/>
                </a:solidFill>
              </a:rPr>
              <a:t>Jon, a steelworker who has been out of work since his mill closed last year, becomes discouraged and gives up looking for work.  </a:t>
            </a:r>
          </a:p>
          <a:p>
            <a:pPr marL="514350" indent="-514350">
              <a:buClr>
                <a:srgbClr val="C00000"/>
              </a:buClr>
              <a:buFont typeface="+mj-lt"/>
              <a:buAutoNum type="alphaUcPeriod"/>
            </a:pPr>
            <a:r>
              <a:rPr lang="en-US" sz="2800" dirty="0">
                <a:solidFill>
                  <a:schemeClr val="tx1"/>
                </a:solidFill>
              </a:rPr>
              <a:t>Sam, the sole earner in his family of 5, just lost his $80,000 job as a research scientist.  Immediately, he takes a part-time job at McDonald’s until he can find another job in his field.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547737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2			</a:t>
            </a:r>
            <a:r>
              <a:rPr lang="en-US" dirty="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514350" indent="-514350">
              <a:buClr>
                <a:srgbClr val="C00000"/>
              </a:buClr>
              <a:buFont typeface="+mj-lt"/>
              <a:buAutoNum type="alphaUcPeriod"/>
            </a:pPr>
            <a:r>
              <a:rPr lang="en-US" dirty="0">
                <a:solidFill>
                  <a:schemeClr val="tx1"/>
                </a:solidFill>
              </a:rPr>
              <a:t>Sue lost her job and begins looking for a new one. </a:t>
            </a:r>
          </a:p>
          <a:p>
            <a:pPr marL="400050" lvl="1" indent="0">
              <a:buNone/>
            </a:pPr>
            <a:r>
              <a:rPr lang="en-US" sz="3200" u="sng" dirty="0">
                <a:solidFill>
                  <a:schemeClr val="accent6">
                    <a:lumMod val="50000"/>
                  </a:schemeClr>
                </a:solidFill>
              </a:rPr>
              <a:t>u-rate rises</a:t>
            </a:r>
          </a:p>
          <a:p>
            <a:pPr marL="400050" lvl="1" indent="0">
              <a:buNone/>
            </a:pPr>
            <a:r>
              <a:rPr lang="en-US" sz="3200" dirty="0">
                <a:solidFill>
                  <a:schemeClr val="accent6">
                    <a:lumMod val="50000"/>
                  </a:schemeClr>
                </a:solidFill>
              </a:rPr>
              <a:t>A rising u-rate gives the impression that the labor market is worsening, and it is.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8577865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2			</a:t>
            </a:r>
            <a:r>
              <a:rPr lang="en-US" dirty="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514350" indent="-514350">
              <a:buClr>
                <a:srgbClr val="C00000"/>
              </a:buClr>
              <a:buFont typeface="+mj-lt"/>
              <a:buAutoNum type="alphaUcPeriod" startAt="2"/>
            </a:pPr>
            <a:r>
              <a:rPr lang="en-US" dirty="0">
                <a:solidFill>
                  <a:schemeClr val="tx1"/>
                </a:solidFill>
              </a:rPr>
              <a:t>Jon has been out of work since last year, </a:t>
            </a:r>
            <a:br>
              <a:rPr lang="en-US" dirty="0">
                <a:solidFill>
                  <a:schemeClr val="tx1"/>
                </a:solidFill>
              </a:rPr>
            </a:br>
            <a:r>
              <a:rPr lang="en-US" dirty="0">
                <a:solidFill>
                  <a:schemeClr val="tx1"/>
                </a:solidFill>
              </a:rPr>
              <a:t>becomes discouraged, stops looking for work. </a:t>
            </a:r>
          </a:p>
          <a:p>
            <a:pPr marL="0" indent="0">
              <a:buClr>
                <a:srgbClr val="C00000"/>
              </a:buClr>
              <a:buNone/>
            </a:pPr>
            <a:r>
              <a:rPr lang="en-US" sz="3000" u="sng" dirty="0">
                <a:solidFill>
                  <a:schemeClr val="accent6">
                    <a:lumMod val="50000"/>
                  </a:schemeClr>
                </a:solidFill>
              </a:rPr>
              <a:t>Discouraged workers </a:t>
            </a:r>
            <a:r>
              <a:rPr lang="en-US" sz="3000" dirty="0">
                <a:solidFill>
                  <a:schemeClr val="accent6">
                    <a:lumMod val="50000"/>
                  </a:schemeClr>
                </a:solidFill>
              </a:rPr>
              <a:t>would like to work but have given up looking for jobs </a:t>
            </a:r>
          </a:p>
          <a:p>
            <a:pPr marL="0" indent="0">
              <a:buClr>
                <a:srgbClr val="C00000"/>
              </a:buClr>
              <a:buNone/>
            </a:pPr>
            <a:r>
              <a:rPr lang="en-US" sz="3000" dirty="0">
                <a:solidFill>
                  <a:schemeClr val="accent6">
                    <a:lumMod val="50000"/>
                  </a:schemeClr>
                </a:solidFill>
              </a:rPr>
              <a:t>- classified as “not in the labor force” rather than “unemployed” </a:t>
            </a:r>
          </a:p>
          <a:p>
            <a:pPr marL="0" indent="0">
              <a:buClr>
                <a:srgbClr val="C00000"/>
              </a:buClr>
              <a:buNone/>
            </a:pPr>
            <a:r>
              <a:rPr lang="en-US" sz="3000" u="sng" dirty="0">
                <a:solidFill>
                  <a:schemeClr val="accent6">
                    <a:lumMod val="50000"/>
                  </a:schemeClr>
                </a:solidFill>
              </a:rPr>
              <a:t>U-rate falls</a:t>
            </a:r>
            <a:r>
              <a:rPr lang="en-US" sz="3000" dirty="0">
                <a:solidFill>
                  <a:schemeClr val="accent6">
                    <a:lumMod val="50000"/>
                  </a:schemeClr>
                </a:solidFill>
              </a:rPr>
              <a:t> because Jon is no longer counted as unemployed.  </a:t>
            </a:r>
          </a:p>
          <a:p>
            <a:pPr marL="0" indent="0">
              <a:buClr>
                <a:srgbClr val="C00000"/>
              </a:buClr>
              <a:buNone/>
            </a:pPr>
            <a:r>
              <a:rPr lang="en-US" sz="3000" dirty="0">
                <a:solidFill>
                  <a:schemeClr val="accent6">
                    <a:lumMod val="50000"/>
                  </a:schemeClr>
                </a:solidFill>
              </a:rPr>
              <a:t>A falling u-rate gives the impression that the labor market is improving, but it is not.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678464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2			</a:t>
            </a:r>
            <a:r>
              <a:rPr lang="en-US" dirty="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514350" indent="-514350">
              <a:buClr>
                <a:srgbClr val="C00000"/>
              </a:buClr>
              <a:buFont typeface="+mj-lt"/>
              <a:buAutoNum type="alphaUcPeriod" startAt="3"/>
            </a:pPr>
            <a:r>
              <a:rPr lang="en-US" dirty="0">
                <a:solidFill>
                  <a:schemeClr val="tx1"/>
                </a:solidFill>
              </a:rPr>
              <a:t>Sam lost his $80,000 job, and takes a part-time job at McDonald’s until he finds a better one. </a:t>
            </a:r>
            <a:endParaRPr lang="en-US" sz="3200" u="sng" dirty="0">
              <a:solidFill>
                <a:schemeClr val="accent6">
                  <a:lumMod val="50000"/>
                </a:schemeClr>
              </a:solidFill>
            </a:endParaRPr>
          </a:p>
          <a:p>
            <a:pPr marL="400050" lvl="1" indent="0">
              <a:buNone/>
            </a:pPr>
            <a:r>
              <a:rPr lang="en-US" sz="3200" u="sng" dirty="0">
                <a:solidFill>
                  <a:schemeClr val="accent6">
                    <a:lumMod val="50000"/>
                  </a:schemeClr>
                </a:solidFill>
              </a:rPr>
              <a:t>U-rate unchanged </a:t>
            </a:r>
            <a:r>
              <a:rPr lang="en-US" sz="3200" dirty="0">
                <a:solidFill>
                  <a:schemeClr val="accent6">
                    <a:lumMod val="50000"/>
                  </a:schemeClr>
                </a:solidFill>
              </a:rPr>
              <a:t>because a person is “employed” whether they work full or part time. </a:t>
            </a:r>
          </a:p>
          <a:p>
            <a:pPr marL="400050" lvl="1" indent="0">
              <a:buNone/>
            </a:pPr>
            <a:r>
              <a:rPr lang="en-US" sz="3200" dirty="0">
                <a:solidFill>
                  <a:schemeClr val="accent6">
                    <a:lumMod val="50000"/>
                  </a:schemeClr>
                </a:solidFill>
              </a:rPr>
              <a:t>Things are worse, but the u-rate fails to show it.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37653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What Does the </a:t>
            </a:r>
            <a:br>
              <a:rPr lang="en-US" sz="3600" dirty="0"/>
            </a:br>
            <a:r>
              <a:rPr lang="en-US" sz="3600" dirty="0"/>
              <a:t>U-Rate Really Measure?</a:t>
            </a:r>
          </a:p>
        </p:txBody>
      </p:sp>
      <p:sp>
        <p:nvSpPr>
          <p:cNvPr id="3" name="Content Placeholder 2"/>
          <p:cNvSpPr>
            <a:spLocks noGrp="1"/>
          </p:cNvSpPr>
          <p:nvPr>
            <p:ph idx="1"/>
          </p:nvPr>
        </p:nvSpPr>
        <p:spPr>
          <a:xfrm>
            <a:off x="277813" y="1025525"/>
            <a:ext cx="8866187" cy="5422900"/>
          </a:xfrm>
        </p:spPr>
        <p:txBody>
          <a:bodyPr/>
          <a:lstStyle/>
          <a:p>
            <a:r>
              <a:rPr lang="en-US" dirty="0"/>
              <a:t>The u-rate: </a:t>
            </a:r>
          </a:p>
          <a:p>
            <a:pPr lvl="1"/>
            <a:r>
              <a:rPr lang="en-US" dirty="0"/>
              <a:t>Not a perfect indicator of joblessness or the health of the labor market</a:t>
            </a:r>
          </a:p>
          <a:p>
            <a:pPr lvl="2"/>
            <a:r>
              <a:rPr lang="en-US" dirty="0"/>
              <a:t>It excludes discouraged workers.</a:t>
            </a:r>
          </a:p>
          <a:p>
            <a:pPr lvl="2"/>
            <a:r>
              <a:rPr lang="en-US" dirty="0"/>
              <a:t>It does not distinguish between full-time and part-time work, or people working part time because full-time jobs not available.</a:t>
            </a:r>
          </a:p>
          <a:p>
            <a:pPr lvl="2"/>
            <a:r>
              <a:rPr lang="en-US" dirty="0"/>
              <a:t>Some people misreport their work status  </a:t>
            </a:r>
          </a:p>
          <a:p>
            <a:pPr lvl="1"/>
            <a:r>
              <a:rPr lang="en-US" dirty="0"/>
              <a:t>Still a very useful barometer of the labor market &amp; economy.</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352073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Duration of Unemployment</a:t>
            </a:r>
          </a:p>
        </p:txBody>
      </p:sp>
      <p:sp>
        <p:nvSpPr>
          <p:cNvPr id="3" name="Content Placeholder 2"/>
          <p:cNvSpPr>
            <a:spLocks noGrp="1"/>
          </p:cNvSpPr>
          <p:nvPr>
            <p:ph idx="1"/>
          </p:nvPr>
        </p:nvSpPr>
        <p:spPr/>
        <p:txBody>
          <a:bodyPr/>
          <a:lstStyle/>
          <a:p>
            <a:r>
              <a:rPr lang="en-US" dirty="0"/>
              <a:t>Most spells of unemployment are short:</a:t>
            </a:r>
          </a:p>
          <a:p>
            <a:pPr lvl="1"/>
            <a:r>
              <a:rPr lang="en-US" dirty="0"/>
              <a:t>Typically 1/3 of the unemployed have been unemployed under 5 weeks, 2/3 have been unemployed under 14 weeks.</a:t>
            </a:r>
          </a:p>
          <a:p>
            <a:pPr lvl="1"/>
            <a:r>
              <a:rPr lang="en-US" dirty="0"/>
              <a:t>Only 20% have been unemployed over 6 months. </a:t>
            </a:r>
          </a:p>
          <a:p>
            <a:pPr lvl="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868518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for the answers to these questions:</a:t>
            </a:r>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How is unemployment measured?</a:t>
            </a:r>
          </a:p>
          <a:p>
            <a:r>
              <a:rPr lang="en-US" sz="3200" dirty="0"/>
              <a:t>What is the “natural rate of unemployment”?  </a:t>
            </a:r>
          </a:p>
          <a:p>
            <a:r>
              <a:rPr lang="en-US" sz="3200" dirty="0"/>
              <a:t>Why are there always some people unemployed?</a:t>
            </a:r>
          </a:p>
          <a:p>
            <a:r>
              <a:rPr lang="en-US" sz="3200" dirty="0"/>
              <a:t>How is unemployment affected by unions and minimum wage laws?</a:t>
            </a:r>
          </a:p>
          <a:p>
            <a:r>
              <a:rPr lang="en-US" sz="3200" dirty="0"/>
              <a:t>What is the theory of efficiency wages, and how does it help explain unemployment?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383311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Duration of Unemployment</a:t>
            </a:r>
          </a:p>
        </p:txBody>
      </p:sp>
      <p:sp>
        <p:nvSpPr>
          <p:cNvPr id="3" name="Content Placeholder 2"/>
          <p:cNvSpPr>
            <a:spLocks noGrp="1"/>
          </p:cNvSpPr>
          <p:nvPr>
            <p:ph idx="1"/>
          </p:nvPr>
        </p:nvSpPr>
        <p:spPr/>
        <p:txBody>
          <a:bodyPr/>
          <a:lstStyle/>
          <a:p>
            <a:r>
              <a:rPr lang="en-US" dirty="0"/>
              <a:t>Yet, most observed unemployment is long term.</a:t>
            </a:r>
          </a:p>
          <a:p>
            <a:pPr lvl="1"/>
            <a:r>
              <a:rPr lang="en-US" dirty="0"/>
              <a:t>The small group of long-term unemployed persons has fairly little turnover, so it accounts for most of the unemployment observed over time.</a:t>
            </a:r>
          </a:p>
          <a:p>
            <a:r>
              <a:rPr lang="en-US" dirty="0"/>
              <a:t>Knowing these facts helps policymakers design better policies to help the unemployed.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732483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Cyclical Unemployment </a:t>
            </a:r>
            <a:br>
              <a:rPr lang="en-US" sz="3600" dirty="0"/>
            </a:br>
            <a:r>
              <a:rPr lang="en-US" sz="3600" dirty="0"/>
              <a:t>vs. the Natural Rate</a:t>
            </a:r>
          </a:p>
        </p:txBody>
      </p:sp>
      <p:sp>
        <p:nvSpPr>
          <p:cNvPr id="3" name="Content Placeholder 2"/>
          <p:cNvSpPr>
            <a:spLocks noGrp="1"/>
          </p:cNvSpPr>
          <p:nvPr>
            <p:ph idx="1"/>
          </p:nvPr>
        </p:nvSpPr>
        <p:spPr/>
        <p:txBody>
          <a:bodyPr/>
          <a:lstStyle/>
          <a:p>
            <a:pPr marL="0" indent="0">
              <a:buNone/>
            </a:pPr>
            <a:r>
              <a:rPr lang="en-US" sz="3200" dirty="0"/>
              <a:t>There’s always some unemployment, though the u-rate fluctuates from year to year.  </a:t>
            </a:r>
          </a:p>
          <a:p>
            <a:r>
              <a:rPr lang="en-US" dirty="0"/>
              <a:t>Natural rate of unemployment</a:t>
            </a:r>
          </a:p>
          <a:p>
            <a:pPr lvl="1"/>
            <a:r>
              <a:rPr lang="en-US" sz="2800" dirty="0"/>
              <a:t>Normal rate of unemployment around which the actual unemployment rate fluctuates </a:t>
            </a:r>
          </a:p>
          <a:p>
            <a:r>
              <a:rPr lang="en-US" dirty="0"/>
              <a:t>Cyclical unemployment</a:t>
            </a:r>
          </a:p>
          <a:p>
            <a:pPr lvl="1"/>
            <a:r>
              <a:rPr lang="en-US" sz="2800" dirty="0"/>
              <a:t>Deviation of unemployment from its natural rate</a:t>
            </a:r>
          </a:p>
          <a:p>
            <a:pPr lvl="1"/>
            <a:r>
              <a:rPr lang="en-US" sz="2800" dirty="0"/>
              <a:t>Associated with business cycles, which we’ll study in later chapters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597174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Unemployment, 1960–2016</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22</a:t>
            </a:fld>
            <a:endParaRPr lang="en-US" dirty="0"/>
          </a:p>
        </p:txBody>
      </p:sp>
      <p:sp>
        <p:nvSpPr>
          <p:cNvPr id="5" name="Footer Placeholder 4"/>
          <p:cNvSpPr>
            <a:spLocks noGrp="1"/>
          </p:cNvSpPr>
          <p:nvPr>
            <p:ph type="ftr" sz="quarter" idx="14"/>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8" name="Picture 17">
            <a:extLst>
              <a:ext uri="{FF2B5EF4-FFF2-40B4-BE49-F238E27FC236}">
                <a16:creationId xmlns:a16="http://schemas.microsoft.com/office/drawing/2014/main" id="{3442561C-EF08-4098-8BDD-C96C58A12700}"/>
              </a:ext>
            </a:extLst>
          </p:cNvPr>
          <p:cNvPicPr>
            <a:picLocks noChangeAspect="1"/>
          </p:cNvPicPr>
          <p:nvPr/>
        </p:nvPicPr>
        <p:blipFill>
          <a:blip r:embed="rId3"/>
          <a:stretch>
            <a:fillRect/>
          </a:stretch>
        </p:blipFill>
        <p:spPr>
          <a:xfrm>
            <a:off x="264318" y="997137"/>
            <a:ext cx="8615363" cy="4863725"/>
          </a:xfrm>
          <a:prstGeom prst="rect">
            <a:avLst/>
          </a:prstGeom>
        </p:spPr>
      </p:pic>
    </p:spTree>
    <p:extLst>
      <p:ext uri="{BB962C8B-B14F-4D97-AF65-F5344CB8AC3E}">
        <p14:creationId xmlns:p14="http://schemas.microsoft.com/office/powerpoint/2010/main" val="527206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dirty="0"/>
              <a:t>Explaining the Natural Rate:  </a:t>
            </a:r>
            <a:br>
              <a:rPr lang="en-US" dirty="0"/>
            </a:br>
            <a:r>
              <a:rPr lang="en-US" dirty="0"/>
              <a:t>An Overview</a:t>
            </a:r>
          </a:p>
        </p:txBody>
      </p:sp>
      <p:sp>
        <p:nvSpPr>
          <p:cNvPr id="3" name="Content Placeholder 2"/>
          <p:cNvSpPr>
            <a:spLocks noGrp="1"/>
          </p:cNvSpPr>
          <p:nvPr>
            <p:ph idx="1"/>
          </p:nvPr>
        </p:nvSpPr>
        <p:spPr/>
        <p:txBody>
          <a:bodyPr/>
          <a:lstStyle/>
          <a:p>
            <a:pPr marL="0" indent="0">
              <a:buNone/>
            </a:pPr>
            <a:r>
              <a:rPr lang="en-US" sz="3200" dirty="0"/>
              <a:t>Even when the economy is doing well, there is always some unemployment, including:</a:t>
            </a:r>
          </a:p>
          <a:p>
            <a:r>
              <a:rPr lang="en-US" sz="3200" dirty="0"/>
              <a:t>Frictional unemployment</a:t>
            </a:r>
          </a:p>
          <a:p>
            <a:pPr lvl="1"/>
            <a:r>
              <a:rPr lang="en-US" sz="2800" dirty="0"/>
              <a:t>Occurs when workers spend time searching for the jobs that best suit their skills and tastes</a:t>
            </a:r>
          </a:p>
          <a:p>
            <a:pPr lvl="1"/>
            <a:r>
              <a:rPr lang="en-US" sz="2800" dirty="0"/>
              <a:t>Short-term for most workers</a:t>
            </a:r>
          </a:p>
          <a:p>
            <a:r>
              <a:rPr lang="en-US" sz="3200" dirty="0"/>
              <a:t>Structural unemployment</a:t>
            </a:r>
          </a:p>
          <a:p>
            <a:pPr lvl="1"/>
            <a:r>
              <a:rPr lang="en-US" sz="2800" dirty="0"/>
              <a:t>Occurs when there are fewer jobs than workers</a:t>
            </a:r>
          </a:p>
          <a:p>
            <a:pPr lvl="1"/>
            <a:r>
              <a:rPr lang="en-US" sz="2800" dirty="0"/>
              <a:t>Usually longer-term</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1637044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Search</a:t>
            </a:r>
          </a:p>
        </p:txBody>
      </p:sp>
      <p:sp>
        <p:nvSpPr>
          <p:cNvPr id="3" name="Content Placeholder 2"/>
          <p:cNvSpPr>
            <a:spLocks noGrp="1"/>
          </p:cNvSpPr>
          <p:nvPr>
            <p:ph idx="1"/>
          </p:nvPr>
        </p:nvSpPr>
        <p:spPr/>
        <p:txBody>
          <a:bodyPr/>
          <a:lstStyle/>
          <a:p>
            <a:pPr marL="0" indent="0">
              <a:buNone/>
            </a:pPr>
            <a:r>
              <a:rPr lang="en-US" sz="3200" dirty="0"/>
              <a:t>Workers have different tastes &amp; skills, and </a:t>
            </a:r>
            <a:br>
              <a:rPr lang="en-US" sz="3200" dirty="0"/>
            </a:br>
            <a:r>
              <a:rPr lang="en-US" sz="3200" dirty="0"/>
              <a:t>jobs have different requirements.  </a:t>
            </a:r>
          </a:p>
          <a:p>
            <a:r>
              <a:rPr lang="en-US" sz="3200" dirty="0"/>
              <a:t>Job search </a:t>
            </a:r>
          </a:p>
          <a:p>
            <a:pPr lvl="1"/>
            <a:r>
              <a:rPr lang="en-US" sz="2800" dirty="0"/>
              <a:t>Process of matching workers with appropriate jobs</a:t>
            </a:r>
          </a:p>
          <a:p>
            <a:r>
              <a:rPr lang="en-US" sz="3200" dirty="0"/>
              <a:t>Sectoral shifts </a:t>
            </a:r>
          </a:p>
          <a:p>
            <a:pPr lvl="1"/>
            <a:r>
              <a:rPr lang="en-US" sz="2800" dirty="0"/>
              <a:t>Changes in the composition of demand across industries or regions of the country. </a:t>
            </a:r>
          </a:p>
          <a:p>
            <a:pPr lvl="1"/>
            <a:r>
              <a:rPr lang="en-US" sz="2800" dirty="0"/>
              <a:t>Displace some workers, who must search for new jobs appropriate for their skills &amp; tastes.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13396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Policy and Job Search</a:t>
            </a:r>
          </a:p>
        </p:txBody>
      </p:sp>
      <p:sp>
        <p:nvSpPr>
          <p:cNvPr id="3" name="Content Placeholder 2"/>
          <p:cNvSpPr>
            <a:spLocks noGrp="1"/>
          </p:cNvSpPr>
          <p:nvPr>
            <p:ph idx="1"/>
          </p:nvPr>
        </p:nvSpPr>
        <p:spPr/>
        <p:txBody>
          <a:bodyPr/>
          <a:lstStyle/>
          <a:p>
            <a:r>
              <a:rPr lang="en-US" dirty="0"/>
              <a:t>Government employment agencies  </a:t>
            </a:r>
          </a:p>
          <a:p>
            <a:pPr lvl="1"/>
            <a:r>
              <a:rPr lang="en-US" dirty="0"/>
              <a:t>Provide information about job vacancies to speed up the matching of workers with jobs.</a:t>
            </a:r>
          </a:p>
          <a:p>
            <a:r>
              <a:rPr lang="en-US" dirty="0"/>
              <a:t>Public training programs  </a:t>
            </a:r>
          </a:p>
          <a:p>
            <a:pPr lvl="1"/>
            <a:r>
              <a:rPr lang="en-US" dirty="0"/>
              <a:t>Aim to equip workers displaced from declining industries with the skills needed in growing industries.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716698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a:t>
            </a:r>
          </a:p>
        </p:txBody>
      </p:sp>
      <p:sp>
        <p:nvSpPr>
          <p:cNvPr id="3" name="Content Placeholder 2"/>
          <p:cNvSpPr>
            <a:spLocks noGrp="1"/>
          </p:cNvSpPr>
          <p:nvPr>
            <p:ph idx="1"/>
          </p:nvPr>
        </p:nvSpPr>
        <p:spPr/>
        <p:txBody>
          <a:bodyPr/>
          <a:lstStyle/>
          <a:p>
            <a:r>
              <a:rPr lang="en-US" dirty="0"/>
              <a:t>Unemployment insurance (UI):  </a:t>
            </a:r>
          </a:p>
          <a:p>
            <a:pPr lvl="1"/>
            <a:r>
              <a:rPr lang="en-US" dirty="0"/>
              <a:t>A government program that partially protects workers’ incomes when they become unemployed </a:t>
            </a:r>
          </a:p>
          <a:p>
            <a:pPr lvl="1"/>
            <a:r>
              <a:rPr lang="en-US" dirty="0"/>
              <a:t>Increases frictional unemployment. </a:t>
            </a:r>
          </a:p>
          <a:p>
            <a:pPr lvl="2"/>
            <a:r>
              <a:rPr lang="en-US" dirty="0"/>
              <a:t>People respond to incentives. </a:t>
            </a:r>
          </a:p>
          <a:p>
            <a:pPr lvl="2"/>
            <a:r>
              <a:rPr lang="en-US" dirty="0"/>
              <a:t>UI benefits end when a worker takes a job, so workers have less incentive to search or take jobs while eligible to receive benefits.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673486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a:t>
            </a:r>
          </a:p>
        </p:txBody>
      </p:sp>
      <p:sp>
        <p:nvSpPr>
          <p:cNvPr id="3" name="Content Placeholder 2"/>
          <p:cNvSpPr>
            <a:spLocks noGrp="1"/>
          </p:cNvSpPr>
          <p:nvPr>
            <p:ph idx="1"/>
          </p:nvPr>
        </p:nvSpPr>
        <p:spPr/>
        <p:txBody>
          <a:bodyPr/>
          <a:lstStyle/>
          <a:p>
            <a:r>
              <a:rPr lang="en-US" dirty="0"/>
              <a:t>Benefits of UI:</a:t>
            </a:r>
          </a:p>
          <a:p>
            <a:pPr lvl="1"/>
            <a:r>
              <a:rPr lang="en-US" dirty="0"/>
              <a:t>Reduces uncertainty over incomes</a:t>
            </a:r>
          </a:p>
          <a:p>
            <a:pPr lvl="1"/>
            <a:r>
              <a:rPr lang="en-US" dirty="0"/>
              <a:t>Gives the unemployed more time to search, resulting in better job matches and thus higher productivity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764066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normAutofit fontScale="90000"/>
          </a:bodyPr>
          <a:lstStyle/>
          <a:p>
            <a:pPr eaLnBrk="1" hangingPunct="1"/>
            <a:r>
              <a:rPr lang="en-US" sz="3600"/>
              <a:t>Explaining Structural Unemployment</a:t>
            </a:r>
          </a:p>
        </p:txBody>
      </p:sp>
      <p:sp>
        <p:nvSpPr>
          <p:cNvPr id="158723" name="Rectangle 3"/>
          <p:cNvSpPr>
            <a:spLocks noGrp="1" noChangeArrowheads="1"/>
          </p:cNvSpPr>
          <p:nvPr>
            <p:ph type="body" sz="quarter" idx="12"/>
          </p:nvPr>
        </p:nvSpPr>
        <p:spPr>
          <a:xfrm>
            <a:off x="100450" y="841374"/>
            <a:ext cx="3811943" cy="5559425"/>
          </a:xfrm>
        </p:spPr>
        <p:txBody>
          <a:bodyPr>
            <a:normAutofit/>
          </a:bodyPr>
          <a:lstStyle/>
          <a:p>
            <a:pPr marL="0" indent="0" eaLnBrk="1" hangingPunct="1">
              <a:buFont typeface="Wingdings" pitchFamily="2" charset="2"/>
              <a:buNone/>
            </a:pPr>
            <a:r>
              <a:rPr lang="en-US" sz="2800" dirty="0"/>
              <a:t>Structural unemployment occurs when there are not enough jobs to go around. </a:t>
            </a:r>
          </a:p>
          <a:p>
            <a:pPr eaLnBrk="1" hangingPunct="1"/>
            <a:endParaRPr lang="en-US" sz="2800" dirty="0">
              <a:cs typeface="Arial"/>
            </a:endParaRPr>
          </a:p>
          <a:p>
            <a:pPr eaLnBrk="1" hangingPunct="1"/>
            <a:r>
              <a:rPr lang="en-US" sz="2800" dirty="0">
                <a:cs typeface="Arial"/>
              </a:rPr>
              <a:t>Occurs when wage</a:t>
            </a:r>
            <a:br>
              <a:rPr lang="en-US" sz="2800" dirty="0">
                <a:cs typeface="Arial"/>
              </a:rPr>
            </a:br>
            <a:r>
              <a:rPr lang="en-US" sz="2800" dirty="0">
                <a:cs typeface="Arial"/>
              </a:rPr>
              <a:t>is kept above equilibrium. </a:t>
            </a:r>
          </a:p>
          <a:p>
            <a:pPr eaLnBrk="1" hangingPunct="1"/>
            <a:endParaRPr lang="en-US" sz="2800" dirty="0">
              <a:cs typeface="Arial"/>
            </a:endParaRPr>
          </a:p>
          <a:p>
            <a:pPr eaLnBrk="1" hangingPunct="1"/>
            <a:r>
              <a:rPr lang="en-US" sz="2800" dirty="0">
                <a:cs typeface="Arial"/>
              </a:rPr>
              <a:t>There are three reasons for this…</a:t>
            </a:r>
          </a:p>
          <a:p>
            <a:pPr marL="0" indent="0" eaLnBrk="1" hangingPunct="1">
              <a:buFont typeface="Wingdings" pitchFamily="2" charset="2"/>
              <a:buNone/>
            </a:pPr>
            <a:endParaRPr lang="en-US" sz="2800" dirty="0"/>
          </a:p>
        </p:txBody>
      </p:sp>
      <p:grpSp>
        <p:nvGrpSpPr>
          <p:cNvPr id="2" name="Group 4"/>
          <p:cNvGrpSpPr>
            <a:grpSpLocks/>
          </p:cNvGrpSpPr>
          <p:nvPr/>
        </p:nvGrpSpPr>
        <p:grpSpPr bwMode="auto">
          <a:xfrm>
            <a:off x="4249738" y="1724025"/>
            <a:ext cx="4456112" cy="3871913"/>
            <a:chOff x="2558" y="778"/>
            <a:chExt cx="2807" cy="2439"/>
          </a:xfrm>
        </p:grpSpPr>
        <p:grpSp>
          <p:nvGrpSpPr>
            <p:cNvPr id="33819" name="Group 5"/>
            <p:cNvGrpSpPr>
              <a:grpSpLocks/>
            </p:cNvGrpSpPr>
            <p:nvPr/>
          </p:nvGrpSpPr>
          <p:grpSpPr bwMode="auto">
            <a:xfrm>
              <a:off x="2697" y="1030"/>
              <a:ext cx="2409" cy="2049"/>
              <a:chOff x="1098" y="1361"/>
              <a:chExt cx="2116" cy="2027"/>
            </a:xfrm>
          </p:grpSpPr>
          <p:sp>
            <p:nvSpPr>
              <p:cNvPr id="33822"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3"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820" name="Text Box 8"/>
            <p:cNvSpPr txBox="1">
              <a:spLocks noChangeArrowheads="1"/>
            </p:cNvSpPr>
            <p:nvPr/>
          </p:nvSpPr>
          <p:spPr bwMode="auto">
            <a:xfrm>
              <a:off x="2558" y="778"/>
              <a:ext cx="2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W</a:t>
              </a:r>
            </a:p>
          </p:txBody>
        </p:sp>
        <p:sp>
          <p:nvSpPr>
            <p:cNvPr id="33821" name="Text Box 9"/>
            <p:cNvSpPr txBox="1">
              <a:spLocks noChangeArrowheads="1"/>
            </p:cNvSpPr>
            <p:nvPr/>
          </p:nvSpPr>
          <p:spPr bwMode="auto">
            <a:xfrm>
              <a:off x="5075" y="2929"/>
              <a:ext cx="2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L</a:t>
              </a:r>
            </a:p>
          </p:txBody>
        </p:sp>
      </p:grpSp>
      <p:grpSp>
        <p:nvGrpSpPr>
          <p:cNvPr id="4" name="Group 10"/>
          <p:cNvGrpSpPr>
            <a:grpSpLocks/>
          </p:cNvGrpSpPr>
          <p:nvPr/>
        </p:nvGrpSpPr>
        <p:grpSpPr bwMode="auto">
          <a:xfrm>
            <a:off x="5332413" y="2178050"/>
            <a:ext cx="2617787" cy="3203575"/>
            <a:chOff x="3240" y="1064"/>
            <a:chExt cx="1649" cy="2018"/>
          </a:xfrm>
        </p:grpSpPr>
        <p:sp>
          <p:nvSpPr>
            <p:cNvPr id="33817" name="Line 11"/>
            <p:cNvSpPr>
              <a:spLocks noChangeShapeType="1"/>
            </p:cNvSpPr>
            <p:nvPr/>
          </p:nvSpPr>
          <p:spPr bwMode="auto">
            <a:xfrm>
              <a:off x="3240" y="1064"/>
              <a:ext cx="1417" cy="184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8" name="Text Box 12"/>
            <p:cNvSpPr txBox="1">
              <a:spLocks noChangeArrowheads="1"/>
            </p:cNvSpPr>
            <p:nvPr/>
          </p:nvSpPr>
          <p:spPr bwMode="auto">
            <a:xfrm>
              <a:off x="4569" y="2794"/>
              <a:ext cx="3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D</a:t>
              </a:r>
            </a:p>
          </p:txBody>
        </p:sp>
      </p:grpSp>
      <p:grpSp>
        <p:nvGrpSpPr>
          <p:cNvPr id="5" name="Group 13"/>
          <p:cNvGrpSpPr>
            <a:grpSpLocks/>
          </p:cNvGrpSpPr>
          <p:nvPr/>
        </p:nvGrpSpPr>
        <p:grpSpPr bwMode="auto">
          <a:xfrm>
            <a:off x="5472113" y="1849438"/>
            <a:ext cx="1703387" cy="3362325"/>
            <a:chOff x="3328" y="857"/>
            <a:chExt cx="1073" cy="2118"/>
          </a:xfrm>
        </p:grpSpPr>
        <p:sp>
          <p:nvSpPr>
            <p:cNvPr id="33815" name="Line 14"/>
            <p:cNvSpPr>
              <a:spLocks noChangeShapeType="1"/>
            </p:cNvSpPr>
            <p:nvPr/>
          </p:nvSpPr>
          <p:spPr bwMode="auto">
            <a:xfrm flipV="1">
              <a:off x="3328" y="1089"/>
              <a:ext cx="872" cy="1886"/>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6" name="Text Box 15"/>
            <p:cNvSpPr txBox="1">
              <a:spLocks noChangeArrowheads="1"/>
            </p:cNvSpPr>
            <p:nvPr/>
          </p:nvSpPr>
          <p:spPr bwMode="auto">
            <a:xfrm>
              <a:off x="4081" y="857"/>
              <a:ext cx="3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S</a:t>
              </a:r>
            </a:p>
          </p:txBody>
        </p:sp>
      </p:grpSp>
      <p:grpSp>
        <p:nvGrpSpPr>
          <p:cNvPr id="6" name="Group 16"/>
          <p:cNvGrpSpPr>
            <a:grpSpLocks/>
          </p:cNvGrpSpPr>
          <p:nvPr/>
        </p:nvGrpSpPr>
        <p:grpSpPr bwMode="auto">
          <a:xfrm>
            <a:off x="3444875" y="3254375"/>
            <a:ext cx="2921000" cy="365125"/>
            <a:chOff x="2051" y="1742"/>
            <a:chExt cx="1840" cy="230"/>
          </a:xfrm>
        </p:grpSpPr>
        <p:sp>
          <p:nvSpPr>
            <p:cNvPr id="33812" name="Line 17"/>
            <p:cNvSpPr>
              <a:spLocks noChangeShapeType="1"/>
            </p:cNvSpPr>
            <p:nvPr/>
          </p:nvSpPr>
          <p:spPr bwMode="auto">
            <a:xfrm>
              <a:off x="2702" y="1860"/>
              <a:ext cx="1146"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13" name="Oval 18"/>
            <p:cNvSpPr>
              <a:spLocks noChangeArrowheads="1"/>
            </p:cNvSpPr>
            <p:nvPr/>
          </p:nvSpPr>
          <p:spPr bwMode="auto">
            <a:xfrm>
              <a:off x="3803" y="181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33814" name="Text Box 19"/>
            <p:cNvSpPr txBox="1">
              <a:spLocks noChangeArrowheads="1"/>
            </p:cNvSpPr>
            <p:nvPr/>
          </p:nvSpPr>
          <p:spPr bwMode="auto">
            <a:xfrm>
              <a:off x="2051" y="1742"/>
              <a:ext cx="58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W</a:t>
              </a:r>
              <a:r>
                <a:rPr lang="en-US" sz="2400" b="1" i="1" baseline="-25000">
                  <a:cs typeface="Arial" charset="0"/>
                </a:rPr>
                <a:t>E</a:t>
              </a:r>
            </a:p>
          </p:txBody>
        </p:sp>
      </p:grpSp>
      <p:grpSp>
        <p:nvGrpSpPr>
          <p:cNvPr id="7" name="Group 20"/>
          <p:cNvGrpSpPr>
            <a:grpSpLocks/>
          </p:cNvGrpSpPr>
          <p:nvPr/>
        </p:nvGrpSpPr>
        <p:grpSpPr bwMode="auto">
          <a:xfrm>
            <a:off x="3452813" y="2116138"/>
            <a:ext cx="5407025" cy="822325"/>
            <a:chOff x="2056" y="1039"/>
            <a:chExt cx="3406" cy="518"/>
          </a:xfrm>
        </p:grpSpPr>
        <p:sp>
          <p:nvSpPr>
            <p:cNvPr id="33808" name="Line 21"/>
            <p:cNvSpPr>
              <a:spLocks noChangeShapeType="1"/>
            </p:cNvSpPr>
            <p:nvPr/>
          </p:nvSpPr>
          <p:spPr bwMode="auto">
            <a:xfrm>
              <a:off x="2700" y="1304"/>
              <a:ext cx="1888" cy="0"/>
            </a:xfrm>
            <a:prstGeom prst="line">
              <a:avLst/>
            </a:prstGeom>
            <a:noFill/>
            <a:ln w="28575">
              <a:solidFill>
                <a:srgbClr val="DE8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Text Box 22"/>
            <p:cNvSpPr txBox="1">
              <a:spLocks noChangeArrowheads="1"/>
            </p:cNvSpPr>
            <p:nvPr/>
          </p:nvSpPr>
          <p:spPr bwMode="auto">
            <a:xfrm>
              <a:off x="4757" y="1039"/>
              <a:ext cx="70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actual wage</a:t>
              </a:r>
            </a:p>
          </p:txBody>
        </p:sp>
        <p:sp>
          <p:nvSpPr>
            <p:cNvPr id="33810" name="AutoShape 23"/>
            <p:cNvSpPr>
              <a:spLocks/>
            </p:cNvSpPr>
            <p:nvPr/>
          </p:nvSpPr>
          <p:spPr bwMode="auto">
            <a:xfrm>
              <a:off x="4645" y="1076"/>
              <a:ext cx="156" cy="453"/>
            </a:xfrm>
            <a:prstGeom prst="leftBrace">
              <a:avLst>
                <a:gd name="adj1" fmla="val 3859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33811" name="Text Box 24"/>
            <p:cNvSpPr txBox="1">
              <a:spLocks noChangeArrowheads="1"/>
            </p:cNvSpPr>
            <p:nvPr/>
          </p:nvSpPr>
          <p:spPr bwMode="auto">
            <a:xfrm>
              <a:off x="2056" y="1187"/>
              <a:ext cx="58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W</a:t>
              </a:r>
              <a:r>
                <a:rPr lang="en-US" sz="2400" b="1" i="1" baseline="-25000">
                  <a:cs typeface="Arial" charset="0"/>
                </a:rPr>
                <a:t>1</a:t>
              </a:r>
            </a:p>
          </p:txBody>
        </p:sp>
      </p:grpSp>
      <p:grpSp>
        <p:nvGrpSpPr>
          <p:cNvPr id="8" name="Group 25"/>
          <p:cNvGrpSpPr>
            <a:grpSpLocks/>
          </p:cNvGrpSpPr>
          <p:nvPr/>
        </p:nvGrpSpPr>
        <p:grpSpPr bwMode="auto">
          <a:xfrm>
            <a:off x="5484813" y="1435100"/>
            <a:ext cx="1235075" cy="1068388"/>
            <a:chOff x="3336" y="596"/>
            <a:chExt cx="778" cy="673"/>
          </a:xfrm>
        </p:grpSpPr>
        <p:sp>
          <p:nvSpPr>
            <p:cNvPr id="33806" name="AutoShape 26"/>
            <p:cNvSpPr>
              <a:spLocks/>
            </p:cNvSpPr>
            <p:nvPr/>
          </p:nvSpPr>
          <p:spPr bwMode="auto">
            <a:xfrm rot="5400000">
              <a:off x="3661" y="826"/>
              <a:ext cx="196" cy="689"/>
            </a:xfrm>
            <a:prstGeom prst="leftBrace">
              <a:avLst>
                <a:gd name="adj1" fmla="val 61648"/>
                <a:gd name="adj2" fmla="val 50000"/>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33807" name="Text Box 27"/>
            <p:cNvSpPr txBox="1">
              <a:spLocks noChangeArrowheads="1"/>
            </p:cNvSpPr>
            <p:nvPr/>
          </p:nvSpPr>
          <p:spPr bwMode="auto">
            <a:xfrm>
              <a:off x="3336" y="596"/>
              <a:ext cx="77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a:solidFill>
                    <a:srgbClr val="0000FF"/>
                  </a:solidFill>
                  <a:cs typeface="Arial" charset="0"/>
                </a:rPr>
                <a:t>unemp-loyment</a:t>
              </a:r>
            </a:p>
          </p:txBody>
        </p:sp>
      </p:grpSp>
      <p:sp>
        <p:nvSpPr>
          <p:cNvPr id="3380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28</a:t>
            </a:fld>
            <a:endParaRPr lang="en-US" dirty="0"/>
          </a:p>
        </p:txBody>
      </p:sp>
    </p:spTree>
    <p:extLst>
      <p:ext uri="{BB962C8B-B14F-4D97-AF65-F5344CB8AC3E}">
        <p14:creationId xmlns:p14="http://schemas.microsoft.com/office/powerpoint/2010/main" val="4384137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nodeType="with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nodeType="with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nodeType="with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nodeType="with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8723">
                                            <p:txEl>
                                              <p:pRg st="0" end="0"/>
                                            </p:txEl>
                                          </p:spTgt>
                                        </p:tgtEl>
                                        <p:attrNameLst>
                                          <p:attrName>style.visibility</p:attrName>
                                        </p:attrNameLst>
                                      </p:cBhvr>
                                      <p:to>
                                        <p:strVal val="visible"/>
                                      </p:to>
                                    </p:set>
                                    <p:animEffect transition="in" filter="wipe(left)">
                                      <p:cBhvr>
                                        <p:cTn id="23" dur="500"/>
                                        <p:tgtEl>
                                          <p:spTgt spid="158723">
                                            <p:txEl>
                                              <p:pRg st="0" end="0"/>
                                            </p:txEl>
                                          </p:spTgt>
                                        </p:tgtEl>
                                      </p:cBhvr>
                                    </p:animEffect>
                                  </p:childTnLst>
                                </p:cTn>
                              </p:par>
                            </p:childTnLst>
                          </p:cTn>
                        </p:par>
                      </p:childTnLst>
                    </p:cTn>
                  </p:par>
                  <p:par>
                    <p:cTn id="24" fill="hold">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58723">
                                            <p:txEl>
                                              <p:pRg st="2" end="2"/>
                                            </p:txEl>
                                          </p:spTgt>
                                        </p:tgtEl>
                                        <p:attrNameLst>
                                          <p:attrName>style.visibility</p:attrName>
                                        </p:attrNameLst>
                                      </p:cBhvr>
                                      <p:to>
                                        <p:strVal val="visible"/>
                                      </p:to>
                                    </p:set>
                                    <p:animEffect transition="in" filter="wipe(left)">
                                      <p:cBhvr>
                                        <p:cTn id="32" dur="500"/>
                                        <p:tgtEl>
                                          <p:spTgt spid="158723">
                                            <p:txEl>
                                              <p:pRg st="2" end="2"/>
                                            </p:txEl>
                                          </p:spTgt>
                                        </p:tgtEl>
                                      </p:cBhvr>
                                    </p:animEffect>
                                  </p:childTnLst>
                                </p:cTn>
                              </p:par>
                            </p:childTnLst>
                          </p:cTn>
                        </p:par>
                        <p:par>
                          <p:cTn id="33" fill="hold" nodeType="withGroup">
                            <p:stCondLst>
                              <p:cond delay="1000"/>
                            </p:stCondLst>
                            <p:childTnLst>
                              <p:par>
                                <p:cTn id="34" presetID="2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58723">
                                            <p:txEl>
                                              <p:pRg st="4" end="4"/>
                                            </p:txEl>
                                          </p:spTgt>
                                        </p:tgtEl>
                                        <p:attrNameLst>
                                          <p:attrName>style.visibility</p:attrName>
                                        </p:attrNameLst>
                                      </p:cBhvr>
                                      <p:to>
                                        <p:strVal val="visible"/>
                                      </p:to>
                                    </p:set>
                                    <p:animEffect transition="in" filter="wipe(left)">
                                      <p:cBhvr>
                                        <p:cTn id="40" dur="500"/>
                                        <p:tgtEl>
                                          <p:spTgt spid="158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uiExpand="1"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Minimum-Wage Laws</a:t>
            </a:r>
          </a:p>
        </p:txBody>
      </p:sp>
      <p:sp>
        <p:nvSpPr>
          <p:cNvPr id="3" name="Content Placeholder 2"/>
          <p:cNvSpPr>
            <a:spLocks noGrp="1"/>
          </p:cNvSpPr>
          <p:nvPr>
            <p:ph idx="1"/>
          </p:nvPr>
        </p:nvSpPr>
        <p:spPr/>
        <p:txBody>
          <a:bodyPr/>
          <a:lstStyle/>
          <a:p>
            <a:r>
              <a:rPr lang="en-US" dirty="0"/>
              <a:t>The minimum wage </a:t>
            </a:r>
          </a:p>
          <a:p>
            <a:pPr lvl="1"/>
            <a:r>
              <a:rPr lang="en-US" dirty="0"/>
              <a:t>May exceed the equilibrium wage for the least skilled or experienced workers, causing structural unemployment.  </a:t>
            </a:r>
          </a:p>
          <a:p>
            <a:pPr lvl="1"/>
            <a:r>
              <a:rPr lang="en-US" dirty="0"/>
              <a:t>But this group is a small part of the labor force, so the min. wage can’t explain most unemployment.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296653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dirty="0"/>
              <a:t>Labor Force Statistics</a:t>
            </a:r>
          </a:p>
        </p:txBody>
      </p:sp>
      <p:sp>
        <p:nvSpPr>
          <p:cNvPr id="10243" name="Content Placeholder 2"/>
          <p:cNvSpPr>
            <a:spLocks noGrp="1"/>
          </p:cNvSpPr>
          <p:nvPr>
            <p:ph idx="1"/>
          </p:nvPr>
        </p:nvSpPr>
        <p:spPr/>
        <p:txBody>
          <a:bodyPr/>
          <a:lstStyle/>
          <a:p>
            <a:r>
              <a:rPr lang="en-US" altLang="en-US" dirty="0"/>
              <a:t>Produced by Bureau of Labor Statistics (BLS), in the U.S. Dept. of Labor  </a:t>
            </a:r>
          </a:p>
          <a:p>
            <a:pPr lvl="1"/>
            <a:r>
              <a:rPr lang="en-US" altLang="en-US" dirty="0"/>
              <a:t>Based on regular survey of 60,000 households</a:t>
            </a:r>
          </a:p>
          <a:p>
            <a:pPr lvl="1"/>
            <a:r>
              <a:rPr lang="en-US" altLang="en-US" dirty="0"/>
              <a:t>Based on “adult population” (16 </a:t>
            </a:r>
            <a:r>
              <a:rPr lang="en-US" altLang="en-US" dirty="0" err="1"/>
              <a:t>yrs</a:t>
            </a:r>
            <a:r>
              <a:rPr lang="en-US" altLang="en-US" dirty="0"/>
              <a:t> or older)</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A46F2E2-CE80-4B45-8414-E9B6E69917D4}" type="slidenum">
              <a:rPr lang="en-US" altLang="en-US" sz="1200" smtClean="0">
                <a:solidFill>
                  <a:srgbClr val="002060"/>
                </a:solidFill>
              </a:rPr>
              <a:pPr algn="ctr" eaLnBrk="1" hangingPunct="1"/>
              <a:t>3</a:t>
            </a:fld>
            <a:endParaRPr lang="en-US" altLang="en-US" sz="120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22087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Minimum-Wage Laws</a:t>
            </a:r>
          </a:p>
        </p:txBody>
      </p:sp>
      <p:sp>
        <p:nvSpPr>
          <p:cNvPr id="3" name="Content Placeholder 2"/>
          <p:cNvSpPr>
            <a:spLocks noGrp="1"/>
          </p:cNvSpPr>
          <p:nvPr>
            <p:ph idx="1"/>
          </p:nvPr>
        </p:nvSpPr>
        <p:spPr/>
        <p:txBody>
          <a:bodyPr/>
          <a:lstStyle/>
          <a:p>
            <a:r>
              <a:rPr lang="en-US" dirty="0"/>
              <a:t>Current Population Survey – study by the BLS:</a:t>
            </a:r>
          </a:p>
          <a:p>
            <a:pPr lvl="1"/>
            <a:r>
              <a:rPr lang="en-US" dirty="0"/>
              <a:t>267K earns min. wage ($5.85); 1.5 m earns less</a:t>
            </a:r>
          </a:p>
          <a:p>
            <a:pPr lvl="1"/>
            <a:r>
              <a:rPr lang="en-US" dirty="0"/>
              <a:t>Min wage earners are more likely to be women (1% of men, 3% of women) </a:t>
            </a:r>
          </a:p>
          <a:p>
            <a:pPr lvl="1"/>
            <a:r>
              <a:rPr lang="en-US" dirty="0"/>
              <a:t>Young: ~50% are under 25</a:t>
            </a:r>
          </a:p>
          <a:p>
            <a:pPr lvl="1"/>
            <a:r>
              <a:rPr lang="en-US" dirty="0"/>
              <a:t>More likely to be part-time workers</a:t>
            </a:r>
          </a:p>
          <a:p>
            <a:pPr lvl="1"/>
            <a:r>
              <a:rPr lang="en-US" dirty="0"/>
              <a:t>Leisure and </a:t>
            </a:r>
            <a:r>
              <a:rPr lang="en-US" dirty="0" err="1"/>
              <a:t>hospit</a:t>
            </a:r>
            <a:r>
              <a:rPr lang="en-US" dirty="0"/>
              <a:t>. has highest proportion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723878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Unions</a:t>
            </a:r>
          </a:p>
        </p:txBody>
      </p:sp>
      <p:sp>
        <p:nvSpPr>
          <p:cNvPr id="3" name="Content Placeholder 2"/>
          <p:cNvSpPr>
            <a:spLocks noGrp="1"/>
          </p:cNvSpPr>
          <p:nvPr>
            <p:ph idx="1"/>
          </p:nvPr>
        </p:nvSpPr>
        <p:spPr/>
        <p:txBody>
          <a:bodyPr/>
          <a:lstStyle/>
          <a:p>
            <a:r>
              <a:rPr lang="en-US" dirty="0"/>
              <a:t>Union:  </a:t>
            </a:r>
          </a:p>
          <a:p>
            <a:pPr lvl="1"/>
            <a:r>
              <a:rPr lang="en-US" dirty="0"/>
              <a:t>Worker association that bargains with employers over wages, benefits, and working conditions  </a:t>
            </a:r>
          </a:p>
          <a:p>
            <a:pPr lvl="1"/>
            <a:r>
              <a:rPr lang="en-US" dirty="0"/>
              <a:t>Exert their market power to negotiate higher wages for workers.  </a:t>
            </a:r>
          </a:p>
          <a:p>
            <a:pPr lvl="1"/>
            <a:r>
              <a:rPr lang="en-US" dirty="0"/>
              <a:t>The typical union worker earns 20% higher wages and gets more benefits than a nonunion worker for the same type of work.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179682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Unions Across the World</a:t>
            </a:r>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32</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pic>
        <p:nvPicPr>
          <p:cNvPr id="6" name="Picture 5">
            <a:extLst>
              <a:ext uri="{FF2B5EF4-FFF2-40B4-BE49-F238E27FC236}">
                <a16:creationId xmlns:a16="http://schemas.microsoft.com/office/drawing/2014/main" id="{6E9D6F3A-4B2B-44D7-84F9-2CC20C3DD234}"/>
              </a:ext>
            </a:extLst>
          </p:cNvPr>
          <p:cNvPicPr>
            <a:picLocks noChangeAspect="1"/>
          </p:cNvPicPr>
          <p:nvPr/>
        </p:nvPicPr>
        <p:blipFill>
          <a:blip r:embed="rId3"/>
          <a:stretch>
            <a:fillRect/>
          </a:stretch>
        </p:blipFill>
        <p:spPr>
          <a:xfrm>
            <a:off x="800100" y="640575"/>
            <a:ext cx="7543800" cy="5576849"/>
          </a:xfrm>
          <a:prstGeom prst="rect">
            <a:avLst/>
          </a:prstGeom>
        </p:spPr>
      </p:pic>
    </p:spTree>
    <p:extLst>
      <p:ext uri="{BB962C8B-B14F-4D97-AF65-F5344CB8AC3E}">
        <p14:creationId xmlns:p14="http://schemas.microsoft.com/office/powerpoint/2010/main" val="1310183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Rates Across the World</a:t>
            </a:r>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33</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aphicFrame>
        <p:nvGraphicFramePr>
          <p:cNvPr id="8" name="Chart 7">
            <a:extLst>
              <a:ext uri="{FF2B5EF4-FFF2-40B4-BE49-F238E27FC236}">
                <a16:creationId xmlns:a16="http://schemas.microsoft.com/office/drawing/2014/main" id="{A42C3604-66A4-4EE9-9934-926DFEE65502}"/>
              </a:ext>
            </a:extLst>
          </p:cNvPr>
          <p:cNvGraphicFramePr>
            <a:graphicFrameLocks/>
          </p:cNvGraphicFramePr>
          <p:nvPr>
            <p:extLst>
              <p:ext uri="{D42A27DB-BD31-4B8C-83A1-F6EECF244321}">
                <p14:modId xmlns:p14="http://schemas.microsoft.com/office/powerpoint/2010/main" val="2407568939"/>
              </p:ext>
            </p:extLst>
          </p:nvPr>
        </p:nvGraphicFramePr>
        <p:xfrm>
          <a:off x="209550" y="914401"/>
          <a:ext cx="8770938"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4121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Unions</a:t>
            </a:r>
          </a:p>
        </p:txBody>
      </p:sp>
      <p:sp>
        <p:nvSpPr>
          <p:cNvPr id="3" name="Content Placeholder 2"/>
          <p:cNvSpPr>
            <a:spLocks noGrp="1"/>
          </p:cNvSpPr>
          <p:nvPr>
            <p:ph idx="1"/>
          </p:nvPr>
        </p:nvSpPr>
        <p:spPr>
          <a:xfrm>
            <a:off x="277813" y="1025525"/>
            <a:ext cx="8866187" cy="5422900"/>
          </a:xfrm>
        </p:spPr>
        <p:txBody>
          <a:bodyPr/>
          <a:lstStyle/>
          <a:p>
            <a:r>
              <a:rPr lang="en-US" sz="3200" dirty="0"/>
              <a:t>Unions raise the wage above equilibrium:</a:t>
            </a:r>
          </a:p>
          <a:p>
            <a:pPr lvl="1"/>
            <a:r>
              <a:rPr lang="en-US" sz="3000" dirty="0"/>
              <a:t>Quantity of labor demanded falls and unemployment results.  </a:t>
            </a:r>
          </a:p>
          <a:p>
            <a:pPr lvl="1"/>
            <a:r>
              <a:rPr lang="en-US" sz="3000" dirty="0"/>
              <a:t>“Insiders” – workers who remain employed, are better off.</a:t>
            </a:r>
          </a:p>
          <a:p>
            <a:pPr lvl="1"/>
            <a:r>
              <a:rPr lang="en-US" sz="3000" dirty="0"/>
              <a:t>“Outsiders” – workers who lose their jobs, </a:t>
            </a:r>
            <a:br>
              <a:rPr lang="en-US" sz="3000" dirty="0"/>
            </a:br>
            <a:r>
              <a:rPr lang="en-US" sz="3000" dirty="0"/>
              <a:t>are worse off.</a:t>
            </a:r>
          </a:p>
          <a:p>
            <a:pPr lvl="2"/>
            <a:r>
              <a:rPr lang="en-US" dirty="0"/>
              <a:t>Some outsiders go to non-unionized labor markets, which increases labor supply and reduces wages in those markets.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121538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Unions</a:t>
            </a:r>
          </a:p>
        </p:txBody>
      </p:sp>
      <p:sp>
        <p:nvSpPr>
          <p:cNvPr id="3" name="Content Placeholder 2"/>
          <p:cNvSpPr>
            <a:spLocks noGrp="1"/>
          </p:cNvSpPr>
          <p:nvPr>
            <p:ph idx="1"/>
          </p:nvPr>
        </p:nvSpPr>
        <p:spPr>
          <a:xfrm>
            <a:off x="277813" y="1025525"/>
            <a:ext cx="8866187" cy="5422900"/>
          </a:xfrm>
        </p:spPr>
        <p:txBody>
          <a:bodyPr/>
          <a:lstStyle/>
          <a:p>
            <a:pPr marL="0" indent="0">
              <a:buNone/>
            </a:pPr>
            <a:r>
              <a:rPr lang="en-US" sz="3200" dirty="0"/>
              <a:t>Are unions good or bad?  Economists disagree. </a:t>
            </a:r>
          </a:p>
          <a:p>
            <a:r>
              <a:rPr lang="en-US" dirty="0"/>
              <a:t>Critics:  </a:t>
            </a:r>
          </a:p>
          <a:p>
            <a:pPr lvl="1"/>
            <a:r>
              <a:rPr lang="en-US" sz="3000" dirty="0"/>
              <a:t>Unions are cartels.  </a:t>
            </a:r>
          </a:p>
          <a:p>
            <a:pPr lvl="1"/>
            <a:r>
              <a:rPr lang="en-US" sz="3000" dirty="0"/>
              <a:t>They raise wages above equilibrium, which causes unemployment and/or depresses wages in non-union labor markets.  </a:t>
            </a:r>
          </a:p>
          <a:p>
            <a:r>
              <a:rPr lang="en-US" dirty="0"/>
              <a:t>Advocates:  </a:t>
            </a:r>
          </a:p>
          <a:p>
            <a:pPr lvl="1"/>
            <a:r>
              <a:rPr lang="en-US" sz="3000" dirty="0"/>
              <a:t>Unions counter the market power of large firms, make firms more responsive to workers’ concerns.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2511497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Efficiency Wages</a:t>
            </a:r>
          </a:p>
        </p:txBody>
      </p:sp>
      <p:sp>
        <p:nvSpPr>
          <p:cNvPr id="3" name="Content Placeholder 2"/>
          <p:cNvSpPr>
            <a:spLocks noGrp="1"/>
          </p:cNvSpPr>
          <p:nvPr>
            <p:ph idx="1"/>
          </p:nvPr>
        </p:nvSpPr>
        <p:spPr/>
        <p:txBody>
          <a:bodyPr/>
          <a:lstStyle/>
          <a:p>
            <a:r>
              <a:rPr lang="en-US" dirty="0"/>
              <a:t>The theory of efficiency wages:  </a:t>
            </a:r>
          </a:p>
          <a:p>
            <a:pPr lvl="1"/>
            <a:r>
              <a:rPr lang="en-US" dirty="0"/>
              <a:t>Firms voluntarily pay above-equilibrium wages to boost worker productivity. </a:t>
            </a:r>
          </a:p>
          <a:p>
            <a:pPr marL="0" indent="0">
              <a:buNone/>
            </a:pPr>
            <a:r>
              <a:rPr lang="en-US" dirty="0"/>
              <a:t>Different versions of efficiency wage theory suggest different reasons why firms pay high wages.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6106020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Four reasons why firms </a:t>
            </a:r>
            <a:br>
              <a:rPr lang="en-US" sz="3600" dirty="0"/>
            </a:br>
            <a:r>
              <a:rPr lang="en-US" sz="3600" dirty="0"/>
              <a:t>might pay efficiency wages:</a:t>
            </a:r>
          </a:p>
        </p:txBody>
      </p:sp>
      <p:sp>
        <p:nvSpPr>
          <p:cNvPr id="3" name="Content Placeholder 2"/>
          <p:cNvSpPr>
            <a:spLocks noGrp="1"/>
          </p:cNvSpPr>
          <p:nvPr>
            <p:ph idx="1"/>
          </p:nvPr>
        </p:nvSpPr>
        <p:spPr/>
        <p:txBody>
          <a:bodyPr/>
          <a:lstStyle/>
          <a:p>
            <a:pPr marL="514350" indent="-514350">
              <a:buClr>
                <a:srgbClr val="C00000"/>
              </a:buClr>
              <a:buFont typeface="+mj-lt"/>
              <a:buAutoNum type="arabicPeriod"/>
            </a:pPr>
            <a:r>
              <a:rPr lang="en-US" dirty="0"/>
              <a:t>Worker health</a:t>
            </a:r>
          </a:p>
          <a:p>
            <a:pPr marL="914400" lvl="1" indent="-514350">
              <a:buClr>
                <a:srgbClr val="C00000"/>
              </a:buClr>
            </a:pPr>
            <a:r>
              <a:rPr lang="en-US" sz="3000" dirty="0"/>
              <a:t>In less developed countries, poor nutrition is a common problem.  </a:t>
            </a:r>
          </a:p>
          <a:p>
            <a:pPr marL="914400" lvl="1" indent="-514350">
              <a:buClr>
                <a:srgbClr val="C00000"/>
              </a:buClr>
            </a:pPr>
            <a:r>
              <a:rPr lang="en-US" sz="3000" dirty="0"/>
              <a:t>Paying higher wages allows workers to eat better, makes them healthier, more productive.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952969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Four reasons why firms </a:t>
            </a:r>
            <a:br>
              <a:rPr lang="en-US" sz="3600" dirty="0"/>
            </a:br>
            <a:r>
              <a:rPr lang="en-US" sz="3600" dirty="0"/>
              <a:t>might pay efficiency wages:</a:t>
            </a:r>
          </a:p>
        </p:txBody>
      </p:sp>
      <p:sp>
        <p:nvSpPr>
          <p:cNvPr id="3" name="Content Placeholder 2"/>
          <p:cNvSpPr>
            <a:spLocks noGrp="1"/>
          </p:cNvSpPr>
          <p:nvPr>
            <p:ph idx="1"/>
          </p:nvPr>
        </p:nvSpPr>
        <p:spPr/>
        <p:txBody>
          <a:bodyPr/>
          <a:lstStyle/>
          <a:p>
            <a:pPr marL="514350" indent="-514350">
              <a:buClr>
                <a:srgbClr val="C00000"/>
              </a:buClr>
              <a:buFont typeface="+mj-lt"/>
              <a:buAutoNum type="arabicPeriod" startAt="2"/>
            </a:pPr>
            <a:r>
              <a:rPr lang="en-US" dirty="0"/>
              <a:t>Worker turnover</a:t>
            </a:r>
          </a:p>
          <a:p>
            <a:pPr marL="914400" lvl="1" indent="-514350">
              <a:buClr>
                <a:srgbClr val="C00000"/>
              </a:buClr>
            </a:pPr>
            <a:r>
              <a:rPr lang="en-US" sz="3000" dirty="0"/>
              <a:t>Hiring &amp; training new workers is costly.</a:t>
            </a:r>
          </a:p>
          <a:p>
            <a:pPr marL="914400" lvl="1" indent="-514350">
              <a:buClr>
                <a:srgbClr val="C00000"/>
              </a:buClr>
            </a:pPr>
            <a:r>
              <a:rPr lang="en-US" sz="3000" dirty="0"/>
              <a:t>Paying high wages gives workers more incentive to stay, reduces turnover. </a:t>
            </a:r>
            <a:endParaRPr lang="en-US" dirty="0"/>
          </a:p>
          <a:p>
            <a:pPr marL="514350" indent="-514350">
              <a:buClr>
                <a:srgbClr val="C00000"/>
              </a:buClr>
              <a:buFont typeface="+mj-lt"/>
              <a:buAutoNum type="arabicPeriod" startAt="3"/>
            </a:pPr>
            <a:r>
              <a:rPr lang="en-US" dirty="0"/>
              <a:t>Worker quality</a:t>
            </a:r>
          </a:p>
          <a:p>
            <a:pPr marL="914400" lvl="1" indent="-514350">
              <a:buClr>
                <a:srgbClr val="C00000"/>
              </a:buClr>
            </a:pPr>
            <a:r>
              <a:rPr lang="en-US" dirty="0"/>
              <a:t>Offering higher wages attracts better job applicants, increases quality of the firm’s workforce.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3655408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Four reasons why firms </a:t>
            </a:r>
            <a:br>
              <a:rPr lang="en-US" sz="3600" dirty="0"/>
            </a:br>
            <a:r>
              <a:rPr lang="en-US" sz="3600" dirty="0"/>
              <a:t>might pay efficiency wages:</a:t>
            </a:r>
          </a:p>
        </p:txBody>
      </p:sp>
      <p:sp>
        <p:nvSpPr>
          <p:cNvPr id="3" name="Content Placeholder 2"/>
          <p:cNvSpPr>
            <a:spLocks noGrp="1"/>
          </p:cNvSpPr>
          <p:nvPr>
            <p:ph idx="1"/>
          </p:nvPr>
        </p:nvSpPr>
        <p:spPr/>
        <p:txBody>
          <a:bodyPr/>
          <a:lstStyle/>
          <a:p>
            <a:pPr marL="514350" indent="-514350">
              <a:buClr>
                <a:srgbClr val="C00000"/>
              </a:buClr>
              <a:buFont typeface="+mj-lt"/>
              <a:buAutoNum type="arabicPeriod" startAt="4"/>
            </a:pPr>
            <a:r>
              <a:rPr lang="en-US" dirty="0"/>
              <a:t>Worker effort</a:t>
            </a:r>
          </a:p>
          <a:p>
            <a:pPr marL="914400" lvl="1" indent="-514350">
              <a:buClr>
                <a:srgbClr val="C00000"/>
              </a:buClr>
            </a:pPr>
            <a:r>
              <a:rPr lang="en-US" dirty="0"/>
              <a:t>Workers can work hard or shirk.  Shirkers are fired if caught.  </a:t>
            </a:r>
          </a:p>
          <a:p>
            <a:pPr marL="914400" lvl="1" indent="-514350">
              <a:buClr>
                <a:srgbClr val="C00000"/>
              </a:buClr>
            </a:pPr>
            <a:r>
              <a:rPr lang="en-US" dirty="0"/>
              <a:t>Is being fired a good deterrent? </a:t>
            </a:r>
          </a:p>
          <a:p>
            <a:pPr marL="1314450" lvl="2" indent="-514350">
              <a:buClr>
                <a:srgbClr val="C00000"/>
              </a:buClr>
            </a:pPr>
            <a:r>
              <a:rPr lang="en-US" dirty="0"/>
              <a:t>Depends on how hard it is to find another job.  </a:t>
            </a:r>
          </a:p>
          <a:p>
            <a:pPr marL="1314450" lvl="2" indent="-514350">
              <a:buClr>
                <a:srgbClr val="C00000"/>
              </a:buClr>
            </a:pPr>
            <a:r>
              <a:rPr lang="en-US" dirty="0"/>
              <a:t>If market wage is above equilibrium wage, there aren’t enough jobs to go around, so workers have more incentive to work, not shirk.</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08192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Force Statistics</a:t>
            </a:r>
          </a:p>
        </p:txBody>
      </p:sp>
      <p:sp>
        <p:nvSpPr>
          <p:cNvPr id="3" name="Content Placeholder 2"/>
          <p:cNvSpPr>
            <a:spLocks noGrp="1"/>
          </p:cNvSpPr>
          <p:nvPr>
            <p:ph idx="1"/>
          </p:nvPr>
        </p:nvSpPr>
        <p:spPr/>
        <p:txBody>
          <a:bodyPr/>
          <a:lstStyle/>
          <a:p>
            <a:r>
              <a:rPr lang="en-US" dirty="0"/>
              <a:t>BLS divides population into 3 groups:</a:t>
            </a:r>
          </a:p>
          <a:p>
            <a:pPr lvl="1"/>
            <a:r>
              <a:rPr lang="en-US" sz="3000" u="sng" dirty="0"/>
              <a:t>Employed</a:t>
            </a:r>
            <a:r>
              <a:rPr lang="en-US" sz="3000" dirty="0"/>
              <a:t>:  paid employees and self-employed</a:t>
            </a:r>
          </a:p>
          <a:p>
            <a:pPr lvl="1"/>
            <a:r>
              <a:rPr lang="en-US" sz="3000" u="sng" dirty="0"/>
              <a:t>Unemployed</a:t>
            </a:r>
            <a:r>
              <a:rPr lang="en-US" sz="3000" dirty="0"/>
              <a:t>:  people not working who have looked for work during previous 4 weeks</a:t>
            </a:r>
          </a:p>
          <a:p>
            <a:pPr lvl="1"/>
            <a:r>
              <a:rPr lang="en-US" sz="3000" u="sng" dirty="0"/>
              <a:t>Not in the labor force</a:t>
            </a:r>
            <a:r>
              <a:rPr lang="en-US" sz="3000" dirty="0"/>
              <a:t>:  everyone else</a:t>
            </a:r>
          </a:p>
          <a:p>
            <a:r>
              <a:rPr lang="en-US" dirty="0"/>
              <a:t>Labor force = Employed + Unemployed</a:t>
            </a:r>
          </a:p>
          <a:p>
            <a:pPr lvl="1"/>
            <a:r>
              <a:rPr lang="en-US" dirty="0"/>
              <a:t>The total # of workers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5492934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3		</a:t>
            </a:r>
            <a:r>
              <a:rPr lang="en-US" dirty="0">
                <a:solidFill>
                  <a:srgbClr val="AE1221"/>
                </a:solidFill>
              </a:rPr>
              <a:t>Applying the concepts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sz="3000" dirty="0">
                <a:solidFill>
                  <a:schemeClr val="accent6">
                    <a:lumMod val="50000"/>
                  </a:schemeClr>
                </a:solidFill>
              </a:rPr>
              <a:t>Which of the following would be most likely to </a:t>
            </a:r>
            <a:r>
              <a:rPr lang="en-US" sz="3000" u="sng" dirty="0">
                <a:solidFill>
                  <a:schemeClr val="accent6">
                    <a:lumMod val="50000"/>
                  </a:schemeClr>
                </a:solidFill>
              </a:rPr>
              <a:t>reduce frictional unemployment</a:t>
            </a:r>
            <a:r>
              <a:rPr lang="en-US" sz="3000" dirty="0">
                <a:solidFill>
                  <a:schemeClr val="accent6">
                    <a:lumMod val="50000"/>
                  </a:schemeClr>
                </a:solidFill>
              </a:rPr>
              <a:t>?</a:t>
            </a:r>
          </a:p>
          <a:p>
            <a:pPr marL="400050" lvl="1" indent="0">
              <a:buNone/>
            </a:pPr>
            <a:r>
              <a:rPr lang="en-US" sz="3000" dirty="0">
                <a:solidFill>
                  <a:srgbClr val="C00000"/>
                </a:solidFill>
              </a:rPr>
              <a:t>A.</a:t>
            </a:r>
            <a:r>
              <a:rPr lang="en-US" sz="3000" dirty="0">
                <a:solidFill>
                  <a:schemeClr val="tx1"/>
                </a:solidFill>
              </a:rPr>
              <a:t>	The government eliminates the minimum wage.</a:t>
            </a:r>
          </a:p>
          <a:p>
            <a:pPr marL="400050" lvl="1" indent="0">
              <a:buNone/>
            </a:pPr>
            <a:r>
              <a:rPr lang="en-US" sz="3000" dirty="0">
                <a:solidFill>
                  <a:srgbClr val="C00000"/>
                </a:solidFill>
              </a:rPr>
              <a:t>B.	</a:t>
            </a:r>
            <a:r>
              <a:rPr lang="en-US" sz="3000" dirty="0">
                <a:solidFill>
                  <a:schemeClr val="tx1"/>
                </a:solidFill>
              </a:rPr>
              <a:t>The government increases unemployment insurance benefits. </a:t>
            </a:r>
          </a:p>
          <a:p>
            <a:pPr marL="400050" lvl="1" indent="0">
              <a:buNone/>
            </a:pPr>
            <a:r>
              <a:rPr lang="en-US" sz="3000" dirty="0">
                <a:solidFill>
                  <a:srgbClr val="C00000"/>
                </a:solidFill>
              </a:rPr>
              <a:t>C.	</a:t>
            </a:r>
            <a:r>
              <a:rPr lang="en-US" sz="3000" dirty="0">
                <a:solidFill>
                  <a:schemeClr val="tx1"/>
                </a:solidFill>
              </a:rPr>
              <a:t>A new law bans labor unions. </a:t>
            </a:r>
          </a:p>
          <a:p>
            <a:pPr marL="400050" lvl="1" indent="0">
              <a:buNone/>
            </a:pPr>
            <a:r>
              <a:rPr lang="en-US" sz="3000" dirty="0">
                <a:solidFill>
                  <a:srgbClr val="C00000"/>
                </a:solidFill>
              </a:rPr>
              <a:t>D.	</a:t>
            </a:r>
            <a:r>
              <a:rPr lang="en-US" sz="3000" dirty="0">
                <a:solidFill>
                  <a:schemeClr val="tx1"/>
                </a:solidFill>
              </a:rPr>
              <a:t>More workers post their resumes at LinkedIn.com, and more employers use LinkedIn.com to find suitable workers to hire.</a:t>
            </a:r>
          </a:p>
          <a:p>
            <a:pPr marL="400050" lvl="1" indent="0">
              <a:buNone/>
            </a:pPr>
            <a:r>
              <a:rPr lang="en-US" sz="3000" dirty="0">
                <a:solidFill>
                  <a:srgbClr val="C00000"/>
                </a:solidFill>
              </a:rPr>
              <a:t>E.</a:t>
            </a:r>
            <a:r>
              <a:rPr lang="en-US" sz="3000" dirty="0">
                <a:solidFill>
                  <a:schemeClr val="tx1"/>
                </a:solidFill>
              </a:rPr>
              <a:t>	Sectoral shifts become more frequent.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6569113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3			</a:t>
            </a:r>
            <a:r>
              <a:rPr lang="en-US" dirty="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400050" lvl="1" indent="0">
              <a:buNone/>
            </a:pPr>
            <a:r>
              <a:rPr lang="en-US" sz="3000" dirty="0">
                <a:solidFill>
                  <a:srgbClr val="C00000"/>
                </a:solidFill>
              </a:rPr>
              <a:t>A.</a:t>
            </a:r>
            <a:r>
              <a:rPr lang="en-US" sz="3000" dirty="0">
                <a:solidFill>
                  <a:schemeClr val="tx1"/>
                </a:solidFill>
              </a:rPr>
              <a:t>	The government eliminates the minimum wage.</a:t>
            </a:r>
          </a:p>
          <a:p>
            <a:pPr marL="400050" lvl="1" indent="0">
              <a:buNone/>
            </a:pPr>
            <a:r>
              <a:rPr lang="en-US" sz="3000" dirty="0">
                <a:solidFill>
                  <a:srgbClr val="C00000"/>
                </a:solidFill>
              </a:rPr>
              <a:t>C.</a:t>
            </a:r>
            <a:r>
              <a:rPr lang="en-US" sz="3000" dirty="0">
                <a:solidFill>
                  <a:schemeClr val="tx1"/>
                </a:solidFill>
              </a:rPr>
              <a:t> A new law bans labor unions.  </a:t>
            </a:r>
          </a:p>
          <a:p>
            <a:pPr marL="400050" lvl="1" indent="0">
              <a:buNone/>
            </a:pPr>
            <a:endParaRPr lang="en-US" sz="3000" dirty="0">
              <a:solidFill>
                <a:schemeClr val="accent6">
                  <a:lumMod val="50000"/>
                </a:schemeClr>
              </a:solidFill>
            </a:endParaRPr>
          </a:p>
          <a:p>
            <a:pPr marL="400050" lvl="1" indent="0">
              <a:buNone/>
            </a:pPr>
            <a:r>
              <a:rPr lang="en-US" sz="3000" dirty="0">
                <a:solidFill>
                  <a:schemeClr val="accent6">
                    <a:lumMod val="50000"/>
                  </a:schemeClr>
                </a:solidFill>
              </a:rPr>
              <a:t>These are likely to reduce </a:t>
            </a:r>
            <a:r>
              <a:rPr lang="en-US" sz="3000" u="sng" dirty="0">
                <a:solidFill>
                  <a:schemeClr val="accent6">
                    <a:lumMod val="50000"/>
                  </a:schemeClr>
                </a:solidFill>
              </a:rPr>
              <a:t>structural</a:t>
            </a:r>
            <a:r>
              <a:rPr lang="en-US" sz="3000" dirty="0">
                <a:solidFill>
                  <a:schemeClr val="accent6">
                    <a:lumMod val="50000"/>
                  </a:schemeClr>
                </a:solidFill>
              </a:rPr>
              <a:t> unemployment, </a:t>
            </a:r>
            <a:r>
              <a:rPr lang="en-US" sz="3000" u="sng" dirty="0">
                <a:solidFill>
                  <a:schemeClr val="accent6">
                    <a:lumMod val="50000"/>
                  </a:schemeClr>
                </a:solidFill>
              </a:rPr>
              <a:t>not frictional </a:t>
            </a:r>
            <a:r>
              <a:rPr lang="en-US" sz="3000" dirty="0">
                <a:solidFill>
                  <a:schemeClr val="accent6">
                    <a:lumMod val="50000"/>
                  </a:schemeClr>
                </a:solidFill>
              </a:rPr>
              <a:t>unemployment.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125806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3			</a:t>
            </a:r>
            <a:r>
              <a:rPr lang="en-US" dirty="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400050" lvl="1" indent="0">
              <a:buNone/>
            </a:pPr>
            <a:r>
              <a:rPr lang="en-US" sz="3000" dirty="0">
                <a:solidFill>
                  <a:srgbClr val="C00000"/>
                </a:solidFill>
              </a:rPr>
              <a:t>B.	</a:t>
            </a:r>
            <a:r>
              <a:rPr lang="en-US" sz="3000" dirty="0">
                <a:solidFill>
                  <a:schemeClr val="tx1"/>
                </a:solidFill>
              </a:rPr>
              <a:t>The government increases unemployment insurance benefits. </a:t>
            </a:r>
          </a:p>
          <a:p>
            <a:pPr marL="400050" lvl="1" indent="0">
              <a:buNone/>
            </a:pPr>
            <a:r>
              <a:rPr lang="en-US" sz="3000" dirty="0">
                <a:solidFill>
                  <a:srgbClr val="C00000"/>
                </a:solidFill>
              </a:rPr>
              <a:t>E.</a:t>
            </a:r>
            <a:r>
              <a:rPr lang="en-US" sz="3000" dirty="0">
                <a:solidFill>
                  <a:schemeClr val="tx1"/>
                </a:solidFill>
              </a:rPr>
              <a:t>	Sectoral shifts become more frequent.</a:t>
            </a:r>
            <a:endParaRPr lang="en-US" sz="3000" dirty="0">
              <a:solidFill>
                <a:schemeClr val="accent6">
                  <a:lumMod val="50000"/>
                </a:schemeClr>
              </a:solidFill>
            </a:endParaRPr>
          </a:p>
          <a:p>
            <a:pPr marL="400050" lvl="1" indent="0">
              <a:buNone/>
            </a:pPr>
            <a:endParaRPr lang="en-US" sz="3000" dirty="0">
              <a:solidFill>
                <a:schemeClr val="accent6">
                  <a:lumMod val="50000"/>
                </a:schemeClr>
              </a:solidFill>
            </a:endParaRPr>
          </a:p>
          <a:p>
            <a:pPr marL="400050" lvl="1" indent="0">
              <a:buNone/>
            </a:pPr>
            <a:r>
              <a:rPr lang="en-US" sz="3000" dirty="0">
                <a:solidFill>
                  <a:schemeClr val="accent6">
                    <a:lumMod val="50000"/>
                  </a:schemeClr>
                </a:solidFill>
              </a:rPr>
              <a:t>These are likely to </a:t>
            </a:r>
            <a:r>
              <a:rPr lang="en-US" sz="3000" u="sng" dirty="0">
                <a:solidFill>
                  <a:schemeClr val="accent6">
                    <a:lumMod val="50000"/>
                  </a:schemeClr>
                </a:solidFill>
              </a:rPr>
              <a:t>increase frictional </a:t>
            </a:r>
            <a:r>
              <a:rPr lang="en-US" sz="3000" dirty="0">
                <a:solidFill>
                  <a:schemeClr val="accent6">
                    <a:lumMod val="50000"/>
                  </a:schemeClr>
                </a:solidFill>
              </a:rPr>
              <a:t>unemployment, not reduce it.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756468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3			</a:t>
            </a:r>
            <a:r>
              <a:rPr lang="en-US" dirty="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400050" lvl="1" indent="0">
              <a:buNone/>
            </a:pPr>
            <a:r>
              <a:rPr lang="en-US" sz="3000" dirty="0">
                <a:solidFill>
                  <a:srgbClr val="C00000"/>
                </a:solidFill>
              </a:rPr>
              <a:t>D.	</a:t>
            </a:r>
            <a:r>
              <a:rPr lang="en-US" sz="3000" dirty="0">
                <a:solidFill>
                  <a:schemeClr val="tx1"/>
                </a:solidFill>
              </a:rPr>
              <a:t>More workers post their resumes at LinkedIn.com, and more employers use LinkedIn.com to find suitable workers to hire.</a:t>
            </a:r>
          </a:p>
          <a:p>
            <a:pPr marL="400050" lvl="1" indent="0">
              <a:buNone/>
            </a:pPr>
            <a:r>
              <a:rPr lang="en-US" sz="3000" dirty="0">
                <a:solidFill>
                  <a:schemeClr val="accent6">
                    <a:lumMod val="50000"/>
                  </a:schemeClr>
                </a:solidFill>
              </a:rPr>
              <a:t>  </a:t>
            </a:r>
          </a:p>
          <a:p>
            <a:pPr marL="400050" lvl="1" indent="0">
              <a:buNone/>
            </a:pPr>
            <a:r>
              <a:rPr lang="en-US" sz="3000" dirty="0">
                <a:solidFill>
                  <a:schemeClr val="accent6">
                    <a:lumMod val="50000"/>
                  </a:schemeClr>
                </a:solidFill>
              </a:rPr>
              <a:t>Likely to speed up the process of matching workers &amp; jobs, which would reduce frictional unemployment.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93039065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813461"/>
          </a:xfrm>
        </p:spPr>
        <p:txBody>
          <a:bodyPr/>
          <a:lstStyle/>
          <a:p>
            <a:r>
              <a:rPr lang="en-US" dirty="0"/>
              <a:t>Explaining the Natural Rate </a:t>
            </a:r>
            <a:br>
              <a:rPr lang="en-US" dirty="0"/>
            </a:br>
            <a:r>
              <a:rPr lang="en-US" dirty="0"/>
              <a:t>of Unemployment:  A Summary</a:t>
            </a:r>
          </a:p>
        </p:txBody>
      </p:sp>
      <p:sp>
        <p:nvSpPr>
          <p:cNvPr id="3" name="Content Placeholder 2"/>
          <p:cNvSpPr>
            <a:spLocks noGrp="1"/>
          </p:cNvSpPr>
          <p:nvPr>
            <p:ph idx="1"/>
          </p:nvPr>
        </p:nvSpPr>
        <p:spPr>
          <a:xfrm>
            <a:off x="347241" y="990600"/>
            <a:ext cx="8518947" cy="5457825"/>
          </a:xfrm>
        </p:spPr>
        <p:txBody>
          <a:bodyPr>
            <a:noAutofit/>
          </a:bodyPr>
          <a:lstStyle/>
          <a:p>
            <a:pPr marL="0" indent="0">
              <a:buNone/>
            </a:pPr>
            <a:r>
              <a:rPr lang="en-US" dirty="0"/>
              <a:t>The natural rate of unemployment consists of: </a:t>
            </a:r>
          </a:p>
          <a:p>
            <a:pPr lvl="1"/>
            <a:r>
              <a:rPr lang="en-US" sz="3000" dirty="0">
                <a:solidFill>
                  <a:srgbClr val="005EA4"/>
                </a:solidFill>
              </a:rPr>
              <a:t>Frictional unemployment</a:t>
            </a:r>
            <a:r>
              <a:rPr lang="en-US" dirty="0"/>
              <a:t>: i</a:t>
            </a:r>
            <a:r>
              <a:rPr lang="en-US" sz="2800" dirty="0"/>
              <a:t>t takes time to search for the right jobs </a:t>
            </a:r>
          </a:p>
          <a:p>
            <a:pPr lvl="2"/>
            <a:r>
              <a:rPr lang="en-US" sz="2800" dirty="0"/>
              <a:t>Even if there are enough jobs to go around</a:t>
            </a:r>
          </a:p>
          <a:p>
            <a:pPr lvl="1"/>
            <a:r>
              <a:rPr lang="en-US" sz="3000" dirty="0">
                <a:solidFill>
                  <a:srgbClr val="005EA4"/>
                </a:solidFill>
              </a:rPr>
              <a:t>Structural unemployment</a:t>
            </a:r>
            <a:r>
              <a:rPr lang="en-US" dirty="0"/>
              <a:t>: w</a:t>
            </a:r>
            <a:r>
              <a:rPr lang="en-US" sz="2800" dirty="0"/>
              <a:t>hen wage is above equilibrium, not enough jobs </a:t>
            </a:r>
          </a:p>
          <a:p>
            <a:pPr lvl="2"/>
            <a:r>
              <a:rPr lang="en-US" sz="2800" dirty="0"/>
              <a:t>Min. wages, labor unions, efficiency wages</a:t>
            </a:r>
          </a:p>
          <a:p>
            <a:pPr marL="0" indent="0">
              <a:buNone/>
            </a:pPr>
            <a:r>
              <a:rPr lang="en-US" sz="3000" dirty="0"/>
              <a:t>Later chapters discuss </a:t>
            </a:r>
            <a:r>
              <a:rPr lang="en-US" sz="3000" u="sng" dirty="0"/>
              <a:t>cyclical unemployment</a:t>
            </a:r>
            <a:r>
              <a:rPr lang="en-US" sz="3000" dirty="0"/>
              <a:t>, the short-term fluctuations in unemployment associated with business cycles.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221338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 unemployment rate is the percentage of those who would like to work, who do not have jobs.</a:t>
            </a:r>
          </a:p>
          <a:p>
            <a:pPr>
              <a:buSzPct val="120000"/>
              <a:buFont typeface="Arial" pitchFamily="34" charset="0"/>
              <a:buChar char="•"/>
            </a:pPr>
            <a:r>
              <a:rPr lang="en-US" sz="3000" dirty="0"/>
              <a:t>Unemployment and labor force participation vary widely across demographic groups.</a:t>
            </a:r>
          </a:p>
          <a:p>
            <a:pPr>
              <a:buSzPct val="120000"/>
              <a:buFont typeface="Arial" pitchFamily="34" charset="0"/>
              <a:buChar char="•"/>
            </a:pPr>
            <a:r>
              <a:rPr lang="en-US" sz="3000" dirty="0"/>
              <a:t>The natural rate of unemployment is the normal rate of unemployment around which the actual rate fluctuates.  Cyclical unemployment is the deviation of unemployment from its natural rate and is connected to short-term economic fluctuations.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378866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The natural rate includes frictional unemployment and structural unemployment.</a:t>
            </a:r>
          </a:p>
          <a:p>
            <a:pPr>
              <a:buSzPct val="120000"/>
              <a:buFont typeface="Arial" pitchFamily="34" charset="0"/>
              <a:buChar char="•"/>
            </a:pPr>
            <a:r>
              <a:rPr lang="en-US" sz="3200" dirty="0"/>
              <a:t>Frictional unemployment occurs when workers take time to search for the right jobs.</a:t>
            </a:r>
          </a:p>
          <a:p>
            <a:pPr>
              <a:buSzPct val="120000"/>
              <a:buFont typeface="Arial" pitchFamily="34" charset="0"/>
              <a:buChar char="•"/>
            </a:pPr>
            <a:r>
              <a:rPr lang="en-US" sz="3200" dirty="0"/>
              <a:t>Structural unemployment occurs when above- equilibrium wages result in a surplus of labor.  </a:t>
            </a:r>
          </a:p>
          <a:p>
            <a:pPr>
              <a:buSzPct val="120000"/>
              <a:buFont typeface="Arial" pitchFamily="34" charset="0"/>
              <a:buChar char="•"/>
            </a:pPr>
            <a:r>
              <a:rPr lang="en-US" sz="3200" dirty="0"/>
              <a:t>Three reasons for above-equilibrium wages include minimum wage laws, unions, and efficiency wages.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37205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anchor="t"/>
          <a:lstStyle/>
          <a:p>
            <a:r>
              <a:rPr lang="en-US" dirty="0"/>
              <a:t>Labor Force Statistics</a:t>
            </a:r>
            <a:endParaRPr lang="en-US" altLang="en-US" dirty="0"/>
          </a:p>
        </p:txBody>
      </p:sp>
      <mc:AlternateContent xmlns:mc="http://schemas.openxmlformats.org/markup-compatibility/2006" xmlns:a14="http://schemas.microsoft.com/office/drawing/2010/main">
        <mc:Choice Requires="a14">
          <p:sp>
            <p:nvSpPr>
              <p:cNvPr id="14339" name="Content Placeholder 2"/>
              <p:cNvSpPr>
                <a:spLocks noGrp="1"/>
              </p:cNvSpPr>
              <p:nvPr>
                <p:ph idx="1"/>
              </p:nvPr>
            </p:nvSpPr>
            <p:spPr>
              <a:xfrm>
                <a:off x="277813" y="1025525"/>
                <a:ext cx="8866187" cy="5422900"/>
              </a:xfrm>
            </p:spPr>
            <p:txBody>
              <a:bodyPr/>
              <a:lstStyle/>
              <a:p>
                <a:r>
                  <a:rPr lang="en-US" altLang="en-US" dirty="0"/>
                  <a:t>Unemployment rate (“u-rate”):  </a:t>
                </a:r>
              </a:p>
              <a:p>
                <a:pPr lvl="1"/>
                <a:r>
                  <a:rPr lang="en-US" altLang="en-US" dirty="0"/>
                  <a:t>% of the labor force that is unemployed</a:t>
                </a:r>
              </a:p>
              <a:p>
                <a:pPr marL="457200" lvl="1" indent="0">
                  <a:buNone/>
                </a:pPr>
                <a14:m>
                  <m:oMathPara xmlns:m="http://schemas.openxmlformats.org/officeDocument/2006/math">
                    <m:oMathParaPr>
                      <m:jc m:val="centerGroup"/>
                    </m:oMathParaPr>
                    <m:oMath xmlns:m="http://schemas.openxmlformats.org/officeDocument/2006/math">
                      <m:r>
                        <m:rPr>
                          <m:nor/>
                        </m:rPr>
                        <a:rPr lang="en-US" b="0" i="1" smtClean="0">
                          <a:solidFill>
                            <a:srgbClr val="C00000"/>
                          </a:solidFill>
                        </a:rPr>
                        <m:t>u</m:t>
                      </m:r>
                      <m:r>
                        <m:rPr>
                          <m:nor/>
                        </m:rPr>
                        <a:rPr lang="en-US" b="0" i="1" smtClean="0">
                          <a:solidFill>
                            <a:srgbClr val="C00000"/>
                          </a:solidFill>
                        </a:rPr>
                        <m:t>−</m:t>
                      </m:r>
                      <m:r>
                        <m:rPr>
                          <m:nor/>
                        </m:rPr>
                        <a:rPr lang="en-US" i="1" smtClean="0">
                          <a:solidFill>
                            <a:srgbClr val="C00000"/>
                          </a:solidFill>
                        </a:rPr>
                        <m:t>rate</m:t>
                      </m:r>
                      <m:r>
                        <m:rPr>
                          <m:nor/>
                        </m:rPr>
                        <a:rPr lang="en-US" i="1" smtClean="0">
                          <a:solidFill>
                            <a:srgbClr val="C00000"/>
                          </a:solidFill>
                        </a:rPr>
                        <m:t> </m:t>
                      </m:r>
                      <m:r>
                        <a:rPr lang="en-US" i="1">
                          <a:solidFill>
                            <a:srgbClr val="C00000"/>
                          </a:solidFill>
                          <a:latin typeface="Cambria Math"/>
                        </a:rPr>
                        <m:t>=</m:t>
                      </m:r>
                      <m:r>
                        <a:rPr lang="en-US" b="0" i="1" smtClean="0">
                          <a:solidFill>
                            <a:srgbClr val="C00000"/>
                          </a:solidFill>
                          <a:latin typeface="Cambria Math"/>
                        </a:rPr>
                        <m:t>100</m:t>
                      </m:r>
                      <m:r>
                        <a:rPr lang="en-US" i="1">
                          <a:solidFill>
                            <a:srgbClr val="C00000"/>
                          </a:solidFill>
                          <a:latin typeface="Cambria Math"/>
                        </a:rPr>
                        <m:t>×</m:t>
                      </m:r>
                      <m:f>
                        <m:fPr>
                          <m:ctrlPr>
                            <a:rPr lang="en-US" i="1">
                              <a:solidFill>
                                <a:srgbClr val="C00000"/>
                              </a:solidFill>
                              <a:latin typeface="Cambria Math" panose="02040503050406030204" pitchFamily="18" charset="0"/>
                            </a:rPr>
                          </m:ctrlPr>
                        </m:fPr>
                        <m:num>
                          <m:r>
                            <m:rPr>
                              <m:nor/>
                            </m:rPr>
                            <a:rPr lang="en-US" b="0" i="1" smtClean="0">
                              <a:solidFill>
                                <a:srgbClr val="C00000"/>
                              </a:solidFill>
                            </a:rPr>
                            <m:t># </m:t>
                          </m:r>
                          <m:r>
                            <m:rPr>
                              <m:nor/>
                            </m:rPr>
                            <a:rPr lang="en-US" i="1">
                              <a:solidFill>
                                <a:srgbClr val="C00000"/>
                              </a:solidFill>
                            </a:rPr>
                            <m:t>of</m:t>
                          </m:r>
                          <m:r>
                            <m:rPr>
                              <m:nor/>
                            </m:rPr>
                            <a:rPr lang="en-US" i="1">
                              <a:solidFill>
                                <a:srgbClr val="C00000"/>
                              </a:solidFill>
                            </a:rPr>
                            <m:t> </m:t>
                          </m:r>
                          <m:r>
                            <m:rPr>
                              <m:nor/>
                            </m:rPr>
                            <a:rPr lang="en-US" i="1">
                              <a:solidFill>
                                <a:srgbClr val="C00000"/>
                              </a:solidFill>
                            </a:rPr>
                            <m:t>unemployed</m:t>
                          </m:r>
                        </m:num>
                        <m:den>
                          <m:r>
                            <m:rPr>
                              <m:nor/>
                            </m:rPr>
                            <a:rPr lang="en-US" i="1">
                              <a:solidFill>
                                <a:srgbClr val="C00000"/>
                              </a:solidFill>
                            </a:rPr>
                            <m:t>Labor</m:t>
                          </m:r>
                          <m:r>
                            <m:rPr>
                              <m:nor/>
                            </m:rPr>
                            <a:rPr lang="en-US" i="1">
                              <a:solidFill>
                                <a:srgbClr val="C00000"/>
                              </a:solidFill>
                            </a:rPr>
                            <m:t> </m:t>
                          </m:r>
                          <m:r>
                            <m:rPr>
                              <m:nor/>
                            </m:rPr>
                            <a:rPr lang="en-US" i="1">
                              <a:solidFill>
                                <a:srgbClr val="C00000"/>
                              </a:solidFill>
                            </a:rPr>
                            <m:t>force</m:t>
                          </m:r>
                        </m:den>
                      </m:f>
                    </m:oMath>
                  </m:oMathPara>
                </a14:m>
                <a:endParaRPr lang="en-US" altLang="en-US" i="1" dirty="0"/>
              </a:p>
              <a:p>
                <a:r>
                  <a:rPr lang="en-US" altLang="en-US" dirty="0"/>
                  <a:t>Labor-force participation rate</a:t>
                </a:r>
              </a:p>
              <a:p>
                <a:pPr lvl="1"/>
                <a:r>
                  <a:rPr lang="en-US" altLang="en-US" dirty="0"/>
                  <a:t>% of the adult population that is in the labor force </a:t>
                </a:r>
                <a:endParaRPr lang="en-US" sz="2500" i="1" dirty="0">
                  <a:solidFill>
                    <a:srgbClr val="C00000"/>
                  </a:solidFill>
                </a:endParaRPr>
              </a:p>
              <a:p>
                <a:pPr marL="57150" indent="0">
                  <a:buNone/>
                </a:pPr>
                <a14:m>
                  <m:oMathPara xmlns:m="http://schemas.openxmlformats.org/officeDocument/2006/math">
                    <m:oMathParaPr>
                      <m:jc m:val="left"/>
                    </m:oMathParaPr>
                    <m:oMath xmlns:m="http://schemas.openxmlformats.org/officeDocument/2006/math">
                      <m:r>
                        <m:rPr>
                          <m:nor/>
                        </m:rPr>
                        <a:rPr lang="en-US" sz="2600" i="1">
                          <a:solidFill>
                            <a:srgbClr val="C00000"/>
                          </a:solidFill>
                        </a:rPr>
                        <m:t>Labor</m:t>
                      </m:r>
                      <m:r>
                        <m:rPr>
                          <m:nor/>
                        </m:rPr>
                        <a:rPr lang="en-US" sz="2600" i="1">
                          <a:solidFill>
                            <a:srgbClr val="C00000"/>
                          </a:solidFill>
                        </a:rPr>
                        <m:t>−</m:t>
                      </m:r>
                      <m:r>
                        <m:rPr>
                          <m:nor/>
                        </m:rPr>
                        <a:rPr lang="en-US" sz="2600" i="1">
                          <a:solidFill>
                            <a:srgbClr val="C00000"/>
                          </a:solidFill>
                        </a:rPr>
                        <m:t>force</m:t>
                      </m:r>
                      <m:r>
                        <m:rPr>
                          <m:nor/>
                        </m:rPr>
                        <a:rPr lang="en-US" sz="2600" i="1">
                          <a:solidFill>
                            <a:srgbClr val="C00000"/>
                          </a:solidFill>
                        </a:rPr>
                        <m:t> </m:t>
                      </m:r>
                      <m:r>
                        <m:rPr>
                          <m:nor/>
                        </m:rPr>
                        <a:rPr lang="en-US" sz="2600" i="1">
                          <a:solidFill>
                            <a:srgbClr val="C00000"/>
                          </a:solidFill>
                        </a:rPr>
                        <m:t>participation</m:t>
                      </m:r>
                      <m:r>
                        <m:rPr>
                          <m:nor/>
                        </m:rPr>
                        <a:rPr lang="en-US" sz="2600" i="1">
                          <a:solidFill>
                            <a:srgbClr val="C00000"/>
                          </a:solidFill>
                        </a:rPr>
                        <m:t> </m:t>
                      </m:r>
                      <m:r>
                        <m:rPr>
                          <m:nor/>
                        </m:rPr>
                        <a:rPr lang="en-US" sz="2600" i="1">
                          <a:solidFill>
                            <a:srgbClr val="C00000"/>
                          </a:solidFill>
                        </a:rPr>
                        <m:t>rate</m:t>
                      </m:r>
                      <m:r>
                        <m:rPr>
                          <m:nor/>
                        </m:rPr>
                        <a:rPr lang="en-US" sz="2600" i="1">
                          <a:solidFill>
                            <a:srgbClr val="C00000"/>
                          </a:solidFill>
                        </a:rPr>
                        <m:t> </m:t>
                      </m:r>
                      <m:r>
                        <a:rPr lang="en-US" sz="2600" i="1">
                          <a:solidFill>
                            <a:srgbClr val="C00000"/>
                          </a:solidFill>
                          <a:latin typeface="Cambria Math"/>
                        </a:rPr>
                        <m:t>=</m:t>
                      </m:r>
                      <m:r>
                        <m:rPr>
                          <m:nor/>
                        </m:rPr>
                        <a:rPr lang="en-US" sz="2600" i="1">
                          <a:solidFill>
                            <a:srgbClr val="C00000"/>
                          </a:solidFill>
                        </a:rPr>
                        <m:t> </m:t>
                      </m:r>
                      <m:r>
                        <m:rPr>
                          <m:nor/>
                        </m:rPr>
                        <a:rPr lang="en-US" sz="2600" b="0" i="1" smtClean="0">
                          <a:solidFill>
                            <a:srgbClr val="C00000"/>
                          </a:solidFill>
                        </a:rPr>
                        <m:t>100</m:t>
                      </m:r>
                      <m:r>
                        <a:rPr lang="en-US" sz="2600" i="1">
                          <a:solidFill>
                            <a:srgbClr val="C00000"/>
                          </a:solidFill>
                          <a:latin typeface="Cambria Math"/>
                        </a:rPr>
                        <m:t>×</m:t>
                      </m:r>
                      <m:f>
                        <m:fPr>
                          <m:ctrlPr>
                            <a:rPr lang="en-US" sz="2600" i="1">
                              <a:solidFill>
                                <a:srgbClr val="C00000"/>
                              </a:solidFill>
                              <a:latin typeface="Cambria Math" panose="02040503050406030204" pitchFamily="18" charset="0"/>
                            </a:rPr>
                          </m:ctrlPr>
                        </m:fPr>
                        <m:num>
                          <m:r>
                            <m:rPr>
                              <m:nor/>
                            </m:rPr>
                            <a:rPr lang="en-US" sz="2600" i="1">
                              <a:solidFill>
                                <a:srgbClr val="C00000"/>
                              </a:solidFill>
                            </a:rPr>
                            <m:t>Labor</m:t>
                          </m:r>
                          <m:r>
                            <m:rPr>
                              <m:nor/>
                            </m:rPr>
                            <a:rPr lang="en-US" sz="2600" i="1">
                              <a:solidFill>
                                <a:srgbClr val="C00000"/>
                              </a:solidFill>
                            </a:rPr>
                            <m:t> </m:t>
                          </m:r>
                          <m:r>
                            <m:rPr>
                              <m:nor/>
                            </m:rPr>
                            <a:rPr lang="en-US" sz="2600" i="1">
                              <a:solidFill>
                                <a:srgbClr val="C00000"/>
                              </a:solidFill>
                            </a:rPr>
                            <m:t>force</m:t>
                          </m:r>
                        </m:num>
                        <m:den>
                          <m:r>
                            <m:rPr>
                              <m:nor/>
                            </m:rPr>
                            <a:rPr lang="en-US" sz="2600" i="1">
                              <a:solidFill>
                                <a:srgbClr val="C00000"/>
                              </a:solidFill>
                            </a:rPr>
                            <m:t>Adult</m:t>
                          </m:r>
                          <m:r>
                            <m:rPr>
                              <m:nor/>
                            </m:rPr>
                            <a:rPr lang="en-US" sz="2600" i="1">
                              <a:solidFill>
                                <a:srgbClr val="C00000"/>
                              </a:solidFill>
                            </a:rPr>
                            <m:t> </m:t>
                          </m:r>
                          <m:r>
                            <m:rPr>
                              <m:nor/>
                            </m:rPr>
                            <a:rPr lang="en-US" sz="2600" i="1">
                              <a:solidFill>
                                <a:srgbClr val="C00000"/>
                              </a:solidFill>
                            </a:rPr>
                            <m:t>population</m:t>
                          </m:r>
                        </m:den>
                      </m:f>
                    </m:oMath>
                  </m:oMathPara>
                </a14:m>
                <a:endParaRPr lang="en-US" altLang="en-US" sz="2600" i="1" dirty="0">
                  <a:solidFill>
                    <a:srgbClr val="C00000"/>
                  </a:solidFill>
                </a:endParaRPr>
              </a:p>
            </p:txBody>
          </p:sp>
        </mc:Choice>
        <mc:Fallback xmlns="">
          <p:sp>
            <p:nvSpPr>
              <p:cNvPr id="14339" name="Content Placeholder 2"/>
              <p:cNvSpPr>
                <a:spLocks noGrp="1" noRot="1" noChangeAspect="1" noMove="1" noResize="1" noEditPoints="1" noAdjustHandles="1" noChangeArrowheads="1" noChangeShapeType="1" noTextEdit="1"/>
              </p:cNvSpPr>
              <p:nvPr>
                <p:ph idx="1"/>
              </p:nvPr>
            </p:nvSpPr>
            <p:spPr>
              <a:xfrm>
                <a:off x="277813" y="1025525"/>
                <a:ext cx="8866187" cy="5422900"/>
              </a:xfrm>
              <a:blipFill rotWithShape="1">
                <a:blip r:embed="rId3"/>
                <a:stretch>
                  <a:fillRect l="-1719" t="-1573" r="-1238"/>
                </a:stretch>
              </a:blipFill>
            </p:spPr>
            <p:txBody>
              <a:bodyPr/>
              <a:lstStyle/>
              <a:p>
                <a:r>
                  <a:rPr lang="en-US">
                    <a:noFill/>
                  </a:rPr>
                  <a:t> </a:t>
                </a:r>
              </a:p>
            </p:txBody>
          </p:sp>
        </mc:Fallback>
      </mc:AlternateContent>
      <p:sp>
        <p:nvSpPr>
          <p:cNvPr id="1434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57A6613-C786-4EAD-84CA-A8B7C1E88286}" type="slidenum">
              <a:rPr lang="en-US" altLang="en-US" sz="1200" smtClean="0">
                <a:solidFill>
                  <a:srgbClr val="002060"/>
                </a:solidFill>
              </a:rPr>
              <a:pPr algn="ctr" eaLnBrk="1" hangingPunct="1"/>
              <a:t>5</a:t>
            </a:fld>
            <a:endParaRPr lang="en-US" altLang="en-US" sz="1200">
              <a:solidFill>
                <a:srgbClr val="002060"/>
              </a:solidFill>
            </a:endParaRP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8677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3000" dirty="0">
                <a:solidFill>
                  <a:schemeClr val="accent6">
                    <a:lumMod val="50000"/>
                  </a:schemeClr>
                </a:solidFill>
              </a:rPr>
              <a:t>Active Learning 1		</a:t>
            </a:r>
            <a:r>
              <a:rPr lang="en-US" sz="3000" dirty="0">
                <a:solidFill>
                  <a:srgbClr val="AE1221"/>
                </a:solidFill>
              </a:rPr>
              <a:t>Calculate labor force statistics</a:t>
            </a:r>
            <a:endParaRPr lang="en-US" sz="3000"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dirty="0">
                <a:solidFill>
                  <a:schemeClr val="accent6">
                    <a:lumMod val="50000"/>
                  </a:schemeClr>
                </a:solidFill>
              </a:rPr>
              <a:t>Compute the labor force, u-rate, adult population, and labor force participation rate using this data:</a:t>
            </a:r>
          </a:p>
          <a:p>
            <a:pPr marL="0" indent="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8"/>
          <p:cNvGraphicFramePr>
            <a:graphicFrameLocks noGrp="1"/>
          </p:cNvGraphicFramePr>
          <p:nvPr>
            <p:extLst>
              <p:ext uri="{D42A27DB-BD31-4B8C-83A1-F6EECF244321}">
                <p14:modId xmlns:p14="http://schemas.microsoft.com/office/powerpoint/2010/main" val="2289123546"/>
              </p:ext>
            </p:extLst>
          </p:nvPr>
        </p:nvGraphicFramePr>
        <p:xfrm>
          <a:off x="1820863" y="2738438"/>
          <a:ext cx="5700712" cy="3201988"/>
        </p:xfrm>
        <a:graphic>
          <a:graphicData uri="http://schemas.openxmlformats.org/drawingml/2006/table">
            <a:tbl>
              <a:tblPr/>
              <a:tblGrid>
                <a:gridCol w="3254375">
                  <a:extLst>
                    <a:ext uri="{9D8B030D-6E8A-4147-A177-3AD203B41FA5}">
                      <a16:colId xmlns:a16="http://schemas.microsoft.com/office/drawing/2014/main" val="20000"/>
                    </a:ext>
                  </a:extLst>
                </a:gridCol>
                <a:gridCol w="2446337">
                  <a:extLst>
                    <a:ext uri="{9D8B030D-6E8A-4147-A177-3AD203B41FA5}">
                      <a16:colId xmlns:a16="http://schemas.microsoft.com/office/drawing/2014/main" val="20001"/>
                    </a:ext>
                  </a:extLst>
                </a:gridCol>
              </a:tblGrid>
              <a:tr h="1173162">
                <a:tc grid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a:ln>
                            <a:noFill/>
                          </a:ln>
                          <a:solidFill>
                            <a:schemeClr val="tx1"/>
                          </a:solidFill>
                          <a:effectLst/>
                          <a:latin typeface="Arial" charset="0"/>
                        </a:rPr>
                        <a:t>Adult population of the U.S.</a:t>
                      </a:r>
                      <a:br>
                        <a:rPr kumimoji="0" lang="en-US" sz="2600" b="1" i="0" u="none" strike="noStrike" cap="none" normalizeH="0" baseline="0" dirty="0">
                          <a:ln>
                            <a:noFill/>
                          </a:ln>
                          <a:solidFill>
                            <a:schemeClr val="tx1"/>
                          </a:solidFill>
                          <a:effectLst/>
                          <a:latin typeface="Arial" charset="0"/>
                        </a:rPr>
                      </a:br>
                      <a:r>
                        <a:rPr kumimoji="0" lang="en-US" sz="2600" b="1" i="0" u="none" strike="noStrike" cap="none" normalizeH="0" baseline="0" dirty="0">
                          <a:ln>
                            <a:noFill/>
                          </a:ln>
                          <a:solidFill>
                            <a:schemeClr val="tx1"/>
                          </a:solidFill>
                          <a:effectLst/>
                          <a:latin typeface="Arial" charset="0"/>
                        </a:rPr>
                        <a:t>by group, </a:t>
                      </a:r>
                      <a:r>
                        <a:rPr kumimoji="0" lang="en-US" sz="2600" b="0" i="0" u="none" strike="noStrike" cap="none" normalizeH="0" baseline="0" dirty="0">
                          <a:ln>
                            <a:noFill/>
                          </a:ln>
                          <a:solidFill>
                            <a:schemeClr val="tx1"/>
                          </a:solidFill>
                          <a:effectLst/>
                          <a:latin typeface="Arial" charset="0"/>
                        </a:rPr>
                        <a:t>Feb 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68738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 of employed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tab pos="688975" algn="dec"/>
                        </a:tabLst>
                      </a:pPr>
                      <a:r>
                        <a:rPr kumimoji="0" lang="en-US" sz="2600" b="0" i="0" u="none" strike="noStrike" cap="none" normalizeH="0" baseline="0" dirty="0">
                          <a:ln>
                            <a:noFill/>
                          </a:ln>
                          <a:solidFill>
                            <a:schemeClr val="tx1"/>
                          </a:solidFill>
                          <a:effectLst/>
                          <a:latin typeface="Arial" charset="0"/>
                        </a:rPr>
                        <a:t>	150.2 million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7786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 of unemployed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tab pos="688975" algn="dec"/>
                        </a:tabLst>
                      </a:pPr>
                      <a:r>
                        <a:rPr kumimoji="0" lang="en-US" sz="2600" b="0" i="0" u="none" strike="noStrike" cap="none" normalizeH="0" baseline="0" dirty="0">
                          <a:ln>
                            <a:noFill/>
                          </a:ln>
                          <a:solidFill>
                            <a:schemeClr val="tx1"/>
                          </a:solidFill>
                          <a:effectLst/>
                          <a:latin typeface="Arial" charset="0"/>
                        </a:rPr>
                        <a:t>	9.9 million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635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not in labor force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tab pos="688975" algn="dec"/>
                        </a:tabLst>
                      </a:pPr>
                      <a:r>
                        <a:rPr kumimoji="0" lang="en-US" sz="2600" b="0" i="0" u="none" strike="noStrike" cap="none" normalizeH="0" baseline="0" dirty="0">
                          <a:ln>
                            <a:noFill/>
                          </a:ln>
                          <a:solidFill>
                            <a:schemeClr val="tx1"/>
                          </a:solidFill>
                          <a:effectLst/>
                          <a:latin typeface="Arial" charset="0"/>
                        </a:rPr>
                        <a:t>	100.7 million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3456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a:solidFill>
                  <a:srgbClr val="AE1221"/>
                </a:solidFill>
              </a:rPr>
              <a:t>Answers</a:t>
            </a:r>
            <a:endParaRPr lang="en-US" dirty="0"/>
          </a:p>
        </p:txBody>
      </p:sp>
      <p:sp>
        <p:nvSpPr>
          <p:cNvPr id="3" name="Content Placeholder 2"/>
          <p:cNvSpPr>
            <a:spLocks noGrp="1"/>
          </p:cNvSpPr>
          <p:nvPr>
            <p:ph idx="1"/>
          </p:nvPr>
        </p:nvSpPr>
        <p:spPr>
          <a:xfrm>
            <a:off x="304800" y="838200"/>
            <a:ext cx="8686800" cy="5610225"/>
          </a:xfrm>
        </p:spPr>
        <p:txBody>
          <a:bodyPr>
            <a:noAutofit/>
          </a:bodyPr>
          <a:lstStyle/>
          <a:p>
            <a:pPr marL="0" indent="0">
              <a:buNone/>
            </a:pPr>
            <a:r>
              <a:rPr lang="en-US" sz="3000" dirty="0">
                <a:solidFill>
                  <a:schemeClr val="accent6">
                    <a:lumMod val="50000"/>
                  </a:schemeClr>
                </a:solidFill>
              </a:rPr>
              <a:t>Labor force </a:t>
            </a:r>
            <a:r>
              <a:rPr lang="en-US" sz="3000" dirty="0">
                <a:solidFill>
                  <a:schemeClr val="tx1"/>
                </a:solidFill>
              </a:rPr>
              <a:t>=  employed + unemployed =</a:t>
            </a:r>
            <a:br>
              <a:rPr lang="en-US" sz="3000" dirty="0">
                <a:solidFill>
                  <a:schemeClr val="tx1"/>
                </a:solidFill>
              </a:rPr>
            </a:br>
            <a:r>
              <a:rPr lang="en-US" sz="3000" dirty="0">
                <a:solidFill>
                  <a:schemeClr val="tx1"/>
                </a:solidFill>
              </a:rPr>
              <a:t>	=  150.2 + 9.9 = </a:t>
            </a:r>
            <a:r>
              <a:rPr lang="en-US" sz="3000" dirty="0">
                <a:solidFill>
                  <a:srgbClr val="C00000"/>
                </a:solidFill>
              </a:rPr>
              <a:t>160.1 million</a:t>
            </a:r>
          </a:p>
          <a:p>
            <a:pPr marL="0" indent="0">
              <a:buNone/>
            </a:pPr>
            <a:r>
              <a:rPr lang="en-US" sz="3000" dirty="0">
                <a:solidFill>
                  <a:schemeClr val="accent6">
                    <a:lumMod val="50000"/>
                  </a:schemeClr>
                </a:solidFill>
              </a:rPr>
              <a:t>U-rate </a:t>
            </a:r>
            <a:r>
              <a:rPr lang="en-US" sz="3000" dirty="0">
                <a:solidFill>
                  <a:schemeClr val="tx1"/>
                </a:solidFill>
              </a:rPr>
              <a:t>= 100 x (unemployed)/(labor force) = </a:t>
            </a:r>
            <a:br>
              <a:rPr lang="en-US" sz="3000" dirty="0">
                <a:solidFill>
                  <a:schemeClr val="tx1"/>
                </a:solidFill>
              </a:rPr>
            </a:br>
            <a:r>
              <a:rPr lang="en-US" sz="3000" dirty="0">
                <a:solidFill>
                  <a:schemeClr val="tx1"/>
                </a:solidFill>
              </a:rPr>
              <a:t>	  =  100 x 9.9/160.1 </a:t>
            </a:r>
            <a:r>
              <a:rPr lang="en-US" sz="3000" dirty="0">
                <a:solidFill>
                  <a:schemeClr val="accent6">
                    <a:lumMod val="50000"/>
                  </a:schemeClr>
                </a:solidFill>
              </a:rPr>
              <a:t>= </a:t>
            </a:r>
            <a:r>
              <a:rPr lang="en-US" sz="3000" dirty="0">
                <a:solidFill>
                  <a:srgbClr val="C00000"/>
                </a:solidFill>
              </a:rPr>
              <a:t>6.2%</a:t>
            </a:r>
          </a:p>
          <a:p>
            <a:pPr marL="0" indent="0">
              <a:buNone/>
            </a:pPr>
            <a:r>
              <a:rPr lang="en-US" sz="3000" dirty="0">
                <a:solidFill>
                  <a:schemeClr val="accent6">
                    <a:lumMod val="50000"/>
                  </a:schemeClr>
                </a:solidFill>
              </a:rPr>
              <a:t>Population	</a:t>
            </a:r>
            <a:r>
              <a:rPr lang="en-US" sz="3000" dirty="0">
                <a:solidFill>
                  <a:schemeClr val="tx1"/>
                </a:solidFill>
              </a:rPr>
              <a:t>=  labor force + not in labor force</a:t>
            </a:r>
            <a:br>
              <a:rPr lang="en-US" sz="3000" dirty="0">
                <a:solidFill>
                  <a:schemeClr val="tx1"/>
                </a:solidFill>
              </a:rPr>
            </a:br>
            <a:r>
              <a:rPr lang="en-US" sz="3000" dirty="0">
                <a:solidFill>
                  <a:schemeClr val="tx1"/>
                </a:solidFill>
              </a:rPr>
              <a:t>	=  160.1 + 100.7 </a:t>
            </a:r>
            <a:r>
              <a:rPr lang="en-US" sz="3000" dirty="0">
                <a:solidFill>
                  <a:schemeClr val="accent6">
                    <a:lumMod val="50000"/>
                  </a:schemeClr>
                </a:solidFill>
              </a:rPr>
              <a:t>= </a:t>
            </a:r>
            <a:r>
              <a:rPr lang="en-US" sz="3000" dirty="0">
                <a:solidFill>
                  <a:srgbClr val="C00000"/>
                </a:solidFill>
              </a:rPr>
              <a:t>260.8 million</a:t>
            </a:r>
          </a:p>
          <a:p>
            <a:pPr marL="0" indent="0">
              <a:buNone/>
            </a:pPr>
            <a:r>
              <a:rPr lang="en-US" sz="3000" dirty="0">
                <a:solidFill>
                  <a:schemeClr val="accent6">
                    <a:lumMod val="50000"/>
                  </a:schemeClr>
                </a:solidFill>
              </a:rPr>
              <a:t>LF </a:t>
            </a:r>
            <a:r>
              <a:rPr lang="en-US" sz="3000" dirty="0" err="1">
                <a:solidFill>
                  <a:schemeClr val="accent6">
                    <a:lumMod val="50000"/>
                  </a:schemeClr>
                </a:solidFill>
              </a:rPr>
              <a:t>partic</a:t>
            </a:r>
            <a:r>
              <a:rPr lang="en-US" sz="3000" dirty="0">
                <a:solidFill>
                  <a:schemeClr val="accent6">
                    <a:lumMod val="50000"/>
                  </a:schemeClr>
                </a:solidFill>
              </a:rPr>
              <a:t>. Rate </a:t>
            </a:r>
            <a:r>
              <a:rPr lang="en-US" sz="3000" dirty="0">
                <a:solidFill>
                  <a:schemeClr val="tx1"/>
                </a:solidFill>
              </a:rPr>
              <a:t>=  100 x (labor force)/(population)</a:t>
            </a:r>
            <a:br>
              <a:rPr lang="en-US" sz="3000" dirty="0">
                <a:solidFill>
                  <a:schemeClr val="tx1"/>
                </a:solidFill>
              </a:rPr>
            </a:br>
            <a:r>
              <a:rPr lang="en-US" sz="3000" dirty="0">
                <a:solidFill>
                  <a:schemeClr val="tx1"/>
                </a:solidFill>
              </a:rPr>
              <a:t>	=  100 x 160.1/260.8 </a:t>
            </a:r>
            <a:r>
              <a:rPr lang="en-US" sz="3000" dirty="0">
                <a:solidFill>
                  <a:schemeClr val="accent6">
                    <a:lumMod val="50000"/>
                  </a:schemeClr>
                </a:solidFill>
              </a:rPr>
              <a:t>	=  </a:t>
            </a:r>
            <a:r>
              <a:rPr lang="en-US" sz="3000" dirty="0">
                <a:solidFill>
                  <a:srgbClr val="C00000"/>
                </a:solidFill>
              </a:rPr>
              <a:t>61.4%</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68638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Labor Force Statistics </a:t>
            </a:r>
            <a:br>
              <a:rPr lang="en-US" sz="3600" dirty="0"/>
            </a:br>
            <a:r>
              <a:rPr lang="en-US" sz="3600" dirty="0"/>
              <a:t>for Different Groups</a:t>
            </a:r>
          </a:p>
        </p:txBody>
      </p:sp>
      <p:sp>
        <p:nvSpPr>
          <p:cNvPr id="3" name="Content Placeholder 2"/>
          <p:cNvSpPr>
            <a:spLocks noGrp="1"/>
          </p:cNvSpPr>
          <p:nvPr>
            <p:ph idx="1"/>
          </p:nvPr>
        </p:nvSpPr>
        <p:spPr/>
        <p:txBody>
          <a:bodyPr/>
          <a:lstStyle/>
          <a:p>
            <a:r>
              <a:rPr lang="en-US" dirty="0"/>
              <a:t>The BLS publishes these statistics for demographic groups within the population. </a:t>
            </a:r>
          </a:p>
          <a:p>
            <a:pPr lvl="1"/>
            <a:r>
              <a:rPr lang="en-US" dirty="0"/>
              <a:t>These data reveal widely different labor market experiences for different groups.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6461310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955675" y="1563688"/>
            <a:ext cx="7575550" cy="41798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prstClr val="black"/>
              </a:solidFill>
              <a:cs typeface="Arial" charset="0"/>
            </a:endParaRPr>
          </a:p>
        </p:txBody>
      </p:sp>
      <p:sp>
        <p:nvSpPr>
          <p:cNvPr id="15365" name="Rectangle 3"/>
          <p:cNvSpPr>
            <a:spLocks noGrp="1" noChangeArrowheads="1"/>
          </p:cNvSpPr>
          <p:nvPr>
            <p:ph type="title"/>
          </p:nvPr>
        </p:nvSpPr>
        <p:spPr>
          <a:xfrm>
            <a:off x="209550" y="0"/>
            <a:ext cx="8770938" cy="914400"/>
          </a:xfrm>
        </p:spPr>
        <p:txBody>
          <a:bodyPr>
            <a:normAutofit fontScale="90000"/>
          </a:bodyPr>
          <a:lstStyle/>
          <a:p>
            <a:pPr algn="ctr" eaLnBrk="1" hangingPunct="1"/>
            <a:r>
              <a:rPr lang="en-US" sz="3200" dirty="0"/>
              <a:t>Labor Force Statistics for Whites &amp; Blacks, </a:t>
            </a:r>
            <a:br>
              <a:rPr lang="en-US" sz="3200" dirty="0"/>
            </a:br>
            <a:r>
              <a:rPr lang="en-US" sz="3000" b="0" dirty="0"/>
              <a:t>Feb 2021</a:t>
            </a:r>
          </a:p>
        </p:txBody>
      </p:sp>
      <p:graphicFrame>
        <p:nvGraphicFramePr>
          <p:cNvPr id="342020" name="Group 4"/>
          <p:cNvGraphicFramePr>
            <a:graphicFrameLocks noGrp="1"/>
          </p:cNvGraphicFramePr>
          <p:nvPr>
            <p:extLst>
              <p:ext uri="{D42A27DB-BD31-4B8C-83A1-F6EECF244321}">
                <p14:modId xmlns:p14="http://schemas.microsoft.com/office/powerpoint/2010/main" val="604130856"/>
              </p:ext>
            </p:extLst>
          </p:nvPr>
        </p:nvGraphicFramePr>
        <p:xfrm>
          <a:off x="866775" y="1481138"/>
          <a:ext cx="7591425" cy="4183064"/>
        </p:xfrm>
        <a:graphic>
          <a:graphicData uri="http://schemas.openxmlformats.org/drawingml/2006/table">
            <a:tbl>
              <a:tblPr/>
              <a:tblGrid>
                <a:gridCol w="2530475">
                  <a:extLst>
                    <a:ext uri="{9D8B030D-6E8A-4147-A177-3AD203B41FA5}">
                      <a16:colId xmlns:a16="http://schemas.microsoft.com/office/drawing/2014/main" val="20000"/>
                    </a:ext>
                  </a:extLst>
                </a:gridCol>
                <a:gridCol w="2530475">
                  <a:extLst>
                    <a:ext uri="{9D8B030D-6E8A-4147-A177-3AD203B41FA5}">
                      <a16:colId xmlns:a16="http://schemas.microsoft.com/office/drawing/2014/main" val="20001"/>
                    </a:ext>
                  </a:extLst>
                </a:gridCol>
                <a:gridCol w="2530475">
                  <a:extLst>
                    <a:ext uri="{9D8B030D-6E8A-4147-A177-3AD203B41FA5}">
                      <a16:colId xmlns:a16="http://schemas.microsoft.com/office/drawing/2014/main" val="20002"/>
                    </a:ext>
                  </a:extLst>
                </a:gridCol>
              </a:tblGrid>
              <a:tr h="696913">
                <a:tc gridSpan="3">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1" i="0" u="none" strike="noStrike" cap="none" normalizeH="0" baseline="0" dirty="0">
                          <a:ln>
                            <a:noFill/>
                          </a:ln>
                          <a:solidFill>
                            <a:schemeClr val="tx1"/>
                          </a:solidFill>
                          <a:effectLst/>
                          <a:latin typeface="Arial" charset="0"/>
                        </a:rPr>
                        <a:t>Adults</a:t>
                      </a:r>
                      <a:r>
                        <a:rPr kumimoji="0" lang="en-US" sz="2600" b="0" i="0" u="none" strike="noStrike" cap="none" normalizeH="0" baseline="0" dirty="0">
                          <a:ln>
                            <a:noFill/>
                          </a:ln>
                          <a:solidFill>
                            <a:schemeClr val="tx1"/>
                          </a:solidFill>
                          <a:effectLst/>
                          <a:latin typeface="Arial" charset="0"/>
                        </a:rPr>
                        <a:t> (20 yrs &amp; older)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a:ln>
                            <a:noFill/>
                          </a:ln>
                          <a:solidFill>
                            <a:schemeClr val="tx1"/>
                          </a:solidFill>
                          <a:effectLst/>
                          <a:latin typeface="Arial" charset="0"/>
                        </a:rPr>
                        <a:t>u-rate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a:ln>
                            <a:noFill/>
                          </a:ln>
                          <a:solidFill>
                            <a:schemeClr val="tx1"/>
                          </a:solidFill>
                          <a:effectLst/>
                          <a:latin typeface="Arial" charset="0"/>
                        </a:rPr>
                        <a:t>LF part.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98499">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a:ln>
                            <a:noFill/>
                          </a:ln>
                          <a:solidFill>
                            <a:schemeClr val="tx1"/>
                          </a:solidFill>
                          <a:effectLst/>
                          <a:latin typeface="Arial" charset="0"/>
                        </a:rPr>
                        <a:t>White, 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69.7%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a:ln>
                            <a:noFill/>
                          </a:ln>
                          <a:solidFill>
                            <a:schemeClr val="tx1"/>
                          </a:solidFill>
                          <a:effectLst/>
                          <a:latin typeface="Arial" charset="0"/>
                        </a:rPr>
                        <a:t>White, female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56.3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a:ln>
                            <a:noFill/>
                          </a:ln>
                          <a:solidFill>
                            <a:schemeClr val="tx1"/>
                          </a:solidFill>
                          <a:effectLst/>
                          <a:latin typeface="Arial" charset="0"/>
                        </a:rPr>
                        <a:t>Black, 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10.2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66.0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696913">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a:ln>
                            <a:noFill/>
                          </a:ln>
                          <a:solidFill>
                            <a:schemeClr val="tx1"/>
                          </a:solidFill>
                          <a:effectLst/>
                          <a:latin typeface="Arial" charset="0"/>
                        </a:rPr>
                        <a:t>Black, female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a:ln>
                            <a:noFill/>
                          </a:ln>
                          <a:solidFill>
                            <a:schemeClr val="tx1"/>
                          </a:solidFill>
                          <a:effectLst/>
                          <a:latin typeface="Arial" charset="0"/>
                        </a:rPr>
                        <a:t>59.7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bl>
          </a:graphicData>
        </a:graphic>
      </p:graphicFrame>
      <p:sp>
        <p:nvSpPr>
          <p:cNvPr id="1539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Tree>
    <p:extLst>
      <p:ext uri="{BB962C8B-B14F-4D97-AF65-F5344CB8AC3E}">
        <p14:creationId xmlns:p14="http://schemas.microsoft.com/office/powerpoint/2010/main" val="73446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left)">
                                      <p:cBhvr>
                                        <p:cTn id="7" dur="500"/>
                                        <p:tgtEl>
                                          <p:spTgt spid="15364"/>
                                        </p:tgtEl>
                                      </p:cBhvr>
                                    </p:animEffect>
                                  </p:childTnLst>
                                </p:cTn>
                              </p:par>
                              <p:par>
                                <p:cTn id="8" presetID="22" presetClass="entr" presetSubtype="8" fill="hold" nodeType="withEffect">
                                  <p:stCondLst>
                                    <p:cond delay="0"/>
                                  </p:stCondLst>
                                  <p:childTnLst>
                                    <p:set>
                                      <p:cBhvr>
                                        <p:cTn id="9" dur="1" fill="hold">
                                          <p:stCondLst>
                                            <p:cond delay="0"/>
                                          </p:stCondLst>
                                        </p:cTn>
                                        <p:tgtEl>
                                          <p:spTgt spid="342020"/>
                                        </p:tgtEl>
                                        <p:attrNameLst>
                                          <p:attrName>style.visibility</p:attrName>
                                        </p:attrNameLst>
                                      </p:cBhvr>
                                      <p:to>
                                        <p:strVal val="visible"/>
                                      </p:to>
                                    </p:set>
                                    <p:animEffect transition="in" filter="wipe(left)">
                                      <p:cBhvr>
                                        <p:cTn id="10" dur="500"/>
                                        <p:tgtEl>
                                          <p:spTgt spid="34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theme/theme1.xml><?xml version="1.0" encoding="utf-8"?>
<a:theme xmlns:a="http://schemas.openxmlformats.org/drawingml/2006/main" name="1_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27842</TotalTime>
  <Words>6925</Words>
  <Application>Microsoft Office PowerPoint</Application>
  <PresentationFormat>On-screen Show (4:3)</PresentationFormat>
  <Paragraphs>510</Paragraphs>
  <Slides>46</Slides>
  <Notes>46</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46</vt:i4>
      </vt:variant>
    </vt:vector>
  </HeadingPairs>
  <TitlesOfParts>
    <vt:vector size="67" baseType="lpstr">
      <vt:lpstr>Arial</vt:lpstr>
      <vt:lpstr>Arial Narrow</vt:lpstr>
      <vt:lpstr>Bembo</vt:lpstr>
      <vt:lpstr>Bembo-Bold</vt:lpstr>
      <vt:lpstr>Calibri</vt:lpstr>
      <vt:lpstr>Cambria</vt:lpstr>
      <vt:lpstr>Cambria Math</vt:lpstr>
      <vt:lpstr>Palatino-Roman</vt:lpstr>
      <vt:lpstr>Sabon-Bold</vt:lpstr>
      <vt:lpstr>Tahoma</vt:lpstr>
      <vt:lpstr>Times New Roman</vt:lpstr>
      <vt:lpstr>Wingdings</vt:lpstr>
      <vt:lpstr>1_Chapter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Labor Force Statistics</vt:lpstr>
      <vt:lpstr>Labor Force Statistics</vt:lpstr>
      <vt:lpstr>Labor Force Statistics</vt:lpstr>
      <vt:lpstr>Active Learning 1  Calculate labor force statistics</vt:lpstr>
      <vt:lpstr>Active Learning 1   Answers</vt:lpstr>
      <vt:lpstr>Labor Force Statistics  for Different Groups</vt:lpstr>
      <vt:lpstr>Labor Force Statistics for Whites &amp; Blacks,  Feb 2021</vt:lpstr>
      <vt:lpstr>Labor Force Statistics for Whites &amp; Blacks, Feb 2021</vt:lpstr>
      <vt:lpstr>Labor Force Statistics for Other Groups, Feb 2021</vt:lpstr>
      <vt:lpstr>Labor Force Statistics by Education Level,        Feb 2021</vt:lpstr>
      <vt:lpstr>LF Participation Rates by Sex, 1948–2016</vt:lpstr>
      <vt:lpstr>Active Learning 2  Limitations of the u-rate</vt:lpstr>
      <vt:lpstr>Active Learning 2   Answers</vt:lpstr>
      <vt:lpstr>Active Learning 2   Answers</vt:lpstr>
      <vt:lpstr>Active Learning 2   Answers</vt:lpstr>
      <vt:lpstr>What Does the  U-Rate Really Measure?</vt:lpstr>
      <vt:lpstr>The Duration of Unemployment</vt:lpstr>
      <vt:lpstr>The Duration of Unemployment</vt:lpstr>
      <vt:lpstr>Cyclical Unemployment  vs. the Natural Rate</vt:lpstr>
      <vt:lpstr>U.S. Unemployment, 1960–2016</vt:lpstr>
      <vt:lpstr>Explaining the Natural Rate:   An Overview</vt:lpstr>
      <vt:lpstr>Job Search</vt:lpstr>
      <vt:lpstr>Public Policy and Job Search</vt:lpstr>
      <vt:lpstr>Unemployment Insurance</vt:lpstr>
      <vt:lpstr>Unemployment Insurance</vt:lpstr>
      <vt:lpstr>Explaining Structural Unemployment</vt:lpstr>
      <vt:lpstr>1.  Minimum-Wage Laws</vt:lpstr>
      <vt:lpstr>1.  Minimum-Wage Laws</vt:lpstr>
      <vt:lpstr>2.  Unions</vt:lpstr>
      <vt:lpstr>Labor Unions Across the World</vt:lpstr>
      <vt:lpstr>Unemployment Rates Across the World</vt:lpstr>
      <vt:lpstr>2.  Unions</vt:lpstr>
      <vt:lpstr>2.  Unions</vt:lpstr>
      <vt:lpstr>3.  Efficiency Wages</vt:lpstr>
      <vt:lpstr>Four reasons why firms  might pay efficiency wages:</vt:lpstr>
      <vt:lpstr>Four reasons why firms  might pay efficiency wages:</vt:lpstr>
      <vt:lpstr>Four reasons why firms  might pay efficiency wages:</vt:lpstr>
      <vt:lpstr>Active Learning 3  Applying the concepts</vt:lpstr>
      <vt:lpstr>Active Learning 3   Answers</vt:lpstr>
      <vt:lpstr>Active Learning 3   Answers</vt:lpstr>
      <vt:lpstr>Active Learning 3   Answers</vt:lpstr>
      <vt:lpstr>Explaining the Natural Rate  of Unemployment:  A Summary</vt:lpstr>
      <vt:lpstr>Summary </vt:lpstr>
      <vt:lpstr>Summary </vt:lpstr>
    </vt:vector>
  </TitlesOfParts>
  <Company>Eastern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Dali Laxton</cp:lastModifiedBy>
  <cp:revision>1295</cp:revision>
  <dcterms:created xsi:type="dcterms:W3CDTF">2016-03-16T19:41:09Z</dcterms:created>
  <dcterms:modified xsi:type="dcterms:W3CDTF">2023-03-04T14:49:41Z</dcterms:modified>
</cp:coreProperties>
</file>