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4" r:id="rId6"/>
    <p:sldId id="273" r:id="rId7"/>
    <p:sldId id="265" r:id="rId8"/>
    <p:sldId id="266" r:id="rId9"/>
    <p:sldId id="268" r:id="rId10"/>
    <p:sldId id="269" r:id="rId11"/>
    <p:sldId id="272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nb" initials="c" lastIdx="9" clrIdx="0">
    <p:extLst>
      <p:ext uri="{19B8F6BF-5375-455C-9EA6-DF929625EA0E}">
        <p15:presenceInfo xmlns:p15="http://schemas.microsoft.com/office/powerpoint/2012/main" userId="cn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61" d="100"/>
          <a:sy n="161" d="100"/>
        </p:scale>
        <p:origin x="23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73FBF6F3-87CC-4697-ADBD-B5AE98273DCA}"/>
    <pc:docChg chg="custSel addSld delSld modSld sldOrd">
      <pc:chgData name="Martina Sponerová" userId="ccc0f243-98c2-4971-ae6b-3630abf27fc2" providerId="ADAL" clId="{73FBF6F3-87CC-4697-ADBD-B5AE98273DCA}" dt="2023-02-12T16:54:15.092" v="272" actId="20577"/>
      <pc:docMkLst>
        <pc:docMk/>
      </pc:docMkLst>
      <pc:sldChg chg="delSp modSp mod">
        <pc:chgData name="Martina Sponerová" userId="ccc0f243-98c2-4971-ae6b-3630abf27fc2" providerId="ADAL" clId="{73FBF6F3-87CC-4697-ADBD-B5AE98273DCA}" dt="2023-02-12T16:53:54.408" v="268" actId="13926"/>
        <pc:sldMkLst>
          <pc:docMk/>
          <pc:sldMk cId="3263342447" sldId="256"/>
        </pc:sldMkLst>
        <pc:spChg chg="mod">
          <ac:chgData name="Martina Sponerová" userId="ccc0f243-98c2-4971-ae6b-3630abf27fc2" providerId="ADAL" clId="{73FBF6F3-87CC-4697-ADBD-B5AE98273DCA}" dt="2023-02-12T16:45:25.671" v="1" actId="6549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Martina Sponerová" userId="ccc0f243-98c2-4971-ae6b-3630abf27fc2" providerId="ADAL" clId="{73FBF6F3-87CC-4697-ADBD-B5AE98273DCA}" dt="2023-02-12T16:53:54.408" v="268" actId="13926"/>
          <ac:spMkLst>
            <pc:docMk/>
            <pc:sldMk cId="3263342447" sldId="256"/>
            <ac:spMk id="5" creationId="{BDA74EBB-06F9-2F42-BBA7-49358111EC86}"/>
          </ac:spMkLst>
        </pc:spChg>
        <pc:spChg chg="del mod">
          <ac:chgData name="Martina Sponerová" userId="ccc0f243-98c2-4971-ae6b-3630abf27fc2" providerId="ADAL" clId="{73FBF6F3-87CC-4697-ADBD-B5AE98273DCA}" dt="2023-02-12T16:46:13.720" v="90" actId="478"/>
          <ac:spMkLst>
            <pc:docMk/>
            <pc:sldMk cId="3263342447" sldId="256"/>
            <ac:spMk id="6" creationId="{00000000-0000-0000-0000-000000000000}"/>
          </ac:spMkLst>
        </pc:spChg>
      </pc:sldChg>
      <pc:sldChg chg="delSp">
        <pc:chgData name="Martina Sponerová" userId="ccc0f243-98c2-4971-ae6b-3630abf27fc2" providerId="ADAL" clId="{73FBF6F3-87CC-4697-ADBD-B5AE98273DCA}" dt="2023-02-12T16:48:30.747" v="140" actId="478"/>
        <pc:sldMkLst>
          <pc:docMk/>
          <pc:sldMk cId="2173292525" sldId="265"/>
        </pc:sldMkLst>
        <pc:spChg chg="del">
          <ac:chgData name="Martina Sponerová" userId="ccc0f243-98c2-4971-ae6b-3630abf27fc2" providerId="ADAL" clId="{73FBF6F3-87CC-4697-ADBD-B5AE98273DCA}" dt="2023-02-12T16:48:30.747" v="140" actId="478"/>
          <ac:spMkLst>
            <pc:docMk/>
            <pc:sldMk cId="2173292525" sldId="265"/>
            <ac:spMk id="7" creationId="{00000000-0000-0000-0000-000000000000}"/>
          </ac:spMkLst>
        </pc:spChg>
      </pc:sldChg>
      <pc:sldChg chg="delSp modSp mod">
        <pc:chgData name="Martina Sponerová" userId="ccc0f243-98c2-4971-ae6b-3630abf27fc2" providerId="ADAL" clId="{73FBF6F3-87CC-4697-ADBD-B5AE98273DCA}" dt="2023-02-12T16:52:53.889" v="235" actId="2710"/>
        <pc:sldMkLst>
          <pc:docMk/>
          <pc:sldMk cId="1312643089" sldId="266"/>
        </pc:sldMkLst>
        <pc:spChg chg="mod">
          <ac:chgData name="Martina Sponerová" userId="ccc0f243-98c2-4971-ae6b-3630abf27fc2" providerId="ADAL" clId="{73FBF6F3-87CC-4697-ADBD-B5AE98273DCA}" dt="2023-02-12T16:52:53.889" v="235" actId="2710"/>
          <ac:spMkLst>
            <pc:docMk/>
            <pc:sldMk cId="1312643089" sldId="266"/>
            <ac:spMk id="5" creationId="{00000000-0000-0000-0000-000000000000}"/>
          </ac:spMkLst>
        </pc:spChg>
        <pc:spChg chg="del">
          <ac:chgData name="Martina Sponerová" userId="ccc0f243-98c2-4971-ae6b-3630abf27fc2" providerId="ADAL" clId="{73FBF6F3-87CC-4697-ADBD-B5AE98273DCA}" dt="2023-02-12T16:52:44.393" v="234" actId="478"/>
          <ac:spMkLst>
            <pc:docMk/>
            <pc:sldMk cId="1312643089" sldId="266"/>
            <ac:spMk id="6" creationId="{00000000-0000-0000-0000-000000000000}"/>
          </ac:spMkLst>
        </pc:spChg>
      </pc:sldChg>
      <pc:sldChg chg="delSp modSp mod">
        <pc:chgData name="Martina Sponerová" userId="ccc0f243-98c2-4971-ae6b-3630abf27fc2" providerId="ADAL" clId="{73FBF6F3-87CC-4697-ADBD-B5AE98273DCA}" dt="2023-02-12T16:53:24.822" v="264" actId="20577"/>
        <pc:sldMkLst>
          <pc:docMk/>
          <pc:sldMk cId="3807319151" sldId="268"/>
        </pc:sldMkLst>
        <pc:spChg chg="mod">
          <ac:chgData name="Martina Sponerová" userId="ccc0f243-98c2-4971-ae6b-3630abf27fc2" providerId="ADAL" clId="{73FBF6F3-87CC-4697-ADBD-B5AE98273DCA}" dt="2023-02-12T16:53:24.822" v="264" actId="20577"/>
          <ac:spMkLst>
            <pc:docMk/>
            <pc:sldMk cId="3807319151" sldId="268"/>
            <ac:spMk id="5" creationId="{00000000-0000-0000-0000-000000000000}"/>
          </ac:spMkLst>
        </pc:spChg>
        <pc:spChg chg="del">
          <ac:chgData name="Martina Sponerová" userId="ccc0f243-98c2-4971-ae6b-3630abf27fc2" providerId="ADAL" clId="{73FBF6F3-87CC-4697-ADBD-B5AE98273DCA}" dt="2023-02-12T16:53:07.999" v="236" actId="478"/>
          <ac:spMkLst>
            <pc:docMk/>
            <pc:sldMk cId="3807319151" sldId="268"/>
            <ac:spMk id="10" creationId="{00000000-0000-0000-0000-000000000000}"/>
          </ac:spMkLst>
        </pc:spChg>
        <pc:graphicFrameChg chg="mod">
          <ac:chgData name="Martina Sponerová" userId="ccc0f243-98c2-4971-ae6b-3630abf27fc2" providerId="ADAL" clId="{73FBF6F3-87CC-4697-ADBD-B5AE98273DCA}" dt="2023-02-12T16:53:12.698" v="237" actId="1076"/>
          <ac:graphicFrameMkLst>
            <pc:docMk/>
            <pc:sldMk cId="3807319151" sldId="268"/>
            <ac:graphicFrameMk id="6" creationId="{00000000-0000-0000-0000-000000000000}"/>
          </ac:graphicFrameMkLst>
        </pc:graphicFrameChg>
      </pc:sldChg>
      <pc:sldChg chg="delSp modSp mod">
        <pc:chgData name="Martina Sponerová" userId="ccc0f243-98c2-4971-ae6b-3630abf27fc2" providerId="ADAL" clId="{73FBF6F3-87CC-4697-ADBD-B5AE98273DCA}" dt="2023-02-12T16:54:15.092" v="272" actId="20577"/>
        <pc:sldMkLst>
          <pc:docMk/>
          <pc:sldMk cId="3943168043" sldId="269"/>
        </pc:sldMkLst>
        <pc:spChg chg="mod">
          <ac:chgData name="Martina Sponerová" userId="ccc0f243-98c2-4971-ae6b-3630abf27fc2" providerId="ADAL" clId="{73FBF6F3-87CC-4697-ADBD-B5AE98273DCA}" dt="2023-02-12T16:54:15.092" v="272" actId="20577"/>
          <ac:spMkLst>
            <pc:docMk/>
            <pc:sldMk cId="3943168043" sldId="269"/>
            <ac:spMk id="4" creationId="{00000000-0000-0000-0000-000000000000}"/>
          </ac:spMkLst>
        </pc:spChg>
        <pc:spChg chg="del">
          <ac:chgData name="Martina Sponerová" userId="ccc0f243-98c2-4971-ae6b-3630abf27fc2" providerId="ADAL" clId="{73FBF6F3-87CC-4697-ADBD-B5AE98273DCA}" dt="2023-02-12T16:53:36.675" v="265" actId="478"/>
          <ac:spMkLst>
            <pc:docMk/>
            <pc:sldMk cId="3943168043" sldId="269"/>
            <ac:spMk id="6" creationId="{00000000-0000-0000-0000-000000000000}"/>
          </ac:spMkLst>
        </pc:spChg>
      </pc:sldChg>
      <pc:sldChg chg="del">
        <pc:chgData name="Martina Sponerová" userId="ccc0f243-98c2-4971-ae6b-3630abf27fc2" providerId="ADAL" clId="{73FBF6F3-87CC-4697-ADBD-B5AE98273DCA}" dt="2023-02-12T16:53:44.741" v="266" actId="47"/>
        <pc:sldMkLst>
          <pc:docMk/>
          <pc:sldMk cId="580975511" sldId="270"/>
        </pc:sldMkLst>
      </pc:sldChg>
      <pc:sldChg chg="del">
        <pc:chgData name="Martina Sponerová" userId="ccc0f243-98c2-4971-ae6b-3630abf27fc2" providerId="ADAL" clId="{73FBF6F3-87CC-4697-ADBD-B5AE98273DCA}" dt="2023-02-12T16:53:45.844" v="267" actId="47"/>
        <pc:sldMkLst>
          <pc:docMk/>
          <pc:sldMk cId="3334534193" sldId="271"/>
        </pc:sldMkLst>
      </pc:sldChg>
      <pc:sldChg chg="addSp delSp modSp mod ord">
        <pc:chgData name="Martina Sponerová" userId="ccc0f243-98c2-4971-ae6b-3630abf27fc2" providerId="ADAL" clId="{73FBF6F3-87CC-4697-ADBD-B5AE98273DCA}" dt="2023-02-12T16:54:06.441" v="270"/>
        <pc:sldMkLst>
          <pc:docMk/>
          <pc:sldMk cId="2413731030" sldId="273"/>
        </pc:sldMkLst>
        <pc:spChg chg="mod">
          <ac:chgData name="Martina Sponerová" userId="ccc0f243-98c2-4971-ae6b-3630abf27fc2" providerId="ADAL" clId="{73FBF6F3-87CC-4697-ADBD-B5AE98273DCA}" dt="2023-02-12T16:49:10.931" v="169" actId="20577"/>
          <ac:spMkLst>
            <pc:docMk/>
            <pc:sldMk cId="2413731030" sldId="273"/>
            <ac:spMk id="4" creationId="{1F6869C6-15E4-42CD-A320-BA1E09550220}"/>
          </ac:spMkLst>
        </pc:spChg>
        <pc:spChg chg="add mod">
          <ac:chgData name="Martina Sponerová" userId="ccc0f243-98c2-4971-ae6b-3630abf27fc2" providerId="ADAL" clId="{73FBF6F3-87CC-4697-ADBD-B5AE98273DCA}" dt="2023-02-12T16:52:21.307" v="233" actId="108"/>
          <ac:spMkLst>
            <pc:docMk/>
            <pc:sldMk cId="2413731030" sldId="273"/>
            <ac:spMk id="5" creationId="{E1D2343A-91C4-03AC-06A1-F8BE6F5424B6}"/>
          </ac:spMkLst>
        </pc:spChg>
        <pc:graphicFrameChg chg="del">
          <ac:chgData name="Martina Sponerová" userId="ccc0f243-98c2-4971-ae6b-3630abf27fc2" providerId="ADAL" clId="{73FBF6F3-87CC-4697-ADBD-B5AE98273DCA}" dt="2023-02-12T16:48:48.090" v="141" actId="478"/>
          <ac:graphicFrameMkLst>
            <pc:docMk/>
            <pc:sldMk cId="2413731030" sldId="273"/>
            <ac:graphicFrameMk id="6" creationId="{8AC008CE-0EF1-471C-9D8C-7064947ACE99}"/>
          </ac:graphicFrameMkLst>
        </pc:graphicFrameChg>
      </pc:sldChg>
      <pc:sldChg chg="delSp modSp new mod">
        <pc:chgData name="Martina Sponerová" userId="ccc0f243-98c2-4971-ae6b-3630abf27fc2" providerId="ADAL" clId="{73FBF6F3-87CC-4697-ADBD-B5AE98273DCA}" dt="2023-02-12T16:48:23.350" v="139" actId="478"/>
        <pc:sldMkLst>
          <pc:docMk/>
          <pc:sldMk cId="1389669554" sldId="274"/>
        </pc:sldMkLst>
        <pc:spChg chg="del">
          <ac:chgData name="Martina Sponerová" userId="ccc0f243-98c2-4971-ae6b-3630abf27fc2" providerId="ADAL" clId="{73FBF6F3-87CC-4697-ADBD-B5AE98273DCA}" dt="2023-02-12T16:48:23.350" v="139" actId="478"/>
          <ac:spMkLst>
            <pc:docMk/>
            <pc:sldMk cId="1389669554" sldId="274"/>
            <ac:spMk id="2" creationId="{4D33D96E-4D06-314C-9C46-960A96389552}"/>
          </ac:spMkLst>
        </pc:spChg>
        <pc:spChg chg="mod">
          <ac:chgData name="Martina Sponerová" userId="ccc0f243-98c2-4971-ae6b-3630abf27fc2" providerId="ADAL" clId="{73FBF6F3-87CC-4697-ADBD-B5AE98273DCA}" dt="2023-02-12T16:47:14.582" v="105" actId="20577"/>
          <ac:spMkLst>
            <pc:docMk/>
            <pc:sldMk cId="1389669554" sldId="274"/>
            <ac:spMk id="4" creationId="{55C1A0F5-2B3C-307E-092E-5BF384213A07}"/>
          </ac:spMkLst>
        </pc:spChg>
        <pc:spChg chg="mod">
          <ac:chgData name="Martina Sponerová" userId="ccc0f243-98c2-4971-ae6b-3630abf27fc2" providerId="ADAL" clId="{73FBF6F3-87CC-4697-ADBD-B5AE98273DCA}" dt="2023-02-12T16:48:18.845" v="138" actId="20577"/>
          <ac:spMkLst>
            <pc:docMk/>
            <pc:sldMk cId="1389669554" sldId="274"/>
            <ac:spMk id="5" creationId="{6A594E4F-5AD0-7FCE-5160-65A281F9658E}"/>
          </ac:spMkLst>
        </pc:spChg>
      </pc:sldChg>
    </pc:docChg>
  </pc:docChgLst>
  <pc:docChgLst>
    <pc:chgData name="Martina Sponerová" userId="ccc0f243-98c2-4971-ae6b-3630abf27fc2" providerId="ADAL" clId="{25CD7AAC-904C-4792-9440-0E672243C1A0}"/>
    <pc:docChg chg="modSld">
      <pc:chgData name="Martina Sponerová" userId="ccc0f243-98c2-4971-ae6b-3630abf27fc2" providerId="ADAL" clId="{25CD7AAC-904C-4792-9440-0E672243C1A0}" dt="2023-02-15T10:55:21.188" v="0" actId="20577"/>
      <pc:docMkLst>
        <pc:docMk/>
      </pc:docMkLst>
      <pc:sldChg chg="modSp mod">
        <pc:chgData name="Martina Sponerová" userId="ccc0f243-98c2-4971-ae6b-3630abf27fc2" providerId="ADAL" clId="{25CD7AAC-904C-4792-9440-0E672243C1A0}" dt="2023-02-15T10:55:21.188" v="0" actId="20577"/>
        <pc:sldMkLst>
          <pc:docMk/>
          <pc:sldMk cId="1389669554" sldId="274"/>
        </pc:sldMkLst>
        <pc:spChg chg="mod">
          <ac:chgData name="Martina Sponerová" userId="ccc0f243-98c2-4971-ae6b-3630abf27fc2" providerId="ADAL" clId="{25CD7AAC-904C-4792-9440-0E672243C1A0}" dt="2023-02-15T10:55:21.188" v="0" actId="20577"/>
          <ac:spMkLst>
            <pc:docMk/>
            <pc:sldMk cId="1389669554" sldId="274"/>
            <ac:spMk id="5" creationId="{6A594E4F-5AD0-7FCE-5160-65A281F9658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031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2110830C-1ED0-C54C-8C9B-31DD2E6DD1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C4F310CA-8F50-D24B-869B-CCDF18753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1284CA9D-DBC5-7345-82D1-2A135832E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E34841-B995-1F41-AED6-CDCE3B8049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48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158F8E0-B8BC-CE4E-81A4-565A0D4E7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8BFE967-19E1-9D48-9E4F-81B8750DAB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D19675A5-B462-F046-B410-538D4D804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CD81FB0-E22C-7E4B-9263-74B744CB27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F7346AF-CCBB-674B-9377-5275DC502A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83AF39E7-78A0-014F-9BF9-455F428787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4ED50877-A589-E54A-923E-DEA9FFB787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388E85DE-7FDA-B34F-B2FD-ECA615AE54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BPF_FIRI: Finanční řízení (jaro 2023).  Úvodní seminář.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bookcentral.proquest.com/lib/masaryk-ebooks/detail.action?docID=506119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o-univerzite/uredni-deska/studijni-a-zkusebni-rad-m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BPF_FIRI: Finanční řízení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339001"/>
          </a:xfrm>
        </p:spPr>
        <p:txBody>
          <a:bodyPr/>
          <a:lstStyle/>
          <a:p>
            <a:r>
              <a:rPr lang="cs-CZ" dirty="0"/>
              <a:t>Martina Sponerová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5C6456-6D28-5503-2FE8-A103E976E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C1A0F5-2B3C-307E-092E-5BF38421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594E4F-5AD0-7FCE-5160-65A281F96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Arial" panose="020B0604020202020204" pitchFamily="34" charset="0"/>
              <a:buAutoNum type="arabicPeriod"/>
            </a:pPr>
            <a:r>
              <a:rPr lang="cs-CZ" sz="2000" dirty="0"/>
              <a:t>Vyznat se ve finančních výkazech zanalyzovat strukturu kapitálu společnosti </a:t>
            </a:r>
            <a:r>
              <a:rPr lang="cs-CZ" sz="2000"/>
              <a:t>a navrhnout </a:t>
            </a:r>
            <a:r>
              <a:rPr lang="cs-CZ" sz="2000" dirty="0"/>
              <a:t>její optimalizaci.</a:t>
            </a:r>
          </a:p>
          <a:p>
            <a:pPr marL="586350" indent="-514350">
              <a:buAutoNum type="arabicPeriod"/>
            </a:pPr>
            <a:r>
              <a:rPr lang="cs-CZ" sz="2000" dirty="0"/>
              <a:t>Aplikovat metody a postupy finanční analýzy na vybraný podnik a následně zhodnotit jeho finanční situaci a formulovat doporučení jak pro podnik samotný, tak i pro poskytovatele volných peněžních prostředků. </a:t>
            </a:r>
          </a:p>
          <a:p>
            <a:pPr marL="586350" indent="-514350">
              <a:buAutoNum type="arabicPeriod"/>
            </a:pPr>
            <a:r>
              <a:rPr lang="cs-CZ" sz="2000" dirty="0"/>
              <a:t>Zhodnotit zamýšlený investiční projekt na základě vybraných kritérií a očekávaného výnosu a rizika a následně jej doporučit k realizaci či jej zamítnout. </a:t>
            </a:r>
          </a:p>
          <a:p>
            <a:pPr marL="586350" indent="-514350">
              <a:buAutoNum type="arabicPeriod"/>
            </a:pPr>
            <a:r>
              <a:rPr lang="cs-CZ" sz="2000" dirty="0"/>
              <a:t>Orientovat se ve finančních instrumentech, které lze využít pro financování podniku. </a:t>
            </a:r>
          </a:p>
          <a:p>
            <a:pPr marL="586350" indent="-514350">
              <a:buAutoNum type="arabicPeriod"/>
            </a:pPr>
            <a:r>
              <a:rPr lang="cs-CZ" sz="2000" dirty="0"/>
              <a:t>Aplikovat metody pro nalezení správné hodnoty finančních instrumentů s ohledem na riziko i očekávané cash-</a:t>
            </a:r>
            <a:r>
              <a:rPr lang="cs-CZ" sz="2000" dirty="0" err="1"/>
              <a:t>flow</a:t>
            </a:r>
            <a:r>
              <a:rPr lang="cs-CZ" sz="2000" dirty="0"/>
              <a:t> a formulovat investiční doporučení pro podnik i investory.</a:t>
            </a:r>
          </a:p>
        </p:txBody>
      </p:sp>
    </p:spTree>
    <p:extLst>
      <p:ext uri="{BB962C8B-B14F-4D97-AF65-F5344CB8AC3E}">
        <p14:creationId xmlns:p14="http://schemas.microsoft.com/office/powerpoint/2010/main" val="138966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B68F46-BF53-4BC8-B101-E0B10942E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6869C6-15E4-42CD-A320-BA1E09550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48" y="152212"/>
            <a:ext cx="10753200" cy="451576"/>
          </a:xfrm>
        </p:spPr>
        <p:txBody>
          <a:bodyPr/>
          <a:lstStyle/>
          <a:p>
            <a:r>
              <a:rPr lang="cs-CZ" dirty="0"/>
              <a:t>Struktura předmětu – plán přednášek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D2343A-91C4-03AC-06A1-F8BE6F542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33120"/>
            <a:ext cx="10753200" cy="4998880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1800" dirty="0"/>
              <a:t>Úvod do finančního řízení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Úvod do problematiky finanční analýzy. Základní finanční výkazy.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Majetková a finanční struktura podniku. Základní položky rozvahy ve finanční analýze.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Finanční analýza I. Analýza hospodářské a finanční situace podniku.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Finanční analýza II. Čistý pracovní kapitál, rentabilita, likvidita a financování podniku.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Možnosti financování podniku.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Problematika časové hodnoty peněz a analýza metod založených na časové hodnotě peněz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Problematika rizika a výnosnosti v oblasti financí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Analýza základních cenných papírů pro financování podniku a jejich využití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 Problematika hodnoty v oblasti finančního řízení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 Základní metody a techniky pro ocenění cenných papírů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1800" dirty="0"/>
              <a:t> Doplňující témata z oblasti finančního řízení</a:t>
            </a:r>
          </a:p>
        </p:txBody>
      </p:sp>
    </p:spTree>
    <p:extLst>
      <p:ext uri="{BB962C8B-B14F-4D97-AF65-F5344CB8AC3E}">
        <p14:creationId xmlns:p14="http://schemas.microsoft.com/office/powerpoint/2010/main" val="241373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dirty="0"/>
              <a:t>POVINNÁ</a:t>
            </a:r>
          </a:p>
          <a:p>
            <a:pPr lvl="1"/>
            <a:r>
              <a:rPr lang="cs-CZ" dirty="0"/>
              <a:t>VERNIMMEN, </a:t>
            </a:r>
            <a:r>
              <a:rPr lang="cs-CZ" dirty="0" err="1"/>
              <a:t>Pierre</a:t>
            </a:r>
            <a:r>
              <a:rPr lang="cs-CZ" dirty="0"/>
              <a:t>, et al. </a:t>
            </a:r>
            <a:r>
              <a:rPr lang="cs-CZ" i="1" dirty="0" err="1"/>
              <a:t>Corporate</a:t>
            </a:r>
            <a:r>
              <a:rPr lang="cs-CZ" i="1" dirty="0"/>
              <a:t> Finance : </a:t>
            </a:r>
            <a:r>
              <a:rPr lang="cs-CZ" i="1" dirty="0" err="1"/>
              <a:t>Theory</a:t>
            </a:r>
            <a:r>
              <a:rPr lang="cs-CZ" i="1" dirty="0"/>
              <a:t> and </a:t>
            </a:r>
            <a:r>
              <a:rPr lang="cs-CZ" i="1" dirty="0" err="1"/>
              <a:t>Practice</a:t>
            </a:r>
            <a:r>
              <a:rPr lang="cs-CZ" dirty="0"/>
              <a:t>, John </a:t>
            </a:r>
            <a:r>
              <a:rPr lang="cs-CZ" dirty="0" err="1"/>
              <a:t>Wiley</a:t>
            </a:r>
            <a:r>
              <a:rPr lang="cs-CZ" dirty="0"/>
              <a:t> &amp; </a:t>
            </a:r>
            <a:r>
              <a:rPr lang="cs-CZ" dirty="0" err="1"/>
              <a:t>Sons</a:t>
            </a:r>
            <a:r>
              <a:rPr lang="cs-CZ" dirty="0"/>
              <a:t>, </a:t>
            </a:r>
            <a:r>
              <a:rPr lang="cs-CZ" dirty="0" err="1"/>
              <a:t>Incorporated</a:t>
            </a:r>
            <a:r>
              <a:rPr lang="cs-CZ" dirty="0"/>
              <a:t>, 2017. </a:t>
            </a:r>
            <a:r>
              <a:rPr lang="cs-CZ" dirty="0" err="1"/>
              <a:t>ProQuest</a:t>
            </a:r>
            <a:r>
              <a:rPr lang="cs-CZ" dirty="0"/>
              <a:t> </a:t>
            </a:r>
            <a:r>
              <a:rPr lang="cs-CZ" dirty="0" err="1"/>
              <a:t>Ebook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, </a:t>
            </a:r>
            <a:r>
              <a:rPr lang="cs-CZ" dirty="0">
                <a:hlinkClick r:id="rId2"/>
              </a:rPr>
              <a:t>https://ebookcentral.proquest.com/lib/</a:t>
            </a:r>
            <a:r>
              <a:rPr lang="cs-CZ" dirty="0" err="1">
                <a:hlinkClick r:id="rId2"/>
              </a:rPr>
              <a:t>masaryk-ebooks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detail.action?docID</a:t>
            </a:r>
            <a:r>
              <a:rPr lang="cs-CZ" dirty="0">
                <a:hlinkClick r:id="rId2"/>
              </a:rPr>
              <a:t>=5061190.</a:t>
            </a:r>
            <a:endParaRPr lang="cs-CZ" dirty="0"/>
          </a:p>
          <a:p>
            <a:pPr lvl="1"/>
            <a:r>
              <a:rPr lang="cs-CZ" dirty="0"/>
              <a:t>RŮČKOVÁ, Petra. </a:t>
            </a:r>
            <a:r>
              <a:rPr lang="cs-CZ" i="1" dirty="0"/>
              <a:t>Finanční analýza : metody, ukazatele, využití v praxi. </a:t>
            </a:r>
            <a:r>
              <a:rPr lang="cs-CZ" dirty="0"/>
              <a:t>6. aktualizované vydání.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2019. 152 stran. ISBN 9788027120284.</a:t>
            </a:r>
          </a:p>
          <a:p>
            <a:r>
              <a:rPr lang="cs-CZ" dirty="0"/>
              <a:t>DOPORUČENÁ</a:t>
            </a:r>
          </a:p>
          <a:p>
            <a:pPr lvl="1"/>
            <a:r>
              <a:rPr lang="cs-CZ" dirty="0"/>
              <a:t>BREALEY, Richard A., MYERS, Stewart C. a Alan J. MARCUS. </a:t>
            </a:r>
            <a:r>
              <a:rPr lang="cs-CZ" i="1" dirty="0"/>
              <a:t>Fundamentals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corporate</a:t>
            </a:r>
            <a:r>
              <a:rPr lang="cs-CZ" i="1" dirty="0"/>
              <a:t> finance</a:t>
            </a:r>
            <a:r>
              <a:rPr lang="cs-CZ" dirty="0"/>
              <a:t>. 10th </a:t>
            </a:r>
            <a:r>
              <a:rPr lang="cs-CZ" dirty="0" err="1"/>
              <a:t>ed</a:t>
            </a:r>
            <a:r>
              <a:rPr lang="cs-CZ" dirty="0"/>
              <a:t>. New York: </a:t>
            </a:r>
            <a:r>
              <a:rPr lang="cs-CZ" dirty="0" err="1"/>
              <a:t>McGraw-Hill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, 2020. </a:t>
            </a:r>
            <a:r>
              <a:rPr lang="cs-CZ" dirty="0" err="1"/>
              <a:t>xxxi</a:t>
            </a:r>
            <a:r>
              <a:rPr lang="cs-CZ" dirty="0"/>
              <a:t>, 728. ISBN 9781260566093.</a:t>
            </a:r>
          </a:p>
          <a:p>
            <a:pPr lvl="1"/>
            <a:r>
              <a:rPr lang="cs-CZ" dirty="0"/>
              <a:t>WESTERFIELD, </a:t>
            </a:r>
            <a:r>
              <a:rPr lang="cs-CZ" dirty="0" err="1"/>
              <a:t>Randolph</a:t>
            </a:r>
            <a:r>
              <a:rPr lang="cs-CZ" dirty="0"/>
              <a:t> a </a:t>
            </a:r>
            <a:r>
              <a:rPr lang="cs-CZ" dirty="0" err="1"/>
              <a:t>Jeffrey</a:t>
            </a:r>
            <a:r>
              <a:rPr lang="cs-CZ" dirty="0"/>
              <a:t> F. JAFFE. </a:t>
            </a:r>
            <a:r>
              <a:rPr lang="cs-CZ" i="1" dirty="0" err="1"/>
              <a:t>Corporate</a:t>
            </a:r>
            <a:r>
              <a:rPr lang="cs-CZ" i="1" dirty="0"/>
              <a:t> finance</a:t>
            </a:r>
            <a:r>
              <a:rPr lang="cs-CZ" dirty="0"/>
              <a:t>. </a:t>
            </a:r>
            <a:r>
              <a:rPr lang="cs-CZ" dirty="0" err="1"/>
              <a:t>Edited</a:t>
            </a:r>
            <a:r>
              <a:rPr lang="cs-CZ" dirty="0"/>
              <a:t> by </a:t>
            </a:r>
            <a:r>
              <a:rPr lang="cs-CZ" dirty="0" err="1"/>
              <a:t>Stephen</a:t>
            </a:r>
            <a:r>
              <a:rPr lang="cs-CZ" dirty="0"/>
              <a:t> A. </a:t>
            </a:r>
            <a:r>
              <a:rPr lang="cs-CZ" dirty="0" err="1"/>
              <a:t>Ross</a:t>
            </a:r>
            <a:r>
              <a:rPr lang="cs-CZ" dirty="0"/>
              <a:t>. 7th </a:t>
            </a:r>
            <a:r>
              <a:rPr lang="cs-CZ" dirty="0" err="1"/>
              <a:t>ed</a:t>
            </a:r>
            <a:r>
              <a:rPr lang="cs-CZ" dirty="0"/>
              <a:t>. Boston: </a:t>
            </a:r>
            <a:r>
              <a:rPr lang="cs-CZ" dirty="0" err="1"/>
              <a:t>McGraw-Hill</a:t>
            </a:r>
            <a:r>
              <a:rPr lang="cs-CZ" dirty="0"/>
              <a:t>, 2005. </a:t>
            </a:r>
            <a:r>
              <a:rPr lang="cs-CZ" dirty="0" err="1"/>
              <a:t>xxxiii</a:t>
            </a:r>
            <a:r>
              <a:rPr lang="cs-CZ" dirty="0"/>
              <a:t>, 94. ISBN 0072829206. </a:t>
            </a:r>
          </a:p>
          <a:p>
            <a:pPr lvl="1"/>
            <a:r>
              <a:rPr lang="cs-CZ" dirty="0"/>
              <a:t>HRDÝ, Milan a Michaela KRECHOVSKÁ. </a:t>
            </a:r>
            <a:r>
              <a:rPr lang="cs-CZ" i="1" dirty="0"/>
              <a:t>Podnikové finance v teorii a praxi</a:t>
            </a:r>
            <a:r>
              <a:rPr lang="cs-CZ" dirty="0"/>
              <a:t>. 2.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2016. 271 stran. ISBN 9788075524492.</a:t>
            </a:r>
          </a:p>
        </p:txBody>
      </p:sp>
      <p:sp>
        <p:nvSpPr>
          <p:cNvPr id="6" name="Šipka doprava 5"/>
          <p:cNvSpPr/>
          <p:nvPr/>
        </p:nvSpPr>
        <p:spPr bwMode="auto">
          <a:xfrm>
            <a:off x="565688" y="2743201"/>
            <a:ext cx="555498" cy="24797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329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připuštění ke zkoušce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306426"/>
            <a:ext cx="10753200" cy="4578261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000" dirty="0"/>
              <a:t>Absolvování </a:t>
            </a:r>
            <a:r>
              <a:rPr lang="cs-CZ" sz="2000" b="1" u="sng" dirty="0">
                <a:solidFill>
                  <a:srgbClr val="0000DC"/>
                </a:solidFill>
              </a:rPr>
              <a:t>2 průběžných testů</a:t>
            </a:r>
            <a:endParaRPr lang="cs-CZ" sz="2000" dirty="0"/>
          </a:p>
          <a:p>
            <a:pPr lvl="1"/>
            <a:r>
              <a:rPr lang="cs-CZ" sz="1600" dirty="0"/>
              <a:t>ONLINE v prostředí </a:t>
            </a:r>
            <a:r>
              <a:rPr lang="cs-CZ" sz="1600" dirty="0" err="1"/>
              <a:t>ISu</a:t>
            </a:r>
            <a:endParaRPr lang="cs-CZ" sz="1600" dirty="0"/>
          </a:p>
          <a:p>
            <a:pPr lvl="1"/>
            <a:r>
              <a:rPr lang="cs-CZ" sz="1600" dirty="0"/>
              <a:t>7. a 12. seminář</a:t>
            </a:r>
          </a:p>
          <a:p>
            <a:pPr lvl="1"/>
            <a:r>
              <a:rPr lang="cs-CZ" sz="1600" dirty="0"/>
              <a:t>z každého testu lze získat max. 15 bodů, tj. celkem 30 bodů z obou testů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Získání </a:t>
            </a:r>
            <a:r>
              <a:rPr lang="cs-CZ" sz="2000" b="1" u="sng" dirty="0">
                <a:solidFill>
                  <a:srgbClr val="0000DC"/>
                </a:solidFill>
              </a:rPr>
              <a:t>alespoň </a:t>
            </a:r>
            <a:r>
              <a:rPr lang="pl-PL" sz="2000" b="1" u="sng" dirty="0">
                <a:solidFill>
                  <a:srgbClr val="0000DC"/>
                </a:solidFill>
              </a:rPr>
              <a:t>16 bodů</a:t>
            </a:r>
            <a:r>
              <a:rPr lang="pl-PL" sz="2000" dirty="0"/>
              <a:t> ze součtu bodů z obou testů</a:t>
            </a:r>
          </a:p>
          <a:p>
            <a:r>
              <a:rPr lang="cs-CZ" sz="2000" dirty="0"/>
              <a:t>Body z průběžných testů se započítávají do celkového hodnocení předmětu!</a:t>
            </a:r>
          </a:p>
          <a:p>
            <a:r>
              <a:rPr lang="cs-CZ" sz="2000" dirty="0"/>
              <a:t>Student má </a:t>
            </a:r>
            <a:r>
              <a:rPr lang="cs-CZ" sz="2000" b="1" u="sng" dirty="0">
                <a:solidFill>
                  <a:schemeClr val="tx2"/>
                </a:solidFill>
              </a:rPr>
              <a:t>možnost jedné opravy</a:t>
            </a:r>
            <a:r>
              <a:rPr lang="cs-CZ" sz="2000" dirty="0"/>
              <a:t> průběžných testů. </a:t>
            </a:r>
          </a:p>
          <a:p>
            <a:pPr lvl="1"/>
            <a:r>
              <a:rPr lang="cs-CZ" sz="1600" dirty="0"/>
              <a:t>Opravný test se píše v prvním týdnu zkouškového období.  </a:t>
            </a:r>
          </a:p>
          <a:p>
            <a:pPr lvl="1"/>
            <a:r>
              <a:rPr lang="cs-CZ" sz="1600" dirty="0"/>
              <a:t>Test bude koncipován na 30 bodů</a:t>
            </a:r>
            <a:r>
              <a:rPr lang="en-US" sz="1600" dirty="0"/>
              <a:t> </a:t>
            </a:r>
            <a:r>
              <a:rPr lang="cs-CZ" sz="1600" dirty="0"/>
              <a:t>a je zaměřen na celou probíranou problematiku</a:t>
            </a:r>
            <a:r>
              <a:rPr lang="en-US" sz="1600" dirty="0"/>
              <a:t>, student </a:t>
            </a:r>
            <a:r>
              <a:rPr lang="en-US" sz="1600" dirty="0" err="1"/>
              <a:t>musí</a:t>
            </a:r>
            <a:r>
              <a:rPr lang="en-US" sz="1600" dirty="0"/>
              <a:t> </a:t>
            </a:r>
            <a:r>
              <a:rPr lang="en-US" sz="1600" dirty="0" err="1"/>
              <a:t>získat</a:t>
            </a:r>
            <a:r>
              <a:rPr lang="en-US" sz="1600" dirty="0"/>
              <a:t> min. 16 </a:t>
            </a:r>
            <a:r>
              <a:rPr lang="en-US" sz="1600" dirty="0" err="1"/>
              <a:t>bodů</a:t>
            </a:r>
            <a:r>
              <a:rPr lang="en-US" sz="1600" dirty="0"/>
              <a:t> pro </a:t>
            </a:r>
            <a:r>
              <a:rPr lang="en-US" sz="1600" dirty="0" err="1"/>
              <a:t>připuštění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zkoušce</a:t>
            </a:r>
            <a:r>
              <a:rPr lang="en-US" sz="1600" dirty="0"/>
              <a:t> </a:t>
            </a:r>
            <a:r>
              <a:rPr lang="cs-CZ" sz="1600" dirty="0"/>
              <a:t>a výsledek opravného testu se pak započítává do finálního hodnocení předmětu (body z průběžných testů se už nezapočítávají</a:t>
            </a:r>
            <a:r>
              <a:rPr lang="en-US" sz="1600" dirty="0"/>
              <a:t>, </a:t>
            </a:r>
            <a:r>
              <a:rPr lang="en-US" sz="1600" dirty="0" err="1"/>
              <a:t>tj</a:t>
            </a:r>
            <a:r>
              <a:rPr lang="en-US" sz="1600" dirty="0"/>
              <a:t>. student </a:t>
            </a:r>
            <a:r>
              <a:rPr lang="en-US" sz="1600" dirty="0" err="1"/>
              <a:t>si</a:t>
            </a:r>
            <a:r>
              <a:rPr lang="en-US" sz="1600" dirty="0"/>
              <a:t> m</a:t>
            </a:r>
            <a:r>
              <a:rPr lang="cs-CZ" sz="1600" dirty="0" err="1"/>
              <a:t>ůže</a:t>
            </a:r>
            <a:r>
              <a:rPr lang="cs-CZ" sz="1600" dirty="0"/>
              <a:t> i pohoršit).</a:t>
            </a:r>
            <a:endParaRPr lang="en-US" sz="1600" dirty="0"/>
          </a:p>
          <a:p>
            <a:r>
              <a:rPr lang="en-US" sz="2000" b="1" u="sng" dirty="0">
                <a:solidFill>
                  <a:schemeClr val="tx2"/>
                </a:solidFill>
              </a:rPr>
              <a:t>N</a:t>
            </a:r>
            <a:r>
              <a:rPr lang="cs-CZ" sz="2000" b="1" u="sng" dirty="0" err="1">
                <a:solidFill>
                  <a:schemeClr val="tx2"/>
                </a:solidFill>
              </a:rPr>
              <a:t>áhradní</a:t>
            </a:r>
            <a:r>
              <a:rPr lang="cs-CZ" sz="2000" b="1" u="sng" dirty="0">
                <a:solidFill>
                  <a:schemeClr val="tx2"/>
                </a:solidFill>
              </a:rPr>
              <a:t> termín</a:t>
            </a:r>
            <a:r>
              <a:rPr lang="cs-CZ" sz="2000" dirty="0"/>
              <a:t> je možný, ale jenom v odůvodněných případech + omluvenka v </a:t>
            </a:r>
            <a:r>
              <a:rPr lang="cs-CZ" sz="2000" dirty="0" err="1"/>
              <a:t>ISu</a:t>
            </a:r>
            <a:r>
              <a:rPr lang="cs-CZ" sz="2000" dirty="0"/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3"/>
            </a:pPr>
            <a:r>
              <a:rPr lang="cs-CZ" sz="2000" dirty="0"/>
              <a:t>Aktivita na seminářích – </a:t>
            </a:r>
            <a:r>
              <a:rPr lang="cs-CZ" sz="2000" b="1" dirty="0">
                <a:solidFill>
                  <a:schemeClr val="tx2"/>
                </a:solidFill>
              </a:rPr>
              <a:t>maximálně 8 bodů za semestr</a:t>
            </a:r>
            <a:r>
              <a:rPr lang="cs-CZ" sz="2000" dirty="0"/>
              <a:t>, započítává se do hodnocení seminářů i závěrečného hodnocení předmětu.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643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předmětu, zkouška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689748"/>
          </a:xfrm>
        </p:spPr>
        <p:txBody>
          <a:bodyPr/>
          <a:lstStyle/>
          <a:p>
            <a:r>
              <a:rPr lang="cs-CZ" sz="2400" dirty="0"/>
              <a:t>Předmět je ukončen </a:t>
            </a:r>
            <a:r>
              <a:rPr lang="cs-CZ" sz="2400" b="1" u="sng" dirty="0">
                <a:solidFill>
                  <a:schemeClr val="accent1"/>
                </a:solidFill>
              </a:rPr>
              <a:t>písemnou zkouškou</a:t>
            </a:r>
          </a:p>
          <a:p>
            <a:pPr lvl="1"/>
            <a:r>
              <a:rPr lang="cs-CZ" sz="1800" dirty="0"/>
              <a:t>Lze získat maximálně 70 bodů. </a:t>
            </a:r>
          </a:p>
          <a:p>
            <a:pPr lvl="1"/>
            <a:r>
              <a:rPr lang="cs-CZ" sz="1800" dirty="0"/>
              <a:t>Minimální počet bodů, které student musí získat z písemné zkoušky </a:t>
            </a:r>
            <a:r>
              <a:rPr lang="cs-CZ" sz="1800" u="sng" dirty="0"/>
              <a:t>není</a:t>
            </a:r>
            <a:r>
              <a:rPr lang="cs-CZ" sz="1800" dirty="0"/>
              <a:t> stanoven.</a:t>
            </a:r>
            <a:endParaRPr lang="en-US" sz="2400" dirty="0"/>
          </a:p>
          <a:p>
            <a:r>
              <a:rPr lang="cs-CZ" sz="2400" dirty="0"/>
              <a:t>Celkové hodnocení předmětu je dáno součtem bodů z písemné zkoušky (max. 70 bodů), bodů z průběžných testů ze seminářů (max. 30 bodů) a bodů za aktivitu na seminářích (max. 8 bodů)</a:t>
            </a:r>
          </a:p>
          <a:p>
            <a:r>
              <a:rPr lang="cs-CZ" sz="2400" dirty="0"/>
              <a:t>Pro úspěšné ukončení předmětu je potřeba získat </a:t>
            </a:r>
            <a:r>
              <a:rPr lang="cs-CZ" sz="2400" b="1" u="sng" dirty="0">
                <a:solidFill>
                  <a:schemeClr val="accent1"/>
                </a:solidFill>
              </a:rPr>
              <a:t>min. 51 bodů </a:t>
            </a:r>
            <a:r>
              <a:rPr lang="cs-CZ" sz="2400" b="1" u="sng" dirty="0">
                <a:solidFill>
                  <a:schemeClr val="tx2"/>
                </a:solidFill>
              </a:rPr>
              <a:t>ze součtu zkouškového testu a dvou průběžných testů</a:t>
            </a:r>
            <a:r>
              <a:rPr lang="cs-CZ" sz="2400" dirty="0"/>
              <a:t>.</a:t>
            </a:r>
          </a:p>
          <a:p>
            <a:endParaRPr lang="cs-CZ" sz="2400" dirty="0">
              <a:solidFill>
                <a:schemeClr val="accent1"/>
              </a:solidFill>
            </a:endParaRPr>
          </a:p>
          <a:p>
            <a:endParaRPr lang="cs-CZ" sz="2400" dirty="0">
              <a:solidFill>
                <a:schemeClr val="accent1"/>
              </a:solidFill>
            </a:endParaRPr>
          </a:p>
          <a:p>
            <a:pPr lvl="1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034347"/>
              </p:ext>
            </p:extLst>
          </p:nvPr>
        </p:nvGraphicFramePr>
        <p:xfrm>
          <a:off x="2484120" y="5589360"/>
          <a:ext cx="7223760" cy="1097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1117086127"/>
                    </a:ext>
                  </a:extLst>
                </a:gridCol>
                <a:gridCol w="3059430">
                  <a:extLst>
                    <a:ext uri="{9D8B030D-6E8A-4147-A177-3AD203B41FA5}">
                      <a16:colId xmlns:a16="http://schemas.microsoft.com/office/drawing/2014/main" val="4099403684"/>
                    </a:ext>
                  </a:extLst>
                </a:gridCol>
                <a:gridCol w="560070">
                  <a:extLst>
                    <a:ext uri="{9D8B030D-6E8A-4147-A177-3AD203B41FA5}">
                      <a16:colId xmlns:a16="http://schemas.microsoft.com/office/drawing/2014/main" val="1787261465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356632382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accent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accent1"/>
                          </a:solidFill>
                        </a:rPr>
                        <a:t>100 – 91</a:t>
                      </a:r>
                      <a:r>
                        <a:rPr lang="sk-SK" b="0" baseline="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b="0" baseline="0" dirty="0">
                          <a:solidFill>
                            <a:schemeClr val="accent1"/>
                          </a:solidFill>
                        </a:rPr>
                        <a:t>%</a:t>
                      </a:r>
                      <a:endParaRPr lang="cs-CZ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accent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70 – 61 %</a:t>
                      </a:r>
                      <a:endParaRPr lang="cs-CZ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59933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accent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90 – 81 %</a:t>
                      </a:r>
                      <a:endParaRPr lang="cs-CZ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accent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60 – 51 %</a:t>
                      </a:r>
                      <a:endParaRPr lang="cs-CZ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02736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accent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80 – 71 %</a:t>
                      </a:r>
                      <a:endParaRPr lang="cs-CZ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accent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m</a:t>
                      </a:r>
                      <a:r>
                        <a:rPr lang="cs-CZ" b="0" dirty="0" err="1">
                          <a:solidFill>
                            <a:schemeClr val="accent1"/>
                          </a:solidFill>
                        </a:rPr>
                        <a:t>éně</a:t>
                      </a:r>
                      <a:r>
                        <a:rPr lang="cs-CZ" b="0" baseline="0" dirty="0">
                          <a:solidFill>
                            <a:schemeClr val="accent1"/>
                          </a:solidFill>
                        </a:rPr>
                        <a:t> než 50 </a:t>
                      </a:r>
                      <a:r>
                        <a:rPr lang="en-US" b="0" baseline="0" dirty="0">
                          <a:solidFill>
                            <a:schemeClr val="accent1"/>
                          </a:solidFill>
                        </a:rPr>
                        <a:t>%</a:t>
                      </a:r>
                      <a:endParaRPr lang="cs-CZ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57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31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Dal</a:t>
            </a:r>
            <a:r>
              <a:rPr lang="cs-CZ" dirty="0" err="1"/>
              <a:t>ší</a:t>
            </a:r>
            <a:r>
              <a:rPr lang="cs-CZ" dirty="0"/>
              <a:t> organizační pokyny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 na seminářích dle </a:t>
            </a:r>
            <a:r>
              <a:rPr lang="cs-CZ" dirty="0">
                <a:hlinkClick r:id="rId2"/>
              </a:rPr>
              <a:t>Studijního a zkušebního řádu Masarykovy univerzity</a:t>
            </a:r>
            <a:endParaRPr lang="cs-CZ" dirty="0"/>
          </a:p>
          <a:p>
            <a:r>
              <a:rPr lang="cs-CZ" dirty="0"/>
              <a:t>Studenti, kteří předmět opakují musí splnit všechny předpoklady připuštění ke zkoušce, tj. splněné studijní povinnosti z loňského roku jim </a:t>
            </a:r>
            <a:r>
              <a:rPr lang="cs-CZ" u="sng" dirty="0"/>
              <a:t>nebudou</a:t>
            </a:r>
            <a:r>
              <a:rPr lang="cs-CZ" dirty="0"/>
              <a:t> uznány.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168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122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cz-v11.potx" id="{45F7C800-E35C-46D5-9C47-511EF4DC35F8}" vid="{F2DE815D-75C9-4501-96BE-FAF7001258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2FCB1C37546B49A1E2D832F3AD2E73" ma:contentTypeVersion="7" ma:contentTypeDescription="Vytvoří nový dokument" ma:contentTypeScope="" ma:versionID="328cb31b7b0e18e03ccf323c21e24682">
  <xsd:schema xmlns:xsd="http://www.w3.org/2001/XMLSchema" xmlns:xs="http://www.w3.org/2001/XMLSchema" xmlns:p="http://schemas.microsoft.com/office/2006/metadata/properties" xmlns:ns2="ced64116-8bd4-46e0-aeee-c2b357c4010e" targetNamespace="http://schemas.microsoft.com/office/2006/metadata/properties" ma:root="true" ma:fieldsID="4de4a431fb2db9e2fb10869a85b7b1a0" ns2:_="">
    <xsd:import namespace="ced64116-8bd4-46e0-aeee-c2b357c401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d64116-8bd4-46e0-aeee-c2b357c401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013639-6445-40E2-9C6F-A16F788FB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d64116-8bd4-46e0-aeee-c2b357c401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467932-26C3-4419-9762-A4D7E5E444C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42BF22A-C34E-475B-91D1-440A3EA44E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muni-econ-prezentace-16-9-cz-v11</Template>
  <TotalTime>427</TotalTime>
  <Words>749</Words>
  <Application>Microsoft Office PowerPoint</Application>
  <PresentationFormat>Širokoúhlá obrazovka</PresentationFormat>
  <Paragraphs>71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BPF_FIRI: Finanční řízení</vt:lpstr>
      <vt:lpstr>Cíle předmětu</vt:lpstr>
      <vt:lpstr>Struktura předmětu – plán přednášek</vt:lpstr>
      <vt:lpstr>Literatura</vt:lpstr>
      <vt:lpstr>Podmínky připuštění ke zkoušce</vt:lpstr>
      <vt:lpstr>Ukončení předmětu, zkouška</vt:lpstr>
      <vt:lpstr>Další organizační pokyny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BPF_FIRI: Finanční řízení Úvodní seminář</dc:title>
  <dc:creator>cnb</dc:creator>
  <cp:lastModifiedBy>Martina Sponerová</cp:lastModifiedBy>
  <cp:revision>27</cp:revision>
  <cp:lastPrinted>1601-01-01T00:00:00Z</cp:lastPrinted>
  <dcterms:created xsi:type="dcterms:W3CDTF">2021-02-23T08:41:03Z</dcterms:created>
  <dcterms:modified xsi:type="dcterms:W3CDTF">2023-02-15T10:55:31Z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0x010100CC2FCB1C37546B49A1E2D832F3AD2E73</vt:lpwstr>
  </property>
</Properties>
</file>