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74" r:id="rId2"/>
    <p:sldId id="257" r:id="rId3"/>
    <p:sldId id="326" r:id="rId4"/>
    <p:sldId id="335" r:id="rId5"/>
    <p:sldId id="339" r:id="rId6"/>
    <p:sldId id="331" r:id="rId7"/>
    <p:sldId id="332" r:id="rId8"/>
    <p:sldId id="337" r:id="rId9"/>
    <p:sldId id="338" r:id="rId10"/>
    <p:sldId id="333" r:id="rId11"/>
    <p:sldId id="259" r:id="rId12"/>
    <p:sldId id="336" r:id="rId13"/>
    <p:sldId id="340" r:id="rId14"/>
    <p:sldId id="260" r:id="rId15"/>
    <p:sldId id="261" r:id="rId16"/>
    <p:sldId id="341" r:id="rId17"/>
    <p:sldId id="350" r:id="rId18"/>
    <p:sldId id="263" r:id="rId19"/>
    <p:sldId id="265" r:id="rId20"/>
    <p:sldId id="268" r:id="rId21"/>
    <p:sldId id="342" r:id="rId22"/>
    <p:sldId id="343" r:id="rId23"/>
    <p:sldId id="325" r:id="rId24"/>
    <p:sldId id="344" r:id="rId25"/>
    <p:sldId id="270" r:id="rId26"/>
    <p:sldId id="345" r:id="rId27"/>
    <p:sldId id="346" r:id="rId28"/>
    <p:sldId id="271" r:id="rId29"/>
    <p:sldId id="272" r:id="rId30"/>
    <p:sldId id="347" r:id="rId31"/>
    <p:sldId id="348" r:id="rId32"/>
    <p:sldId id="349" r:id="rId33"/>
    <p:sldId id="280" r:id="rId34"/>
    <p:sldId id="330" r:id="rId35"/>
    <p:sldId id="282" r:id="rId36"/>
    <p:sldId id="283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con.muni.cz/kalendar-akci/20191-on-digital-marketing-strategies-through-real-world-case-stud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0E6A2F-F307-4266-A8E6-79B2DA53B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07.03.202</a:t>
            </a:r>
            <a:r>
              <a:rPr lang="en-GB" dirty="0"/>
              <a:t>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63CED-B9CE-4382-93BB-84AD4D97C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E2575D-6F4B-41AD-8527-E8F3B64F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79751"/>
            <a:ext cx="11361600" cy="698497"/>
          </a:xfrm>
        </p:spPr>
        <p:txBody>
          <a:bodyPr/>
          <a:lstStyle/>
          <a:p>
            <a:r>
              <a:rPr lang="sr-Latn-RS" dirty="0"/>
              <a:t>Marketing Strategies </a:t>
            </a:r>
            <a:br>
              <a:rPr lang="sr-Latn-RS" dirty="0"/>
            </a:br>
            <a:r>
              <a:rPr lang="sr-Latn-RS" dirty="0"/>
              <a:t>and Plans</a:t>
            </a:r>
            <a:endParaRPr lang="en-US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60D86A6-8828-4F5C-B696-98CF4D8CEEF2}"/>
              </a:ext>
            </a:extLst>
          </p:cNvPr>
          <p:cNvSpPr txBox="1">
            <a:spLocks/>
          </p:cNvSpPr>
          <p:nvPr/>
        </p:nvSpPr>
        <p:spPr>
          <a:xfrm>
            <a:off x="414000" y="4183892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Chapter </a:t>
            </a:r>
            <a:r>
              <a:rPr lang="sr-Latn-RS" kern="0" dirty="0"/>
              <a:t>2</a:t>
            </a:r>
            <a:endParaRPr lang="en-US" kern="0" dirty="0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8601C64F-939E-4BF5-B95F-341ECB38C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29" y="1569963"/>
            <a:ext cx="3718071" cy="37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71C82-F509-45F6-95B4-610D5F59EF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A3732-D629-497F-B126-210D7CF53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7B2BF8-055F-48D8-B979-F250FE57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Value creation and delivery and core business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7187F-63C7-4F60-816D-81229A0F3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32685"/>
            <a:ext cx="10753200" cy="3869089"/>
          </a:xfrm>
        </p:spPr>
        <p:txBody>
          <a:bodyPr/>
          <a:lstStyle/>
          <a:p>
            <a:r>
              <a:rPr lang="en-US" sz="2000" b="0" dirty="0"/>
              <a:t>A firm also needs to look for competitive advantages beyond its own operations,</a:t>
            </a:r>
            <a:r>
              <a:rPr lang="cs-CZ" sz="2000" b="0" dirty="0"/>
              <a:t> </a:t>
            </a:r>
            <a:r>
              <a:rPr lang="en-US" sz="2000" b="0" dirty="0"/>
              <a:t>into the value chains of suppliers, distributors, and customers</a:t>
            </a:r>
            <a:r>
              <a:rPr lang="cs-CZ" sz="2000" b="0" dirty="0"/>
              <a:t> to create </a:t>
            </a:r>
            <a:r>
              <a:rPr lang="cs-CZ" sz="2000" dirty="0"/>
              <a:t>value delivery network </a:t>
            </a:r>
            <a:r>
              <a:rPr lang="cs-CZ" sz="2000" b="0" dirty="0"/>
              <a:t>(narrower = </a:t>
            </a:r>
            <a:r>
              <a:rPr lang="cs-CZ" sz="2000" dirty="0"/>
              <a:t>supply chain</a:t>
            </a:r>
            <a:r>
              <a:rPr lang="cs-CZ" sz="2000" b="0" dirty="0"/>
              <a:t>)</a:t>
            </a:r>
            <a:endParaRPr lang="en-US" sz="2000" b="0" dirty="0"/>
          </a:p>
          <a:p>
            <a:r>
              <a:rPr lang="cs-CZ" sz="2000" dirty="0"/>
              <a:t>A core competency has three characteristics:</a:t>
            </a:r>
          </a:p>
          <a:p>
            <a:pPr lvl="1"/>
            <a:r>
              <a:rPr lang="en-US" sz="1800" b="0" dirty="0"/>
              <a:t>It is a </a:t>
            </a:r>
            <a:r>
              <a:rPr lang="en-US" sz="1800" b="1" dirty="0"/>
              <a:t>source of competitive advantage </a:t>
            </a:r>
            <a:r>
              <a:rPr lang="en-US" sz="1800" b="0" dirty="0"/>
              <a:t>and makes a significant contribution to perceived customer benefits </a:t>
            </a:r>
            <a:endParaRPr lang="cs-CZ" sz="1800" b="0" dirty="0"/>
          </a:p>
          <a:p>
            <a:pPr lvl="1"/>
            <a:r>
              <a:rPr lang="en-US" sz="1800" b="0" dirty="0"/>
              <a:t>It has </a:t>
            </a:r>
            <a:r>
              <a:rPr lang="en-US" sz="1800" b="1" dirty="0"/>
              <a:t>application</a:t>
            </a:r>
            <a:r>
              <a:rPr lang="en-US" sz="1800" b="0" dirty="0"/>
              <a:t>s in a wide variety of markets</a:t>
            </a:r>
          </a:p>
          <a:p>
            <a:pPr lvl="1"/>
            <a:r>
              <a:rPr lang="en-US" sz="1800" b="0" dirty="0"/>
              <a:t>It is </a:t>
            </a:r>
            <a:r>
              <a:rPr lang="en-US" sz="1800" b="1" dirty="0"/>
              <a:t>difficult </a:t>
            </a:r>
            <a:r>
              <a:rPr lang="sr-Latn-RS" sz="1800" b="1" dirty="0"/>
              <a:t>to </a:t>
            </a:r>
            <a:r>
              <a:rPr lang="en-US" sz="1800" b="1" dirty="0"/>
              <a:t>imitate</a:t>
            </a:r>
            <a:endParaRPr lang="cs-CZ" sz="1800" b="1" dirty="0"/>
          </a:p>
          <a:p>
            <a:r>
              <a:rPr lang="en-US" sz="2000" b="0" u="sng" dirty="0"/>
              <a:t>Competitive advantage </a:t>
            </a:r>
            <a:r>
              <a:rPr lang="en-US" sz="2000" b="0" dirty="0"/>
              <a:t>ultimately derives from how well the company has fitted its core competencies</a:t>
            </a:r>
            <a:r>
              <a:rPr lang="cs-CZ" sz="2000" b="0" dirty="0"/>
              <a:t> </a:t>
            </a:r>
            <a:r>
              <a:rPr lang="en-US" sz="2000" b="0" dirty="0"/>
              <a:t>and distinctive capabilities into tightly interlocking “activity systems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406091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5F996-F892-4B5E-80A4-919BC3764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CE732C-CB60-48D2-A36F-97A7665B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Holistic Marketing Orientation and Customer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034320-D33E-4C15-925D-978FE6BA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48952"/>
            <a:ext cx="10753200" cy="39890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sz="2000" b="0" dirty="0"/>
              <a:t>Three key management questions:</a:t>
            </a:r>
          </a:p>
          <a:p>
            <a:pPr lvl="1">
              <a:lnSpc>
                <a:spcPct val="200000"/>
              </a:lnSpc>
            </a:pPr>
            <a:r>
              <a:rPr lang="en-US" sz="1800" b="1" i="1" dirty="0"/>
              <a:t>Value exploration</a:t>
            </a:r>
            <a:r>
              <a:rPr lang="en-US" sz="1800" b="0" dirty="0"/>
              <a:t>—How a company identifies new value opportunities</a:t>
            </a:r>
          </a:p>
          <a:p>
            <a:pPr lvl="1">
              <a:lnSpc>
                <a:spcPct val="200000"/>
              </a:lnSpc>
            </a:pPr>
            <a:r>
              <a:rPr lang="en-US" sz="1800" b="1" i="1" dirty="0"/>
              <a:t>Value creation</a:t>
            </a:r>
            <a:r>
              <a:rPr lang="en-US" sz="1800" b="0" dirty="0"/>
              <a:t>—How a company efficiently creates more promising new value offerings</a:t>
            </a:r>
          </a:p>
          <a:p>
            <a:pPr lvl="1">
              <a:lnSpc>
                <a:spcPct val="200000"/>
              </a:lnSpc>
            </a:pPr>
            <a:r>
              <a:rPr lang="en-US" sz="1800" b="1" i="1" dirty="0"/>
              <a:t>Value delivery</a:t>
            </a:r>
            <a:r>
              <a:rPr lang="en-US" sz="1800" b="0" dirty="0"/>
              <a:t>—How a company uses its capabilities and infrastructure to deliver the new</a:t>
            </a:r>
            <a:r>
              <a:rPr lang="cs-CZ" sz="1800" b="0" dirty="0"/>
              <a:t> value offerings more efficiently</a:t>
            </a:r>
          </a:p>
          <a:p>
            <a:pPr>
              <a:lnSpc>
                <a:spcPct val="200000"/>
              </a:lnSpc>
            </a:pPr>
            <a:r>
              <a:rPr lang="en-US" sz="2000" b="0" dirty="0"/>
              <a:t>Successful marketing thus requires capabilities such as </a:t>
            </a:r>
            <a:r>
              <a:rPr lang="en-US" sz="2000" dirty="0"/>
              <a:t>understanding, creating, delivering, capturing,</a:t>
            </a:r>
            <a:r>
              <a:rPr lang="cs-CZ" sz="2000" dirty="0"/>
              <a:t> and sustaining customer value</a:t>
            </a:r>
            <a:r>
              <a:rPr lang="cs-CZ" sz="2000" b="0" dirty="0"/>
              <a:t> – important for strategic planning. </a:t>
            </a:r>
            <a:endParaRPr lang="cs-CZ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32A4D-5AF8-4E1D-A65B-BFE4AF6BFBBF}"/>
              </a:ext>
            </a:extLst>
          </p:cNvPr>
          <p:cNvSpPr txBox="1"/>
          <p:nvPr/>
        </p:nvSpPr>
        <p:spPr>
          <a:xfrm>
            <a:off x="666000" y="6228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</p:spTree>
    <p:extLst>
      <p:ext uri="{BB962C8B-B14F-4D97-AF65-F5344CB8AC3E}">
        <p14:creationId xmlns:p14="http://schemas.microsoft.com/office/powerpoint/2010/main" val="180563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51B330-73A1-3784-D0BE-CA188B4393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92947-47BD-BF24-331A-7FA55BBF2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D9684-7BCC-1E85-DB95-11734EAD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Marketing Plan?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D6F067-80CB-2C51-5301-4A0050BB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D92DB1-B31A-B371-6511-B434E84BEC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C84D-07CF-DDC1-8478-CAB10ACEF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14ED1-88CB-FB24-6518-ADD90D32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Marketing planning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DB87F7-9A29-57C7-9A08-626F6FEC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26451"/>
            <a:ext cx="10753200" cy="2771356"/>
          </a:xfrm>
        </p:spPr>
        <p:txBody>
          <a:bodyPr/>
          <a:lstStyle/>
          <a:p>
            <a:r>
              <a:rPr lang="en-US" sz="2000" b="0" dirty="0"/>
              <a:t>The </a:t>
            </a:r>
            <a:r>
              <a:rPr lang="en-US" sz="2000" b="1" dirty="0"/>
              <a:t>marketing plan </a:t>
            </a:r>
            <a:r>
              <a:rPr lang="en-US" sz="2000" b="0" dirty="0"/>
              <a:t>is the central instrument for directing and coordinating the marketing</a:t>
            </a:r>
            <a:r>
              <a:rPr lang="cs-CZ" sz="2000" b="0" dirty="0"/>
              <a:t> </a:t>
            </a:r>
            <a:r>
              <a:rPr lang="en-US" sz="2000" b="0" dirty="0"/>
              <a:t>effort. It operates at two levels: strategic and tactical. </a:t>
            </a:r>
            <a:endParaRPr lang="cs-CZ" sz="2000" b="0" dirty="0"/>
          </a:p>
          <a:p>
            <a:r>
              <a:rPr lang="en-US" sz="2000" b="0" dirty="0"/>
              <a:t>The </a:t>
            </a:r>
            <a:r>
              <a:rPr lang="en-US" sz="2000" b="1" i="1" dirty="0"/>
              <a:t>strategic marketing </a:t>
            </a:r>
            <a:r>
              <a:rPr lang="en-US" sz="2000" i="1" dirty="0"/>
              <a:t>plan </a:t>
            </a:r>
            <a:r>
              <a:rPr lang="en-US" sz="2000" b="0" dirty="0"/>
              <a:t>lays out the</a:t>
            </a:r>
            <a:r>
              <a:rPr lang="cs-CZ" sz="2000" b="0" dirty="0"/>
              <a:t> </a:t>
            </a:r>
            <a:r>
              <a:rPr lang="en-US" sz="2000" b="0" dirty="0"/>
              <a:t>target markets and the firm’s value proposition, based on an analysis of the best market opportunities.</a:t>
            </a:r>
          </a:p>
          <a:p>
            <a:r>
              <a:rPr lang="en-US" sz="2000" b="0" dirty="0"/>
              <a:t>The </a:t>
            </a:r>
            <a:r>
              <a:rPr lang="en-US" sz="2000" b="1" i="1" dirty="0"/>
              <a:t>tactical marketing </a:t>
            </a:r>
            <a:r>
              <a:rPr lang="en-US" sz="2000" i="1" dirty="0"/>
              <a:t>plan</a:t>
            </a:r>
            <a:r>
              <a:rPr lang="en-US" sz="2000" dirty="0"/>
              <a:t> </a:t>
            </a:r>
            <a:r>
              <a:rPr lang="en-US" sz="2000" b="0" dirty="0"/>
              <a:t>specifies the marketing tactics, including product features,</a:t>
            </a:r>
            <a:r>
              <a:rPr lang="cs-CZ" sz="2000" b="0" dirty="0"/>
              <a:t> </a:t>
            </a:r>
            <a:r>
              <a:rPr lang="en-US" sz="2000" b="0" dirty="0"/>
              <a:t>promotion, merchandising, pricing, sales channels, and service.</a:t>
            </a:r>
          </a:p>
          <a:p>
            <a:endParaRPr lang="cs-CZ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87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FA61C-B235-4B7D-A381-BBE83E8841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6F21E-1918-4BC3-B6B8-C4B78EA3A9C3}"/>
              </a:ext>
            </a:extLst>
          </p:cNvPr>
          <p:cNvSpPr txBox="1"/>
          <p:nvPr/>
        </p:nvSpPr>
        <p:spPr>
          <a:xfrm>
            <a:off x="666000" y="6228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E50D2E5-6D16-2257-5A58-6D7108FA7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81" y="1160730"/>
            <a:ext cx="9622238" cy="453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6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4A3AB-FB6B-46BC-BC46-00E32DBD7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CE7751-003F-4761-83A1-3F9C1077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dirty="0"/>
              <a:t>Corporate and Division Strategic</a:t>
            </a:r>
            <a:r>
              <a:rPr lang="cs-CZ" sz="4000" b="1" cap="none" dirty="0"/>
              <a:t> </a:t>
            </a:r>
            <a:r>
              <a:rPr lang="en-US" sz="4000" b="1" cap="none" dirty="0"/>
              <a:t>Planning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FF05C-292D-481B-B6AA-9F6B45E5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06788"/>
            <a:ext cx="10753200" cy="3829451"/>
          </a:xfrm>
        </p:spPr>
        <p:txBody>
          <a:bodyPr/>
          <a:lstStyle/>
          <a:p>
            <a:r>
              <a:rPr lang="cs-CZ" sz="2000" b="0" dirty="0"/>
              <a:t>H</a:t>
            </a:r>
            <a:r>
              <a:rPr lang="en-US" sz="2000" b="0" dirty="0" err="1"/>
              <a:t>eadquarters</a:t>
            </a:r>
            <a:r>
              <a:rPr lang="en-US" sz="2000" b="0" dirty="0"/>
              <a:t> undertake</a:t>
            </a:r>
            <a:r>
              <a:rPr lang="en-US" sz="1600" b="0" dirty="0"/>
              <a:t>:</a:t>
            </a:r>
          </a:p>
          <a:p>
            <a:pPr lvl="1"/>
            <a:r>
              <a:rPr lang="en-US" sz="1800" b="0" dirty="0"/>
              <a:t>Defining the corporate </a:t>
            </a:r>
            <a:r>
              <a:rPr lang="cs-CZ" sz="1800" dirty="0"/>
              <a:t>vision and </a:t>
            </a:r>
            <a:r>
              <a:rPr lang="en-US" sz="1800" dirty="0"/>
              <a:t>mission</a:t>
            </a:r>
          </a:p>
          <a:p>
            <a:pPr lvl="1"/>
            <a:r>
              <a:rPr lang="en-US" sz="1800" b="0" dirty="0"/>
              <a:t>Establishing strategic </a:t>
            </a:r>
            <a:r>
              <a:rPr lang="en-US" sz="1800" dirty="0"/>
              <a:t>business units</a:t>
            </a:r>
          </a:p>
          <a:p>
            <a:pPr lvl="1"/>
            <a:r>
              <a:rPr lang="en-US" sz="1800" dirty="0"/>
              <a:t>Assigning resources </a:t>
            </a:r>
            <a:r>
              <a:rPr lang="en-US" sz="1800" b="0" dirty="0"/>
              <a:t>to each strategic business unit</a:t>
            </a:r>
          </a:p>
          <a:p>
            <a:pPr lvl="1"/>
            <a:r>
              <a:rPr lang="cs-CZ" sz="1800" b="0" dirty="0"/>
              <a:t>Assessing </a:t>
            </a:r>
            <a:r>
              <a:rPr lang="cs-CZ" sz="1800" dirty="0"/>
              <a:t>growth opportunities</a:t>
            </a:r>
          </a:p>
          <a:p>
            <a:r>
              <a:rPr lang="cs-CZ" sz="2000" b="1" dirty="0"/>
              <a:t>V</a:t>
            </a:r>
            <a:r>
              <a:rPr lang="en-US" sz="2000" b="1" dirty="0" err="1"/>
              <a:t>ision</a:t>
            </a:r>
            <a:r>
              <a:rPr lang="cs-CZ" sz="2000" b="1" dirty="0"/>
              <a:t> </a:t>
            </a:r>
            <a:r>
              <a:rPr lang="cs-CZ" sz="2000" b="0" dirty="0"/>
              <a:t>– where the company wants to go, what does it want to become or to be? “impossible dream” </a:t>
            </a:r>
            <a:r>
              <a:rPr lang="en-US" sz="2000" b="0" dirty="0"/>
              <a:t>that provides direction for the next 10 to 20 years</a:t>
            </a:r>
            <a:endParaRPr lang="cs-CZ" sz="2000" b="0" dirty="0"/>
          </a:p>
          <a:p>
            <a:r>
              <a:rPr lang="cs-CZ" sz="2000" b="1" dirty="0"/>
              <a:t>M</a:t>
            </a:r>
            <a:r>
              <a:rPr lang="en-US" sz="2000" b="1" dirty="0" err="1"/>
              <a:t>ission</a:t>
            </a:r>
            <a:r>
              <a:rPr lang="cs-CZ" sz="2000" b="0" dirty="0"/>
              <a:t> - t</a:t>
            </a:r>
            <a:r>
              <a:rPr lang="en-US" sz="2000" b="0" dirty="0"/>
              <a:t>o define its mission, a company should address Peter Drucker’s classic questions: </a:t>
            </a:r>
            <a:endParaRPr lang="cs-CZ" sz="2000" b="0" dirty="0"/>
          </a:p>
          <a:p>
            <a:r>
              <a:rPr lang="en-US" sz="2000" b="0" i="1" dirty="0"/>
              <a:t>What</a:t>
            </a:r>
            <a:r>
              <a:rPr lang="cs-CZ" sz="2000" b="0" i="1" dirty="0"/>
              <a:t> </a:t>
            </a:r>
            <a:r>
              <a:rPr lang="en-US" sz="2000" b="0" i="1" dirty="0"/>
              <a:t>is our business? Who is the customer? What is of value to the customer? What will our business</a:t>
            </a:r>
            <a:r>
              <a:rPr lang="cs-CZ" sz="2000" b="0" i="1" dirty="0"/>
              <a:t> </a:t>
            </a:r>
            <a:r>
              <a:rPr lang="en-US" sz="2000" b="0" i="1" dirty="0"/>
              <a:t>be? What should our business be?</a:t>
            </a:r>
            <a:endParaRPr lang="cs-CZ" sz="2000" b="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91488-6D0A-4A97-8BC4-1D88675E3DC2}"/>
              </a:ext>
            </a:extLst>
          </p:cNvPr>
          <p:cNvSpPr txBox="1"/>
          <p:nvPr/>
        </p:nvSpPr>
        <p:spPr>
          <a:xfrm>
            <a:off x="666000" y="6228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</a:t>
            </a:r>
            <a:r>
              <a:rPr kumimoji="0" lang="sr-Latn-R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6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9F866-CAA7-0E4E-8798-ECB439AA7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872EF-0DA7-E9BB-9550-283F76EC0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F5E2A4-0CDB-764B-CFFE-87293C47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/>
              <a:t>Mission Statement - Characteristics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849493-E2A9-62B6-3EFF-1E0A416F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93603"/>
            <a:ext cx="10753200" cy="3270794"/>
          </a:xfrm>
        </p:spPr>
        <p:txBody>
          <a:bodyPr/>
          <a:lstStyle/>
          <a:p>
            <a:pPr marL="457200" indent="-457200"/>
            <a:r>
              <a:rPr lang="en-US" sz="2000" dirty="0"/>
              <a:t>They focus on a </a:t>
            </a:r>
            <a:r>
              <a:rPr lang="en-US" sz="2000" b="1" dirty="0"/>
              <a:t>limited number of goals</a:t>
            </a:r>
            <a:r>
              <a:rPr lang="en-US" sz="2000" i="1" dirty="0"/>
              <a:t>. </a:t>
            </a:r>
            <a:endParaRPr lang="cs-CZ" sz="2000" i="1" dirty="0"/>
          </a:p>
          <a:p>
            <a:pPr marL="457200" indent="-457200"/>
            <a:r>
              <a:rPr lang="en-US" sz="2000" dirty="0"/>
              <a:t>They stress the company’s </a:t>
            </a:r>
            <a:r>
              <a:rPr lang="en-US" sz="2000" b="1" dirty="0"/>
              <a:t>major policies and values</a:t>
            </a:r>
            <a:r>
              <a:rPr lang="en-US" sz="2000" dirty="0"/>
              <a:t>. </a:t>
            </a:r>
            <a:r>
              <a:rPr lang="en-US" sz="2000" b="0" dirty="0"/>
              <a:t>They narrow the range of individual</a:t>
            </a:r>
            <a:r>
              <a:rPr lang="cs-CZ" sz="2000" b="0" dirty="0"/>
              <a:t> </a:t>
            </a:r>
            <a:r>
              <a:rPr lang="en-US" sz="2000" b="0" dirty="0"/>
              <a:t>discretion, so employees act consistently on important issues.</a:t>
            </a:r>
            <a:endParaRPr lang="cs-CZ" sz="2000" b="0" dirty="0"/>
          </a:p>
          <a:p>
            <a:pPr marL="457200" indent="-457200"/>
            <a:r>
              <a:rPr lang="en-US" sz="2000" dirty="0"/>
              <a:t>They </a:t>
            </a:r>
            <a:r>
              <a:rPr lang="en-US" sz="2000" b="1" dirty="0"/>
              <a:t>define the major competitive spheres </a:t>
            </a:r>
            <a:r>
              <a:rPr lang="en-US" sz="2000" dirty="0"/>
              <a:t>within which the company will operate. </a:t>
            </a:r>
            <a:endParaRPr lang="cs-CZ" sz="2000" dirty="0"/>
          </a:p>
          <a:p>
            <a:pPr marL="457200" indent="-457200"/>
            <a:r>
              <a:rPr lang="en-US" sz="2000" dirty="0"/>
              <a:t>They take a </a:t>
            </a:r>
            <a:r>
              <a:rPr lang="en-US" sz="2000" b="1" dirty="0"/>
              <a:t>long-term view</a:t>
            </a:r>
            <a:r>
              <a:rPr lang="en-US" sz="2000" dirty="0"/>
              <a:t>. </a:t>
            </a:r>
            <a:r>
              <a:rPr lang="en-US" sz="2000" b="0" dirty="0"/>
              <a:t>Management should change the mission only when it ceases</a:t>
            </a:r>
            <a:r>
              <a:rPr lang="cs-CZ" sz="2000" b="0" dirty="0"/>
              <a:t> to be relevant.</a:t>
            </a:r>
          </a:p>
          <a:p>
            <a:pPr marL="457200" indent="-457200"/>
            <a:r>
              <a:rPr lang="en-US" sz="2000" dirty="0"/>
              <a:t>They are as </a:t>
            </a:r>
            <a:r>
              <a:rPr lang="en-US" sz="2000" b="1" dirty="0"/>
              <a:t>short, memorable, and meaningful.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786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83D685-B8AB-FC34-49D6-5B987AC75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F414F-F5EB-2FF3-6E01-243C447FD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1F079D-3B29-4DEA-5348-FD7BF1EA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232" y="960755"/>
            <a:ext cx="9699535" cy="4936490"/>
          </a:xfrm>
        </p:spPr>
      </p:pic>
    </p:spTree>
    <p:extLst>
      <p:ext uri="{BB962C8B-B14F-4D97-AF65-F5344CB8AC3E}">
        <p14:creationId xmlns:p14="http://schemas.microsoft.com/office/powerpoint/2010/main" val="3584746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3D998-A0AB-4229-8510-FD0A2F5D6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8C9EDB-5D98-4FAD-B5F6-DE48A3D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Business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824AA-7AA9-4868-87D6-1FD7955B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053952"/>
            <a:ext cx="10753200" cy="3550143"/>
          </a:xfrm>
        </p:spPr>
        <p:txBody>
          <a:bodyPr/>
          <a:lstStyle/>
          <a:p>
            <a:r>
              <a:rPr lang="en-US" sz="2000" b="1" i="1" dirty="0"/>
              <a:t>Market definitions </a:t>
            </a:r>
            <a:r>
              <a:rPr lang="en-US" sz="2000" b="0" dirty="0"/>
              <a:t>of a business describe the business as a </a:t>
            </a:r>
            <a:r>
              <a:rPr lang="en-US" sz="2000" dirty="0"/>
              <a:t>customer</a:t>
            </a:r>
            <a:r>
              <a:rPr lang="cs-CZ" sz="2000" dirty="0"/>
              <a:t> </a:t>
            </a:r>
            <a:r>
              <a:rPr lang="en-US" sz="2000" dirty="0"/>
              <a:t>satisfying</a:t>
            </a:r>
            <a:r>
              <a:rPr lang="cs-CZ" sz="2000" dirty="0"/>
              <a:t> </a:t>
            </a:r>
            <a:r>
              <a:rPr lang="en-US" sz="2000" dirty="0"/>
              <a:t>process</a:t>
            </a:r>
            <a:r>
              <a:rPr lang="en-US" sz="2000" b="0" dirty="0"/>
              <a:t>. Products are transient; basic needs and customer groups endure forever</a:t>
            </a:r>
            <a:r>
              <a:rPr lang="cs-CZ" sz="2000" b="0" dirty="0"/>
              <a:t>.</a:t>
            </a:r>
          </a:p>
          <a:p>
            <a:r>
              <a:rPr lang="en-US" sz="2000" b="0" dirty="0"/>
              <a:t>Viewing businesses in terms of customer needs can suggest </a:t>
            </a:r>
            <a:r>
              <a:rPr lang="en-US" sz="2000" dirty="0"/>
              <a:t>additional growth opportunities</a:t>
            </a:r>
            <a:r>
              <a:rPr lang="en-US" sz="2000" b="0" dirty="0"/>
              <a:t>.</a:t>
            </a:r>
            <a:endParaRPr lang="cs-CZ" sz="2000" b="0" dirty="0"/>
          </a:p>
          <a:p>
            <a:r>
              <a:rPr lang="cs-CZ" sz="2000" b="0" dirty="0"/>
              <a:t>A </a:t>
            </a:r>
            <a:r>
              <a:rPr lang="cs-CZ" sz="2000" b="1" i="1" dirty="0"/>
              <a:t>strategic market definition</a:t>
            </a:r>
            <a:r>
              <a:rPr lang="en-US" sz="2000" b="1" dirty="0"/>
              <a:t> </a:t>
            </a:r>
            <a:r>
              <a:rPr lang="en-US" sz="2000" b="0" dirty="0"/>
              <a:t>focuses on the </a:t>
            </a:r>
            <a:r>
              <a:rPr lang="cs-CZ" sz="2000" b="0" dirty="0"/>
              <a:t>current and </a:t>
            </a:r>
            <a:r>
              <a:rPr lang="en-US" sz="2000" b="0" dirty="0"/>
              <a:t>potential market</a:t>
            </a:r>
            <a:r>
              <a:rPr lang="cs-CZ" sz="2000" b="0" dirty="0"/>
              <a:t> </a:t>
            </a:r>
          </a:p>
          <a:p>
            <a:r>
              <a:rPr lang="en-US" sz="2000" b="0" dirty="0"/>
              <a:t>A business can define itself in terms of three dimensions:</a:t>
            </a:r>
            <a:endParaRPr lang="cs-CZ" sz="2000" b="0" dirty="0"/>
          </a:p>
          <a:p>
            <a:pPr marL="594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customer groups</a:t>
            </a:r>
            <a:endParaRPr lang="cs-CZ" sz="1800" b="0" dirty="0"/>
          </a:p>
          <a:p>
            <a:pPr marL="594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customer needs, and</a:t>
            </a:r>
            <a:r>
              <a:rPr lang="cs-CZ" sz="1800" b="0" dirty="0"/>
              <a:t> </a:t>
            </a:r>
          </a:p>
          <a:p>
            <a:pPr marL="594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0" dirty="0"/>
              <a:t>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DA5E6-FA7D-4E09-99E7-B2B1B20BF8EC}"/>
              </a:ext>
            </a:extLst>
          </p:cNvPr>
          <p:cNvSpPr txBox="1"/>
          <p:nvPr/>
        </p:nvSpPr>
        <p:spPr>
          <a:xfrm>
            <a:off x="666000" y="6228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</p:spTree>
    <p:extLst>
      <p:ext uri="{BB962C8B-B14F-4D97-AF65-F5344CB8AC3E}">
        <p14:creationId xmlns:p14="http://schemas.microsoft.com/office/powerpoint/2010/main" val="107771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E5EA1-C032-45B0-8788-E80B747E0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8B71DC-97D6-42D6-A98E-D84E5015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Establishing </a:t>
            </a:r>
            <a:r>
              <a:rPr lang="en-US" cap="none" dirty="0"/>
              <a:t>Strategic Business Units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5A2C6-FA79-4990-BF5B-FFF69CA1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82834"/>
            <a:ext cx="10753200" cy="3033907"/>
          </a:xfrm>
        </p:spPr>
        <p:txBody>
          <a:bodyPr/>
          <a:lstStyle/>
          <a:p>
            <a:r>
              <a:rPr lang="cs-CZ" sz="2000" dirty="0"/>
              <a:t>Strategic business unit (SBU):</a:t>
            </a:r>
          </a:p>
          <a:p>
            <a:pPr lvl="1">
              <a:lnSpc>
                <a:spcPct val="150000"/>
              </a:lnSpc>
            </a:pPr>
            <a:r>
              <a:rPr lang="en-US" sz="1800" b="0" dirty="0"/>
              <a:t>It is a </a:t>
            </a:r>
            <a:r>
              <a:rPr lang="en-US" sz="1800" b="1" dirty="0"/>
              <a:t>single business</a:t>
            </a:r>
            <a:r>
              <a:rPr lang="en-US" sz="1800" b="0" dirty="0"/>
              <a:t>, or a collection of related businesses, that can be planned separately from</a:t>
            </a:r>
            <a:r>
              <a:rPr lang="cs-CZ" sz="1800" b="0" dirty="0"/>
              <a:t> </a:t>
            </a:r>
            <a:r>
              <a:rPr lang="en-US" sz="1800" b="0" dirty="0"/>
              <a:t>the rest of the company.</a:t>
            </a:r>
          </a:p>
          <a:p>
            <a:pPr lvl="1">
              <a:lnSpc>
                <a:spcPct val="150000"/>
              </a:lnSpc>
            </a:pPr>
            <a:r>
              <a:rPr lang="en-US" sz="1800" b="0" dirty="0"/>
              <a:t>It has its </a:t>
            </a:r>
            <a:r>
              <a:rPr lang="en-US" sz="1800" b="1" dirty="0"/>
              <a:t>own set of competitors</a:t>
            </a:r>
            <a:r>
              <a:rPr lang="en-US" sz="1800" b="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800" b="0" dirty="0"/>
              <a:t>It has </a:t>
            </a:r>
            <a:r>
              <a:rPr lang="cs-CZ" sz="1800" b="0" dirty="0"/>
              <a:t>its </a:t>
            </a:r>
            <a:r>
              <a:rPr lang="cs-CZ" sz="1800" b="1" dirty="0"/>
              <a:t>own</a:t>
            </a:r>
            <a:r>
              <a:rPr lang="en-US" sz="1800" b="1" dirty="0"/>
              <a:t> manager responsible for strategic planning and profit performance</a:t>
            </a:r>
            <a:r>
              <a:rPr lang="en-US" sz="1800" b="0" dirty="0"/>
              <a:t>, who controls most</a:t>
            </a:r>
            <a:r>
              <a:rPr lang="cs-CZ" sz="1800" b="0" dirty="0"/>
              <a:t> </a:t>
            </a:r>
            <a:r>
              <a:rPr lang="en-US" sz="1800" b="0" dirty="0"/>
              <a:t>of the factors affecting profit.</a:t>
            </a:r>
            <a:endParaRPr lang="cs-CZ" sz="1800" b="0" dirty="0"/>
          </a:p>
          <a:p>
            <a:pPr lvl="1">
              <a:lnSpc>
                <a:spcPct val="150000"/>
              </a:lnSpc>
            </a:pPr>
            <a:r>
              <a:rPr lang="cs-CZ" sz="1800" b="0" dirty="0"/>
              <a:t>It has its </a:t>
            </a:r>
            <a:r>
              <a:rPr lang="cs-CZ" sz="1800" b="1" dirty="0"/>
              <a:t>own resources </a:t>
            </a:r>
            <a:r>
              <a:rPr lang="cs-CZ" sz="1800" b="0" dirty="0"/>
              <a:t>allocated by the top management</a:t>
            </a:r>
            <a:endParaRPr lang="cs-CZ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5ED89-8937-4CF6-BB41-D3D06DA68768}"/>
              </a:ext>
            </a:extLst>
          </p:cNvPr>
          <p:cNvSpPr txBox="1"/>
          <p:nvPr/>
        </p:nvSpPr>
        <p:spPr>
          <a:xfrm>
            <a:off x="666000" y="6228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</p:spTree>
    <p:extLst>
      <p:ext uri="{BB962C8B-B14F-4D97-AF65-F5344CB8AC3E}">
        <p14:creationId xmlns:p14="http://schemas.microsoft.com/office/powerpoint/2010/main" val="145578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76F5DF-C27E-40D0-8003-B3D5835D0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Roadmap – </a:t>
            </a:r>
            <a:r>
              <a:rPr lang="sr-Latn-RS" dirty="0"/>
              <a:t>07.03.202</a:t>
            </a:r>
            <a:r>
              <a:rPr lang="en-GB" dirty="0"/>
              <a:t>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6349C-72C8-42B8-9BFA-32B4988AC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DA95C-A52A-46B1-B3D5-B03D4BD5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Roadmap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3681F-4953-402C-891A-2B406D5C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33690"/>
            <a:ext cx="10753200" cy="2990620"/>
          </a:xfrm>
        </p:spPr>
        <p:txBody>
          <a:bodyPr/>
          <a:lstStyle/>
          <a:p>
            <a:r>
              <a:rPr lang="en-US" sz="2000" dirty="0"/>
              <a:t>Marketing and customer value</a:t>
            </a:r>
          </a:p>
          <a:p>
            <a:r>
              <a:rPr lang="en-US" sz="2000" dirty="0"/>
              <a:t>The Value Chain</a:t>
            </a:r>
          </a:p>
          <a:p>
            <a:r>
              <a:rPr lang="en-US" sz="2000" dirty="0"/>
              <a:t>Value creation and delivery and core business processes</a:t>
            </a:r>
          </a:p>
          <a:p>
            <a:r>
              <a:rPr lang="en-US" sz="2000" dirty="0"/>
              <a:t>Core competences</a:t>
            </a:r>
          </a:p>
          <a:p>
            <a:r>
              <a:rPr lang="en-US" sz="2000" dirty="0"/>
              <a:t>A Holistic Marketing Orientation and Customer Value</a:t>
            </a:r>
          </a:p>
          <a:p>
            <a:r>
              <a:rPr lang="en-US" sz="2000" dirty="0"/>
              <a:t>Marketing planning</a:t>
            </a:r>
          </a:p>
        </p:txBody>
      </p:sp>
    </p:spTree>
    <p:extLst>
      <p:ext uri="{BB962C8B-B14F-4D97-AF65-F5344CB8AC3E}">
        <p14:creationId xmlns:p14="http://schemas.microsoft.com/office/powerpoint/2010/main" val="402413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38BD04-F8B7-4D8C-8093-FA5F3E5B6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A655E-E2E7-488A-858C-13A32D38CC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9144D-4D5F-43EB-8A21-B83383A9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/>
              <a:t>Assessing Growth Opportunities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AB0C90-A960-4618-BF71-89D72AE5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6956"/>
            <a:ext cx="10753200" cy="3524088"/>
          </a:xfrm>
        </p:spPr>
        <p:txBody>
          <a:bodyPr/>
          <a:lstStyle/>
          <a:p>
            <a:r>
              <a:rPr lang="en-US" sz="2000" b="0" dirty="0"/>
              <a:t>Assessing growth opportunities includes </a:t>
            </a:r>
            <a:r>
              <a:rPr lang="en-US" sz="2000" b="1" dirty="0"/>
              <a:t>planning new businesses, downsizing, and terminating businesses. </a:t>
            </a:r>
          </a:p>
          <a:p>
            <a:r>
              <a:rPr lang="en-US" sz="2000" b="0" dirty="0"/>
              <a:t>If there is a gap between future desired sales and projected sales, management will need to develop or acquire new businesses:</a:t>
            </a:r>
            <a:endParaRPr lang="cs-CZ" sz="2000" b="0" dirty="0"/>
          </a:p>
          <a:p>
            <a:pPr lvl="1">
              <a:lnSpc>
                <a:spcPct val="150000"/>
              </a:lnSpc>
            </a:pPr>
            <a:r>
              <a:rPr lang="en-US" sz="1800" b="0" dirty="0"/>
              <a:t>The first option is to identify opportunities for growth within current businesses (</a:t>
            </a:r>
            <a:r>
              <a:rPr lang="en-US" sz="1800" b="1" dirty="0"/>
              <a:t>intensive</a:t>
            </a:r>
            <a:r>
              <a:rPr lang="cs-CZ" sz="1800" b="1" dirty="0"/>
              <a:t> </a:t>
            </a:r>
            <a:r>
              <a:rPr lang="en-US" sz="1800" b="1" dirty="0"/>
              <a:t>opportunities</a:t>
            </a:r>
            <a:r>
              <a:rPr lang="en-US" sz="1800" b="0" dirty="0"/>
              <a:t>). </a:t>
            </a:r>
            <a:endParaRPr lang="cs-CZ" sz="1800" b="0" dirty="0"/>
          </a:p>
          <a:p>
            <a:pPr lvl="1">
              <a:lnSpc>
                <a:spcPct val="150000"/>
              </a:lnSpc>
            </a:pPr>
            <a:r>
              <a:rPr lang="en-US" sz="1800" b="0" dirty="0"/>
              <a:t>The second is to identify opportunities to build or acquire businesses </a:t>
            </a:r>
            <a:r>
              <a:rPr lang="en-US" sz="1800" b="0" u="sng" dirty="0"/>
              <a:t>related</a:t>
            </a:r>
            <a:r>
              <a:rPr lang="en-US" sz="1800" b="0" dirty="0"/>
              <a:t> to</a:t>
            </a:r>
            <a:r>
              <a:rPr lang="cs-CZ" sz="1800" b="0" dirty="0"/>
              <a:t> </a:t>
            </a:r>
            <a:r>
              <a:rPr lang="en-US" sz="1800" b="0" dirty="0"/>
              <a:t>current businesses (</a:t>
            </a:r>
            <a:r>
              <a:rPr lang="en-US" sz="1800" b="1" dirty="0"/>
              <a:t>integrative opportunities</a:t>
            </a:r>
            <a:r>
              <a:rPr lang="en-US" sz="1800" b="0" dirty="0"/>
              <a:t>). </a:t>
            </a:r>
            <a:endParaRPr lang="cs-CZ" sz="1800" b="0" dirty="0"/>
          </a:p>
          <a:p>
            <a:pPr lvl="1">
              <a:lnSpc>
                <a:spcPct val="150000"/>
              </a:lnSpc>
            </a:pPr>
            <a:r>
              <a:rPr lang="en-US" sz="1800" b="0" dirty="0"/>
              <a:t>The third is to identify opportunities to add attractive</a:t>
            </a:r>
            <a:r>
              <a:rPr lang="cs-CZ" sz="1800" b="0" dirty="0"/>
              <a:t> </a:t>
            </a:r>
            <a:r>
              <a:rPr lang="cs-CZ" sz="1800" b="0" u="sng" dirty="0"/>
              <a:t>unrelated </a:t>
            </a:r>
            <a:r>
              <a:rPr lang="cs-CZ" sz="1800" b="0" dirty="0"/>
              <a:t>businesses (</a:t>
            </a:r>
            <a:r>
              <a:rPr lang="cs-CZ" sz="1800" b="1" dirty="0"/>
              <a:t>diversification opportunities</a:t>
            </a:r>
            <a:r>
              <a:rPr lang="cs-CZ" sz="1800" b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3378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2D687F-BC5A-EF79-E227-8AC23C083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93F3E-6BC9-9424-3F4F-20368BF05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455B60-FFD5-D1E1-D2AF-F16DB0645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8" y="774797"/>
            <a:ext cx="9544404" cy="530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36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3FBF2C-B128-6F0C-A686-800258846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2CB4C-C76E-8148-1CAB-946A37BCC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92DA1E-F64C-E3ED-B71C-FB796CC6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/>
              <a:t>Assessing Growth Opportunities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7C6E6-2EA8-5426-E185-A8046FF1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1436"/>
            <a:ext cx="10753200" cy="3676703"/>
          </a:xfrm>
        </p:spPr>
        <p:txBody>
          <a:bodyPr/>
          <a:lstStyle/>
          <a:p>
            <a:r>
              <a:rPr lang="cs-CZ" sz="2000" b="0" dirty="0"/>
              <a:t>The </a:t>
            </a:r>
            <a:r>
              <a:rPr lang="en-US" sz="2000" b="0" dirty="0"/>
              <a:t>useful framework for detecting new intensive</a:t>
            </a:r>
            <a:r>
              <a:rPr lang="cs-CZ" sz="2000" b="0" dirty="0"/>
              <a:t> </a:t>
            </a:r>
            <a:r>
              <a:rPr lang="en-US" sz="2000" b="0" dirty="0"/>
              <a:t>growth</a:t>
            </a:r>
            <a:r>
              <a:rPr lang="cs-CZ" sz="2000" b="0" dirty="0"/>
              <a:t> </a:t>
            </a:r>
            <a:r>
              <a:rPr lang="en-US" sz="2000" b="0" dirty="0"/>
              <a:t>opportunities is a </a:t>
            </a:r>
            <a:r>
              <a:rPr lang="en-US" sz="2000" dirty="0"/>
              <a:t>“product-market expansion grid.</a:t>
            </a:r>
            <a:r>
              <a:rPr lang="en-US" sz="2000" b="0" dirty="0"/>
              <a:t>” It considers the strategic growth</a:t>
            </a:r>
            <a:r>
              <a:rPr lang="cs-CZ" sz="2000" b="0" dirty="0"/>
              <a:t> </a:t>
            </a:r>
            <a:r>
              <a:rPr lang="en-US" sz="2000" b="0" dirty="0"/>
              <a:t>opportunities for a firm in terms of current and new products and markets.</a:t>
            </a:r>
          </a:p>
          <a:p>
            <a:pPr marL="594900" lvl="1" indent="-342900"/>
            <a:r>
              <a:rPr lang="en-US" sz="1800" b="0" dirty="0"/>
              <a:t>The company first considers whether it could gain more market share with its current products</a:t>
            </a:r>
            <a:r>
              <a:rPr lang="cs-CZ" sz="1800" b="0" dirty="0"/>
              <a:t> </a:t>
            </a:r>
            <a:r>
              <a:rPr lang="en-US" sz="1800" b="0" dirty="0"/>
              <a:t>in their current markets, using a </a:t>
            </a:r>
            <a:r>
              <a:rPr lang="en-US" sz="1800" b="1" dirty="0"/>
              <a:t>market-penetration strategy</a:t>
            </a:r>
            <a:r>
              <a:rPr lang="en-US" sz="1800" b="0" dirty="0"/>
              <a:t>. </a:t>
            </a:r>
            <a:endParaRPr lang="sr-Latn-RS" sz="1800" b="0" dirty="0"/>
          </a:p>
          <a:p>
            <a:pPr marL="594900" lvl="1" indent="-342900"/>
            <a:r>
              <a:rPr lang="en-US" sz="1800" b="0" dirty="0"/>
              <a:t>Next it considers whether it</a:t>
            </a:r>
            <a:r>
              <a:rPr lang="cs-CZ" sz="1800" b="0" dirty="0"/>
              <a:t> </a:t>
            </a:r>
            <a:r>
              <a:rPr lang="en-US" sz="1800" b="0" dirty="0"/>
              <a:t>can find or develop new markets </a:t>
            </a:r>
            <a:r>
              <a:rPr lang="cs-CZ" sz="1800" b="0" dirty="0"/>
              <a:t>(geographical and/or customers) </a:t>
            </a:r>
            <a:r>
              <a:rPr lang="en-US" sz="1800" b="0" dirty="0"/>
              <a:t>for its current products, in a </a:t>
            </a:r>
            <a:r>
              <a:rPr lang="en-US" sz="1800" b="1" dirty="0"/>
              <a:t>market-development strategy</a:t>
            </a:r>
            <a:r>
              <a:rPr lang="en-US" sz="1800" b="0" dirty="0"/>
              <a:t>.</a:t>
            </a:r>
            <a:endParaRPr lang="sr-Latn-RS" sz="1800" b="0" dirty="0"/>
          </a:p>
          <a:p>
            <a:pPr marL="594900" lvl="1" indent="-342900"/>
            <a:r>
              <a:rPr lang="en-US" sz="1800" b="0" dirty="0"/>
              <a:t>Then</a:t>
            </a:r>
            <a:r>
              <a:rPr lang="cs-CZ" sz="1800" b="0" dirty="0"/>
              <a:t> </a:t>
            </a:r>
            <a:r>
              <a:rPr lang="en-US" sz="1800" b="0" dirty="0"/>
              <a:t>it considers whether it can develop new products of potential interest to its current markets with</a:t>
            </a:r>
            <a:r>
              <a:rPr lang="cs-CZ" sz="1800" b="0" dirty="0"/>
              <a:t> </a:t>
            </a:r>
            <a:r>
              <a:rPr lang="en-US" sz="1800" b="0" dirty="0"/>
              <a:t>a </a:t>
            </a:r>
            <a:r>
              <a:rPr lang="en-US" sz="1800" b="1" dirty="0"/>
              <a:t>product-development strategy</a:t>
            </a:r>
            <a:r>
              <a:rPr lang="en-US" sz="1800" b="0" dirty="0"/>
              <a:t>. </a:t>
            </a:r>
            <a:endParaRPr lang="sr-Latn-RS" sz="1800" b="0" dirty="0"/>
          </a:p>
          <a:p>
            <a:pPr marL="594900" lvl="1" indent="-342900"/>
            <a:r>
              <a:rPr lang="en-US" sz="1800" b="0" dirty="0"/>
              <a:t>Later the firm will also review opportunities to develop new</a:t>
            </a:r>
            <a:r>
              <a:rPr lang="cs-CZ" sz="1800" b="0" dirty="0"/>
              <a:t> </a:t>
            </a:r>
            <a:r>
              <a:rPr lang="en-US" sz="1800" b="0" dirty="0"/>
              <a:t>products for new markets in a </a:t>
            </a:r>
            <a:r>
              <a:rPr lang="en-US" sz="1800" b="1" dirty="0"/>
              <a:t>diversification strategy.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96859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63A99-7D49-4C0C-A9D3-810DD807E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1EADE-FCF5-4EA7-A120-26FE05E26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2636451"/>
            <a:ext cx="6986622" cy="1585097"/>
          </a:xfrm>
          <a:prstGeom prst="rect">
            <a:avLst/>
          </a:prstGeom>
        </p:spPr>
      </p:pic>
      <p:pic>
        <p:nvPicPr>
          <p:cNvPr id="8" name="Picture 6" descr="30 Tastiest Coffee Gifs">
            <a:extLst>
              <a:ext uri="{FF2B5EF4-FFF2-40B4-BE49-F238E27FC236}">
                <a16:creationId xmlns:a16="http://schemas.microsoft.com/office/drawing/2014/main" id="{E12CA017-F2AB-4975-810E-BC7A62D256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78" y="0"/>
            <a:ext cx="4940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3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23DA22-5A5E-D171-1DC1-E132AF387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94A5A-0897-F577-7331-B99FC11B2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9725F1-A7CD-460E-1EAA-77ADC443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none" dirty="0"/>
              <a:t>Business (Unit) Strategic Planning Process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70B58C-9200-C8A5-282F-721F53498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" y="2290762"/>
            <a:ext cx="106299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7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BE6A1-797E-4161-A685-CBA12357F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2105EC-C47A-42CD-9AD6-0AB1E192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none" dirty="0"/>
              <a:t>Business (Unit) Strategic Planning Process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29527-6961-4147-A9FB-48EA5789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99942"/>
            <a:ext cx="10753200" cy="2625967"/>
          </a:xfrm>
        </p:spPr>
        <p:txBody>
          <a:bodyPr/>
          <a:lstStyle/>
          <a:p>
            <a:r>
              <a:rPr lang="en-US" sz="2000" dirty="0"/>
              <a:t>External environment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SWOT analysis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PESTEL</a:t>
            </a:r>
          </a:p>
          <a:p>
            <a:r>
              <a:rPr lang="en-US" sz="2000" dirty="0"/>
              <a:t>Internal environment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VRIO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Competitive profile matrix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5A9FD-33EA-4144-8E89-CB09F8A1643E}"/>
              </a:ext>
            </a:extLst>
          </p:cNvPr>
          <p:cNvSpPr txBox="1"/>
          <p:nvPr/>
        </p:nvSpPr>
        <p:spPr>
          <a:xfrm>
            <a:off x="666000" y="62155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</p:spTree>
    <p:extLst>
      <p:ext uri="{BB962C8B-B14F-4D97-AF65-F5344CB8AC3E}">
        <p14:creationId xmlns:p14="http://schemas.microsoft.com/office/powerpoint/2010/main" val="411337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B764FC-E910-70A1-EECA-73A0D2CC5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3C7E97-8A3D-4240-ABDC-EF97F4E13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510D5-AFD0-00A1-4313-E21A0363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none" dirty="0"/>
              <a:t>Business (Unit) Strategic Planning Process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6C09D-B42B-9CC5-EBB6-9B8494DB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44002"/>
            <a:ext cx="10753200" cy="3839665"/>
          </a:xfrm>
        </p:spPr>
        <p:txBody>
          <a:bodyPr/>
          <a:lstStyle/>
          <a:p>
            <a:r>
              <a:rPr lang="en-US" sz="2000" dirty="0"/>
              <a:t>Goal formulation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Smart</a:t>
            </a:r>
          </a:p>
          <a:p>
            <a:r>
              <a:rPr lang="en-US" sz="2000" dirty="0"/>
              <a:t>Strategy formulation</a:t>
            </a:r>
          </a:p>
          <a:p>
            <a:pPr lvl="1">
              <a:lnSpc>
                <a:spcPct val="150000"/>
              </a:lnSpc>
            </a:pPr>
            <a:r>
              <a:rPr lang="en-US" sz="1800" b="0" i="1" dirty="0"/>
              <a:t>Overall cost leadership. </a:t>
            </a:r>
            <a:r>
              <a:rPr lang="en-US" sz="1800" b="0" dirty="0"/>
              <a:t>Firms work to achieve the lowest production</a:t>
            </a:r>
            <a:r>
              <a:rPr lang="cs-CZ" sz="1800" b="0" dirty="0"/>
              <a:t> </a:t>
            </a:r>
            <a:r>
              <a:rPr lang="en-US" sz="1800" b="0" dirty="0"/>
              <a:t>and distribution costs so they can underprice competitors</a:t>
            </a:r>
            <a:r>
              <a:rPr lang="cs-CZ" sz="1800" b="0" dirty="0"/>
              <a:t> </a:t>
            </a:r>
            <a:r>
              <a:rPr lang="en-US" sz="1800" b="0" dirty="0"/>
              <a:t>and win market share. The</a:t>
            </a:r>
            <a:r>
              <a:rPr lang="cs-CZ" sz="1800" b="0" dirty="0"/>
              <a:t> </a:t>
            </a:r>
            <a:r>
              <a:rPr lang="en-US" sz="1800" b="0" dirty="0"/>
              <a:t>problem is that other firms will usually compete with still-lower</a:t>
            </a:r>
            <a:r>
              <a:rPr lang="cs-CZ" sz="1800" b="0" dirty="0"/>
              <a:t> </a:t>
            </a:r>
            <a:r>
              <a:rPr lang="en-US" sz="1800" b="0" dirty="0"/>
              <a:t>costs </a:t>
            </a:r>
          </a:p>
          <a:p>
            <a:pPr lvl="1">
              <a:lnSpc>
                <a:spcPct val="150000"/>
              </a:lnSpc>
            </a:pPr>
            <a:r>
              <a:rPr lang="en-US" sz="1800" b="0" i="1" dirty="0"/>
              <a:t>Differentiation. </a:t>
            </a:r>
            <a:r>
              <a:rPr lang="en-US" sz="1800" b="0" dirty="0"/>
              <a:t>The business concentrates on achieving superior</a:t>
            </a:r>
            <a:r>
              <a:rPr lang="cs-CZ" sz="1800" b="0" dirty="0"/>
              <a:t> </a:t>
            </a:r>
            <a:r>
              <a:rPr lang="en-US" sz="1800" b="0" dirty="0"/>
              <a:t>performance in an important customer benefit area valued</a:t>
            </a:r>
            <a:r>
              <a:rPr lang="cs-CZ" sz="1800" b="0" dirty="0"/>
              <a:t> </a:t>
            </a:r>
            <a:r>
              <a:rPr lang="en-US" sz="1800" b="0" dirty="0"/>
              <a:t>by a large part of the market. </a:t>
            </a:r>
          </a:p>
          <a:p>
            <a:pPr lvl="1">
              <a:lnSpc>
                <a:spcPct val="150000"/>
              </a:lnSpc>
            </a:pPr>
            <a:r>
              <a:rPr lang="en-US" sz="1800" b="0" i="1" dirty="0"/>
              <a:t>Focus. </a:t>
            </a:r>
            <a:r>
              <a:rPr lang="en-US" sz="1800" b="0" dirty="0"/>
              <a:t>The business focuses on one or more narrow market segments.</a:t>
            </a:r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417437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D4F6D-E75E-5AE8-79BF-4FACE48A7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44BAF6-B138-08A7-B0B5-1DE1DA811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Picture 6" descr="http://www.provenmodels.com/files/dc400e6fdaeada1a6ea758b86206ef53/three_generic_strategies.gif">
            <a:extLst>
              <a:ext uri="{FF2B5EF4-FFF2-40B4-BE49-F238E27FC236}">
                <a16:creationId xmlns:a16="http://schemas.microsoft.com/office/drawing/2014/main" id="{1D80CE48-5377-753C-647C-542960C727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63000"/>
                    </a14:imgEffect>
                  </a14:imgLayer>
                </a14:imgProps>
              </a:ext>
            </a:extLst>
          </a:blip>
          <a:srcRect l="6058" t="11054" r="11959" b="16188"/>
          <a:stretch/>
        </p:blipFill>
        <p:spPr bwMode="auto">
          <a:xfrm>
            <a:off x="2782408" y="829760"/>
            <a:ext cx="5857592" cy="5198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674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92DFE-29A5-46F7-9ECE-551426B98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FDEF8E-9AD6-4FB9-BC83-E33DB9FF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Competitive Advantage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3D8E8-AE98-49AE-94AB-D3DAF697A930}"/>
              </a:ext>
            </a:extLst>
          </p:cNvPr>
          <p:cNvSpPr txBox="1"/>
          <p:nvPr/>
        </p:nvSpPr>
        <p:spPr>
          <a:xfrm>
            <a:off x="666000" y="62155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D04CC13-92A5-C549-F9B7-4E7B9AAF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027" y="2715201"/>
            <a:ext cx="3084858" cy="366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sz="1800" dirty="0"/>
              <a:t>COST ADVANTAGE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9F8707B-C708-19A9-4BBF-D307313E8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027" y="4880285"/>
            <a:ext cx="5305236" cy="366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sz="1800" dirty="0"/>
              <a:t>DIFFERENTIATION ADVANTAGE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467852A8-15AC-DD3D-E118-9EF6F0F33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2" y="3600449"/>
            <a:ext cx="2440516" cy="6437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sz="1800" dirty="0"/>
              <a:t>COMPETITIVE</a:t>
            </a:r>
          </a:p>
          <a:p>
            <a:pPr defTabSz="762000"/>
            <a:r>
              <a:rPr lang="en-US" sz="1800" dirty="0"/>
              <a:t>ADVANTAGE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7CF114F6-0486-23C8-8708-6C6EA2C441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4613" y="2893666"/>
            <a:ext cx="1831414" cy="803978"/>
          </a:xfrm>
          <a:prstGeom prst="line">
            <a:avLst/>
          </a:prstGeom>
          <a:ln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CB2F7681-E1A5-DD50-8B92-765853F02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4613" y="4272779"/>
            <a:ext cx="1831414" cy="830041"/>
          </a:xfrm>
          <a:prstGeom prst="line">
            <a:avLst/>
          </a:prstGeom>
          <a:ln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D3A827B9-3E6D-FC1B-E31E-EC0360F7FD71}"/>
              </a:ext>
            </a:extLst>
          </p:cNvPr>
          <p:cNvSpPr>
            <a:spLocks noChangeArrowheads="1"/>
          </p:cNvSpPr>
          <p:nvPr/>
        </p:nvSpPr>
        <p:spPr bwMode="auto">
          <a:xfrm rot="20160000">
            <a:off x="3568486" y="2892799"/>
            <a:ext cx="1947862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altLang="cs-CZ" sz="1200" dirty="0"/>
              <a:t>Similar product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CE5E44B-E442-C017-EF13-A62FC9CB0850}"/>
              </a:ext>
            </a:extLst>
          </p:cNvPr>
          <p:cNvSpPr>
            <a:spLocks noChangeArrowheads="1"/>
          </p:cNvSpPr>
          <p:nvPr/>
        </p:nvSpPr>
        <p:spPr bwMode="auto">
          <a:xfrm rot="20160000">
            <a:off x="3770809" y="3331086"/>
            <a:ext cx="1054777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cs-CZ" sz="1200" dirty="0"/>
              <a:t>at lower cost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B230CC9-63A8-4454-2371-5103FDACB335}"/>
              </a:ext>
            </a:extLst>
          </p:cNvPr>
          <p:cNvSpPr>
            <a:spLocks noChangeArrowheads="1"/>
          </p:cNvSpPr>
          <p:nvPr/>
        </p:nvSpPr>
        <p:spPr bwMode="auto">
          <a:xfrm rot="1560000">
            <a:off x="3761893" y="4372870"/>
            <a:ext cx="1163012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cs-CZ" sz="1200" dirty="0"/>
              <a:t>Price premium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E865C69-74AF-FC40-DE5D-756B84EEA8A6}"/>
              </a:ext>
            </a:extLst>
          </p:cNvPr>
          <p:cNvSpPr>
            <a:spLocks noChangeArrowheads="1"/>
          </p:cNvSpPr>
          <p:nvPr/>
        </p:nvSpPr>
        <p:spPr bwMode="auto">
          <a:xfrm rot="1560000">
            <a:off x="3510673" y="4666840"/>
            <a:ext cx="157504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cs-CZ" sz="1200" dirty="0"/>
              <a:t>from unique product</a:t>
            </a:r>
          </a:p>
        </p:txBody>
      </p:sp>
    </p:spTree>
    <p:extLst>
      <p:ext uri="{BB962C8B-B14F-4D97-AF65-F5344CB8AC3E}">
        <p14:creationId xmlns:p14="http://schemas.microsoft.com/office/powerpoint/2010/main" val="3097629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CC362-6872-492B-9F29-240044306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625B98-E5AC-4902-BFDC-D6910EFE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Cost Advantage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31C81B-75EF-4E90-8CCD-967C8297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2020876"/>
            <a:ext cx="10753200" cy="2816247"/>
          </a:xfrm>
        </p:spPr>
        <p:txBody>
          <a:bodyPr/>
          <a:lstStyle/>
          <a:p>
            <a:r>
              <a:rPr lang="en-US" sz="2000" b="1" dirty="0"/>
              <a:t>Economy of scale </a:t>
            </a:r>
            <a:r>
              <a:rPr lang="en-US" sz="2000" dirty="0"/>
              <a:t>– specialization; indivisibilities</a:t>
            </a:r>
          </a:p>
          <a:p>
            <a:r>
              <a:rPr lang="en-US" sz="2000" b="1" dirty="0"/>
              <a:t>Economy of learning </a:t>
            </a:r>
            <a:r>
              <a:rPr lang="en-US" sz="2000" dirty="0"/>
              <a:t>– improved organization, increased dexterity</a:t>
            </a:r>
          </a:p>
          <a:p>
            <a:r>
              <a:rPr lang="en-US" sz="2000" b="1" dirty="0"/>
              <a:t>Production technique </a:t>
            </a:r>
            <a:r>
              <a:rPr lang="en-US" sz="2000" dirty="0"/>
              <a:t>– process innovation, reengineering BP</a:t>
            </a:r>
          </a:p>
          <a:p>
            <a:r>
              <a:rPr lang="en-US" sz="2000" b="1" dirty="0"/>
              <a:t>Product design </a:t>
            </a:r>
            <a:r>
              <a:rPr lang="en-US" sz="2000" dirty="0"/>
              <a:t>– standardization, design</a:t>
            </a:r>
          </a:p>
          <a:p>
            <a:r>
              <a:rPr lang="en-US" sz="2000" b="1" dirty="0"/>
              <a:t>Input costs </a:t>
            </a:r>
            <a:r>
              <a:rPr lang="en-US" sz="2000" dirty="0"/>
              <a:t>– location, low-cost inputs, non-union labor</a:t>
            </a:r>
          </a:p>
          <a:p>
            <a:r>
              <a:rPr lang="en-US" sz="2000" b="1" dirty="0"/>
              <a:t>Capacity utilization </a:t>
            </a:r>
            <a:r>
              <a:rPr lang="en-US" sz="2000" dirty="0"/>
              <a:t>– ratio of fixed and variable costs, capacity adjustments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F2BC8-390D-4FF0-9415-DF34F79A4302}"/>
              </a:ext>
            </a:extLst>
          </p:cNvPr>
          <p:cNvSpPr txBox="1"/>
          <p:nvPr/>
        </p:nvSpPr>
        <p:spPr>
          <a:xfrm>
            <a:off x="666000" y="62155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Strategies and Plans – 07.03.2023</a:t>
            </a:r>
          </a:p>
        </p:txBody>
      </p:sp>
    </p:spTree>
    <p:extLst>
      <p:ext uri="{BB962C8B-B14F-4D97-AF65-F5344CB8AC3E}">
        <p14:creationId xmlns:p14="http://schemas.microsoft.com/office/powerpoint/2010/main" val="220968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92F008-7202-4E97-BF3C-25D9994B6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5A426-0737-447B-A02B-77D44D0D4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0D4B9B-394D-429A-A73C-8B010281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value?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91F187-98EC-4FB7-9F02-4245DC62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2466230"/>
            <a:ext cx="10753200" cy="1925539"/>
          </a:xfrm>
        </p:spPr>
        <p:txBody>
          <a:bodyPr/>
          <a:lstStyle/>
          <a:p>
            <a:r>
              <a:rPr lang="en-US" sz="2000" dirty="0"/>
              <a:t>Retail store</a:t>
            </a:r>
          </a:p>
          <a:p>
            <a:r>
              <a:rPr lang="en-US" sz="2000" dirty="0"/>
              <a:t>Auto Shop</a:t>
            </a:r>
          </a:p>
          <a:p>
            <a:r>
              <a:rPr lang="en-US" sz="2000" dirty="0"/>
              <a:t>Faculty</a:t>
            </a:r>
          </a:p>
          <a:p>
            <a:r>
              <a:rPr lang="en-US" sz="2000" dirty="0"/>
              <a:t>Hotel</a:t>
            </a:r>
          </a:p>
        </p:txBody>
      </p:sp>
    </p:spTree>
    <p:extLst>
      <p:ext uri="{BB962C8B-B14F-4D97-AF65-F5344CB8AC3E}">
        <p14:creationId xmlns:p14="http://schemas.microsoft.com/office/powerpoint/2010/main" val="155774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71509B-2B8D-614D-152B-BA9F421EB2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928D3-1D12-69A6-B5CC-4A05A5969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F4CE18-5EF0-9EDA-3DB6-CEB970ED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Differentiation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A9447-8D56-9877-7673-43DAC21A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5840"/>
            <a:ext cx="10753200" cy="4047895"/>
          </a:xfrm>
        </p:spPr>
        <p:txBody>
          <a:bodyPr/>
          <a:lstStyle/>
          <a:p>
            <a:r>
              <a:rPr lang="en-US" sz="2000" dirty="0"/>
              <a:t>Providing something unique that is valuable to the buyer beyond simply offering a low price (M. Porter)</a:t>
            </a:r>
          </a:p>
          <a:p>
            <a:r>
              <a:rPr lang="en-US" sz="2000" dirty="0"/>
              <a:t>The key is to </a:t>
            </a:r>
            <a:r>
              <a:rPr lang="en-US" sz="2000" b="1" dirty="0"/>
              <a:t>create </a:t>
            </a:r>
            <a:r>
              <a:rPr lang="en-US" sz="2000" b="1" u="sng" dirty="0"/>
              <a:t>value</a:t>
            </a:r>
            <a:r>
              <a:rPr lang="en-US" sz="2000" b="1" dirty="0"/>
              <a:t> </a:t>
            </a:r>
            <a:r>
              <a:rPr lang="en-US" sz="2000" dirty="0"/>
              <a:t>for customer</a:t>
            </a:r>
          </a:p>
          <a:p>
            <a:r>
              <a:rPr lang="en-US" sz="2000" b="1" dirty="0"/>
              <a:t>Tangible</a:t>
            </a:r>
          </a:p>
          <a:p>
            <a:pPr lvl="1"/>
            <a:r>
              <a:rPr lang="en-US" sz="1800" dirty="0"/>
              <a:t>Size, color, materials</a:t>
            </a:r>
          </a:p>
          <a:p>
            <a:pPr lvl="1"/>
            <a:r>
              <a:rPr lang="en-US" sz="1800" dirty="0"/>
              <a:t>Performance</a:t>
            </a:r>
          </a:p>
          <a:p>
            <a:pPr lvl="1"/>
            <a:r>
              <a:rPr lang="en-US" sz="1800" dirty="0"/>
              <a:t>Packaging</a:t>
            </a:r>
          </a:p>
          <a:p>
            <a:pPr lvl="1"/>
            <a:r>
              <a:rPr lang="en-US" sz="1800" dirty="0"/>
              <a:t>Complementary services</a:t>
            </a:r>
          </a:p>
          <a:p>
            <a:r>
              <a:rPr lang="en-US" sz="2000" b="1" dirty="0"/>
              <a:t>Intangible</a:t>
            </a:r>
          </a:p>
          <a:p>
            <a:pPr lvl="1"/>
            <a:r>
              <a:rPr lang="en-US" sz="1800" dirty="0"/>
              <a:t>Subjective characteristics</a:t>
            </a:r>
          </a:p>
          <a:p>
            <a:pPr lvl="1"/>
            <a:r>
              <a:rPr lang="en-US" sz="1800" dirty="0"/>
              <a:t>Image, status, desire etc.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00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90C95F-25B7-868F-25C7-5CDA04AAFF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03FA4-A63D-4257-B5E8-9C98E6A69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F8C731-8ED0-F0D3-9E3E-858B3BE0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B9467-0CE7-A12C-A672-2A2AE057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789"/>
            <a:ext cx="10753200" cy="4445998"/>
          </a:xfrm>
        </p:spPr>
        <p:txBody>
          <a:bodyPr/>
          <a:lstStyle/>
          <a:p>
            <a:r>
              <a:rPr lang="en-US" sz="2000" b="0" dirty="0"/>
              <a:t>A </a:t>
            </a:r>
            <a:r>
              <a:rPr lang="en-US" sz="2000" b="1" dirty="0"/>
              <a:t>marketing plan </a:t>
            </a:r>
            <a:r>
              <a:rPr lang="en-US" sz="2000" b="0" dirty="0"/>
              <a:t>usually contains the following sections:</a:t>
            </a:r>
          </a:p>
          <a:p>
            <a:pPr lvl="1"/>
            <a:r>
              <a:rPr lang="en-US" sz="1800" b="1" i="1" dirty="0"/>
              <a:t>Executive summary </a:t>
            </a:r>
            <a:r>
              <a:rPr lang="en-US" sz="1800" i="1" dirty="0"/>
              <a:t>and table of contents. </a:t>
            </a:r>
            <a:endParaRPr lang="sr-Latn-RS" sz="1800" i="1" dirty="0"/>
          </a:p>
          <a:p>
            <a:pPr lvl="1"/>
            <a:r>
              <a:rPr lang="en-US" sz="1800" b="1" i="1" dirty="0"/>
              <a:t>Situation analysis. </a:t>
            </a:r>
            <a:r>
              <a:rPr lang="en-US" sz="1800" b="0" dirty="0"/>
              <a:t>This section presents relevant background data on sales, costs, the market,</a:t>
            </a:r>
            <a:r>
              <a:rPr lang="cs-CZ" sz="1800" b="0" dirty="0"/>
              <a:t> </a:t>
            </a:r>
            <a:r>
              <a:rPr lang="en-US" sz="1800" b="0" dirty="0"/>
              <a:t>competitors, and the various forces in the macroenvironment. How do we define the market,</a:t>
            </a:r>
            <a:r>
              <a:rPr lang="cs-CZ" sz="1800" b="0" dirty="0"/>
              <a:t> </a:t>
            </a:r>
            <a:r>
              <a:rPr lang="en-US" sz="1800" b="0" dirty="0"/>
              <a:t>how big is it, and how fast is it growing? What are the relevant trends and critical issues? </a:t>
            </a:r>
            <a:r>
              <a:rPr lang="sr-Latn-RS" sz="1800" b="0" dirty="0"/>
              <a:t>SWOT</a:t>
            </a:r>
            <a:endParaRPr lang="en-US" sz="1800" b="0" dirty="0"/>
          </a:p>
          <a:p>
            <a:pPr lvl="1"/>
            <a:r>
              <a:rPr lang="en-US" sz="1800" b="1" i="1" dirty="0"/>
              <a:t>Marketing strategy. </a:t>
            </a:r>
            <a:r>
              <a:rPr lang="en-US" sz="1800" dirty="0"/>
              <a:t>M</a:t>
            </a:r>
            <a:r>
              <a:rPr lang="en-US" sz="1800" b="0" dirty="0"/>
              <a:t>ission, marketing and financial</a:t>
            </a:r>
            <a:r>
              <a:rPr lang="cs-CZ" sz="1800" b="0" dirty="0"/>
              <a:t> </a:t>
            </a:r>
            <a:r>
              <a:rPr lang="en-US" sz="1800" b="0" dirty="0"/>
              <a:t>objectives, and needs the market offering is intended to satisfy as well as its competitive</a:t>
            </a:r>
            <a:r>
              <a:rPr lang="cs-CZ" sz="1800" b="0" dirty="0"/>
              <a:t> </a:t>
            </a:r>
            <a:r>
              <a:rPr lang="en-US" sz="1800" b="0" dirty="0"/>
              <a:t>positioning. All this requires inputs from other areas, such as purchasing, manufacturing,</a:t>
            </a:r>
            <a:r>
              <a:rPr lang="cs-CZ" sz="1800" b="0" dirty="0"/>
              <a:t> </a:t>
            </a:r>
            <a:r>
              <a:rPr lang="en-US" sz="1800" b="0" dirty="0"/>
              <a:t>sales, finance, and human resources.</a:t>
            </a:r>
          </a:p>
          <a:p>
            <a:pPr lvl="1"/>
            <a:r>
              <a:rPr lang="en-US" sz="1800" b="1" i="1" dirty="0"/>
              <a:t>Financial projections. </a:t>
            </a:r>
            <a:r>
              <a:rPr lang="en-US" sz="1800" b="0" dirty="0"/>
              <a:t>Financial projections include a sales forecast, an expense forecast, and a</a:t>
            </a:r>
            <a:r>
              <a:rPr lang="cs-CZ" sz="1800" b="0" dirty="0"/>
              <a:t> </a:t>
            </a:r>
            <a:r>
              <a:rPr lang="en-US" sz="1800" b="0" dirty="0"/>
              <a:t>break-even analysis. On the revenue side is forecasted sales volume by month and product</a:t>
            </a:r>
            <a:r>
              <a:rPr lang="cs-CZ" sz="1800" b="0" dirty="0"/>
              <a:t> </a:t>
            </a:r>
            <a:r>
              <a:rPr lang="en-US" sz="1800" b="0" dirty="0"/>
              <a:t>category, and on the expense side the expected costs of marketing, broken down into finer</a:t>
            </a:r>
            <a:r>
              <a:rPr lang="cs-CZ" sz="1800" b="0" dirty="0"/>
              <a:t> </a:t>
            </a:r>
            <a:r>
              <a:rPr lang="en-US" sz="1800" b="0" dirty="0"/>
              <a:t>categories.</a:t>
            </a:r>
          </a:p>
          <a:p>
            <a:pPr lvl="1"/>
            <a:r>
              <a:rPr lang="en-US" sz="1800" b="1" i="1" dirty="0"/>
              <a:t>Implementation controls. </a:t>
            </a:r>
            <a:r>
              <a:rPr lang="en-US" sz="1800" b="0" dirty="0"/>
              <a:t>The last section outlines the controls for monitoring and adjusting</a:t>
            </a:r>
            <a:r>
              <a:rPr lang="cs-CZ" sz="1800" b="0" dirty="0"/>
              <a:t> </a:t>
            </a:r>
            <a:r>
              <a:rPr lang="en-US" sz="1800" b="0" dirty="0"/>
              <a:t>implementation of the plan. Typically, it spells out the goals and budget for each month or</a:t>
            </a:r>
            <a:r>
              <a:rPr lang="cs-CZ" sz="1800" b="0" dirty="0"/>
              <a:t> </a:t>
            </a:r>
            <a:r>
              <a:rPr lang="en-US" sz="1800" b="0" dirty="0"/>
              <a:t>quarter, so management can review each period’s results and take corrective action as needed.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2048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A2B750-0D6B-746E-FE7F-C1DC96B93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44963-C73D-46F3-9A1F-6829379FA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F24854-A29E-9801-1278-89CE593F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F36D78-CCAC-7AFD-6BEB-B421F2DF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6473"/>
            <a:ext cx="10753200" cy="4592599"/>
          </a:xfrm>
        </p:spPr>
        <p:txBody>
          <a:bodyPr/>
          <a:lstStyle/>
          <a:p>
            <a:r>
              <a:rPr lang="en-US" sz="2000" b="1" dirty="0"/>
              <a:t>Yearly marketing plans. </a:t>
            </a:r>
            <a:r>
              <a:rPr lang="en-US" sz="2000" dirty="0"/>
              <a:t>Marketers start planning well in advance of the implementation date to allow time for marketing research, analysis, management review, and coordination between departments. </a:t>
            </a:r>
          </a:p>
          <a:p>
            <a:r>
              <a:rPr lang="en-US" sz="2000" dirty="0"/>
              <a:t>The marketing plan should define </a:t>
            </a:r>
            <a:r>
              <a:rPr lang="en-US" sz="2000" b="1" dirty="0"/>
              <a:t>how progress toward objectives will be measured</a:t>
            </a:r>
            <a:r>
              <a:rPr lang="en-US" sz="2000" dirty="0"/>
              <a:t>. </a:t>
            </a:r>
          </a:p>
          <a:p>
            <a:r>
              <a:rPr lang="en-US" sz="2000" dirty="0"/>
              <a:t>With </a:t>
            </a:r>
            <a:r>
              <a:rPr lang="en-US" sz="2000" b="1" dirty="0"/>
              <a:t>budgets</a:t>
            </a:r>
            <a:r>
              <a:rPr lang="en-US" sz="2000" dirty="0"/>
              <a:t>, they can compare planned expenditures with actual expenditures for a given period.</a:t>
            </a:r>
          </a:p>
          <a:p>
            <a:r>
              <a:rPr lang="en-US" sz="2000" b="1" dirty="0"/>
              <a:t>Schedules</a:t>
            </a:r>
            <a:r>
              <a:rPr lang="en-US" sz="2000" dirty="0"/>
              <a:t> allow management to see when tasks were supposed to be completed and when they were.</a:t>
            </a:r>
          </a:p>
          <a:p>
            <a:r>
              <a:rPr lang="en-US" sz="2000" b="1" dirty="0"/>
              <a:t>Marketing metrics </a:t>
            </a:r>
            <a:r>
              <a:rPr lang="en-US" sz="2000" dirty="0"/>
              <a:t>track actual outcomes of marketing programs to see whether the company is moving forward toward its objectives.</a:t>
            </a:r>
          </a:p>
        </p:txBody>
      </p:sp>
    </p:spTree>
    <p:extLst>
      <p:ext uri="{BB962C8B-B14F-4D97-AF65-F5344CB8AC3E}">
        <p14:creationId xmlns:p14="http://schemas.microsoft.com/office/powerpoint/2010/main" val="3537550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B18148-BE72-4A7D-AF8E-DDD456C8C4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0E6AA-8742-4DCD-876D-9668C993F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7C7C21-81D8-4579-869B-57068FF5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4B9007-73FC-4A2C-98A9-2B2FCC48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33F361-47E7-4819-B54D-EE67DAF1C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E8ACE-6CDB-497A-89DA-CC15B644E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E83D2-E322-4245-B734-F5DB30BD5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23" y="1675423"/>
            <a:ext cx="3507154" cy="35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24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B92D81-6CED-426B-B480-EAC2096DE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sr-Latn-R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Home-readings </a:t>
            </a:r>
            <a:r>
              <a:rPr lang="en-US" noProof="0" dirty="0"/>
              <a:t>– </a:t>
            </a:r>
            <a:r>
              <a:rPr kumimoji="0" lang="sr-Latn-R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93635-C8A6-4F97-AF70-FE5473637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0BB4CE-22D3-4933-94F5-9C67767E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Home-readings for Next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9006D6-FD0C-4F3C-A3F7-726C8546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10906"/>
            <a:ext cx="10753200" cy="2636188"/>
          </a:xfrm>
        </p:spPr>
        <p:txBody>
          <a:bodyPr/>
          <a:lstStyle/>
          <a:p>
            <a:r>
              <a:rPr lang="en-US" sz="2000" dirty="0"/>
              <a:t>Guest lecture (MPH_DMSM):</a:t>
            </a:r>
          </a:p>
          <a:p>
            <a:pPr lvl="1"/>
            <a:r>
              <a:rPr lang="en-US" sz="1800" dirty="0">
                <a:hlinkClick r:id="rId2"/>
              </a:rPr>
              <a:t>On Digital Marketing Strategies through real-world case study</a:t>
            </a:r>
            <a:endParaRPr lang="en-US" sz="1800" dirty="0"/>
          </a:p>
          <a:p>
            <a:pPr lvl="1"/>
            <a:r>
              <a:rPr lang="en-US" sz="1800" dirty="0"/>
              <a:t>Nikola Ko</a:t>
            </a:r>
            <a:r>
              <a:rPr lang="sr-Latn-RS" sz="1800" dirty="0"/>
              <a:t>žuljević, FOLEON - Amsterdam</a:t>
            </a:r>
            <a:endParaRPr lang="en-US" sz="1800" dirty="0"/>
          </a:p>
          <a:p>
            <a:r>
              <a:rPr lang="en-US" sz="2000" dirty="0"/>
              <a:t>Reading for next lecture: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Competitive strategies</a:t>
            </a:r>
            <a:r>
              <a:rPr lang="sr-Latn-RS" sz="2000" dirty="0"/>
              <a:t>; </a:t>
            </a:r>
            <a:r>
              <a:rPr lang="cs-CZ" sz="2000" i="1" dirty="0"/>
              <a:t>Chapter </a:t>
            </a:r>
            <a:r>
              <a:rPr lang="en-US" sz="2000" i="1" dirty="0"/>
              <a:t>11</a:t>
            </a:r>
            <a:endParaRPr lang="sr-Latn-R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details available in </a:t>
            </a:r>
            <a:r>
              <a:rPr lang="en-US" sz="2000" b="1" dirty="0"/>
              <a:t>Interactive Syllabus.</a:t>
            </a:r>
            <a:endParaRPr lang="cs-CZ" sz="2000" b="1" dirty="0"/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A4B1E1AB-FD0D-4B60-9BC6-203F5376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7" y="1956470"/>
            <a:ext cx="2900365" cy="29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3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A658A5-0F6A-4465-97FB-A1D716AE1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End of Presentation </a:t>
            </a:r>
            <a:r>
              <a:rPr lang="sr-Latn-RS" noProof="0" dirty="0"/>
              <a:t>–</a:t>
            </a:r>
            <a:r>
              <a:rPr lang="en-US" dirty="0"/>
              <a:t> </a:t>
            </a:r>
            <a:r>
              <a:rPr kumimoji="0" lang="sr-Latn-R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22EC3C-AE23-4BFF-AE1E-2531B0D2D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16A50D-7432-4B6D-AA18-6965632F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FFB5B-1114-4128-8388-E22A3830F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5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E376E0-5A81-EFC8-0B3D-795C3216F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BA91F-4C6F-8746-1A51-048D3DFA7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81671D71-711B-8ED6-8D3C-A24F6102F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6" y="223345"/>
            <a:ext cx="4367021" cy="6004655"/>
          </a:xfrm>
        </p:spPr>
      </p:pic>
    </p:spTree>
    <p:extLst>
      <p:ext uri="{BB962C8B-B14F-4D97-AF65-F5344CB8AC3E}">
        <p14:creationId xmlns:p14="http://schemas.microsoft.com/office/powerpoint/2010/main" val="120000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1E5D55-8582-198C-873E-ABC8ABFA6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907D6-D1A5-D85A-51BE-6A79B2117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E6A55B3-0083-E4B2-0725-CD3840BDB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8000" contras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3" y="1298603"/>
            <a:ext cx="11458094" cy="43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2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8CF1C0-1B44-40B3-B696-B5482971E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277D9-4D96-4410-8D78-6FCD932B1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ACDEDA-2900-471C-8B93-ECAE356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Marketing and customer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611D-AD64-44DA-A7CB-C2A21D59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57470"/>
            <a:ext cx="10753200" cy="3484635"/>
          </a:xfrm>
        </p:spPr>
        <p:txBody>
          <a:bodyPr/>
          <a:lstStyle/>
          <a:p>
            <a:r>
              <a:rPr lang="en-US" sz="2000" b="1" dirty="0"/>
              <a:t>Choosing </a:t>
            </a:r>
            <a:r>
              <a:rPr lang="en-US" sz="2000" dirty="0"/>
              <a:t>the value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STP</a:t>
            </a:r>
          </a:p>
          <a:p>
            <a:r>
              <a:rPr lang="en-US" sz="2000" b="1" dirty="0"/>
              <a:t>Providing</a:t>
            </a:r>
            <a:r>
              <a:rPr lang="en-US" sz="2000" dirty="0"/>
              <a:t> the value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Marketing mix</a:t>
            </a:r>
          </a:p>
          <a:p>
            <a:r>
              <a:rPr lang="en-US" sz="2000" b="1" dirty="0"/>
              <a:t>Communicating</a:t>
            </a:r>
            <a:r>
              <a:rPr lang="en-US" sz="2000" dirty="0"/>
              <a:t> the value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Sales force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Internet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410009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E39043-4977-4C9B-91C8-917746FA1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19A60-8FF1-48FB-AC4C-E0D5FECF6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2125CB-AE96-42B7-B88B-D359298C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Value Chain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96640F-2609-4BD6-A95C-0BD540FD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en-US" sz="2000" dirty="0"/>
              <a:t>Michael Porter</a:t>
            </a:r>
          </a:p>
          <a:p>
            <a:r>
              <a:rPr lang="en-US" sz="2000" b="1" dirty="0"/>
              <a:t>Primary activates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Inbound logistics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Development and operations</a:t>
            </a:r>
          </a:p>
          <a:p>
            <a:pPr lvl="1">
              <a:lnSpc>
                <a:spcPct val="150000"/>
              </a:lnSpc>
            </a:pPr>
            <a:r>
              <a:rPr lang="en-US" sz="1800" dirty="0" err="1"/>
              <a:t>Outbund</a:t>
            </a:r>
            <a:r>
              <a:rPr lang="en-US" sz="1800" dirty="0"/>
              <a:t> logistics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Marketing and sales</a:t>
            </a:r>
          </a:p>
          <a:p>
            <a:r>
              <a:rPr lang="en-US" sz="2000" b="1" dirty="0"/>
              <a:t>Support activities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Procurement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R&amp;D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HR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7385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1841B5-9482-9368-6533-45EA4E9BBF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96342-0DEF-826D-DE66-70DF3287D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27EC8691-374B-22C3-508A-FFD20D862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674" y="821064"/>
            <a:ext cx="9936652" cy="52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8510D6-AD11-9F1B-EF27-7E332CF8B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Marketing Strategies and Plans – 07.03.2023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24E92-000C-9137-8406-6F346569A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78754-B42B-C853-1E27-452BC7C3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Chain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4B5235-4503-8581-1CD2-9D57B7509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44002"/>
            <a:ext cx="10753200" cy="3758184"/>
          </a:xfrm>
        </p:spPr>
        <p:txBody>
          <a:bodyPr/>
          <a:lstStyle/>
          <a:p>
            <a:r>
              <a:rPr lang="en-GB" sz="2000" b="1" dirty="0"/>
              <a:t>Value activities </a:t>
            </a:r>
            <a:r>
              <a:rPr lang="en-GB" sz="2000" dirty="0"/>
              <a:t>are the physically and technologically distinct activities that a firm performs. </a:t>
            </a:r>
            <a:r>
              <a:rPr lang="en-GB" sz="2000" b="0" dirty="0"/>
              <a:t>These are the building blocks by which a firm creates a product valuable to its buyers. Margin is the difference between total value (price) and the collective cost of performing the value activities.</a:t>
            </a:r>
            <a:endParaRPr lang="cs-CZ" sz="2000" b="0" dirty="0"/>
          </a:p>
          <a:p>
            <a:r>
              <a:rPr lang="en-GB" sz="2000" b="1" dirty="0"/>
              <a:t>Competitive advantage </a:t>
            </a:r>
            <a:r>
              <a:rPr lang="en-GB" sz="2000" b="0" dirty="0"/>
              <a:t>is a function of either providing comparable buyer value more efficiently than competitors (</a:t>
            </a:r>
            <a:r>
              <a:rPr lang="en-GB" sz="2000" dirty="0"/>
              <a:t>lower cost</a:t>
            </a:r>
            <a:r>
              <a:rPr lang="en-GB" sz="2000" b="0" dirty="0"/>
              <a:t>) or performing activities at comparable cost but in unique ways that create more customer value than the competitors are able to offer and, hence, command a premium price (differentiation).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580997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398</TotalTime>
  <Words>1862</Words>
  <Application>Microsoft Office PowerPoint</Application>
  <PresentationFormat>Widescreen</PresentationFormat>
  <Paragraphs>232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Presentation_MU_EN</vt:lpstr>
      <vt:lpstr>Marketing Strategies  and Plans</vt:lpstr>
      <vt:lpstr>Roadmap</vt:lpstr>
      <vt:lpstr>What is the value?</vt:lpstr>
      <vt:lpstr>PowerPoint Presentation</vt:lpstr>
      <vt:lpstr>PowerPoint Presentation</vt:lpstr>
      <vt:lpstr>Marketing and customer value</vt:lpstr>
      <vt:lpstr>The Value Chain</vt:lpstr>
      <vt:lpstr>PowerPoint Presentation</vt:lpstr>
      <vt:lpstr>The Value Chain</vt:lpstr>
      <vt:lpstr>Value creation and delivery and core business processes</vt:lpstr>
      <vt:lpstr>A Holistic Marketing Orientation and Customer Value</vt:lpstr>
      <vt:lpstr>What is Marketing Plan?</vt:lpstr>
      <vt:lpstr>Marketing planning</vt:lpstr>
      <vt:lpstr>PowerPoint Presentation</vt:lpstr>
      <vt:lpstr>Corporate and Division Strategic Planning</vt:lpstr>
      <vt:lpstr>Mission Statement - Characteristics</vt:lpstr>
      <vt:lpstr>PowerPoint Presentation</vt:lpstr>
      <vt:lpstr>Defining a Business</vt:lpstr>
      <vt:lpstr>Establishing Strategic Business Units</vt:lpstr>
      <vt:lpstr>Assessing Growth Opportunities</vt:lpstr>
      <vt:lpstr>PowerPoint Presentation</vt:lpstr>
      <vt:lpstr>Assessing Growth Opportunities</vt:lpstr>
      <vt:lpstr>PowerPoint Presentation</vt:lpstr>
      <vt:lpstr>Business (Unit) Strategic Planning Process</vt:lpstr>
      <vt:lpstr>Business (Unit) Strategic Planning Process</vt:lpstr>
      <vt:lpstr>Business (Unit) Strategic Planning Process</vt:lpstr>
      <vt:lpstr>PowerPoint Presentation</vt:lpstr>
      <vt:lpstr>Sources of Competitive Advantage</vt:lpstr>
      <vt:lpstr>Drivers of Cost Advantage</vt:lpstr>
      <vt:lpstr>The Nature of Differentiation</vt:lpstr>
      <vt:lpstr>Marketing Plan</vt:lpstr>
      <vt:lpstr>Marketing Plan</vt:lpstr>
      <vt:lpstr>Questions?</vt:lpstr>
      <vt:lpstr>PowerPoint Presentation</vt:lpstr>
      <vt:lpstr>Home-readings for Next Week</vt:lpstr>
      <vt:lpstr>Thank you for your attention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</dc:title>
  <dc:creator>mmladenovic</dc:creator>
  <cp:lastModifiedBy>Dušan Mladenović</cp:lastModifiedBy>
  <cp:revision>19</cp:revision>
  <cp:lastPrinted>1601-01-01T00:00:00Z</cp:lastPrinted>
  <dcterms:created xsi:type="dcterms:W3CDTF">2020-04-14T19:45:10Z</dcterms:created>
  <dcterms:modified xsi:type="dcterms:W3CDTF">2023-03-06T09:55:16Z</dcterms:modified>
</cp:coreProperties>
</file>