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62" r:id="rId2"/>
    <p:sldId id="276" r:id="rId3"/>
    <p:sldId id="277" r:id="rId4"/>
    <p:sldId id="265" r:id="rId5"/>
    <p:sldId id="264" r:id="rId6"/>
    <p:sldId id="279" r:id="rId7"/>
    <p:sldId id="266" r:id="rId8"/>
    <p:sldId id="280" r:id="rId9"/>
    <p:sldId id="273" r:id="rId10"/>
    <p:sldId id="260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8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Case study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37F273DF-6817-DC4D-8285-9665115B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DB11DDC-AC33-924A-8A33-A64793AA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6351BEDD-87CB-6544-B996-307A98B6A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54346A6-BF32-A742-A8DE-06EF2E8AE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E2383A3-6605-9849-9968-A21E7C39F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Case study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CCC0367-FBBD-DA4A-9C2A-1CFEDCF0B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D5EE9C4-2C1F-804A-86FF-3B15929B3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04172D81-C53D-2C40-B8B5-EEBCB19ED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B0AD4C-18C5-6A4A-A360-5182EB548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DFD1AC9B-6FB5-2340-B4DB-0F32E361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Digital Marketing Adoption and Marketing Success in SMEs</a:t>
            </a:r>
            <a:r>
              <a:rPr lang="en-GB" dirty="0"/>
              <a:t>/ department / Department of Corporate Economy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064709D-8909-7A43-BD41-96E498C3F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1587C04-9F21-8E42-A24D-BFBADC90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Case study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4AFB9-6F13-4BE4-A29C-7C254CFED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r>
              <a:rPr lang="en-US" noProof="0" dirty="0"/>
              <a:t> 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AC21B-A8B3-4C9F-9542-492B8E616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16D774-9F8C-4560-9002-9563D017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Case Study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5FDF10-51E8-4367-835D-B8028E0A4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Prateek Kalia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12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9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97DCDF-EB3B-4D26-85C1-42C42DF87C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r>
              <a:rPr lang="en-US" noProof="0" dirty="0"/>
              <a:t> 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B4BA8-1F0F-4D3B-BA31-948B6DCBFB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331D0-4549-411A-90E6-77E5E8F7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understand by case study?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E6D24-39FF-4621-B027-D394069B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92" y="1548673"/>
            <a:ext cx="4937015" cy="40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131C1E-5C2D-4522-8FB4-129EB9FF6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D5170-D19C-4404-A9A6-0A22E315A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AE2AFCEC-F4B3-4007-9ECC-342F8120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1055791"/>
          </a:xfrm>
        </p:spPr>
        <p:txBody>
          <a:bodyPr/>
          <a:lstStyle/>
          <a:p>
            <a:r>
              <a:rPr lang="en-US" dirty="0"/>
              <a:t>Origin</a:t>
            </a:r>
          </a:p>
        </p:txBody>
      </p:sp>
      <p:pic>
        <p:nvPicPr>
          <p:cNvPr id="43" name="Picture 42" descr="A person with a long bear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F7A14770-1996-45CE-BD56-458496BD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33" y="746552"/>
            <a:ext cx="4195915" cy="5085448"/>
          </a:xfrm>
          <a:prstGeom prst="rect">
            <a:avLst/>
          </a:prstGeom>
        </p:spPr>
      </p:pic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4DC38DA9-B2A2-4239-AB43-876B8F2D9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26388" cy="4139998"/>
          </a:xfrm>
        </p:spPr>
        <p:txBody>
          <a:bodyPr/>
          <a:lstStyle/>
          <a:p>
            <a:r>
              <a:rPr lang="en-US" dirty="0"/>
              <a:t>The case method in </a:t>
            </a:r>
            <a:r>
              <a:rPr lang="en-US" b="1" dirty="0">
                <a:solidFill>
                  <a:srgbClr val="FF0000"/>
                </a:solidFill>
              </a:rPr>
              <a:t>legal education </a:t>
            </a:r>
            <a:r>
              <a:rPr lang="en-US" dirty="0"/>
              <a:t>was invented by </a:t>
            </a:r>
            <a:r>
              <a:rPr lang="en-US" b="1" dirty="0">
                <a:solidFill>
                  <a:srgbClr val="FF0000"/>
                </a:solidFill>
              </a:rPr>
              <a:t>Christopher Columbus Langdell</a:t>
            </a:r>
            <a:r>
              <a:rPr lang="en-US" dirty="0"/>
              <a:t>, Dean of </a:t>
            </a:r>
            <a:r>
              <a:rPr lang="en-US" b="1" dirty="0">
                <a:solidFill>
                  <a:srgbClr val="FF0000"/>
                </a:solidFill>
              </a:rPr>
              <a:t>Harvard Law School</a:t>
            </a:r>
            <a:r>
              <a:rPr lang="en-US" dirty="0"/>
              <a:t> from 1870 to 1895. Langdell conceived of a way to systematize and simplify legal education by focusing on previous case law that furthered principles or doctrines.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7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C8571D-AB60-4F20-B4D0-2A235E62A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96643-67D4-45ED-A9E1-80F6E477B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FEE52A-DA04-4975-A5FB-D142FC2C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case method?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5C83F9-BCC4-4AA3-94E5-FFCC46B7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Uses a </a:t>
            </a:r>
            <a:r>
              <a:rPr lang="en-US" b="1" dirty="0">
                <a:solidFill>
                  <a:srgbClr val="FF0000"/>
                </a:solidFill>
              </a:rPr>
              <a:t>court decision</a:t>
            </a:r>
            <a:r>
              <a:rPr lang="en-US" b="1" dirty="0"/>
              <a:t> </a:t>
            </a:r>
            <a:r>
              <a:rPr lang="en-US" dirty="0"/>
              <a:t>to exemplify principles of law.</a:t>
            </a:r>
          </a:p>
          <a:p>
            <a:r>
              <a:rPr lang="en-US" dirty="0"/>
              <a:t>    Employs “hub-and-spoke” discussion between professor and 	student, otherwise known as the </a:t>
            </a:r>
            <a:r>
              <a:rPr lang="en-US" b="1" dirty="0">
                <a:solidFill>
                  <a:srgbClr val="FF0000"/>
                </a:solidFill>
              </a:rPr>
              <a:t>Socratic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method</a:t>
            </a:r>
            <a:r>
              <a:rPr lang="en-US" dirty="0"/>
              <a:t>.</a:t>
            </a:r>
          </a:p>
          <a:p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</a:rPr>
              <a:t>Analyzes</a:t>
            </a:r>
            <a:r>
              <a:rPr lang="en-US" dirty="0"/>
              <a:t> the </a:t>
            </a:r>
            <a:r>
              <a:rPr lang="en-US" b="1" dirty="0">
                <a:solidFill>
                  <a:srgbClr val="FF0000"/>
                </a:solidFill>
              </a:rPr>
              <a:t>dilemma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after</a:t>
            </a:r>
            <a:r>
              <a:rPr lang="en-US" dirty="0"/>
              <a:t> it has been </a:t>
            </a:r>
            <a:r>
              <a:rPr lang="en-US" b="1" dirty="0">
                <a:solidFill>
                  <a:srgbClr val="FF0000"/>
                </a:solidFill>
              </a:rPr>
              <a:t>resolved.</a:t>
            </a:r>
          </a:p>
          <a:p>
            <a:endParaRPr lang="en-GB" dirty="0"/>
          </a:p>
        </p:txBody>
      </p:sp>
      <p:pic>
        <p:nvPicPr>
          <p:cNvPr id="7" name="Picture 6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2224CF99-1491-47D2-9BD9-AE318512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84" y="3609226"/>
            <a:ext cx="47625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45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6A4F06-CD8B-408B-A13F-304648990C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E05F1-2F66-481F-8B3E-65F9F2567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D65FF8-2285-4891-AB77-CC891E46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7724"/>
            <a:ext cx="10753200" cy="1095546"/>
          </a:xfrm>
        </p:spPr>
        <p:txBody>
          <a:bodyPr/>
          <a:lstStyle/>
          <a:p>
            <a:r>
              <a:rPr lang="en-US" dirty="0"/>
              <a:t>The Harvard Business School case study approach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9C1668-13D1-4206-82C2-499DCE55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08312"/>
            <a:ext cx="10753200" cy="4029703"/>
          </a:xfrm>
        </p:spPr>
        <p:txBody>
          <a:bodyPr/>
          <a:lstStyle/>
          <a:p>
            <a:r>
              <a:rPr lang="en-US" dirty="0"/>
              <a:t>Grew out of the </a:t>
            </a:r>
            <a:r>
              <a:rPr lang="en-US" b="1" dirty="0" err="1">
                <a:solidFill>
                  <a:srgbClr val="FF0000"/>
                </a:solidFill>
              </a:rPr>
              <a:t>Langdellian</a:t>
            </a:r>
            <a:r>
              <a:rPr lang="en-US" b="1" dirty="0">
                <a:solidFill>
                  <a:srgbClr val="FF0000"/>
                </a:solidFill>
              </a:rPr>
              <a:t> method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rgbClr val="FF0000"/>
                </a:solidFill>
              </a:rPr>
              <a:t>Real-life examples</a:t>
            </a:r>
            <a:r>
              <a:rPr lang="en-US" dirty="0"/>
              <a:t> from the business world to highlight and analyze business principles. </a:t>
            </a:r>
          </a:p>
          <a:p>
            <a:r>
              <a:rPr lang="en-US" dirty="0"/>
              <a:t>Consist of a </a:t>
            </a:r>
            <a:r>
              <a:rPr lang="en-US" b="1" dirty="0">
                <a:solidFill>
                  <a:srgbClr val="FF0000"/>
                </a:solidFill>
              </a:rPr>
              <a:t>short narrative</a:t>
            </a:r>
            <a:r>
              <a:rPr lang="en-US" dirty="0"/>
              <a:t>, told from the point of view of a manager or business leader embroiled in a dilemma. </a:t>
            </a:r>
          </a:p>
          <a:p>
            <a:r>
              <a:rPr lang="en-US" dirty="0"/>
              <a:t>Case studies provide readers with an </a:t>
            </a:r>
            <a:r>
              <a:rPr lang="en-US" b="1" dirty="0">
                <a:solidFill>
                  <a:srgbClr val="FF0000"/>
                </a:solidFill>
              </a:rPr>
              <a:t>overview</a:t>
            </a:r>
            <a:r>
              <a:rPr lang="en-US" dirty="0"/>
              <a:t> of the main </a:t>
            </a:r>
            <a:r>
              <a:rPr lang="en-US" dirty="0">
                <a:solidFill>
                  <a:srgbClr val="FF0000"/>
                </a:solidFill>
              </a:rPr>
              <a:t>issue</a:t>
            </a:r>
            <a:r>
              <a:rPr lang="en-US" dirty="0"/>
              <a:t>; background on the </a:t>
            </a:r>
            <a:r>
              <a:rPr lang="en-US" dirty="0">
                <a:solidFill>
                  <a:srgbClr val="FF0000"/>
                </a:solidFill>
              </a:rPr>
              <a:t>institution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industry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individuals</a:t>
            </a:r>
            <a:r>
              <a:rPr lang="en-US" dirty="0"/>
              <a:t> involved; and the events that led to the problem or decision at hand.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1087BC-4507-4A8F-9F12-DA12B03266BD}"/>
              </a:ext>
            </a:extLst>
          </p:cNvPr>
          <p:cNvSpPr/>
          <p:nvPr/>
        </p:nvSpPr>
        <p:spPr bwMode="auto">
          <a:xfrm>
            <a:off x="3935897" y="4625010"/>
            <a:ext cx="5632174" cy="51683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57A91E-F049-4923-8689-7D0BED158D02}"/>
              </a:ext>
            </a:extLst>
          </p:cNvPr>
          <p:cNvSpPr/>
          <p:nvPr/>
        </p:nvSpPr>
        <p:spPr bwMode="auto">
          <a:xfrm>
            <a:off x="10342903" y="4128057"/>
            <a:ext cx="1099931" cy="51683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26" name="Picture 2" descr="Four Eyes Smile GIF by Brisk - Find &amp;amp; Share on GIPHY">
            <a:extLst>
              <a:ext uri="{FF2B5EF4-FFF2-40B4-BE49-F238E27FC236}">
                <a16:creationId xmlns:a16="http://schemas.microsoft.com/office/drawing/2014/main" id="{9B5FEFEE-F7B6-4C45-A2D2-D4ACDD82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063" y="2521288"/>
            <a:ext cx="1420989" cy="14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6A4F06-CD8B-408B-A13F-304648990C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E05F1-2F66-481F-8B3E-65F9F2567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9C1668-13D1-4206-82C2-499DCE55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14330"/>
            <a:ext cx="10753200" cy="3817670"/>
          </a:xfrm>
        </p:spPr>
        <p:txBody>
          <a:bodyPr/>
          <a:lstStyle/>
          <a:p>
            <a:r>
              <a:rPr lang="en-US" dirty="0"/>
              <a:t>Cases are based on interviews or public sources; sometimes, case studies are </a:t>
            </a:r>
            <a:r>
              <a:rPr lang="en-US" b="1" dirty="0">
                <a:solidFill>
                  <a:srgbClr val="FF0000"/>
                </a:solidFill>
              </a:rPr>
              <a:t>disguised versions of actual events </a:t>
            </a:r>
            <a:r>
              <a:rPr lang="en-US" dirty="0"/>
              <a:t>or composites based on the faculty authors’ experience and knowledge of the subject. </a:t>
            </a:r>
          </a:p>
          <a:p>
            <a:r>
              <a:rPr lang="en-US" dirty="0"/>
              <a:t>Cases are used to illustrate a particular set of learning objectives; as in real life, </a:t>
            </a:r>
            <a:r>
              <a:rPr lang="en-US" b="1" dirty="0">
                <a:solidFill>
                  <a:srgbClr val="FF0000"/>
                </a:solidFill>
              </a:rPr>
              <a:t>rarely</a:t>
            </a:r>
            <a:r>
              <a:rPr lang="en-US" dirty="0"/>
              <a:t> are there </a:t>
            </a:r>
            <a:r>
              <a:rPr lang="en-US" b="1" dirty="0">
                <a:solidFill>
                  <a:srgbClr val="FF0000"/>
                </a:solidFill>
              </a:rPr>
              <a:t>precise answers to the dilemma</a:t>
            </a:r>
            <a:r>
              <a:rPr lang="en-US" dirty="0"/>
              <a:t> at hand.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DE64FF0-0010-43EC-81EC-4BF0461F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7724"/>
            <a:ext cx="10753200" cy="1095546"/>
          </a:xfrm>
        </p:spPr>
        <p:txBody>
          <a:bodyPr/>
          <a:lstStyle/>
          <a:p>
            <a:r>
              <a:rPr lang="en-US" dirty="0"/>
              <a:t>The Harvard Business School case study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55A3D6-E043-4D63-8D61-38EF9AE1A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B3DB7-7E2B-45B2-BCE4-BA7342E01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F133EF-AE64-41C1-A109-7E24F40C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00212"/>
            <a:ext cx="10753200" cy="451576"/>
          </a:xfrm>
        </p:spPr>
        <p:txBody>
          <a:bodyPr/>
          <a:lstStyle/>
          <a:p>
            <a:r>
              <a:rPr lang="en-GB" dirty="0"/>
              <a:t>Participants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29DD3-F1EE-41B2-8D1D-6ED97121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 Are put squarely </a:t>
            </a:r>
            <a:r>
              <a:rPr lang="en-US" b="1" dirty="0">
                <a:solidFill>
                  <a:srgbClr val="FF0000"/>
                </a:solidFill>
              </a:rPr>
              <a:t>in the shoes of real people </a:t>
            </a:r>
            <a:r>
              <a:rPr lang="en-US" dirty="0"/>
              <a:t>wrestling with 	real dilemmas.</a:t>
            </a:r>
          </a:p>
          <a:p>
            <a:r>
              <a:rPr lang="en-US" dirty="0"/>
              <a:t>    Argue and </a:t>
            </a:r>
            <a:r>
              <a:rPr lang="en-US" b="1" dirty="0">
                <a:solidFill>
                  <a:srgbClr val="FF0000"/>
                </a:solidFill>
              </a:rPr>
              <a:t>defend</a:t>
            </a:r>
            <a:r>
              <a:rPr lang="en-US" dirty="0"/>
              <a:t> their advice.</a:t>
            </a:r>
          </a:p>
          <a:p>
            <a:r>
              <a:rPr lang="en-US" dirty="0"/>
              <a:t>    Learn </a:t>
            </a:r>
            <a:r>
              <a:rPr lang="en-US" b="1" dirty="0">
                <a:solidFill>
                  <a:srgbClr val="FF0000"/>
                </a:solidFill>
              </a:rPr>
              <a:t>how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approach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solve</a:t>
            </a:r>
            <a:r>
              <a:rPr lang="en-US" dirty="0"/>
              <a:t> problems.</a:t>
            </a:r>
          </a:p>
          <a:p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</a:rPr>
              <a:t>Interact</a:t>
            </a:r>
            <a:r>
              <a:rPr lang="en-US" dirty="0"/>
              <a:t> with their </a:t>
            </a:r>
            <a:r>
              <a:rPr lang="en-US" b="1" dirty="0">
                <a:solidFill>
                  <a:srgbClr val="FF0000"/>
                </a:solidFill>
              </a:rPr>
              <a:t>peers</a:t>
            </a:r>
            <a:r>
              <a:rPr lang="en-US" dirty="0"/>
              <a:t> through debate, presentations, and ad 	hoc </a:t>
            </a:r>
            <a:r>
              <a:rPr lang="en-US" b="1" dirty="0">
                <a:solidFill>
                  <a:srgbClr val="FF0000"/>
                </a:solidFill>
              </a:rPr>
              <a:t>role plays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06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EAD585-854B-42F4-8FFF-5CBEDF43F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1D296-9C5A-4502-B8A6-BFAE74D60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pic>
        <p:nvPicPr>
          <p:cNvPr id="8" name="Picture 7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CE277630-AAD4-4C10-BE62-E1FD671FE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9" y="1747201"/>
            <a:ext cx="7126802" cy="4005263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5125C28-2983-4202-AA46-20D81288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00212"/>
            <a:ext cx="10753200" cy="451576"/>
          </a:xfrm>
        </p:spPr>
        <p:txBody>
          <a:bodyPr/>
          <a:lstStyle/>
          <a:p>
            <a:r>
              <a:rPr lang="en-GB" dirty="0"/>
              <a:t>Lets start…</a:t>
            </a:r>
          </a:p>
        </p:txBody>
      </p:sp>
    </p:spTree>
    <p:extLst>
      <p:ext uri="{BB962C8B-B14F-4D97-AF65-F5344CB8AC3E}">
        <p14:creationId xmlns:p14="http://schemas.microsoft.com/office/powerpoint/2010/main" val="36233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FD09B8-8B24-4A6B-BE7A-337420F5B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Case Study / </a:t>
            </a:r>
            <a:r>
              <a:rPr lang="en-GB" dirty="0"/>
              <a:t>Department of Corporate Economy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33D0C-4B8A-4D5E-9444-01B68BCB7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0343F-8CD1-4DD4-817F-8C601E76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CBDA02-8595-4FEA-8243-DD1B22EE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-304800"/>
            <a:r>
              <a:rPr lang="en-US" i="1" dirty="0">
                <a:effectLst/>
              </a:rPr>
              <a:t>The Case Study Teaching Method</a:t>
            </a:r>
            <a:r>
              <a:rPr lang="en-US" dirty="0">
                <a:effectLst/>
              </a:rPr>
              <a:t>. (2022). https://casestudies.law.harvard.edu/the-case-study-teaching-method/</a:t>
            </a:r>
          </a:p>
        </p:txBody>
      </p:sp>
    </p:spTree>
    <p:extLst>
      <p:ext uri="{BB962C8B-B14F-4D97-AF65-F5344CB8AC3E}">
        <p14:creationId xmlns:p14="http://schemas.microsoft.com/office/powerpoint/2010/main" val="416801025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en-v10.potx" id="{CA4D81FE-238A-4A84-B5FE-EF7F9B2E3BBC}" vid="{F2DA8804-0AF2-4B2C-9DC8-D5C2B90AF59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muni-econ-prezentace-16-9-en-v10</Template>
  <TotalTime>2291</TotalTime>
  <Words>407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Presentation_MU_EN</vt:lpstr>
      <vt:lpstr>Case Study</vt:lpstr>
      <vt:lpstr>What do you understand by case study?</vt:lpstr>
      <vt:lpstr>Origin</vt:lpstr>
      <vt:lpstr>What is case method? </vt:lpstr>
      <vt:lpstr>The Harvard Business School case study approach</vt:lpstr>
      <vt:lpstr>The Harvard Business School case study approach</vt:lpstr>
      <vt:lpstr>Participants</vt:lpstr>
      <vt:lpstr>Lets start…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Prateek  Kalia</dc:creator>
  <cp:lastModifiedBy>Prateek  Kalia</cp:lastModifiedBy>
  <cp:revision>14</cp:revision>
  <cp:lastPrinted>1601-01-01T00:00:00Z</cp:lastPrinted>
  <dcterms:created xsi:type="dcterms:W3CDTF">2021-09-07T07:19:05Z</dcterms:created>
  <dcterms:modified xsi:type="dcterms:W3CDTF">2022-02-16T20:00:53Z</dcterms:modified>
</cp:coreProperties>
</file>