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3" r:id="rId3"/>
    <p:sldId id="319" r:id="rId4"/>
    <p:sldId id="320" r:id="rId5"/>
    <p:sldId id="321" r:id="rId6"/>
    <p:sldId id="322" r:id="rId7"/>
    <p:sldId id="323" r:id="rId8"/>
    <p:sldId id="324" r:id="rId9"/>
    <p:sldId id="294" r:id="rId10"/>
    <p:sldId id="295" r:id="rId11"/>
    <p:sldId id="325" r:id="rId12"/>
    <p:sldId id="326" r:id="rId13"/>
    <p:sldId id="296" r:id="rId14"/>
    <p:sldId id="297" r:id="rId15"/>
    <p:sldId id="298" r:id="rId16"/>
    <p:sldId id="299" r:id="rId17"/>
    <p:sldId id="300" r:id="rId18"/>
    <p:sldId id="303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292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</a:t>
            </a:r>
            <a:r>
              <a:rPr lang="en-US" dirty="0"/>
              <a:t>MS Dynamics NAV</a:t>
            </a:r>
            <a:r>
              <a:rPr lang="cs-CZ" dirty="0"/>
              <a:t> 2018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Základy ovládání </a:t>
            </a:r>
            <a:br>
              <a:rPr lang="cs-CZ" sz="1600" b="1" dirty="0">
                <a:solidFill>
                  <a:srgbClr val="0070C0"/>
                </a:solidFill>
              </a:rPr>
            </a:br>
            <a:r>
              <a:rPr lang="cs-CZ" sz="1600" b="1" dirty="0">
                <a:solidFill>
                  <a:srgbClr val="0070C0"/>
                </a:solidFill>
              </a:rPr>
              <a:t>Některé ze snímků jsou použity i v další prezentaci týkající se Nákupu </a:t>
            </a:r>
            <a:r>
              <a:rPr lang="cs-CZ" sz="1600" b="1">
                <a:solidFill>
                  <a:srgbClr val="0070C0"/>
                </a:solidFill>
              </a:rPr>
              <a:t>respektive Prodeje</a:t>
            </a:r>
            <a:r>
              <a:rPr lang="en-ZA" sz="1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Karta dodavatele : </a:t>
            </a:r>
            <a:r>
              <a:rPr lang="cs-CZ" sz="1600" dirty="0">
                <a:solidFill>
                  <a:srgbClr val="0070C0"/>
                </a:solidFill>
              </a:rPr>
              <a:t>tato obrazovka se objeví také i v PWP o řízení nákupu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55977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Prohlédněte si tyto záložky (</a:t>
            </a:r>
            <a:r>
              <a:rPr lang="cs-CZ" b="1" dirty="0" err="1"/>
              <a:t>tabs</a:t>
            </a:r>
            <a:r>
              <a:rPr lang="cs-CZ" b="1" dirty="0"/>
              <a:t>)</a:t>
            </a:r>
            <a:r>
              <a:rPr lang="en-US" b="1" dirty="0"/>
              <a:t>:</a:t>
            </a:r>
            <a:endParaRPr lang="cs-CZ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Obecné</a:t>
            </a:r>
            <a:r>
              <a:rPr lang="en-US" dirty="0"/>
              <a:t>  - </a:t>
            </a:r>
            <a:r>
              <a:rPr lang="cs-CZ" dirty="0"/>
              <a:t>základní pole</a:t>
            </a:r>
            <a:r>
              <a:rPr lang="en-US" dirty="0"/>
              <a:t> (</a:t>
            </a:r>
            <a:r>
              <a:rPr lang="cs-CZ" dirty="0"/>
              <a:t>země, saldo, nákupčí</a:t>
            </a:r>
            <a:r>
              <a:rPr lang="en-US" dirty="0"/>
              <a:t>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Komunikace </a:t>
            </a:r>
            <a:r>
              <a:rPr lang="en-US" dirty="0"/>
              <a:t>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Fakturace</a:t>
            </a:r>
            <a:r>
              <a:rPr lang="en-US" dirty="0"/>
              <a:t>  - </a:t>
            </a:r>
            <a:r>
              <a:rPr lang="cs-CZ" dirty="0"/>
              <a:t>základní pole (účetní skupiny,…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Platby</a:t>
            </a:r>
            <a:r>
              <a:rPr lang="en-US" dirty="0"/>
              <a:t> – </a:t>
            </a:r>
            <a:r>
              <a:rPr lang="cs-CZ" dirty="0"/>
              <a:t>základní pole </a:t>
            </a:r>
            <a:r>
              <a:rPr lang="en-US" dirty="0"/>
              <a:t> (</a:t>
            </a:r>
            <a:r>
              <a:rPr lang="cs-CZ" dirty="0"/>
              <a:t>kód platební podmínky,…</a:t>
            </a:r>
            <a:r>
              <a:rPr lang="en-US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 </a:t>
            </a:r>
            <a:r>
              <a:rPr lang="en-US" dirty="0"/>
              <a:t>– </a:t>
            </a:r>
            <a:r>
              <a:rPr lang="cs-CZ" dirty="0"/>
              <a:t>základní pole </a:t>
            </a:r>
            <a:r>
              <a:rPr lang="en-US" dirty="0"/>
              <a:t>(</a:t>
            </a:r>
            <a:r>
              <a:rPr lang="cs-CZ" dirty="0"/>
              <a:t>skladové lokace 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Zahraniční obchod –</a:t>
            </a:r>
            <a:r>
              <a:rPr lang="en-US" dirty="0"/>
              <a:t> </a:t>
            </a:r>
            <a:r>
              <a:rPr lang="cs-CZ" dirty="0"/>
              <a:t>základní pole </a:t>
            </a:r>
            <a:r>
              <a:rPr lang="en-US" dirty="0"/>
              <a:t>(</a:t>
            </a:r>
            <a:r>
              <a:rPr lang="cs-CZ" dirty="0"/>
              <a:t>kód měny, jazyk,.. </a:t>
            </a:r>
            <a:r>
              <a:rPr lang="en-US" dirty="0"/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20903"/>
            <a:ext cx="3331009" cy="211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6156176" y="2060848"/>
            <a:ext cx="360040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516216" y="231171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Bude probíráno</a:t>
            </a:r>
          </a:p>
          <a:p>
            <a:r>
              <a:rPr lang="cs-CZ" dirty="0">
                <a:solidFill>
                  <a:srgbClr val="0070C0"/>
                </a:solidFill>
              </a:rPr>
              <a:t>Podrobněji ve cvičení</a:t>
            </a:r>
          </a:p>
          <a:p>
            <a:r>
              <a:rPr lang="cs-CZ" dirty="0">
                <a:solidFill>
                  <a:srgbClr val="0070C0"/>
                </a:solidFill>
              </a:rPr>
              <a:t>věnovaném </a:t>
            </a:r>
          </a:p>
          <a:p>
            <a:r>
              <a:rPr lang="cs-CZ" dirty="0">
                <a:solidFill>
                  <a:srgbClr val="0070C0"/>
                </a:solidFill>
              </a:rPr>
              <a:t>nákupu, prodeji</a:t>
            </a:r>
          </a:p>
          <a:p>
            <a:r>
              <a:rPr lang="cs-CZ" dirty="0">
                <a:solidFill>
                  <a:srgbClr val="0070C0"/>
                </a:solidFill>
              </a:rPr>
              <a:t>a základům řízení financí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Karta-&gt;položky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2204864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</a:t>
            </a:r>
          </a:p>
          <a:p>
            <a:pPr algn="ctr"/>
            <a:r>
              <a:rPr lang="cs-CZ" dirty="0"/>
              <a:t>(dodavatel nebo zákazník nebo zboží)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203848" y="2096852"/>
            <a:ext cx="172819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</a:p>
        </p:txBody>
      </p:sp>
      <p:sp>
        <p:nvSpPr>
          <p:cNvPr id="6" name="Obdélník 5"/>
          <p:cNvSpPr/>
          <p:nvPr/>
        </p:nvSpPr>
        <p:spPr>
          <a:xfrm>
            <a:off x="5220072" y="2008110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20072" y="2296142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20072" y="2579312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24616" y="2862482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220072" y="3196242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11" name="Pravá složená závorka 10"/>
          <p:cNvSpPr/>
          <p:nvPr/>
        </p:nvSpPr>
        <p:spPr>
          <a:xfrm>
            <a:off x="7668344" y="2008110"/>
            <a:ext cx="144016" cy="1332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768982" y="2497646"/>
            <a:ext cx="122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Položky</a:t>
            </a:r>
          </a:p>
          <a:p>
            <a:r>
              <a:rPr lang="cs-CZ" dirty="0">
                <a:solidFill>
                  <a:srgbClr val="0070C0"/>
                </a:solidFill>
              </a:rPr>
              <a:t>(transakce)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16897" y="3166552"/>
            <a:ext cx="2237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nebo např.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11560" y="4187474"/>
            <a:ext cx="2304256" cy="39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Dodavatel 1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11560" y="4765928"/>
            <a:ext cx="2304256" cy="39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Dodavatel 2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11560" y="5385244"/>
            <a:ext cx="2304256" cy="39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Dodavatel 3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3203848" y="4360216"/>
            <a:ext cx="172819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220072" y="4180196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20072" y="4468228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220072" y="4751398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224616" y="5034568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220072" y="5368328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23" name="Pravá složená závorka 22"/>
          <p:cNvSpPr/>
          <p:nvPr/>
        </p:nvSpPr>
        <p:spPr>
          <a:xfrm>
            <a:off x="7668344" y="4180196"/>
            <a:ext cx="144016" cy="1332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764038" y="4612244"/>
            <a:ext cx="122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Položky</a:t>
            </a:r>
          </a:p>
          <a:p>
            <a:r>
              <a:rPr lang="cs-CZ" dirty="0">
                <a:solidFill>
                  <a:srgbClr val="0070C0"/>
                </a:solidFill>
              </a:rPr>
              <a:t>(transakce)</a:t>
            </a:r>
          </a:p>
        </p:txBody>
      </p:sp>
    </p:spTree>
    <p:extLst>
      <p:ext uri="{BB962C8B-B14F-4D97-AF65-F5344CB8AC3E}">
        <p14:creationId xmlns:p14="http://schemas.microsoft.com/office/powerpoint/2010/main" val="108304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– záznamy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245163" cy="3600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121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dodavatele </a:t>
            </a:r>
            <a:r>
              <a:rPr lang="cs-CZ" sz="2800" dirty="0">
                <a:solidFill>
                  <a:srgbClr val="0070C0"/>
                </a:solidFill>
              </a:rPr>
              <a:t>(</a:t>
            </a:r>
            <a:r>
              <a:rPr lang="cs-CZ" sz="2200" dirty="0">
                <a:solidFill>
                  <a:srgbClr val="0070C0"/>
                </a:solidFill>
              </a:rPr>
              <a:t>místo kombinace Ctrl-F7 také ikona Položky)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73223" y="2580858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dodavatele </a:t>
            </a:r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761455" y="301290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219931" y="2409795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235512" y="2742756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218706" y="300688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228388" y="328627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27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Položky </a:t>
            </a:r>
          </a:p>
          <a:p>
            <a:r>
              <a:rPr lang="cs-CZ" dirty="0">
                <a:solidFill>
                  <a:srgbClr val="0070C0"/>
                </a:solidFill>
              </a:rPr>
              <a:t>dodavatele 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 flipH="1">
            <a:off x="8121775" y="2012062"/>
            <a:ext cx="1" cy="3073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580915" y="5085184"/>
            <a:ext cx="540861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9" y="1285733"/>
            <a:ext cx="6825339" cy="93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 flipH="1">
            <a:off x="6346309" y="1784429"/>
            <a:ext cx="378071" cy="680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8" y="3674042"/>
            <a:ext cx="6825338" cy="233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Pravá složená závorka 19"/>
          <p:cNvSpPr/>
          <p:nvPr/>
        </p:nvSpPr>
        <p:spPr>
          <a:xfrm>
            <a:off x="6485663" y="2438410"/>
            <a:ext cx="128472" cy="10533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6665991" y="2794552"/>
            <a:ext cx="9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Položky</a:t>
            </a:r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186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Seznam zboží </a:t>
            </a:r>
            <a:r>
              <a:rPr lang="en-US" sz="3600" dirty="0">
                <a:solidFill>
                  <a:srgbClr val="0070C0"/>
                </a:solidFill>
              </a:rPr>
              <a:t> (</a:t>
            </a:r>
            <a:r>
              <a:rPr lang="cs-CZ" sz="3600" dirty="0">
                <a:solidFill>
                  <a:srgbClr val="0070C0"/>
                </a:solidFill>
              </a:rPr>
              <a:t>využijte vyhledávací okno 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174181" cy="4565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29200"/>
            <a:ext cx="502920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Karta zboží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0396" y="5589240"/>
            <a:ext cx="781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Prohlédněte si </a:t>
            </a:r>
            <a:r>
              <a:rPr lang="cs-CZ" b="1" dirty="0">
                <a:solidFill>
                  <a:srgbClr val="FF0000"/>
                </a:solidFill>
              </a:rPr>
              <a:t>pouze informativně </a:t>
            </a:r>
            <a:r>
              <a:rPr lang="cs-CZ" dirty="0"/>
              <a:t>základní pole</a:t>
            </a:r>
            <a:r>
              <a:rPr lang="en-ZA" dirty="0"/>
              <a:t> </a:t>
            </a:r>
            <a:r>
              <a:rPr lang="cs-CZ" dirty="0"/>
              <a:t>na kartě zboží </a:t>
            </a:r>
          </a:p>
          <a:p>
            <a:r>
              <a:rPr lang="en-ZA" dirty="0"/>
              <a:t>(</a:t>
            </a:r>
            <a:r>
              <a:rPr lang="cs-CZ" dirty="0"/>
              <a:t>zásoby, základní měrná jednotka, způsoby přiobjednání,</a:t>
            </a:r>
          </a:p>
          <a:p>
            <a:r>
              <a:rPr lang="cs-CZ" dirty="0"/>
              <a:t>metoda ocenění, účetní skupiny,…)- </a:t>
            </a:r>
            <a:r>
              <a:rPr lang="cs-CZ" b="1" dirty="0">
                <a:solidFill>
                  <a:srgbClr val="FF0000"/>
                </a:solidFill>
              </a:rPr>
              <a:t>detailnější popis až v dalších prezentacích  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28750"/>
            <a:ext cx="7970837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Karta zboží – záložka fakturace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9214" y="4786940"/>
            <a:ext cx="7295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Účetní skupina zboží  (její vliv na účtování do </a:t>
            </a:r>
            <a:r>
              <a:rPr lang="cs-CZ" b="1" dirty="0">
                <a:solidFill>
                  <a:srgbClr val="FF0000"/>
                </a:solidFill>
              </a:rPr>
              <a:t>HK</a:t>
            </a:r>
            <a:r>
              <a:rPr lang="cs-CZ" b="1" dirty="0"/>
              <a:t> bude vysvětlený později).</a:t>
            </a:r>
          </a:p>
          <a:p>
            <a:r>
              <a:rPr lang="cs-CZ" dirty="0"/>
              <a:t>Ukázka Nápovědy – na příkladu Metody ocenění  </a:t>
            </a:r>
            <a:r>
              <a:rPr lang="en-ZA" dirty="0"/>
              <a:t> 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HK : </a:t>
            </a:r>
            <a:r>
              <a:rPr lang="cs-CZ" dirty="0">
                <a:solidFill>
                  <a:srgbClr val="FF0000"/>
                </a:solidFill>
              </a:rPr>
              <a:t>zkratka pro hlavní knihu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1417638"/>
            <a:ext cx="7789863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  </a:t>
            </a:r>
            <a:r>
              <a:rPr lang="cs-CZ" sz="3600" dirty="0">
                <a:solidFill>
                  <a:srgbClr val="0070C0"/>
                </a:solidFill>
              </a:rPr>
              <a:t>Karta zboží - doplnění  a plánování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5937"/>
            <a:ext cx="7757145" cy="197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2" y="3717032"/>
            <a:ext cx="7799637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Položky  zboží </a:t>
            </a:r>
            <a:r>
              <a:rPr lang="cs-CZ" sz="1800" dirty="0">
                <a:solidFill>
                  <a:srgbClr val="0070C0"/>
                </a:solidFill>
              </a:rPr>
              <a:t> (z karty kombinací Ctrl-F7 nebo s pomocí ikony Položky)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5" y="1417638"/>
            <a:ext cx="7633370" cy="349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70C0"/>
                </a:solidFill>
              </a:rPr>
              <a:t>Doplnění pole I : </a:t>
            </a:r>
            <a:r>
              <a:rPr lang="cs-CZ" sz="1600" dirty="0">
                <a:solidFill>
                  <a:srgbClr val="0070C0"/>
                </a:solidFill>
              </a:rPr>
              <a:t>které pro vybranou roli není zviditelněno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6" y="1340768"/>
            <a:ext cx="1337291" cy="302433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Přímá spojnice se šipkou 11"/>
          <p:cNvCxnSpPr/>
          <p:nvPr/>
        </p:nvCxnSpPr>
        <p:spPr>
          <a:xfrm flipV="1">
            <a:off x="1141641" y="3212976"/>
            <a:ext cx="910079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348880"/>
            <a:ext cx="6748757" cy="1470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8098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Karta (např. karta dodavatele)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Klik myši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33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Seznam</a:t>
            </a:r>
          </a:p>
          <a:p>
            <a:r>
              <a:rPr lang="cs-CZ" dirty="0"/>
              <a:t> dodavatelů 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snímek</a:t>
            </a:r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5170"/>
            <a:ext cx="360066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4174" y="5738499"/>
            <a:ext cx="48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 rámci domácího studia se podívejte na položky</a:t>
            </a:r>
          </a:p>
          <a:p>
            <a:r>
              <a:rPr lang="cs-CZ" b="1" dirty="0">
                <a:solidFill>
                  <a:srgbClr val="FF0000"/>
                </a:solidFill>
              </a:rPr>
              <a:t> z karty zboží nebo z karty zákazníka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Doplnění pole I : </a:t>
            </a:r>
            <a:r>
              <a:rPr lang="cs-CZ" sz="2000" dirty="0">
                <a:solidFill>
                  <a:srgbClr val="0070C0"/>
                </a:solidFill>
              </a:rPr>
              <a:t>které pro vybranou roli není zviditelněno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5"/>
            <a:ext cx="7488832" cy="16316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Zaoblený obdélník 4"/>
          <p:cNvSpPr/>
          <p:nvPr/>
        </p:nvSpPr>
        <p:spPr>
          <a:xfrm>
            <a:off x="2627784" y="2492896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131840" y="2780928"/>
            <a:ext cx="28803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594283" y="3764500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Zvolit sloupce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2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Doplnění polí – </a:t>
            </a:r>
            <a:r>
              <a:rPr lang="cs-CZ" sz="2200" dirty="0">
                <a:solidFill>
                  <a:srgbClr val="0070C0"/>
                </a:solidFill>
              </a:rPr>
              <a:t>budete provádět ve cvičení velmi často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1012"/>
            <a:ext cx="7700265" cy="2087333"/>
          </a:xfrm>
          <a:prstGeom prst="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33056"/>
            <a:ext cx="7295238" cy="1714286"/>
          </a:xfrm>
          <a:prstGeom prst="rect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</a:ln>
        </p:spPr>
      </p:pic>
      <p:sp>
        <p:nvSpPr>
          <p:cNvPr id="7" name="Šipka dolů 6"/>
          <p:cNvSpPr/>
          <p:nvPr/>
        </p:nvSpPr>
        <p:spPr>
          <a:xfrm>
            <a:off x="1691680" y="2996952"/>
            <a:ext cx="273630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2411760" y="354946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přesunu</a:t>
            </a:r>
          </a:p>
          <a:p>
            <a:r>
              <a:rPr lang="cs-CZ" dirty="0">
                <a:solidFill>
                  <a:schemeClr val="bg1"/>
                </a:solidFill>
              </a:rPr>
              <a:t>       pole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1256" y="692696"/>
            <a:ext cx="8628581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rgbClr val="17171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7171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Vzorec data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může obsahovat maximálně 20 znaků, spolu číslic i písmen. Můžete použít následující písmena,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což jsou zkratky pro kalendářové jednotky. Vzorec data můžete vytvořit třemi způsoby.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Následující příklad ukazuje, jak používat 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pro aktuální a časovou jednotku.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solidFill>
                <a:srgbClr val="17171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b="1" dirty="0"/>
              <a:t>Zde je několik příkladů, jak lze použít vzorce:</a:t>
            </a:r>
          </a:p>
          <a:p>
            <a:endParaRPr lang="cs-CZ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Vzorec data v poli frekvence periody v periodických denících určuje, jak často bude položka na řádku deníku zaúčtována.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Vzorec data v poli 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Lhůta odkladu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 pro určenou úroveň upomínky určuje časové období, které musí uplynout od data splatnosti</a:t>
            </a:r>
          </a:p>
          <a:p>
            <a:pPr lvl="2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(nebo od data předchozí upomínky), než bude upomínka vytvořena.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Vzorec data v poli 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Výpočet splatnosti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 určuje, jak vypočítat datum splatnosti na upomínce.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94469"/>
              </p:ext>
            </p:extLst>
          </p:nvPr>
        </p:nvGraphicFramePr>
        <p:xfrm>
          <a:off x="467544" y="3429000"/>
          <a:ext cx="8229600" cy="201712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61148879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309240951"/>
                    </a:ext>
                  </a:extLst>
                </a:gridCol>
              </a:tblGrid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Aktuální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13416"/>
                  </a:ext>
                </a:extLst>
              </a:tr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 (Dny)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9282"/>
                  </a:ext>
                </a:extLst>
              </a:tr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Týden (Týdny)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36940"/>
                  </a:ext>
                </a:extLst>
              </a:tr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Měsíc (Měsíce)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84270"/>
                  </a:ext>
                </a:extLst>
              </a:tr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Čtvrtletí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44742"/>
                  </a:ext>
                </a:extLst>
              </a:tr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 (Roky)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33489"/>
                  </a:ext>
                </a:extLst>
              </a:tr>
            </a:tbl>
          </a:graphicData>
        </a:graphic>
      </p:graphicFrame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61256" y="-10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Vzorec data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5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Vzorec data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85301"/>
              </p:ext>
            </p:extLst>
          </p:nvPr>
        </p:nvGraphicFramePr>
        <p:xfrm>
          <a:off x="338436" y="1556792"/>
          <a:ext cx="4402832" cy="686252"/>
        </p:xfrm>
        <a:graphic>
          <a:graphicData uri="http://schemas.openxmlformats.org/drawingml/2006/table">
            <a:tbl>
              <a:tblPr/>
              <a:tblGrid>
                <a:gridCol w="2201416">
                  <a:extLst>
                    <a:ext uri="{9D8B030D-6E8A-4147-A177-3AD203B41FA5}">
                      <a16:colId xmlns:a16="http://schemas.microsoft.com/office/drawing/2014/main" val="2273677548"/>
                    </a:ext>
                  </a:extLst>
                </a:gridCol>
                <a:gridCol w="2201416">
                  <a:extLst>
                    <a:ext uri="{9D8B030D-6E8A-4147-A177-3AD203B41FA5}">
                      <a16:colId xmlns:a16="http://schemas.microsoft.com/office/drawing/2014/main" val="2764254401"/>
                    </a:ext>
                  </a:extLst>
                </a:gridCol>
              </a:tblGrid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>
                          <a:effectLst/>
                        </a:rPr>
                        <a:t>BT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>
                          <a:effectLst/>
                        </a:rPr>
                        <a:t>Aktuální týden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568550"/>
                  </a:ext>
                </a:extLst>
              </a:tr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dirty="0">
                          <a:effectLst/>
                        </a:rPr>
                        <a:t>BM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dirty="0">
                          <a:effectLst/>
                        </a:rPr>
                        <a:t>Aktuální měsíc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92167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92066"/>
              </p:ext>
            </p:extLst>
          </p:nvPr>
        </p:nvGraphicFramePr>
        <p:xfrm>
          <a:off x="323528" y="2382198"/>
          <a:ext cx="4330824" cy="1463492"/>
        </p:xfrm>
        <a:graphic>
          <a:graphicData uri="http://schemas.openxmlformats.org/drawingml/2006/table">
            <a:tbl>
              <a:tblPr/>
              <a:tblGrid>
                <a:gridCol w="2165412">
                  <a:extLst>
                    <a:ext uri="{9D8B030D-6E8A-4147-A177-3AD203B41FA5}">
                      <a16:colId xmlns:a16="http://schemas.microsoft.com/office/drawing/2014/main" val="3051097615"/>
                    </a:ext>
                  </a:extLst>
                </a:gridCol>
                <a:gridCol w="2165412">
                  <a:extLst>
                    <a:ext uri="{9D8B030D-6E8A-4147-A177-3AD203B41FA5}">
                      <a16:colId xmlns:a16="http://schemas.microsoft.com/office/drawing/2014/main" val="3337790530"/>
                    </a:ext>
                  </a:extLst>
                </a:gridCol>
              </a:tblGrid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dirty="0">
                          <a:effectLst/>
                        </a:rPr>
                        <a:t>10D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700" dirty="0">
                          <a:effectLst/>
                        </a:rPr>
                        <a:t>10 dnů od dnešního dne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83322"/>
                  </a:ext>
                </a:extLst>
              </a:tr>
              <a:tr h="336188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dirty="0">
                          <a:effectLst/>
                        </a:rPr>
                        <a:t>2T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700" dirty="0">
                          <a:effectLst/>
                        </a:rPr>
                        <a:t>2 týdny od dnešního dne</a:t>
                      </a:r>
                    </a:p>
                    <a:p>
                      <a:pPr algn="l" fontAlgn="t"/>
                      <a:r>
                        <a:rPr lang="pl-PL" sz="1700" dirty="0">
                          <a:effectLst/>
                        </a:rPr>
                        <a:t> </a:t>
                      </a:r>
                    </a:p>
                  </a:txBody>
                  <a:tcPr marL="84047" marR="84047" marT="42023" marB="4202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1885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51520" y="3476358"/>
            <a:ext cx="359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-1R                                     před rokem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96264C-729F-4EB2-985D-51B3AD50298D}"/>
              </a:ext>
            </a:extLst>
          </p:cNvPr>
          <p:cNvSpPr txBox="1"/>
          <p:nvPr/>
        </p:nvSpPr>
        <p:spPr>
          <a:xfrm>
            <a:off x="1115616" y="4221088"/>
            <a:ext cx="7279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Vysvětlení vzorce data typu Měsíc ( např. 1M) a Běžný měsíc (BM)</a:t>
            </a:r>
          </a:p>
          <a:p>
            <a:endParaRPr lang="cs-CZ" dirty="0"/>
          </a:p>
          <a:p>
            <a:r>
              <a:rPr lang="cs-CZ" dirty="0"/>
              <a:t>1M -&gt; když je pracovní datum 20.6. pak  perioda končí 20.7  (30 dnů)  </a:t>
            </a:r>
          </a:p>
          <a:p>
            <a:r>
              <a:rPr lang="cs-CZ" dirty="0"/>
              <a:t>BM -&gt; když je pracovní datum 20.6. pak  perioda končí 30.6. (pouze 10 dnů)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0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6058A-60FE-4E3E-ADA2-D338FA4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Řešení vybraných úkolů pro prezentace studentů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D5C23C-A42E-4876-B6ED-C029168F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Uložení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nafiltrovaného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seznamu do svého vytvořeného Navigačního podokna I.</a:t>
            </a:r>
          </a:p>
          <a:p>
            <a:r>
              <a:rPr lang="cs-CZ" sz="1800" dirty="0">
                <a:latin typeface="Calibri" panose="020F0502020204030204" pitchFamily="34" charset="0"/>
              </a:rPr>
              <a:t>Filtrace ze seznamu Dodavatelé (seznam vybraný pro tuto úlohu) 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A764BE-E4E2-4461-B2B5-3CE92DC0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6912768" cy="1806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324B95-C094-40BC-BFFA-04868499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408788"/>
            <a:ext cx="2088232" cy="1301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1FCBCD-581F-4864-8572-F05CD80C017A}"/>
              </a:ext>
            </a:extLst>
          </p:cNvPr>
          <p:cNvCxnSpPr/>
          <p:nvPr/>
        </p:nvCxnSpPr>
        <p:spPr>
          <a:xfrm flipH="1">
            <a:off x="611560" y="24928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D21C5D5-5BF3-4BF8-9643-3D23D2D14AD5}"/>
              </a:ext>
            </a:extLst>
          </p:cNvPr>
          <p:cNvCxnSpPr>
            <a:cxnSpLocks/>
          </p:cNvCxnSpPr>
          <p:nvPr/>
        </p:nvCxnSpPr>
        <p:spPr>
          <a:xfrm flipV="1">
            <a:off x="611560" y="2492896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42CD1A5-848A-49CC-B594-1DA09F49F762}"/>
              </a:ext>
            </a:extLst>
          </p:cNvPr>
          <p:cNvCxnSpPr/>
          <p:nvPr/>
        </p:nvCxnSpPr>
        <p:spPr>
          <a:xfrm>
            <a:off x="611560" y="465313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56CCFF26-EF4E-4D19-8315-CDD0E330D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761" y="4410025"/>
            <a:ext cx="2381200" cy="13011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5C263B1B-7E0F-4C3C-88D4-552635A21A5B}"/>
              </a:ext>
            </a:extLst>
          </p:cNvPr>
          <p:cNvCxnSpPr/>
          <p:nvPr/>
        </p:nvCxnSpPr>
        <p:spPr>
          <a:xfrm>
            <a:off x="2982889" y="494116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4E0A2D32-4DCC-405E-B440-35DF41AB2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251" y="4429725"/>
            <a:ext cx="2271969" cy="6352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EE9D8EC-2B4E-4E53-B73E-9F5889E1C558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671381" y="4747370"/>
            <a:ext cx="378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5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00AA7-A7A8-4E7F-85F9-CF925475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037FB-7D91-4F59-B661-5D2BDF9B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alibri" panose="020F0502020204030204" pitchFamily="34" charset="0"/>
              </a:rPr>
              <a:t>Uložení </a:t>
            </a:r>
            <a:r>
              <a:rPr lang="cs-CZ" sz="1800" dirty="0" err="1">
                <a:latin typeface="Calibri" panose="020F0502020204030204" pitchFamily="34" charset="0"/>
              </a:rPr>
              <a:t>nafiltrovaného</a:t>
            </a:r>
            <a:r>
              <a:rPr lang="cs-CZ" sz="1800" dirty="0">
                <a:latin typeface="Calibri" panose="020F0502020204030204" pitchFamily="34" charset="0"/>
              </a:rPr>
              <a:t> seznamu do svého vytvořeného Navigačního podokna II.</a:t>
            </a:r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1B3C69C-7BA5-4C3D-8B23-09CCAEDF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132856"/>
            <a:ext cx="1925582" cy="223224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EA9F107-E3E2-4287-A94E-0FD600B34D1F}"/>
              </a:ext>
            </a:extLst>
          </p:cNvPr>
          <p:cNvCxnSpPr>
            <a:cxnSpLocks/>
          </p:cNvCxnSpPr>
          <p:nvPr/>
        </p:nvCxnSpPr>
        <p:spPr>
          <a:xfrm>
            <a:off x="1547664" y="2852936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5433481E-AAB7-4E35-80C3-5DBD4430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32856"/>
            <a:ext cx="6012160" cy="121346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608213A-0B9F-441E-890B-71EF433BD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9" y="4481045"/>
            <a:ext cx="3233485" cy="210231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E8B57AD-435D-49B9-8ADB-1D94327AFCAB}"/>
              </a:ext>
            </a:extLst>
          </p:cNvPr>
          <p:cNvSpPr txBox="1"/>
          <p:nvPr/>
        </p:nvSpPr>
        <p:spPr>
          <a:xfrm>
            <a:off x="2691504" y="4173268"/>
            <a:ext cx="1221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</a:rPr>
              <a:t>Možné úpravy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9A9CF65-43FD-4BBE-89BC-35B3585943B8}"/>
              </a:ext>
            </a:extLst>
          </p:cNvPr>
          <p:cNvCxnSpPr>
            <a:cxnSpLocks/>
          </p:cNvCxnSpPr>
          <p:nvPr/>
        </p:nvCxnSpPr>
        <p:spPr>
          <a:xfrm>
            <a:off x="2843808" y="6309320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9A7D5C21-EE4C-4AE0-BFF5-9E1B22A98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011" y="4091885"/>
            <a:ext cx="3864154" cy="253266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254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E55AB-5847-4EEC-A7AE-DC141E63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53ED4-9DBA-470A-8262-95A05885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Skrytí nebo zobrazení možností v pásu karet nebo přesun mezi záložkami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0D3FED-1366-4F22-937D-29ABE51B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067172"/>
            <a:ext cx="2674582" cy="18002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4FC9263-973B-4AE9-B7F2-4720996D4F28}"/>
              </a:ext>
            </a:extLst>
          </p:cNvPr>
          <p:cNvSpPr txBox="1"/>
          <p:nvPr/>
        </p:nvSpPr>
        <p:spPr>
          <a:xfrm>
            <a:off x="805266" y="4065550"/>
            <a:ext cx="5369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Názvy částí pásů karet odpovídají seznamu</a:t>
            </a:r>
          </a:p>
          <a:p>
            <a:r>
              <a:rPr lang="cs-CZ" dirty="0"/>
              <a:t>uvedenému na dalším snímku, kde se budeme věnovat </a:t>
            </a:r>
          </a:p>
          <a:p>
            <a:r>
              <a:rPr lang="cs-CZ" dirty="0"/>
              <a:t>částečné úpravě části pásů karet v sekci AKCE s názvem </a:t>
            </a:r>
          </a:p>
          <a:p>
            <a:r>
              <a:rPr lang="cs-CZ" dirty="0"/>
              <a:t>Nový dokument </a:t>
            </a:r>
            <a:endParaRPr lang="en-US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A9A285E-CDF0-41C2-8D5C-1D6BF7F2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6" y="2067172"/>
            <a:ext cx="3718341" cy="15314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6262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53DC8-A37C-49EC-AB68-E5780022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C664D4-E7A0-46EC-BF21-95DBEF7E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405111"/>
            <a:ext cx="3494853" cy="36881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7E0671-38B2-476B-A40B-20FEF118DBF9}"/>
              </a:ext>
            </a:extLst>
          </p:cNvPr>
          <p:cNvSpPr txBox="1"/>
          <p:nvPr/>
        </p:nvSpPr>
        <p:spPr>
          <a:xfrm>
            <a:off x="4178422" y="1889135"/>
            <a:ext cx="478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rozkliknutí obou částí v sekci Akce dostaneme 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9C3BA22-6312-4E47-A4C3-440099470032}"/>
              </a:ext>
            </a:extLst>
          </p:cNvPr>
          <p:cNvSpPr txBox="1"/>
          <p:nvPr/>
        </p:nvSpPr>
        <p:spPr>
          <a:xfrm>
            <a:off x="1251537" y="6189475"/>
            <a:ext cx="726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 pravé strany doplníme zobrazení </a:t>
            </a:r>
            <a:r>
              <a:rPr lang="cs-CZ" b="1" dirty="0">
                <a:solidFill>
                  <a:srgbClr val="0070C0"/>
                </a:solidFill>
              </a:rPr>
              <a:t>Nákupní poptávka a Nákupní faktura</a:t>
            </a:r>
            <a:r>
              <a:rPr lang="cs-CZ" dirty="0"/>
              <a:t>,</a:t>
            </a:r>
          </a:p>
          <a:p>
            <a:r>
              <a:rPr lang="cs-CZ" dirty="0"/>
              <a:t>kterou přidáme tlačítkem </a:t>
            </a:r>
            <a:r>
              <a:rPr lang="cs-CZ" b="1" dirty="0">
                <a:solidFill>
                  <a:srgbClr val="FF0000"/>
                </a:solidFill>
              </a:rPr>
              <a:t>Přidat. </a:t>
            </a:r>
            <a:r>
              <a:rPr lang="cs-CZ" dirty="0"/>
              <a:t>Potvrdíme změnu tlačítkem OK.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94C8475-6799-41BA-88A3-A704FCC07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0" y="1301768"/>
            <a:ext cx="2399879" cy="9883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1D8185D-BF42-405C-B7F1-354812D93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270" y="2405110"/>
            <a:ext cx="3101741" cy="29118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611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7B750-8315-4C78-A6F0-8810C0F6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248F53-731C-444D-8511-5FAAE715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34249"/>
            <a:ext cx="2961905" cy="28857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A42E87-0902-4F3D-B5D2-0DDAB9DBA813}"/>
              </a:ext>
            </a:extLst>
          </p:cNvPr>
          <p:cNvSpPr txBox="1"/>
          <p:nvPr/>
        </p:nvSpPr>
        <p:spPr>
          <a:xfrm>
            <a:off x="323528" y="1438037"/>
            <a:ext cx="658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 použitím tlačítka Přidat je potřeba označit na pravé straně kam </a:t>
            </a:r>
          </a:p>
          <a:p>
            <a:r>
              <a:rPr lang="cs-CZ" dirty="0"/>
              <a:t>Máme záložku přidat. V našem případě Nový dokument. </a:t>
            </a:r>
          </a:p>
          <a:p>
            <a:r>
              <a:rPr lang="cs-CZ" b="1" dirty="0">
                <a:solidFill>
                  <a:srgbClr val="FF0000"/>
                </a:solidFill>
              </a:rPr>
              <a:t>Níže je zobrazeno jak to vypadá po akci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63F3404-522E-41F4-8239-7030FB50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534249"/>
            <a:ext cx="3780952" cy="12867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5596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E03F9-79D8-4B1B-A62B-64F1045E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6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8EF39B-61D7-4DDD-B0DD-87FC7D0EDBAB}"/>
              </a:ext>
            </a:extLst>
          </p:cNvPr>
          <p:cNvSpPr txBox="1"/>
          <p:nvPr/>
        </p:nvSpPr>
        <p:spPr>
          <a:xfrm>
            <a:off x="477918" y="1556792"/>
            <a:ext cx="7910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Nastavení důležitosti polí a jak se toto nastavení projevuje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Je potřeba si otevřít nějakou kartu (v našem modelu například kartu zákazníka)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Následně otevřít níže uvedené okno a po volbě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Přizpůsobit tuto stránku  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     zvolit volbu Záložky a vybrat záložku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Obecné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a vybrat volbu </a:t>
            </a: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Upravit záložku</a:t>
            </a:r>
            <a:endParaRPr lang="cs-CZ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C70BAE-633A-4474-851E-7C080B8C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18" y="2780929"/>
            <a:ext cx="3085970" cy="14861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7834486-D656-476A-BC32-4DEDD41A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99" y="4422220"/>
            <a:ext cx="6092414" cy="17579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708177EE-2D3C-48E3-AB57-061159DA3B20}"/>
              </a:ext>
            </a:extLst>
          </p:cNvPr>
          <p:cNvSpPr/>
          <p:nvPr/>
        </p:nvSpPr>
        <p:spPr>
          <a:xfrm>
            <a:off x="6684383" y="4279159"/>
            <a:ext cx="2084769" cy="1671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Otevře se okno na dalším snímku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8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Seznam dodavatelů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8835"/>
            <a:ext cx="8075240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139952" y="1556792"/>
            <a:ext cx="288032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7781528" y="4611960"/>
            <a:ext cx="288032" cy="1522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963068" y="5517232"/>
            <a:ext cx="192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Informační „boxy“.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9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4AFF6-989F-49F5-B110-09D2F982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8FE3A-4E10-4E85-A292-DBC255B9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6901106" cy="46381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6D49DB-7A5B-438A-B8B4-67D6102B88DC}"/>
              </a:ext>
            </a:extLst>
          </p:cNvPr>
          <p:cNvSpPr txBox="1"/>
          <p:nvPr/>
        </p:nvSpPr>
        <p:spPr>
          <a:xfrm>
            <a:off x="457200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CEE5C4-16F6-4962-A37E-08C950195BDC}"/>
              </a:ext>
            </a:extLst>
          </p:cNvPr>
          <p:cNvSpPr txBox="1"/>
          <p:nvPr/>
        </p:nvSpPr>
        <p:spPr>
          <a:xfrm>
            <a:off x="755576" y="3039615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Důležitost pole má tři stupně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Zvýšená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Standardní 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Doplňující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3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E2988-BCF6-4304-A529-4FE073A4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08AD20-C89A-4459-97F5-DD942D37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Například zvýšíme stupeň důležitosti u pole Splatné saldo (LM) ze Standardní na Zvýšenou  a po uzavření záložky </a:t>
            </a:r>
            <a:r>
              <a:rPr lang="cs-CZ" sz="2000" b="1" dirty="0"/>
              <a:t>Obecné</a:t>
            </a:r>
            <a:r>
              <a:rPr lang="cs-CZ" sz="2000" dirty="0"/>
              <a:t> bude stále zobrazena hodnota splatného salda (LM=lokální měna)</a:t>
            </a:r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49C34C-0255-4CA3-801B-6F3CB638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57" y="2724496"/>
            <a:ext cx="1486178" cy="9925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812630-A529-4E18-B77C-D311B23D8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67" y="2724496"/>
            <a:ext cx="1389476" cy="9925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D90CB05-C7DF-4C5C-8E4C-5A0357C0296F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2129043" y="3220764"/>
            <a:ext cx="271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BDAD0743-FD81-4C7C-9164-9BA9D1B55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13310"/>
            <a:ext cx="6876256" cy="20618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E0A3C33-DE08-4158-8327-7F04C1E3602D}"/>
              </a:ext>
            </a:extLst>
          </p:cNvPr>
          <p:cNvSpPr/>
          <p:nvPr/>
        </p:nvSpPr>
        <p:spPr>
          <a:xfrm>
            <a:off x="7020272" y="4653136"/>
            <a:ext cx="16665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8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38723-B2B8-4912-8D31-082E95F5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A6C997-1461-479B-AE24-D599EEAB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0" y="1700808"/>
            <a:ext cx="7703840" cy="11862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8272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95D52-0C1B-438A-9F2B-F5E7886E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587D4-8C9B-475D-A56E-63EAE837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Změna důležitosti z Doplňující na Standardní (pro náš model použijeme pole s názvem </a:t>
            </a:r>
            <a:r>
              <a:rPr lang="cs-CZ" sz="1800" b="1" dirty="0">
                <a:solidFill>
                  <a:srgbClr val="FF0000"/>
                </a:solidFill>
              </a:rPr>
              <a:t>Kód zóny servisu</a:t>
            </a:r>
            <a:r>
              <a:rPr lang="cs-CZ" sz="1800" dirty="0"/>
              <a:t>.</a:t>
            </a:r>
          </a:p>
          <a:p>
            <a:r>
              <a:rPr lang="cs-CZ" sz="1800" dirty="0"/>
              <a:t>Před změnu stupně důležitosti je toto pole zobrazeno až když  vybereme možnost Zobrazit více polí    </a:t>
            </a:r>
            <a:endParaRPr lang="en-US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9F9123-B0CF-4483-9DC3-4B0F1D6C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68959"/>
            <a:ext cx="5977634" cy="146655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CB16F3-2F3A-4550-8C2F-0025AD57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678912"/>
            <a:ext cx="6012160" cy="19044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0420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725CA-8276-456C-A6DB-482D8048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9A8AC-8449-4E2A-BE59-D2DC4487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 změně dostaneme </a:t>
            </a:r>
            <a:endParaRPr lang="en-US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A1E5F-A7D8-483E-8C7E-AE75DB64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8135888" cy="20144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0110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99AC0-A1D8-4580-B63C-0351A538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CD9E39-70D7-432E-9FAC-CC2B64741E9B}"/>
              </a:ext>
            </a:extLst>
          </p:cNvPr>
          <p:cNvSpPr txBox="1"/>
          <p:nvPr/>
        </p:nvSpPr>
        <p:spPr>
          <a:xfrm>
            <a:off x="-9869" y="1628800"/>
            <a:ext cx="7848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533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 zboží nebo kteroukoli kartu a formulář v systému lze upravovat a ponechat nebo odstranit jednotlivá pole. Také lze nastavit důležitost jednotlivých polí (již bylo ukázáno na předchozích snímcích) </a:t>
            </a:r>
          </a:p>
          <a:p>
            <a:pPr marL="73533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Otevřete si některou z karet zboží. Zvolte šipku v horním levém rohu a poté Vlastní nastavení a Přizpůsobit tuto stránku a Upravit záložky.</a:t>
            </a:r>
          </a:p>
          <a:p>
            <a:pPr marL="73533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si vyberte záložku, kde chcete doplnit pole, která nejsou standardně zobrazena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DCD9FF-A5E3-4D64-9498-44FE92C5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149080"/>
            <a:ext cx="4635270" cy="22322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1379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005E7-C3C4-4EB6-BC96-AC6560CF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C21FE6-F5B7-4E15-865B-E41CF27B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6333333" cy="41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17B4981-02B4-4265-A032-1D4E7050C207}"/>
              </a:ext>
            </a:extLst>
          </p:cNvPr>
          <p:cNvSpPr txBox="1"/>
          <p:nvPr/>
        </p:nvSpPr>
        <p:spPr>
          <a:xfrm>
            <a:off x="613527" y="1417638"/>
            <a:ext cx="613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Tlačítkem Přidat přesunete vybrané pole do standardního okna.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57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77D6F-3C9D-4811-BBA8-FFE44645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Řešení vybraných úkolů pro prezentace studentů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85D1F6-6A7C-43EB-93BC-5DB07B11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9" y="1430704"/>
            <a:ext cx="4056168" cy="261192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22FDAB-434E-437B-96FC-C2082A8E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6" y="2731982"/>
            <a:ext cx="7415808" cy="17132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B97019-8498-4F1D-9215-9FE85462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98" y="4653136"/>
            <a:ext cx="1723810" cy="172381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E361AD0-5290-4026-822C-AE51A6821758}"/>
              </a:ext>
            </a:extLst>
          </p:cNvPr>
          <p:cNvSpPr/>
          <p:nvPr/>
        </p:nvSpPr>
        <p:spPr>
          <a:xfrm>
            <a:off x="3275856" y="4965631"/>
            <a:ext cx="3040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je to !!! </a:t>
            </a:r>
          </a:p>
        </p:txBody>
      </p:sp>
    </p:spTree>
    <p:extLst>
      <p:ext uri="{BB962C8B-B14F-4D97-AF65-F5344CB8AC3E}">
        <p14:creationId xmlns:p14="http://schemas.microsoft.com/office/powerpoint/2010/main" val="39245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Konec základní prezentace ovládání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Filtrace v seznamu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6840760" cy="4934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520757" y="6237312"/>
            <a:ext cx="703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Pravidla pro zadávání filtrů v nápovědě systému MS Dynamics NAV 2018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5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Pravidla pro filtraci I.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405"/>
            <a:ext cx="8229600" cy="852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2" y="2780928"/>
            <a:ext cx="5657143" cy="29714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974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Pravidla filtrace II.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964757" cy="45217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557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Pravidla filtrace III.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5892288" cy="45403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881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Filtrace pravým tlačítkem myši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7638"/>
            <a:ext cx="5616624" cy="2519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18" y="4509120"/>
            <a:ext cx="6180952" cy="19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>
            <a:stCxn id="4" idx="2"/>
          </p:cNvCxnSpPr>
          <p:nvPr/>
        </p:nvCxnSpPr>
        <p:spPr>
          <a:xfrm>
            <a:off x="3491880" y="3936859"/>
            <a:ext cx="0" cy="57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716156" y="4038323"/>
            <a:ext cx="177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Výsledek filtrace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3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Seznam dodavatelů-&gt;karta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76914" cy="2045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4546476" cy="1363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211960" y="3623304"/>
            <a:ext cx="0" cy="957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Předvádění na obrazovce (4:3)</PresentationFormat>
  <Paragraphs>170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Segoe UI</vt:lpstr>
      <vt:lpstr>Times New Roman</vt:lpstr>
      <vt:lpstr>Wingdings</vt:lpstr>
      <vt:lpstr>Motiv systému Office</vt:lpstr>
      <vt:lpstr>Úvod MS Dynamics NAV 2018     Základy ovládání  Některé ze snímků jsou použity i v další prezentaci týkající se Nákupu respektive Prodeje </vt:lpstr>
      <vt:lpstr>Karta (např. karta dodavatele) </vt:lpstr>
      <vt:lpstr>Seznam dodavatelů </vt:lpstr>
      <vt:lpstr>Filtrace v seznamu </vt:lpstr>
      <vt:lpstr>Pravidla pro filtraci I.</vt:lpstr>
      <vt:lpstr>Pravidla filtrace II.</vt:lpstr>
      <vt:lpstr>Pravidla filtrace III.</vt:lpstr>
      <vt:lpstr>Filtrace pravým tlačítkem myši</vt:lpstr>
      <vt:lpstr>Seznam dodavatelů-&gt;karta </vt:lpstr>
      <vt:lpstr>Karta dodavatele : tato obrazovka se objeví také i v PWP o řízení nákupu</vt:lpstr>
      <vt:lpstr>Karta-&gt;položky</vt:lpstr>
      <vt:lpstr>Položky – záznamy</vt:lpstr>
      <vt:lpstr>Položky dodavatele (místo kombinace Ctrl-F7 také ikona Položky)   </vt:lpstr>
      <vt:lpstr>Seznam zboží  (využijte vyhledávací okno )</vt:lpstr>
      <vt:lpstr>Karta zboží</vt:lpstr>
      <vt:lpstr>Karta zboží – záložka fakturace </vt:lpstr>
      <vt:lpstr>  Karta zboží - doplnění  a plánování</vt:lpstr>
      <vt:lpstr>Položky  zboží  (z karty kombinací Ctrl-F7 nebo s pomocí ikony Položky)</vt:lpstr>
      <vt:lpstr>Doplnění pole I : které pro vybranou roli není zviditelněno</vt:lpstr>
      <vt:lpstr>Doplnění pole I : které pro vybranou roli není zviditelněno</vt:lpstr>
      <vt:lpstr>Doplnění polí – budete provádět ve cvičení velmi často</vt:lpstr>
      <vt:lpstr>Vzorec data </vt:lpstr>
      <vt:lpstr>Vzorec data</vt:lpstr>
      <vt:lpstr>Řešení vybraných úkolů pro prezentace studentů </vt:lpstr>
      <vt:lpstr>Řešení vybraných úkolů pro prezentace studentů 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Řešení vybraných úkolů pro prezentace studentů</vt:lpstr>
      <vt:lpstr>Konec základní prezentace ovládání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156</cp:revision>
  <dcterms:created xsi:type="dcterms:W3CDTF">2014-09-15T11:04:04Z</dcterms:created>
  <dcterms:modified xsi:type="dcterms:W3CDTF">2022-06-01T10:13:21Z</dcterms:modified>
</cp:coreProperties>
</file>