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60" r:id="rId5"/>
    <p:sldId id="258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orkovsky Jaromir" initials="S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36B3B-0E91-4A44-9F35-F143C01488EA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C0890-4F01-43CF-8246-6080CFE45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06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0890-4F01-43CF-8246-6080CFE4539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078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16763-6143-3B48-A4BF-5FB9D401072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11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25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628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27.03.2023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5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27.03.2023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3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02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4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60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65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79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31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0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59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BEE5-BD7B-40C7-8BDE-06B0ADD652B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58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Economic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Order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Quantity-basics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600" dirty="0" err="1">
                <a:solidFill>
                  <a:srgbClr val="0070C0"/>
                </a:solidFill>
              </a:rPr>
              <a:t>Ing.Jaromír</a:t>
            </a:r>
            <a:r>
              <a:rPr lang="cs-CZ" sz="1600" dirty="0">
                <a:solidFill>
                  <a:srgbClr val="0070C0"/>
                </a:solidFill>
              </a:rPr>
              <a:t> </a:t>
            </a:r>
            <a:r>
              <a:rPr lang="cs-CZ" sz="1600" dirty="0" err="1">
                <a:solidFill>
                  <a:srgbClr val="0070C0"/>
                </a:solidFill>
              </a:rPr>
              <a:t>Skorkovský,CSc</a:t>
            </a:r>
            <a:r>
              <a:rPr lang="cs-CZ" sz="1600" dirty="0">
                <a:solidFill>
                  <a:srgbClr val="0070C0"/>
                </a:solidFill>
              </a:rPr>
              <a:t>.</a:t>
            </a:r>
          </a:p>
          <a:p>
            <a:r>
              <a:rPr lang="en-ZA" sz="1600" dirty="0">
                <a:solidFill>
                  <a:srgbClr val="0070C0"/>
                </a:solidFill>
              </a:rPr>
              <a:t>Department of corporate </a:t>
            </a:r>
            <a:r>
              <a:rPr lang="cs-CZ" sz="1600" dirty="0" err="1">
                <a:solidFill>
                  <a:srgbClr val="0070C0"/>
                </a:solidFill>
              </a:rPr>
              <a:t>economy</a:t>
            </a:r>
            <a:endParaRPr lang="cs-CZ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3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F40DA-E787-404A-A584-AC666D10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rgbClr val="0070C0"/>
                </a:solidFill>
              </a:rPr>
              <a:t>Karta zboží – záložka doplnění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362A866-4F36-4D88-A870-AA3D57410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437112"/>
            <a:ext cx="3228118" cy="190355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BEA1B528-1110-4FAD-B18C-AD861488BF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4453589"/>
            <a:ext cx="2333333" cy="169523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B2683C0E-E6D1-447F-B7B2-CB8A794F56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9197" y="1988840"/>
            <a:ext cx="7020272" cy="222785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Obdélník 13">
            <a:extLst>
              <a:ext uri="{FF2B5EF4-FFF2-40B4-BE49-F238E27FC236}">
                <a16:creationId xmlns:a16="http://schemas.microsoft.com/office/drawing/2014/main" id="{C2B72C45-FF89-41E6-926C-35E27384E54A}"/>
              </a:ext>
            </a:extLst>
          </p:cNvPr>
          <p:cNvSpPr/>
          <p:nvPr/>
        </p:nvSpPr>
        <p:spPr>
          <a:xfrm>
            <a:off x="8434166" y="4153271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1F04FB3-1D10-49CC-A7C1-3B2779AFFE1D}"/>
              </a:ext>
            </a:extLst>
          </p:cNvPr>
          <p:cNvCxnSpPr/>
          <p:nvPr/>
        </p:nvCxnSpPr>
        <p:spPr>
          <a:xfrm>
            <a:off x="7884368" y="3102768"/>
            <a:ext cx="0" cy="15121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>
            <a:extLst>
              <a:ext uri="{FF2B5EF4-FFF2-40B4-BE49-F238E27FC236}">
                <a16:creationId xmlns:a16="http://schemas.microsoft.com/office/drawing/2014/main" id="{5E8BA473-11DA-4D67-B0D0-C67E5D748068}"/>
              </a:ext>
            </a:extLst>
          </p:cNvPr>
          <p:cNvSpPr/>
          <p:nvPr/>
        </p:nvSpPr>
        <p:spPr>
          <a:xfrm>
            <a:off x="5868144" y="5013176"/>
            <a:ext cx="1368152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CB467C7-7822-4307-AC9F-EE6057A7CE17}"/>
              </a:ext>
            </a:extLst>
          </p:cNvPr>
          <p:cNvCxnSpPr/>
          <p:nvPr/>
        </p:nvCxnSpPr>
        <p:spPr>
          <a:xfrm flipH="1">
            <a:off x="5940152" y="2924944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CEB5B1FA-A0ED-4F8E-A36C-D3ACA5CDCB9D}"/>
              </a:ext>
            </a:extLst>
          </p:cNvPr>
          <p:cNvCxnSpPr/>
          <p:nvPr/>
        </p:nvCxnSpPr>
        <p:spPr>
          <a:xfrm>
            <a:off x="5940152" y="2924944"/>
            <a:ext cx="0" cy="2088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00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EOQ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458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ZA" sz="2000" b="1" dirty="0"/>
              <a:t>EOQ </a:t>
            </a:r>
            <a:r>
              <a:rPr lang="en-ZA" sz="2000" dirty="0"/>
              <a:t>= Economic Order Quantity and limitation of this model</a:t>
            </a:r>
          </a:p>
          <a:p>
            <a:r>
              <a:rPr lang="en-ZA" sz="2000" b="1" dirty="0"/>
              <a:t>EQO</a:t>
            </a:r>
            <a:r>
              <a:rPr lang="en-ZA" sz="2000" dirty="0"/>
              <a:t> = Deterministic model</a:t>
            </a:r>
            <a:r>
              <a:rPr lang="cs-CZ" sz="2000" dirty="0"/>
              <a:t> – </a:t>
            </a:r>
            <a:r>
              <a:rPr lang="cs-CZ" sz="2000" dirty="0">
                <a:solidFill>
                  <a:srgbClr val="0070C0"/>
                </a:solidFill>
              </a:rPr>
              <a:t>jde o deterministický model </a:t>
            </a:r>
            <a:endParaRPr lang="en-ZA" sz="2000" dirty="0">
              <a:solidFill>
                <a:srgbClr val="0070C0"/>
              </a:solidFill>
            </a:endParaRPr>
          </a:p>
          <a:p>
            <a:r>
              <a:rPr lang="en-ZA" sz="2000" b="1" dirty="0"/>
              <a:t>Variable</a:t>
            </a:r>
            <a:r>
              <a:rPr lang="cs-CZ" sz="2000" b="1" dirty="0"/>
              <a:t>s</a:t>
            </a:r>
            <a:r>
              <a:rPr lang="en-ZA" sz="2000" b="1" dirty="0"/>
              <a:t>  used to derive  EOQ basic formula </a:t>
            </a:r>
            <a:r>
              <a:rPr lang="cs-CZ" sz="2000" b="1" dirty="0"/>
              <a:t>(</a:t>
            </a:r>
            <a:r>
              <a:rPr lang="cs-CZ" sz="2000" b="1" dirty="0" err="1"/>
              <a:t>see</a:t>
            </a:r>
            <a:r>
              <a:rPr lang="cs-CZ" sz="2000" b="1" dirty="0"/>
              <a:t> </a:t>
            </a:r>
            <a:r>
              <a:rPr lang="cs-CZ" sz="2000" b="1" dirty="0" err="1"/>
              <a:t>slide</a:t>
            </a:r>
            <a:r>
              <a:rPr lang="cs-CZ" sz="2000" b="1" dirty="0"/>
              <a:t> EOQ5)</a:t>
            </a:r>
            <a:endParaRPr lang="en-ZA" sz="2000" b="1" dirty="0"/>
          </a:p>
          <a:p>
            <a:pPr lvl="1"/>
            <a:r>
              <a:rPr lang="en-ZA" sz="1600" b="1" dirty="0" err="1"/>
              <a:t>Ch</a:t>
            </a:r>
            <a:r>
              <a:rPr lang="cs-CZ" sz="1600" b="1" dirty="0"/>
              <a:t> </a:t>
            </a:r>
            <a:r>
              <a:rPr lang="en-ZA" sz="1600" dirty="0"/>
              <a:t>=</a:t>
            </a:r>
            <a:r>
              <a:rPr lang="cs-CZ" sz="1600" dirty="0"/>
              <a:t> </a:t>
            </a:r>
            <a:r>
              <a:rPr lang="en-ZA" sz="1600" dirty="0"/>
              <a:t>Cost to hold one unit inventory for a year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náklad na skladování položky za jeden rok</a:t>
            </a:r>
            <a:endParaRPr lang="en-ZA" sz="1600" dirty="0">
              <a:solidFill>
                <a:srgbClr val="0070C0"/>
              </a:solidFill>
            </a:endParaRPr>
          </a:p>
          <a:p>
            <a:pPr lvl="1"/>
            <a:r>
              <a:rPr lang="en-ZA" sz="1600" b="1" dirty="0"/>
              <a:t>Cp</a:t>
            </a:r>
            <a:r>
              <a:rPr lang="en-ZA" sz="1600" dirty="0"/>
              <a:t> = Cost to place a single order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náklad spojený s vyřízení jedné objednávky</a:t>
            </a:r>
            <a:endParaRPr lang="en-ZA" sz="1600" dirty="0">
              <a:solidFill>
                <a:srgbClr val="0070C0"/>
              </a:solidFill>
            </a:endParaRPr>
          </a:p>
          <a:p>
            <a:pPr lvl="1"/>
            <a:r>
              <a:rPr lang="en-ZA" sz="1600" dirty="0"/>
              <a:t>  </a:t>
            </a:r>
            <a:r>
              <a:rPr lang="en-ZA" sz="1600" b="1" dirty="0"/>
              <a:t>A</a:t>
            </a:r>
            <a:r>
              <a:rPr lang="en-ZA" sz="1600" dirty="0"/>
              <a:t> = Demand for the year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požadavky za celý rok </a:t>
            </a:r>
          </a:p>
          <a:p>
            <a:pPr lvl="1"/>
            <a:r>
              <a:rPr lang="cs-CZ" sz="1600" dirty="0"/>
              <a:t>  </a:t>
            </a:r>
            <a:r>
              <a:rPr lang="cs-CZ" sz="1600" b="1" dirty="0"/>
              <a:t>Q</a:t>
            </a:r>
            <a:r>
              <a:rPr lang="cs-CZ" sz="1600" dirty="0"/>
              <a:t> = </a:t>
            </a:r>
            <a:r>
              <a:rPr lang="cs-CZ" sz="1600" dirty="0" err="1"/>
              <a:t>Quantity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orders</a:t>
            </a:r>
            <a:r>
              <a:rPr lang="cs-CZ" sz="1600" dirty="0"/>
              <a:t> – </a:t>
            </a:r>
            <a:r>
              <a:rPr lang="cs-CZ" sz="1600" dirty="0">
                <a:solidFill>
                  <a:srgbClr val="0070C0"/>
                </a:solidFill>
              </a:rPr>
              <a:t>počet objednávek</a:t>
            </a:r>
            <a:endParaRPr lang="en-ZA" sz="1600" dirty="0">
              <a:solidFill>
                <a:srgbClr val="0070C0"/>
              </a:solidFill>
            </a:endParaRPr>
          </a:p>
          <a:p>
            <a:pPr lvl="1"/>
            <a:endParaRPr lang="en-ZA" sz="1600" dirty="0">
              <a:solidFill>
                <a:srgbClr val="0070C0"/>
              </a:solidFill>
            </a:endParaRPr>
          </a:p>
          <a:p>
            <a:r>
              <a:rPr lang="en-ZA" sz="2100" dirty="0"/>
              <a:t>The economic order quantity (EOQ) is the </a:t>
            </a:r>
            <a:r>
              <a:rPr lang="en-ZA" sz="2100" b="1" dirty="0"/>
              <a:t>order quantity </a:t>
            </a:r>
            <a:r>
              <a:rPr lang="en-ZA" sz="2100" dirty="0"/>
              <a:t>that minimizes total holding and ordering costs for the year. Even if all the assumptions don’t hold exactly, the </a:t>
            </a:r>
            <a:r>
              <a:rPr lang="en-ZA" sz="2100" b="1" dirty="0"/>
              <a:t>EOQ</a:t>
            </a:r>
            <a:r>
              <a:rPr lang="en-ZA" sz="2100" dirty="0"/>
              <a:t> gives us a </a:t>
            </a:r>
            <a:r>
              <a:rPr lang="en-ZA" sz="2100" dirty="0">
                <a:solidFill>
                  <a:srgbClr val="FF0000"/>
                </a:solidFill>
              </a:rPr>
              <a:t>good indication </a:t>
            </a:r>
            <a:r>
              <a:rPr lang="en-ZA" sz="2100" dirty="0"/>
              <a:t>of whether or not current order quantities are reasonable</a:t>
            </a:r>
            <a:r>
              <a:rPr lang="cs-CZ" sz="2100" dirty="0"/>
              <a:t> – </a:t>
            </a:r>
            <a:r>
              <a:rPr lang="cs-CZ" sz="2100" dirty="0">
                <a:solidFill>
                  <a:srgbClr val="FF0000"/>
                </a:solidFill>
              </a:rPr>
              <a:t>má to vazbu na využívání sešitu požadavků v NAV</a:t>
            </a:r>
            <a:endParaRPr lang="en-ZA" sz="2100" dirty="0">
              <a:solidFill>
                <a:srgbClr val="FF0000"/>
              </a:solidFill>
            </a:endParaRPr>
          </a:p>
          <a:p>
            <a:r>
              <a:rPr lang="en-ZA" dirty="0">
                <a:solidFill>
                  <a:srgbClr val="FF0000"/>
                </a:solidFill>
              </a:rPr>
              <a:t>  </a:t>
            </a:r>
            <a:r>
              <a:rPr lang="en-ZA" sz="2000" b="1" dirty="0">
                <a:solidFill>
                  <a:srgbClr val="FF0000"/>
                </a:solidFill>
              </a:rPr>
              <a:t>Total Relevant Cost (TRC) </a:t>
            </a:r>
          </a:p>
          <a:p>
            <a:pPr lvl="1"/>
            <a:r>
              <a:rPr lang="en-ZA" sz="1300" b="1" dirty="0"/>
              <a:t>    why relevant ? -&gt;because they are affected by order quantity</a:t>
            </a:r>
          </a:p>
          <a:p>
            <a:r>
              <a:rPr lang="en-ZA" sz="2100" dirty="0"/>
              <a:t>  </a:t>
            </a:r>
            <a:r>
              <a:rPr lang="en-ZA" sz="2100" b="1" dirty="0"/>
              <a:t>TRC</a:t>
            </a:r>
            <a:r>
              <a:rPr lang="en-ZA" sz="2100" dirty="0"/>
              <a:t>= Yearly Holding Cost + Yearly Ordering Cost </a:t>
            </a:r>
          </a:p>
          <a:p>
            <a:endParaRPr lang="en-ZA" dirty="0"/>
          </a:p>
        </p:txBody>
      </p:sp>
      <p:sp>
        <p:nvSpPr>
          <p:cNvPr id="5" name="Šipka doprava 4"/>
          <p:cNvSpPr/>
          <p:nvPr/>
        </p:nvSpPr>
        <p:spPr>
          <a:xfrm>
            <a:off x="6516216" y="5617183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44" y="5445224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075144" y="5445224"/>
            <a:ext cx="233160" cy="6319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289751" y="6196662"/>
            <a:ext cx="4907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>
                <a:solidFill>
                  <a:srgbClr val="FF0000"/>
                </a:solidFill>
              </a:rPr>
              <a:t>Average inventory carrying cost –</a:t>
            </a:r>
            <a:r>
              <a:rPr lang="cs-CZ" dirty="0">
                <a:solidFill>
                  <a:srgbClr val="FF0000"/>
                </a:solidFill>
              </a:rPr>
              <a:t>&gt;</a:t>
            </a:r>
            <a:r>
              <a:rPr lang="en-ZA" dirty="0">
                <a:solidFill>
                  <a:srgbClr val="FF0000"/>
                </a:solidFill>
              </a:rPr>
              <a:t>see EOQ4  slide 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6660232" y="5905215"/>
            <a:ext cx="414912" cy="2914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59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EOQ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b="1" dirty="0"/>
              <a:t>What is the EOQ Model?</a:t>
            </a:r>
          </a:p>
          <a:p>
            <a:r>
              <a:rPr lang="en-ZA" dirty="0">
                <a:solidFill>
                  <a:srgbClr val="0070C0"/>
                </a:solidFill>
              </a:rPr>
              <a:t>Cost Minimizing </a:t>
            </a:r>
            <a:r>
              <a:rPr lang="cs-CZ" dirty="0" err="1">
                <a:solidFill>
                  <a:srgbClr val="0070C0"/>
                </a:solidFill>
              </a:rPr>
              <a:t>Order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Quantity</a:t>
            </a:r>
            <a:r>
              <a:rPr lang="cs-CZ" dirty="0">
                <a:solidFill>
                  <a:srgbClr val="0070C0"/>
                </a:solidFill>
              </a:rPr>
              <a:t> (Q)</a:t>
            </a:r>
            <a:r>
              <a:rPr lang="en-ZA" dirty="0">
                <a:solidFill>
                  <a:srgbClr val="0070C0"/>
                </a:solidFill>
              </a:rPr>
              <a:t> </a:t>
            </a:r>
          </a:p>
          <a:p>
            <a:r>
              <a:rPr lang="en-ZA" b="1" dirty="0"/>
              <a:t>Assumptions=prerequisites</a:t>
            </a:r>
            <a:r>
              <a:rPr lang="cs-CZ" b="1" dirty="0"/>
              <a:t> (předpoklady)</a:t>
            </a:r>
            <a:r>
              <a:rPr lang="en-ZA" b="1" dirty="0"/>
              <a:t>: </a:t>
            </a:r>
          </a:p>
          <a:p>
            <a:pPr lvl="1"/>
            <a:r>
              <a:rPr lang="en-ZA" sz="2600" dirty="0"/>
              <a:t>Single item only</a:t>
            </a:r>
            <a:r>
              <a:rPr lang="cs-CZ" sz="2600" dirty="0"/>
              <a:t> </a:t>
            </a:r>
            <a:r>
              <a:rPr lang="cs-CZ" sz="2600" dirty="0">
                <a:solidFill>
                  <a:srgbClr val="0070C0"/>
                </a:solidFill>
              </a:rPr>
              <a:t>(hodnotí se vždy jedna skladová položka)</a:t>
            </a:r>
            <a:endParaRPr lang="en-ZA" sz="2600" dirty="0">
              <a:solidFill>
                <a:srgbClr val="0070C0"/>
              </a:solidFill>
            </a:endParaRPr>
          </a:p>
          <a:p>
            <a:pPr lvl="1"/>
            <a:r>
              <a:rPr lang="en-ZA" sz="2600" dirty="0"/>
              <a:t>Relatively uniform </a:t>
            </a:r>
            <a:r>
              <a:rPr lang="en-ZA" sz="1800" dirty="0"/>
              <a:t>(continuous) &amp; known demand rate</a:t>
            </a:r>
            <a:r>
              <a:rPr lang="cs-CZ" sz="1800" dirty="0"/>
              <a:t> – </a:t>
            </a:r>
            <a:r>
              <a:rPr lang="cs-CZ" sz="1800" dirty="0">
                <a:solidFill>
                  <a:srgbClr val="0070C0"/>
                </a:solidFill>
              </a:rPr>
              <a:t>relativně stálá poptávka</a:t>
            </a:r>
            <a:endParaRPr lang="en-ZA" sz="1800" dirty="0">
              <a:solidFill>
                <a:srgbClr val="0070C0"/>
              </a:solidFill>
            </a:endParaRPr>
          </a:p>
          <a:p>
            <a:pPr lvl="1"/>
            <a:r>
              <a:rPr lang="en-ZA" sz="2600" dirty="0"/>
              <a:t>Fixed item cost</a:t>
            </a:r>
            <a:r>
              <a:rPr lang="cs-CZ" sz="2600" dirty="0"/>
              <a:t>  - </a:t>
            </a:r>
            <a:r>
              <a:rPr lang="cs-CZ" sz="2600" dirty="0">
                <a:solidFill>
                  <a:srgbClr val="0070C0"/>
                </a:solidFill>
              </a:rPr>
              <a:t>fixní náklad spojený s pořízením zboží  </a:t>
            </a:r>
            <a:endParaRPr lang="en-ZA" sz="2600" dirty="0">
              <a:solidFill>
                <a:srgbClr val="0070C0"/>
              </a:solidFill>
            </a:endParaRPr>
          </a:p>
          <a:p>
            <a:pPr lvl="1"/>
            <a:r>
              <a:rPr lang="en-ZA" sz="2600" dirty="0"/>
              <a:t>Fixed ordering and holding cost</a:t>
            </a:r>
            <a:r>
              <a:rPr lang="cs-CZ" sz="2600" dirty="0"/>
              <a:t> -</a:t>
            </a:r>
            <a:r>
              <a:rPr lang="cs-CZ" sz="2600" dirty="0">
                <a:solidFill>
                  <a:srgbClr val="0070C0"/>
                </a:solidFill>
              </a:rPr>
              <a:t>fixní náklady na objednávání a skladování </a:t>
            </a:r>
            <a:endParaRPr lang="en-ZA" sz="2600" dirty="0">
              <a:solidFill>
                <a:srgbClr val="0070C0"/>
              </a:solidFill>
            </a:endParaRPr>
          </a:p>
          <a:p>
            <a:pPr lvl="1"/>
            <a:r>
              <a:rPr lang="en-ZA" sz="2600" dirty="0"/>
              <a:t>No stock shortage and Instantaneous shipment </a:t>
            </a:r>
            <a:r>
              <a:rPr lang="cs-CZ" sz="2600" dirty="0"/>
              <a:t> - </a:t>
            </a:r>
            <a:r>
              <a:rPr lang="cs-CZ" sz="2600" dirty="0">
                <a:solidFill>
                  <a:srgbClr val="0070C0"/>
                </a:solidFill>
              </a:rPr>
              <a:t>nepočítá se s podtečením zásob pod nastavenou hodnotu a v případě požadavku se realizuje okamžitě dodávka   </a:t>
            </a:r>
            <a:endParaRPr lang="en-ZA" sz="26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ZA" dirty="0"/>
          </a:p>
          <a:p>
            <a:r>
              <a:rPr lang="en-ZA" dirty="0"/>
              <a:t>Constant </a:t>
            </a:r>
            <a:r>
              <a:rPr lang="cs-CZ" dirty="0"/>
              <a:t>L</a:t>
            </a:r>
            <a:r>
              <a:rPr lang="en-ZA" dirty="0" err="1"/>
              <a:t>ead</a:t>
            </a:r>
            <a:r>
              <a:rPr lang="en-ZA" dirty="0"/>
              <a:t> </a:t>
            </a:r>
            <a:r>
              <a:rPr lang="cs-CZ" dirty="0"/>
              <a:t>T</a:t>
            </a:r>
            <a:r>
              <a:rPr lang="en-ZA" dirty="0" err="1"/>
              <a:t>ime</a:t>
            </a:r>
            <a:r>
              <a:rPr lang="en-ZA" dirty="0"/>
              <a:t> =</a:t>
            </a:r>
            <a:r>
              <a:rPr lang="en-ZA" dirty="0">
                <a:solidFill>
                  <a:srgbClr val="00B050"/>
                </a:solidFill>
              </a:rPr>
              <a:t>LT</a:t>
            </a:r>
            <a:r>
              <a:rPr lang="cs-CZ" dirty="0">
                <a:solidFill>
                  <a:srgbClr val="00B050"/>
                </a:solidFill>
              </a:rPr>
              <a:t> (</a:t>
            </a:r>
            <a:r>
              <a:rPr lang="cs-CZ" dirty="0" err="1">
                <a:solidFill>
                  <a:srgbClr val="00B050"/>
                </a:solidFill>
              </a:rPr>
              <a:t>see</a:t>
            </a:r>
            <a:r>
              <a:rPr lang="cs-CZ" dirty="0">
                <a:solidFill>
                  <a:srgbClr val="00B050"/>
                </a:solidFill>
              </a:rPr>
              <a:t> slide EOQ3)  </a:t>
            </a:r>
            <a:r>
              <a:rPr lang="cs-CZ" dirty="0">
                <a:solidFill>
                  <a:srgbClr val="0070C0"/>
                </a:solidFill>
              </a:rPr>
              <a:t>- </a:t>
            </a:r>
            <a:r>
              <a:rPr lang="cs-CZ" sz="2600" dirty="0">
                <a:solidFill>
                  <a:srgbClr val="0070C0"/>
                </a:solidFill>
              </a:rPr>
              <a:t>průběžná doba</a:t>
            </a:r>
            <a:endParaRPr lang="en-ZA" sz="26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76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326" y="427472"/>
            <a:ext cx="8499404" cy="579438"/>
          </a:xfrm>
        </p:spPr>
        <p:txBody>
          <a:bodyPr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EOQ 3  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86573" y="4451950"/>
            <a:ext cx="36724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2063368" y="1588732"/>
            <a:ext cx="46718" cy="2891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039855" y="2291710"/>
            <a:ext cx="3431094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063214" y="2291710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621423" y="2305687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598741" y="2291710"/>
            <a:ext cx="0" cy="21340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044763" y="343429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163797" y="1320947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Q = </a:t>
            </a:r>
            <a:r>
              <a:rPr lang="cs-CZ" dirty="0" err="1"/>
              <a:t>Quantity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5400000">
            <a:off x="2576763" y="4067530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599735" y="5028014"/>
            <a:ext cx="37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LT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958037" y="300124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28" name="Pravá složená závorka 27"/>
          <p:cNvSpPr/>
          <p:nvPr/>
        </p:nvSpPr>
        <p:spPr>
          <a:xfrm rot="5400000">
            <a:off x="4173872" y="4067531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196844" y="5028015"/>
            <a:ext cx="2900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LT-Lead </a:t>
            </a:r>
            <a:r>
              <a:rPr lang="cs-CZ" dirty="0" err="1">
                <a:solidFill>
                  <a:srgbClr val="00B050"/>
                </a:solidFill>
              </a:rPr>
              <a:t>time</a:t>
            </a:r>
            <a:r>
              <a:rPr lang="cs-CZ" dirty="0">
                <a:solidFill>
                  <a:srgbClr val="00B050"/>
                </a:solidFill>
              </a:rPr>
              <a:t>=Průběžná doba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470949" y="465868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time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782392" y="5582012"/>
            <a:ext cx="6878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Notice, that inventory never goes below zero; shortages do not exist !!</a:t>
            </a:r>
          </a:p>
        </p:txBody>
      </p:sp>
    </p:spTree>
    <p:extLst>
      <p:ext uri="{BB962C8B-B14F-4D97-AF65-F5344CB8AC3E}">
        <p14:creationId xmlns:p14="http://schemas.microsoft.com/office/powerpoint/2010/main" val="206959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 </a:t>
            </a:r>
            <a:r>
              <a:rPr lang="cs-CZ" sz="3200" b="1" dirty="0">
                <a:solidFill>
                  <a:srgbClr val="0070C0"/>
                </a:solidFill>
              </a:rPr>
              <a:t>EOQ4 -  </a:t>
            </a:r>
            <a:r>
              <a:rPr lang="en-US" sz="3200" dirty="0">
                <a:solidFill>
                  <a:srgbClr val="0070C0"/>
                </a:solidFill>
              </a:rPr>
              <a:t>Carrying cost</a:t>
            </a:r>
            <a:r>
              <a:rPr lang="cs-CZ" sz="3200" dirty="0">
                <a:solidFill>
                  <a:srgbClr val="0070C0"/>
                </a:solidFill>
              </a:rPr>
              <a:t> (náklady na skladování)</a:t>
            </a:r>
            <a:r>
              <a:rPr lang="en-US" sz="3200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BEA9-92D2-4262-B587-B606C37867B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Resource</a:t>
            </a:r>
            <a:r>
              <a:rPr lang="cs-CZ" dirty="0"/>
              <a:t>- </a:t>
            </a:r>
            <a:r>
              <a:rPr lang="cs-CZ" dirty="0" err="1"/>
              <a:t>Taylor</a:t>
            </a:r>
            <a:r>
              <a:rPr lang="cs-CZ" dirty="0"/>
              <a:t>- </a:t>
            </a:r>
            <a:r>
              <a:rPr lang="cs-CZ" dirty="0" err="1"/>
              <a:t>Wikipedia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22048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To verify this relationship, we can specify any number of points values of Q over the entire time period, t , and divide by the number of points. For example, if Q = 5,000, the six points designated from 5,000 to 0, as shown in shown figure, are summed and divided by 6: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>
                    <a:solidFill>
                      <a:srgbClr val="695C4F"/>
                    </a:solidFill>
                  </a:rPr>
                  <a:t>Average inventory (carrying) cost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solidFill>
                              <a:srgbClr val="695C4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b="1" i="1">
                            <a:solidFill>
                              <a:srgbClr val="695C4F"/>
                            </a:solidFill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ZA" i="1">
                            <a:solidFill>
                              <a:srgbClr val="695C4F"/>
                            </a:solidFill>
                            <a:latin typeface="Cambria Math"/>
                          </a:rPr>
                          <m:t>2 </m:t>
                        </m:r>
                      </m:den>
                    </m:f>
                    <m:r>
                      <a:rPr lang="en-ZA" i="1">
                        <a:solidFill>
                          <a:srgbClr val="695C4F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ZA" dirty="0">
                  <a:solidFill>
                    <a:srgbClr val="695C4F"/>
                  </a:solidFill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  <a:blipFill rotWithShape="1">
                <a:blip r:embed="rId2"/>
                <a:stretch>
                  <a:fillRect l="-1327"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89" y="3861048"/>
            <a:ext cx="43910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215" y="3710000"/>
            <a:ext cx="2815569" cy="222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64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EOQ 5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EOQ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35623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52" y="1412775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1785801" y="2348880"/>
            <a:ext cx="648072" cy="30115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53136"/>
            <a:ext cx="1943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4267630" y="2800234"/>
            <a:ext cx="0" cy="340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203848" y="2800234"/>
            <a:ext cx="1063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131840" y="4523516"/>
            <a:ext cx="4422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/>
              <a:t>To calculate derivative of TRC and put it to </a:t>
            </a:r>
            <a:r>
              <a:rPr lang="en-ZA" dirty="0">
                <a:solidFill>
                  <a:srgbClr val="0070C0"/>
                </a:solidFill>
              </a:rPr>
              <a:t>0</a:t>
            </a:r>
          </a:p>
          <a:p>
            <a:endParaRPr lang="cs-CZ" dirty="0"/>
          </a:p>
          <a:p>
            <a:r>
              <a:rPr lang="cs-CZ" dirty="0" err="1"/>
              <a:t>d</a:t>
            </a:r>
            <a:r>
              <a:rPr lang="cs-CZ" dirty="0" err="1">
                <a:solidFill>
                  <a:srgbClr val="FF0000"/>
                </a:solidFill>
              </a:rPr>
              <a:t>TRC</a:t>
            </a:r>
            <a:r>
              <a:rPr lang="cs-CZ" dirty="0"/>
              <a:t>/</a:t>
            </a:r>
            <a:r>
              <a:rPr lang="cs-CZ" dirty="0" err="1"/>
              <a:t>dQ</a:t>
            </a:r>
            <a:r>
              <a:rPr lang="cs-CZ" dirty="0"/>
              <a:t>=</a:t>
            </a:r>
            <a:r>
              <a:rPr lang="cs-CZ" dirty="0">
                <a:solidFill>
                  <a:srgbClr val="0070C0"/>
                </a:solidFill>
              </a:rPr>
              <a:t>0</a:t>
            </a:r>
            <a:r>
              <a:rPr lang="cs-CZ" dirty="0"/>
              <a:t>=Ch/2+(A*</a:t>
            </a:r>
            <a:r>
              <a:rPr lang="cs-CZ" dirty="0" err="1"/>
              <a:t>Cp</a:t>
            </a:r>
            <a:r>
              <a:rPr lang="cs-CZ" dirty="0"/>
              <a:t>)/(Q*Q)-&gt; Q=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11560" y="1544084"/>
            <a:ext cx="658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TRC</a:t>
            </a:r>
            <a:r>
              <a:rPr lang="cs-CZ" dirty="0"/>
              <a:t>=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36F8195-F4A8-4028-B68C-2CAB49A0C298}"/>
              </a:ext>
            </a:extLst>
          </p:cNvPr>
          <p:cNvSpPr txBox="1"/>
          <p:nvPr/>
        </p:nvSpPr>
        <p:spPr>
          <a:xfrm>
            <a:off x="543198" y="5407754"/>
            <a:ext cx="4399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Derivujeme tuto rovnici  a najdeme extrém</a:t>
            </a:r>
          </a:p>
          <a:p>
            <a:r>
              <a:rPr lang="cs-CZ" dirty="0">
                <a:solidFill>
                  <a:srgbClr val="FF0000"/>
                </a:solidFill>
              </a:rPr>
              <a:t>TRC=</a:t>
            </a:r>
            <a:r>
              <a:rPr lang="cs-CZ" dirty="0" err="1">
                <a:solidFill>
                  <a:srgbClr val="FF0000"/>
                </a:solidFill>
              </a:rPr>
              <a:t>Total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Relevant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Cost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3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EOQ 6 – </a:t>
            </a:r>
            <a:r>
              <a:rPr lang="cs-CZ" sz="3600" dirty="0" err="1">
                <a:solidFill>
                  <a:srgbClr val="0070C0"/>
                </a:solidFill>
              </a:rPr>
              <a:t>simpe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example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EOQ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Pam runs a mail-order business for gym equipment. Annual demand for the </a:t>
            </a:r>
            <a:r>
              <a:rPr lang="en-US" sz="2000" dirty="0" err="1"/>
              <a:t>TricoFlexers</a:t>
            </a:r>
            <a:r>
              <a:rPr lang="en-US" sz="2000" dirty="0"/>
              <a:t> is 16,000</a:t>
            </a:r>
            <a:r>
              <a:rPr lang="cs-CZ" sz="2000" dirty="0"/>
              <a:t> =A</a:t>
            </a:r>
            <a:r>
              <a:rPr lang="en-US" sz="2000" dirty="0"/>
              <a:t>. The annual holding cost per unit is $2.50</a:t>
            </a:r>
            <a:r>
              <a:rPr lang="cs-CZ" sz="2000" dirty="0"/>
              <a:t>=Ch</a:t>
            </a:r>
            <a:r>
              <a:rPr lang="en-US" sz="2000" dirty="0"/>
              <a:t> and the cost to place an order is $50</a:t>
            </a:r>
            <a:r>
              <a:rPr lang="cs-CZ" sz="2000" dirty="0"/>
              <a:t>=</a:t>
            </a:r>
            <a:r>
              <a:rPr lang="cs-CZ" sz="2000" dirty="0" err="1"/>
              <a:t>Cp</a:t>
            </a:r>
            <a:r>
              <a:rPr lang="en-US" sz="2000" dirty="0"/>
              <a:t>. What is the economic order quantity?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40968"/>
            <a:ext cx="3657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949" y="4486040"/>
            <a:ext cx="1943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>
            <a:stCxn id="6" idx="0"/>
          </p:cNvCxnSpPr>
          <p:nvPr/>
        </p:nvCxnSpPr>
        <p:spPr>
          <a:xfrm flipH="1" flipV="1">
            <a:off x="3463053" y="3982434"/>
            <a:ext cx="35446" cy="503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246956" y="448081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ZA" sz="1600" b="1" dirty="0" err="1"/>
              <a:t>Ch</a:t>
            </a:r>
            <a:r>
              <a:rPr lang="cs-CZ" sz="1600" b="1" dirty="0"/>
              <a:t> </a:t>
            </a:r>
            <a:r>
              <a:rPr lang="en-ZA" sz="1600" dirty="0"/>
              <a:t>=</a:t>
            </a:r>
            <a:r>
              <a:rPr lang="cs-CZ" sz="1600" dirty="0"/>
              <a:t> </a:t>
            </a:r>
            <a:r>
              <a:rPr lang="en-ZA" sz="1600" dirty="0"/>
              <a:t>Cost to hold one unit inventory for a year</a:t>
            </a:r>
          </a:p>
          <a:p>
            <a:pPr lvl="1"/>
            <a:r>
              <a:rPr lang="en-ZA" sz="1600" b="1" dirty="0" err="1"/>
              <a:t>Cp</a:t>
            </a:r>
            <a:r>
              <a:rPr lang="en-ZA" sz="1600" dirty="0"/>
              <a:t> = Cost to place a single order</a:t>
            </a:r>
          </a:p>
          <a:p>
            <a:pPr lvl="1"/>
            <a:r>
              <a:rPr lang="en-ZA" sz="1600" dirty="0"/>
              <a:t>  </a:t>
            </a:r>
            <a:r>
              <a:rPr lang="en-ZA" sz="1600" b="1" dirty="0"/>
              <a:t>A</a:t>
            </a:r>
            <a:r>
              <a:rPr lang="en-ZA" sz="1600" dirty="0"/>
              <a:t> = Demand for the year</a:t>
            </a:r>
            <a:r>
              <a:rPr lang="cs-CZ" sz="1600" dirty="0"/>
              <a:t> </a:t>
            </a:r>
          </a:p>
          <a:p>
            <a:pPr lvl="1"/>
            <a:r>
              <a:rPr lang="cs-CZ" sz="1600" dirty="0"/>
              <a:t>  </a:t>
            </a:r>
            <a:r>
              <a:rPr lang="cs-CZ" sz="1600" b="1" dirty="0"/>
              <a:t>Q</a:t>
            </a:r>
            <a:r>
              <a:rPr lang="cs-CZ" sz="1600" dirty="0"/>
              <a:t> = </a:t>
            </a:r>
            <a:r>
              <a:rPr lang="cs-CZ" sz="1600" dirty="0" err="1"/>
              <a:t>Quantity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orders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913976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EOQ</a:t>
            </a:r>
          </a:p>
        </p:txBody>
      </p:sp>
      <p:sp>
        <p:nvSpPr>
          <p:cNvPr id="5" name="Obdélník 4"/>
          <p:cNvSpPr/>
          <p:nvPr/>
        </p:nvSpPr>
        <p:spPr>
          <a:xfrm>
            <a:off x="1568810" y="2780928"/>
            <a:ext cx="6118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Děkuji </a:t>
            </a:r>
            <a:r>
              <a:rPr lang="cs-CZ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 pozornost 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23598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562</Words>
  <Application>Microsoft Office PowerPoint</Application>
  <PresentationFormat>Předvádění na obrazovce (4:3)</PresentationFormat>
  <Paragraphs>63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Motiv systému Office</vt:lpstr>
      <vt:lpstr>Economic Order Quantity-basics</vt:lpstr>
      <vt:lpstr>Karta zboží – záložka doplnění</vt:lpstr>
      <vt:lpstr>EOQ 1</vt:lpstr>
      <vt:lpstr>EOQ 2</vt:lpstr>
      <vt:lpstr>EOQ 3  </vt:lpstr>
      <vt:lpstr> EOQ4 -  Carrying cost (náklady na skladování)  </vt:lpstr>
      <vt:lpstr>EOQ 5</vt:lpstr>
      <vt:lpstr>EOQ 6 – simpe example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Order Quantity-basics</dc:title>
  <dc:creator>Skorkovsky Jaromir</dc:creator>
  <cp:lastModifiedBy>Miki Skorkovský</cp:lastModifiedBy>
  <cp:revision>16</cp:revision>
  <dcterms:created xsi:type="dcterms:W3CDTF">2017-09-19T07:51:23Z</dcterms:created>
  <dcterms:modified xsi:type="dcterms:W3CDTF">2023-03-27T12:44:30Z</dcterms:modified>
</cp:coreProperties>
</file>