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60" r:id="rId7"/>
    <p:sldId id="297" r:id="rId8"/>
    <p:sldId id="298" r:id="rId9"/>
    <p:sldId id="299" r:id="rId10"/>
    <p:sldId id="264" r:id="rId11"/>
    <p:sldId id="265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74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5" r:id="rId33"/>
    <p:sldId id="326" r:id="rId34"/>
    <p:sldId id="327" r:id="rId35"/>
    <p:sldId id="321" r:id="rId36"/>
    <p:sldId id="323" r:id="rId37"/>
    <p:sldId id="324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649" autoAdjust="0"/>
  </p:normalViewPr>
  <p:slideViewPr>
    <p:cSldViewPr snapToGrid="0">
      <p:cViewPr varScale="1">
        <p:scale>
          <a:sx n="59" d="100"/>
          <a:sy n="59" d="100"/>
        </p:scale>
        <p:origin x="924" y="6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193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906BD8-9DE0-42C8-A0EA-88923C8BE4CC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8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9048" tIns="49524" rIns="99048" bIns="49524"/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Snow White and seven dwarfs</a:t>
            </a:r>
            <a:endParaRPr lang="en-US" altLang="cs-CZ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BC06F-9963-474E-8E5E-372677AC3948}" type="slidenum">
              <a:rPr lang="en-US" altLang="cs-CZ" sz="1300" u="none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cs-CZ" sz="1300" u="none">
              <a:cs typeface="Arial" panose="020B0604020202020204" pitchFamily="34" charset="0"/>
            </a:endParaRPr>
          </a:p>
        </p:txBody>
      </p:sp>
      <p:sp>
        <p:nvSpPr>
          <p:cNvPr id="16389" name="Footer Placeholder 4"/>
          <p:cNvSpPr txBox="1">
            <a:spLocks noGrp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cs-CZ" sz="1300" u="none">
                <a:cs typeface="Arial" panose="020B0604020202020204" pitchFamily="34" charset="0"/>
              </a:rPr>
              <a:t>© 2010 Pearson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45139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err="1"/>
              <a:t>Established</a:t>
            </a:r>
            <a:r>
              <a:rPr lang="cs-CZ" altLang="cs-CZ" dirty="0"/>
              <a:t> 1973 Italy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605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cs-CZ" sz="1200" dirty="0" smtClean="0"/>
              <a:t>KOH-I-NOOR</a:t>
            </a:r>
            <a:r>
              <a:rPr lang="cs-CZ" altLang="cs-CZ" sz="12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1200" dirty="0" err="1" smtClean="0"/>
              <a:t>Since</a:t>
            </a:r>
            <a:r>
              <a:rPr lang="cs-CZ" altLang="cs-CZ" sz="1200" dirty="0" smtClean="0"/>
              <a:t> 1790</a:t>
            </a:r>
          </a:p>
          <a:p>
            <a:pPr>
              <a:lnSpc>
                <a:spcPct val="90000"/>
              </a:lnSpc>
            </a:pPr>
            <a:r>
              <a:rPr lang="cs-CZ" altLang="cs-CZ" sz="1200" dirty="0" smtClean="0"/>
              <a:t>2004 </a:t>
            </a:r>
            <a:r>
              <a:rPr lang="cs-CZ" altLang="cs-CZ" sz="1200" dirty="0" err="1" smtClean="0"/>
              <a:t>factory</a:t>
            </a:r>
            <a:r>
              <a:rPr lang="en-GB" altLang="cs-CZ" sz="1200" dirty="0" smtClean="0"/>
              <a:t> KOH-I-NOOR Nanjing Stationery CO. Ltd. </a:t>
            </a:r>
            <a:r>
              <a:rPr lang="cs-CZ" altLang="cs-CZ" sz="1200" dirty="0" smtClean="0"/>
              <a:t>in</a:t>
            </a:r>
            <a:r>
              <a:rPr lang="en-GB" altLang="cs-CZ" sz="1200" dirty="0" smtClean="0"/>
              <a:t> Nanjing</a:t>
            </a:r>
            <a:r>
              <a:rPr lang="cs-CZ" altLang="cs-CZ" sz="1200" dirty="0" smtClean="0"/>
              <a:t>, </a:t>
            </a:r>
            <a:r>
              <a:rPr lang="cs-CZ" altLang="cs-CZ" sz="1200" dirty="0" err="1" smtClean="0"/>
              <a:t>China</a:t>
            </a:r>
            <a:r>
              <a:rPr lang="cs-CZ" altLang="cs-CZ" sz="1200" dirty="0" smtClean="0"/>
              <a:t> – a part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production</a:t>
            </a:r>
            <a:r>
              <a:rPr lang="cs-CZ" altLang="cs-CZ" sz="1200" dirty="0" smtClean="0"/>
              <a:t> has </a:t>
            </a:r>
            <a:r>
              <a:rPr lang="cs-CZ" altLang="cs-CZ" sz="1200" dirty="0" err="1" smtClean="0"/>
              <a:t>been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removed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from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the</a:t>
            </a:r>
            <a:r>
              <a:rPr lang="cs-CZ" altLang="cs-CZ" sz="1200" dirty="0" smtClean="0"/>
              <a:t> Czech </a:t>
            </a:r>
            <a:r>
              <a:rPr lang="cs-CZ" altLang="cs-CZ" sz="1200" dirty="0" err="1" smtClean="0"/>
              <a:t>republic</a:t>
            </a:r>
            <a:endParaRPr lang="cs-CZ" alt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458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E651-89E5-4593-97AE-16903160AE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8912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F5CA7-8457-471D-9A77-18F3AA4795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966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lever.com/news/press-releases/2013/13-01-31-Unilever-to-invest-EUR75-million-in-building-capacity-and-capability-in-South-Africa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atta.travel/news/2015/02/qatar-airways-to-expand-in-south-afric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smtClean="0"/>
              <a:t>Sylva </a:t>
            </a:r>
            <a:r>
              <a:rPr lang="cs-CZ" noProof="0" dirty="0" err="1" smtClean="0"/>
              <a:t>Zakova</a:t>
            </a:r>
            <a:r>
              <a:rPr lang="cs-CZ" noProof="0" dirty="0" smtClean="0"/>
              <a:t> Talpova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International Management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Formulating</a:t>
            </a:r>
            <a:r>
              <a:rPr lang="cs-CZ" dirty="0"/>
              <a:t> </a:t>
            </a:r>
            <a:r>
              <a:rPr lang="cs-CZ" dirty="0" err="1"/>
              <a:t>Strategy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2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Mission</a:t>
            </a:r>
            <a:r>
              <a:rPr lang="cs-CZ" altLang="cs-CZ" dirty="0"/>
              <a:t> and </a:t>
            </a:r>
            <a:r>
              <a:rPr lang="cs-CZ" altLang="cs-CZ" dirty="0" err="1"/>
              <a:t>Objectives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dirty="0"/>
              <a:t>Sanyo</a:t>
            </a:r>
          </a:p>
          <a:p>
            <a:pPr marL="72000" indent="0">
              <a:buNone/>
            </a:pPr>
            <a:r>
              <a:rPr lang="en-US" sz="1800" i="1" dirty="0" smtClean="0"/>
              <a:t>Corporate </a:t>
            </a:r>
            <a:r>
              <a:rPr lang="en-US" sz="1800" i="1" dirty="0"/>
              <a:t>philosophy: to make products and services indispensable for people all over the world, offering a more enjoyable life. Digital technology and core competence generate joy, excitement, and impact, a more comfortable life in harmony with the global environment.</a:t>
            </a:r>
          </a:p>
          <a:p>
            <a:pPr marL="72000" indent="0">
              <a:buNone/>
            </a:pPr>
            <a:r>
              <a:rPr lang="en-US" dirty="0"/>
              <a:t>Siemens</a:t>
            </a:r>
          </a:p>
          <a:p>
            <a:pPr marL="72000" indent="0">
              <a:buNone/>
            </a:pPr>
            <a:r>
              <a:rPr lang="en-US" sz="1800" i="1" dirty="0" smtClean="0"/>
              <a:t>Success </a:t>
            </a:r>
            <a:r>
              <a:rPr lang="en-US" sz="1800" i="1" dirty="0"/>
              <a:t>depends on success of our customers. We provide experience and solutions so they can achieve their objectives fast and effectively. We turn our people´s imagination and best practices in successful technologies and products. This makes us a premium investment for our shareholders. Our ideas, technologies and activities help create a better world.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8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Mission</a:t>
            </a:r>
            <a:r>
              <a:rPr lang="cs-CZ" altLang="cs-CZ" dirty="0"/>
              <a:t> and </a:t>
            </a:r>
            <a:r>
              <a:rPr lang="cs-CZ" altLang="cs-CZ" dirty="0" err="1"/>
              <a:t>Objectives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5689189" cy="4139998"/>
          </a:xfrm>
        </p:spPr>
        <p:txBody>
          <a:bodyPr/>
          <a:lstStyle/>
          <a:p>
            <a:pPr marL="72000" indent="0">
              <a:buNone/>
            </a:pPr>
            <a:r>
              <a:rPr lang="en-US" altLang="cs-CZ" dirty="0"/>
              <a:t>A firm’s GLOBAL OBJECTIVES flow from its mission, usually fall into the areas of marketing, profitability, finance, production, and research and development.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9"/>
          <a:stretch>
            <a:fillRect/>
          </a:stretch>
        </p:blipFill>
        <p:spPr bwMode="auto">
          <a:xfrm>
            <a:off x="6854229" y="619332"/>
            <a:ext cx="4335462" cy="5043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6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Environmental Assessment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cs-CZ" dirty="0" smtClean="0"/>
              <a:t>T</a:t>
            </a:r>
            <a:r>
              <a:rPr lang="en-US" altLang="cs-CZ" dirty="0"/>
              <a:t>he first major step in weighing international strategic options </a:t>
            </a:r>
            <a:endParaRPr lang="cs-CZ" altLang="cs-CZ" dirty="0" smtClean="0"/>
          </a:p>
          <a:p>
            <a:pPr marL="0" indent="0">
              <a:buNone/>
              <a:defRPr/>
            </a:pPr>
            <a:endParaRPr lang="cs-CZ" altLang="cs-CZ" dirty="0"/>
          </a:p>
          <a:p>
            <a:pPr marL="609600" indent="-609600">
              <a:defRPr/>
            </a:pPr>
            <a:r>
              <a:rPr lang="cs-CZ" altLang="cs-CZ" sz="2000" b="1" dirty="0" err="1" smtClean="0"/>
              <a:t>Information</a:t>
            </a:r>
            <a:r>
              <a:rPr lang="cs-CZ" altLang="cs-CZ" sz="2000" b="1" dirty="0" smtClean="0"/>
              <a:t> </a:t>
            </a:r>
            <a:r>
              <a:rPr lang="cs-CZ" altLang="cs-CZ" sz="2000" b="1" dirty="0" err="1"/>
              <a:t>gathering</a:t>
            </a:r>
            <a:r>
              <a:rPr lang="cs-CZ" altLang="cs-CZ" sz="2000" b="1" dirty="0"/>
              <a:t>/ </a:t>
            </a:r>
            <a:r>
              <a:rPr lang="cs-CZ" altLang="cs-CZ" sz="2000" b="1" dirty="0" err="1"/>
              <a:t>Sources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information</a:t>
            </a:r>
            <a:r>
              <a:rPr lang="cs-CZ" altLang="cs-CZ" sz="2000" b="1" dirty="0"/>
              <a:t>  </a:t>
            </a:r>
            <a:r>
              <a:rPr lang="cs-CZ" altLang="cs-CZ" sz="2000" dirty="0"/>
              <a:t>(data </a:t>
            </a:r>
            <a:r>
              <a:rPr lang="cs-CZ" altLang="cs-CZ" sz="2000" dirty="0" err="1"/>
              <a:t>can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tampered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with</a:t>
            </a:r>
            <a:r>
              <a:rPr lang="cs-CZ" altLang="cs-CZ" sz="2000" dirty="0"/>
              <a:t> by </a:t>
            </a:r>
            <a:r>
              <a:rPr lang="cs-CZ" altLang="cs-CZ" sz="2000" dirty="0" err="1"/>
              <a:t>government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officials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e.g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South</a:t>
            </a:r>
            <a:r>
              <a:rPr lang="cs-CZ" altLang="cs-CZ" sz="2000" dirty="0"/>
              <a:t> Korea – </a:t>
            </a:r>
            <a:r>
              <a:rPr lang="cs-CZ" altLang="cs-CZ" sz="2000" dirty="0" err="1"/>
              <a:t>conflicting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official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figures</a:t>
            </a:r>
            <a:r>
              <a:rPr lang="cs-CZ" altLang="cs-CZ" sz="2000" dirty="0" smtClean="0"/>
              <a:t>)</a:t>
            </a:r>
          </a:p>
          <a:p>
            <a:pPr marL="609600" indent="-609600">
              <a:defRPr/>
            </a:pPr>
            <a:endParaRPr lang="cs-CZ" altLang="cs-CZ" sz="2000" dirty="0"/>
          </a:p>
          <a:p>
            <a:pPr marL="609600" indent="-609600">
              <a:defRPr/>
            </a:pPr>
            <a:r>
              <a:rPr lang="en-US" altLang="cs-CZ" sz="2000" b="1" dirty="0"/>
              <a:t>Environmental scanning</a:t>
            </a:r>
            <a:r>
              <a:rPr lang="en-US" altLang="cs-CZ" sz="2000" dirty="0"/>
              <a:t> </a:t>
            </a:r>
            <a:r>
              <a:rPr lang="cs-CZ" altLang="cs-CZ" sz="2000" dirty="0"/>
              <a:t>-</a:t>
            </a:r>
            <a:r>
              <a:rPr lang="en-US" altLang="cs-CZ" sz="2000" dirty="0"/>
              <a:t> process of forecasting relevant trends, competitive actions, and circumstances that will affect operations in geographic areas of potential interest</a:t>
            </a:r>
            <a:endParaRPr lang="cs-CZ" altLang="cs-CZ" sz="2000" dirty="0"/>
          </a:p>
          <a:p>
            <a:pPr marL="609600" indent="-609600">
              <a:defRPr/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2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Environmental Assessment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767503"/>
            <a:ext cx="10753200" cy="4139998"/>
          </a:xfrm>
        </p:spPr>
        <p:txBody>
          <a:bodyPr/>
          <a:lstStyle/>
          <a:p>
            <a:pPr marL="72000" indent="0">
              <a:buNone/>
              <a:tabLst>
                <a:tab pos="385763" algn="l"/>
              </a:tabLst>
              <a:defRPr/>
            </a:pP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en-US" altLang="cs-CZ" sz="2000" dirty="0"/>
              <a:t>most common methods for conducting an environmental scan are as follows: </a:t>
            </a:r>
          </a:p>
          <a:p>
            <a:pPr marL="841375" lvl="1" indent="-442913">
              <a:tabLst>
                <a:tab pos="385763" algn="l"/>
              </a:tabLst>
              <a:defRPr/>
            </a:pPr>
            <a:r>
              <a:rPr lang="en-US" altLang="cs-CZ" sz="2400" dirty="0"/>
              <a:t>Asking experts</a:t>
            </a:r>
            <a:r>
              <a:rPr lang="en-US" altLang="cs-CZ" dirty="0"/>
              <a:t> in the industry to discuss industry trends and to make projections about the future.</a:t>
            </a:r>
          </a:p>
          <a:p>
            <a:pPr marL="841375" lvl="1" indent="-442913">
              <a:tabLst>
                <a:tab pos="385763" algn="l"/>
              </a:tabLst>
              <a:defRPr/>
            </a:pPr>
            <a:r>
              <a:rPr lang="en-US" altLang="cs-CZ" dirty="0"/>
              <a:t>Using</a:t>
            </a:r>
            <a:r>
              <a:rPr lang="en-US" altLang="cs-CZ" sz="2400" dirty="0"/>
              <a:t> </a:t>
            </a:r>
            <a:r>
              <a:rPr lang="en-US" altLang="cs-CZ" dirty="0"/>
              <a:t>historical industry </a:t>
            </a:r>
            <a:r>
              <a:rPr lang="en-US" altLang="cs-CZ" sz="2400" dirty="0"/>
              <a:t>trends </a:t>
            </a:r>
            <a:r>
              <a:rPr lang="en-US" altLang="cs-CZ" dirty="0"/>
              <a:t>to forecast future developments.</a:t>
            </a:r>
          </a:p>
          <a:p>
            <a:pPr marL="841375" lvl="1" indent="-442913">
              <a:tabLst>
                <a:tab pos="385763" algn="l"/>
              </a:tabLst>
              <a:defRPr/>
            </a:pPr>
            <a:r>
              <a:rPr lang="en-US" altLang="cs-CZ" sz="2400" dirty="0"/>
              <a:t>Asking knowledgeable managers </a:t>
            </a:r>
            <a:r>
              <a:rPr lang="en-US" altLang="cs-CZ" dirty="0"/>
              <a:t>to write scenarios describing what they foresee for the industry over the next two to three years.</a:t>
            </a:r>
          </a:p>
          <a:p>
            <a:pPr marL="841375" lvl="1" indent="-442913">
              <a:tabLst>
                <a:tab pos="385763" algn="l"/>
              </a:tabLst>
              <a:defRPr/>
            </a:pPr>
            <a:r>
              <a:rPr lang="en-US" altLang="cs-CZ" dirty="0"/>
              <a:t>Using computers to </a:t>
            </a:r>
            <a:r>
              <a:rPr lang="en-US" altLang="cs-CZ" sz="2400" dirty="0"/>
              <a:t>simulate</a:t>
            </a:r>
            <a:r>
              <a:rPr lang="en-US" altLang="cs-CZ" dirty="0"/>
              <a:t> the industry environment and to generate likely future developments.</a:t>
            </a:r>
          </a:p>
          <a:p>
            <a:pPr>
              <a:defRPr/>
            </a:pPr>
            <a:endParaRPr lang="cs-CZ" sz="2400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163736" y="4393257"/>
            <a:ext cx="6339281" cy="230832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1800" b="1" dirty="0" err="1"/>
              <a:t>Porter´s</a:t>
            </a:r>
            <a:r>
              <a:rPr lang="cs-CZ" altLang="cs-CZ" sz="1800" b="1" dirty="0"/>
              <a:t> f</a:t>
            </a:r>
            <a:r>
              <a:rPr lang="en-US" altLang="cs-CZ" sz="1800" b="1" dirty="0" err="1"/>
              <a:t>ive</a:t>
            </a:r>
            <a:r>
              <a:rPr lang="en-US" altLang="cs-CZ" sz="1800" b="1" dirty="0"/>
              <a:t> forces </a:t>
            </a:r>
            <a:r>
              <a:rPr lang="en-US" altLang="cs-CZ" sz="1800" dirty="0"/>
              <a:t>that determine industry competitiveness:</a:t>
            </a:r>
          </a:p>
          <a:p>
            <a:pPr marL="831850" lvl="1" indent="-422275">
              <a:buFont typeface="Arial" panose="020B0604020202020204" pitchFamily="34" charset="0"/>
              <a:buChar char="•"/>
              <a:defRPr/>
            </a:pPr>
            <a:r>
              <a:rPr lang="en-US" altLang="cs-CZ" sz="1800" dirty="0"/>
              <a:t>buyers</a:t>
            </a:r>
          </a:p>
          <a:p>
            <a:pPr marL="831850" lvl="1" indent="-422275">
              <a:buFont typeface="Arial" panose="020B0604020202020204" pitchFamily="34" charset="0"/>
              <a:buChar char="•"/>
              <a:defRPr/>
            </a:pPr>
            <a:r>
              <a:rPr lang="en-US" altLang="cs-CZ" sz="1800" dirty="0"/>
              <a:t>suppliers</a:t>
            </a:r>
          </a:p>
          <a:p>
            <a:pPr marL="831850" lvl="1" indent="-422275">
              <a:buFont typeface="Arial" panose="020B0604020202020204" pitchFamily="34" charset="0"/>
              <a:buChar char="•"/>
              <a:defRPr/>
            </a:pPr>
            <a:r>
              <a:rPr lang="en-US" altLang="cs-CZ" sz="1800" dirty="0"/>
              <a:t>potential new entrants to the industry</a:t>
            </a:r>
          </a:p>
          <a:p>
            <a:pPr marL="831850" lvl="1" indent="-422275">
              <a:buFont typeface="Arial" panose="020B0604020202020204" pitchFamily="34" charset="0"/>
              <a:buChar char="•"/>
              <a:defRPr/>
            </a:pPr>
            <a:r>
              <a:rPr lang="en-US" altLang="cs-CZ" sz="1800" dirty="0"/>
              <a:t>the availability of substitute goods </a:t>
            </a:r>
            <a:r>
              <a:rPr lang="en-US" altLang="cs-CZ" sz="1800" dirty="0" smtClean="0"/>
              <a:t>and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services</a:t>
            </a:r>
            <a:endParaRPr lang="en-US" altLang="cs-CZ" sz="1800" dirty="0"/>
          </a:p>
          <a:p>
            <a:pPr marL="831850" lvl="1" indent="-422275">
              <a:buFont typeface="Arial" panose="020B0604020202020204" pitchFamily="34" charset="0"/>
              <a:buChar char="•"/>
              <a:defRPr/>
            </a:pPr>
            <a:r>
              <a:rPr lang="en-US" altLang="cs-CZ" sz="1800" dirty="0"/>
              <a:t>rivalry among the competitors.</a:t>
            </a:r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196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Internal Analysis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cs-CZ" altLang="cs-CZ" dirty="0" smtClean="0"/>
              <a:t>D</a:t>
            </a:r>
            <a:r>
              <a:rPr lang="en-US" altLang="cs-CZ" dirty="0" err="1"/>
              <a:t>etermines</a:t>
            </a:r>
            <a:r>
              <a:rPr lang="en-US" altLang="cs-CZ" dirty="0"/>
              <a:t> which areas of the firm’s operations represent strengths or weaknesses compared to competitors so that the firm may use that information to its strategic </a:t>
            </a:r>
            <a:r>
              <a:rPr lang="en-US" altLang="cs-CZ" dirty="0" smtClean="0"/>
              <a:t>advantage</a:t>
            </a:r>
            <a:endParaRPr lang="cs-CZ" altLang="cs-CZ" dirty="0"/>
          </a:p>
          <a:p>
            <a:pPr marL="609600" indent="-609600"/>
            <a:r>
              <a:rPr lang="cs-CZ" altLang="cs-CZ" dirty="0" err="1"/>
              <a:t>Identifying</a:t>
            </a:r>
            <a:r>
              <a:rPr lang="cs-CZ" altLang="cs-CZ" dirty="0"/>
              <a:t> </a:t>
            </a:r>
            <a:r>
              <a:rPr lang="cs-CZ" altLang="cs-CZ" dirty="0" err="1"/>
              <a:t>resources</a:t>
            </a:r>
            <a:r>
              <a:rPr lang="cs-CZ" altLang="cs-CZ" dirty="0"/>
              <a:t> and </a:t>
            </a:r>
            <a:r>
              <a:rPr lang="cs-CZ" altLang="cs-CZ" dirty="0" err="1"/>
              <a:t>competencies</a:t>
            </a:r>
            <a:r>
              <a:rPr lang="cs-CZ" altLang="cs-CZ" dirty="0"/>
              <a:t>, </a:t>
            </a:r>
            <a:r>
              <a:rPr lang="cs-CZ" altLang="cs-CZ" dirty="0" err="1"/>
              <a:t>value</a:t>
            </a:r>
            <a:r>
              <a:rPr lang="cs-CZ" altLang="cs-CZ" dirty="0"/>
              <a:t> </a:t>
            </a:r>
            <a:r>
              <a:rPr lang="cs-CZ" altLang="cs-CZ" dirty="0" err="1"/>
              <a:t>chain</a:t>
            </a:r>
            <a:r>
              <a:rPr lang="cs-CZ" altLang="cs-CZ" dirty="0"/>
              <a:t> </a:t>
            </a:r>
            <a:r>
              <a:rPr lang="cs-CZ" altLang="cs-CZ" dirty="0" err="1"/>
              <a:t>analysis</a:t>
            </a:r>
            <a:endParaRPr lang="cs-CZ" altLang="cs-CZ" dirty="0"/>
          </a:p>
          <a:p>
            <a:pPr marL="609600" indent="-609600"/>
            <a:r>
              <a:rPr lang="en-US" altLang="cs-CZ" dirty="0"/>
              <a:t>Identification of key success factors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0327" y="4896369"/>
            <a:ext cx="4022725" cy="175610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80000"/>
              </a:lnSpc>
              <a:defRPr/>
            </a:pPr>
            <a:endParaRPr lang="cs-CZ" sz="1600" b="1" kern="0" dirty="0">
              <a:solidFill>
                <a:schemeClr val="tx1"/>
              </a:solidFill>
            </a:endParaRPr>
          </a:p>
          <a:p>
            <a:pPr marL="273050" indent="-273050">
              <a:lnSpc>
                <a:spcPct val="80000"/>
              </a:lnSpc>
              <a:defRPr/>
            </a:pPr>
            <a:r>
              <a:rPr lang="en-US" sz="1600" b="1" kern="0" dirty="0" smtClean="0">
                <a:solidFill>
                  <a:schemeClr val="tx1"/>
                </a:solidFill>
              </a:rPr>
              <a:t>Technological capability:</a:t>
            </a:r>
            <a:r>
              <a:rPr lang="en-US" sz="1600" b="1" kern="0" dirty="0" smtClean="0">
                <a:solidFill>
                  <a:schemeClr val="accent1"/>
                </a:solidFill>
              </a:rPr>
              <a:t> </a:t>
            </a:r>
            <a:r>
              <a:rPr lang="en-US" sz="1600" b="1" kern="0" dirty="0" smtClean="0">
                <a:solidFill>
                  <a:srgbClr val="7030A0"/>
                </a:solidFill>
              </a:rPr>
              <a:t>Microsoft</a:t>
            </a:r>
            <a:endParaRPr lang="cs-CZ" sz="1600" b="1" kern="0" dirty="0" smtClean="0">
              <a:solidFill>
                <a:srgbClr val="7030A0"/>
              </a:solidFill>
            </a:endParaRPr>
          </a:p>
          <a:p>
            <a:pPr marL="273050" indent="-273050">
              <a:lnSpc>
                <a:spcPct val="80000"/>
              </a:lnSpc>
              <a:defRPr/>
            </a:pPr>
            <a:endParaRPr lang="cs-CZ" sz="1600" b="1" kern="0" dirty="0">
              <a:solidFill>
                <a:srgbClr val="7030A0"/>
              </a:solidFill>
            </a:endParaRPr>
          </a:p>
          <a:p>
            <a:pPr marL="273050" indent="-273050">
              <a:lnSpc>
                <a:spcPct val="80000"/>
              </a:lnSpc>
              <a:defRPr/>
            </a:pPr>
            <a:r>
              <a:rPr lang="en-US" sz="1600" b="1" kern="0" dirty="0" smtClean="0">
                <a:solidFill>
                  <a:schemeClr val="tx1"/>
                </a:solidFill>
              </a:rPr>
              <a:t>Distribution channels: </a:t>
            </a:r>
            <a:r>
              <a:rPr lang="en-US" sz="1600" b="1" kern="0" dirty="0" smtClean="0">
                <a:solidFill>
                  <a:srgbClr val="7030A0"/>
                </a:solidFill>
              </a:rPr>
              <a:t>Wal-Mart</a:t>
            </a:r>
            <a:endParaRPr lang="cs-CZ" sz="1600" b="1" kern="0" dirty="0" smtClean="0">
              <a:solidFill>
                <a:srgbClr val="7030A0"/>
              </a:solidFill>
            </a:endParaRPr>
          </a:p>
          <a:p>
            <a:pPr marL="273050" indent="-273050">
              <a:lnSpc>
                <a:spcPct val="80000"/>
              </a:lnSpc>
              <a:defRPr/>
            </a:pPr>
            <a:endParaRPr lang="cs-CZ" sz="1600" b="1" kern="0" dirty="0">
              <a:solidFill>
                <a:srgbClr val="7030A0"/>
              </a:solidFill>
            </a:endParaRPr>
          </a:p>
          <a:p>
            <a:pPr marL="273050" indent="-273050">
              <a:lnSpc>
                <a:spcPct val="80000"/>
              </a:lnSpc>
              <a:defRPr/>
            </a:pPr>
            <a:r>
              <a:rPr lang="en-US" sz="1600" b="1" kern="0" dirty="0" smtClean="0">
                <a:solidFill>
                  <a:schemeClr val="tx1"/>
                </a:solidFill>
              </a:rPr>
              <a:t>Promotion capabilities: </a:t>
            </a:r>
            <a:r>
              <a:rPr lang="en-US" sz="1600" b="1" kern="0" dirty="0" smtClean="0">
                <a:solidFill>
                  <a:srgbClr val="7030A0"/>
                </a:solidFill>
              </a:rPr>
              <a:t>Disney</a:t>
            </a:r>
            <a:endParaRPr lang="cs-CZ" sz="1600" b="1" kern="0" dirty="0">
              <a:solidFill>
                <a:srgbClr val="7030A0"/>
              </a:solidFill>
            </a:endParaRPr>
          </a:p>
          <a:p>
            <a:pPr marL="273050" indent="-273050">
              <a:lnSpc>
                <a:spcPct val="80000"/>
              </a:lnSpc>
              <a:defRPr/>
            </a:pPr>
            <a:endParaRPr lang="cs-CZ" sz="1600" b="1" kern="0" dirty="0" smtClean="0">
              <a:solidFill>
                <a:srgbClr val="7030A0"/>
              </a:solidFill>
            </a:endParaRPr>
          </a:p>
          <a:p>
            <a:pPr marL="273050" indent="-273050">
              <a:lnSpc>
                <a:spcPct val="80000"/>
              </a:lnSpc>
              <a:defRPr/>
            </a:pPr>
            <a:r>
              <a:rPr lang="cs-CZ" sz="1600" b="1" kern="0" dirty="0" smtClean="0">
                <a:solidFill>
                  <a:schemeClr val="tx1"/>
                </a:solidFill>
              </a:rPr>
              <a:t>Online sales </a:t>
            </a:r>
            <a:r>
              <a:rPr lang="cs-CZ" sz="1600" b="1" kern="0" dirty="0" smtClean="0">
                <a:solidFill>
                  <a:srgbClr val="7030A0"/>
                </a:solidFill>
              </a:rPr>
              <a:t>(</a:t>
            </a:r>
            <a:r>
              <a:rPr lang="cs-CZ" sz="1600" b="1" kern="0" dirty="0" err="1" smtClean="0">
                <a:solidFill>
                  <a:srgbClr val="7030A0"/>
                </a:solidFill>
              </a:rPr>
              <a:t>know</a:t>
            </a:r>
            <a:r>
              <a:rPr lang="cs-CZ" sz="1600" b="1" kern="0" dirty="0" smtClean="0">
                <a:solidFill>
                  <a:srgbClr val="7030A0"/>
                </a:solidFill>
              </a:rPr>
              <a:t> </a:t>
            </a:r>
            <a:r>
              <a:rPr lang="cs-CZ" sz="1600" b="1" kern="0" dirty="0" err="1" smtClean="0">
                <a:solidFill>
                  <a:srgbClr val="7030A0"/>
                </a:solidFill>
              </a:rPr>
              <a:t>how</a:t>
            </a:r>
            <a:r>
              <a:rPr lang="cs-CZ" sz="1600" b="1" kern="0" dirty="0" smtClean="0">
                <a:solidFill>
                  <a:srgbClr val="7030A0"/>
                </a:solidFill>
              </a:rPr>
              <a:t>): Tesco</a:t>
            </a:r>
            <a:endParaRPr lang="en-US" sz="1600" b="1" kern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Competitive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 and </a:t>
            </a:r>
            <a:r>
              <a:rPr lang="cs-CZ" dirty="0" err="1" smtClean="0"/>
              <a:t>generic</a:t>
            </a:r>
            <a:r>
              <a:rPr lang="cs-CZ" dirty="0" smtClean="0"/>
              <a:t> </a:t>
            </a:r>
            <a:r>
              <a:rPr lang="cs-CZ" dirty="0" err="1" smtClean="0"/>
              <a:t>strategies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cs-CZ" dirty="0"/>
              <a:t>Firm´s managers assess the firms capabilities and key success factors compared to those of its competitors </a:t>
            </a:r>
            <a:endParaRPr lang="cs-CZ" altLang="cs-CZ" dirty="0"/>
          </a:p>
          <a:p>
            <a:pPr marL="609600" indent="-609600"/>
            <a:r>
              <a:rPr lang="en-US" altLang="cs-CZ" dirty="0"/>
              <a:t>SWOT analysis</a:t>
            </a:r>
            <a:endParaRPr lang="cs-CZ" altLang="cs-CZ" dirty="0"/>
          </a:p>
          <a:p>
            <a:pPr marL="609600" indent="-609600"/>
            <a:r>
              <a:rPr lang="cs-CZ" altLang="cs-CZ" dirty="0"/>
              <a:t>CORE COMPETENCIES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Generic strategies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defRPr/>
            </a:pPr>
            <a:r>
              <a:rPr lang="en-US" altLang="cs-CZ" b="1" dirty="0"/>
              <a:t>Cost strategy</a:t>
            </a:r>
            <a:r>
              <a:rPr lang="en-US" altLang="cs-CZ" dirty="0"/>
              <a:t>: a strategy that relies on low price through the pursuit of cost </a:t>
            </a:r>
            <a:r>
              <a:rPr lang="en-US" altLang="cs-CZ" dirty="0" smtClean="0"/>
              <a:t>reductions</a:t>
            </a:r>
            <a:endParaRPr lang="en-US" altLang="cs-CZ" dirty="0"/>
          </a:p>
          <a:p>
            <a:pPr marL="385763" indent="-385763">
              <a:defRPr/>
            </a:pPr>
            <a:endParaRPr lang="en-US" altLang="cs-CZ" dirty="0"/>
          </a:p>
          <a:p>
            <a:pPr marL="385763" indent="-385763">
              <a:defRPr/>
            </a:pPr>
            <a:r>
              <a:rPr lang="en-US" altLang="cs-CZ" b="1" dirty="0"/>
              <a:t>Differentiation strategy</a:t>
            </a:r>
            <a:r>
              <a:rPr lang="en-US" altLang="cs-CZ" dirty="0"/>
              <a:t>: a strategy directed toward creating something that is perceived as being </a:t>
            </a:r>
            <a:r>
              <a:rPr lang="en-US" altLang="cs-CZ" dirty="0" smtClean="0"/>
              <a:t>unique</a:t>
            </a:r>
            <a:endParaRPr lang="en-US" altLang="cs-CZ" dirty="0"/>
          </a:p>
          <a:p>
            <a:pPr marL="385763" indent="-385763">
              <a:defRPr/>
            </a:pPr>
            <a:endParaRPr lang="en-US" altLang="cs-CZ" dirty="0"/>
          </a:p>
          <a:p>
            <a:pPr marL="385763" indent="-385763">
              <a:defRPr/>
            </a:pPr>
            <a:r>
              <a:rPr lang="en-US" altLang="cs-CZ" b="1" dirty="0"/>
              <a:t>Focus strategy</a:t>
            </a:r>
            <a:r>
              <a:rPr lang="en-US" altLang="cs-CZ" dirty="0"/>
              <a:t>: a strategy that concentrates on a particular buyer group and </a:t>
            </a:r>
            <a:r>
              <a:rPr lang="en-US" altLang="cs-CZ" dirty="0" smtClean="0"/>
              <a:t>segments</a:t>
            </a:r>
            <a:endParaRPr lang="en-US" alt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3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1032976" cy="451576"/>
          </a:xfrm>
        </p:spPr>
        <p:txBody>
          <a:bodyPr/>
          <a:lstStyle/>
          <a:p>
            <a:r>
              <a:rPr lang="en-US" altLang="cs-CZ" dirty="0"/>
              <a:t>Global and International Strategy alternatives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b="1" dirty="0" smtClean="0"/>
              <a:t>Global </a:t>
            </a:r>
            <a:r>
              <a:rPr lang="en-US" altLang="cs-CZ" b="1" dirty="0"/>
              <a:t>strategic alternatives</a:t>
            </a:r>
            <a:r>
              <a:rPr lang="cs-CZ" altLang="cs-CZ" dirty="0"/>
              <a:t> - </a:t>
            </a:r>
            <a:r>
              <a:rPr lang="en-US" altLang="cs-CZ" dirty="0"/>
              <a:t>determining the overall approach to the global marketplace a firm wishes to take</a:t>
            </a:r>
            <a:endParaRPr lang="cs-CZ" altLang="cs-CZ" dirty="0"/>
          </a:p>
          <a:p>
            <a:endParaRPr lang="en-US" alt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8800" y="3128302"/>
            <a:ext cx="5048180" cy="240982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defRPr/>
            </a:pPr>
            <a:r>
              <a:rPr lang="cs-CZ" sz="1600" b="1" kern="0" dirty="0" smtClean="0">
                <a:solidFill>
                  <a:srgbClr val="000000"/>
                </a:solidFill>
              </a:rPr>
              <a:t> </a:t>
            </a:r>
            <a:r>
              <a:rPr lang="en-US" sz="1600" b="1" kern="0" dirty="0" smtClean="0">
                <a:solidFill>
                  <a:srgbClr val="000000"/>
                </a:solidFill>
              </a:rPr>
              <a:t>Treating the world as an undifferentiated</a:t>
            </a:r>
            <a:r>
              <a:rPr lang="cs-CZ" sz="1600" b="1" kern="0" dirty="0" smtClean="0">
                <a:solidFill>
                  <a:srgbClr val="000000"/>
                </a:solidFill>
              </a:rPr>
              <a:t> </a:t>
            </a:r>
            <a:r>
              <a:rPr lang="en-US" sz="1600" b="1" kern="0" dirty="0" smtClean="0">
                <a:solidFill>
                  <a:srgbClr val="000000"/>
                </a:solidFill>
              </a:rPr>
              <a:t>worldwide marketplace</a:t>
            </a:r>
          </a:p>
          <a:p>
            <a:pPr marL="273050" indent="-273050">
              <a:defRPr/>
            </a:pPr>
            <a:endParaRPr lang="en-US" sz="1600" b="1" kern="0" dirty="0" smtClean="0">
              <a:solidFill>
                <a:srgbClr val="000000"/>
              </a:solidFill>
            </a:endParaRPr>
          </a:p>
          <a:p>
            <a:pPr marL="273050" indent="-273050">
              <a:defRPr/>
            </a:pPr>
            <a:r>
              <a:rPr lang="cs-CZ" sz="1600" b="1" kern="0" dirty="0" smtClean="0">
                <a:solidFill>
                  <a:srgbClr val="000000"/>
                </a:solidFill>
              </a:rPr>
              <a:t> </a:t>
            </a:r>
            <a:r>
              <a:rPr lang="en-US" sz="1600" b="1" kern="0" dirty="0" smtClean="0">
                <a:solidFill>
                  <a:srgbClr val="000000"/>
                </a:solidFill>
              </a:rPr>
              <a:t>The impetus:</a:t>
            </a:r>
          </a:p>
          <a:p>
            <a:pPr marL="547688" lvl="1" indent="-228600">
              <a:defRPr/>
            </a:pPr>
            <a:r>
              <a:rPr lang="en-US" sz="1600" b="1" kern="0" dirty="0" smtClean="0">
                <a:solidFill>
                  <a:srgbClr val="000000"/>
                </a:solidFill>
              </a:rPr>
              <a:t>Regional trading blocks</a:t>
            </a:r>
          </a:p>
          <a:p>
            <a:pPr marL="547688" lvl="1" indent="-228600">
              <a:defRPr/>
            </a:pPr>
            <a:r>
              <a:rPr lang="en-US" sz="1600" b="1" kern="0" dirty="0" smtClean="0">
                <a:solidFill>
                  <a:srgbClr val="000000"/>
                </a:solidFill>
              </a:rPr>
              <a:t>Declining tariffs</a:t>
            </a:r>
          </a:p>
          <a:p>
            <a:pPr marL="547688" lvl="1" indent="-228600">
              <a:defRPr/>
            </a:pPr>
            <a:r>
              <a:rPr lang="en-US" sz="1600" b="1" kern="0" dirty="0" smtClean="0">
                <a:solidFill>
                  <a:srgbClr val="000000"/>
                </a:solidFill>
              </a:rPr>
              <a:t>Information technology explosion</a:t>
            </a:r>
            <a:endParaRPr lang="en-US" sz="1600" b="1" kern="0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26926" y="3128302"/>
            <a:ext cx="5426147" cy="23749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defRPr/>
            </a:pPr>
            <a:r>
              <a:rPr lang="cs-CZ" sz="1600" b="1" kern="0" dirty="0" smtClean="0">
                <a:solidFill>
                  <a:srgbClr val="000000"/>
                </a:solidFill>
              </a:rPr>
              <a:t> </a:t>
            </a:r>
            <a:r>
              <a:rPr lang="en-US" sz="1600" b="1" kern="0" dirty="0" smtClean="0">
                <a:solidFill>
                  <a:srgbClr val="000000"/>
                </a:solidFill>
              </a:rPr>
              <a:t>Local markets are linked together within a region, allowing local responsiveness.</a:t>
            </a:r>
          </a:p>
          <a:p>
            <a:pPr marL="273050" indent="-273050">
              <a:defRPr/>
            </a:pPr>
            <a:endParaRPr lang="en-US" sz="1600" b="1" kern="0" dirty="0" smtClean="0">
              <a:solidFill>
                <a:srgbClr val="000000"/>
              </a:solidFill>
            </a:endParaRPr>
          </a:p>
          <a:p>
            <a:pPr marL="273050" indent="-273050">
              <a:defRPr/>
            </a:pPr>
            <a:r>
              <a:rPr lang="cs-CZ" sz="1600" b="1" kern="0" dirty="0" smtClean="0">
                <a:solidFill>
                  <a:srgbClr val="000000"/>
                </a:solidFill>
              </a:rPr>
              <a:t> </a:t>
            </a:r>
            <a:r>
              <a:rPr lang="en-US" sz="1600" b="1" kern="0" dirty="0" smtClean="0">
                <a:solidFill>
                  <a:srgbClr val="000000"/>
                </a:solidFill>
              </a:rPr>
              <a:t>The impetus:</a:t>
            </a:r>
          </a:p>
          <a:p>
            <a:pPr marL="547688" lvl="1" indent="-228600">
              <a:defRPr/>
            </a:pPr>
            <a:r>
              <a:rPr lang="en-US" sz="1600" b="1" kern="0" dirty="0" smtClean="0">
                <a:solidFill>
                  <a:srgbClr val="000000"/>
                </a:solidFill>
              </a:rPr>
              <a:t>Unique consumer preferences</a:t>
            </a:r>
          </a:p>
          <a:p>
            <a:pPr marL="547688" lvl="1" indent="-228600">
              <a:defRPr/>
            </a:pPr>
            <a:r>
              <a:rPr lang="en-US" sz="1600" b="1" kern="0" dirty="0" smtClean="0">
                <a:solidFill>
                  <a:srgbClr val="000000"/>
                </a:solidFill>
              </a:rPr>
              <a:t>Domestic subsidies</a:t>
            </a:r>
          </a:p>
          <a:p>
            <a:pPr marL="547688" lvl="1" indent="-228600">
              <a:defRPr/>
            </a:pPr>
            <a:r>
              <a:rPr lang="en-US" sz="1600" b="1" kern="0" dirty="0" smtClean="0">
                <a:solidFill>
                  <a:srgbClr val="000000"/>
                </a:solidFill>
              </a:rPr>
              <a:t>New production technologies</a:t>
            </a:r>
          </a:p>
          <a:p>
            <a:pPr marL="273050" indent="-273050">
              <a:defRPr/>
            </a:pPr>
            <a:endParaRPr lang="en-US" sz="1600" b="1" kern="0" dirty="0">
              <a:solidFill>
                <a:srgbClr val="000000"/>
              </a:solidFill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1986750" y="4882958"/>
            <a:ext cx="4249738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/>
              <a:t>Lenovo</a:t>
            </a:r>
            <a:r>
              <a:rPr lang="cs-CZ" altLang="cs-CZ" sz="1800" dirty="0"/>
              <a:t> – shift to </a:t>
            </a:r>
            <a:r>
              <a:rPr lang="cs-CZ" altLang="cs-CZ" sz="1800" dirty="0" err="1"/>
              <a:t>global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strategy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bought</a:t>
            </a:r>
            <a:r>
              <a:rPr lang="cs-CZ" altLang="cs-CZ" sz="1800" dirty="0"/>
              <a:t> IBM </a:t>
            </a:r>
            <a:r>
              <a:rPr lang="cs-CZ" altLang="cs-CZ" sz="1800" dirty="0" err="1"/>
              <a:t>divisions</a:t>
            </a:r>
            <a:r>
              <a:rPr lang="cs-CZ" altLang="cs-CZ" sz="1800" dirty="0"/>
              <a:t>), meeting </a:t>
            </a:r>
            <a:r>
              <a:rPr lang="cs-CZ" altLang="cs-CZ" sz="1800" dirty="0" err="1"/>
              <a:t>virtually</a:t>
            </a:r>
            <a:r>
              <a:rPr lang="cs-CZ" altLang="cs-CZ" sz="1800" dirty="0"/>
              <a:t>, management meeting </a:t>
            </a:r>
            <a:r>
              <a:rPr lang="cs-CZ" altLang="cs-CZ" sz="1800" dirty="0" err="1"/>
              <a:t>rotate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around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</a:t>
            </a:r>
            <a:r>
              <a:rPr lang="cs-CZ" altLang="cs-CZ" sz="1800" dirty="0" err="1" smtClean="0"/>
              <a:t>world</a:t>
            </a:r>
            <a:endParaRPr lang="cs-CZ" altLang="cs-CZ" sz="1800" dirty="0"/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7600426" y="4882958"/>
            <a:ext cx="4401388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Google</a:t>
            </a:r>
            <a:r>
              <a:rPr lang="cs-CZ" altLang="cs-CZ" sz="1800" dirty="0"/>
              <a:t> – </a:t>
            </a:r>
            <a:r>
              <a:rPr lang="cs-CZ" altLang="cs-CZ" sz="1800" dirty="0" err="1"/>
              <a:t>problems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with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one-size-fits-all-countries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strategy</a:t>
            </a:r>
            <a:r>
              <a:rPr lang="cs-CZ" altLang="cs-CZ" sz="1800" dirty="0"/>
              <a:t> in </a:t>
            </a:r>
            <a:r>
              <a:rPr lang="cs-CZ" altLang="cs-CZ" sz="1800" dirty="0" err="1"/>
              <a:t>Russia</a:t>
            </a:r>
            <a:r>
              <a:rPr lang="cs-CZ" altLang="cs-CZ" sz="1800" dirty="0"/>
              <a:t> – </a:t>
            </a:r>
            <a:r>
              <a:rPr lang="cs-CZ" altLang="cs-CZ" sz="1800" dirty="0" err="1"/>
              <a:t>cultural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language</a:t>
            </a:r>
            <a:r>
              <a:rPr lang="cs-CZ" altLang="cs-CZ" sz="1800" dirty="0"/>
              <a:t>), </a:t>
            </a:r>
            <a:r>
              <a:rPr lang="cs-CZ" altLang="cs-CZ" sz="1800" dirty="0" err="1"/>
              <a:t>administrative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censorship</a:t>
            </a:r>
            <a:r>
              <a:rPr lang="cs-CZ" altLang="cs-CZ" sz="1800" dirty="0"/>
              <a:t>), </a:t>
            </a:r>
            <a:r>
              <a:rPr lang="cs-CZ" altLang="cs-CZ" sz="1800" dirty="0" err="1"/>
              <a:t>geographic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offices</a:t>
            </a:r>
            <a:r>
              <a:rPr lang="cs-CZ" altLang="cs-CZ" sz="1800" dirty="0"/>
              <a:t>), </a:t>
            </a:r>
            <a:r>
              <a:rPr lang="cs-CZ" altLang="cs-CZ" sz="1800" dirty="0" err="1"/>
              <a:t>economic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payment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infrastructure</a:t>
            </a:r>
            <a:r>
              <a:rPr lang="cs-CZ" altLang="cs-CZ" sz="1800" dirty="0"/>
              <a:t>) distance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7600426" y="6440742"/>
            <a:ext cx="3529013" cy="368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Toyota, Honda, Nissan</a:t>
            </a:r>
          </a:p>
        </p:txBody>
      </p:sp>
    </p:spTree>
    <p:extLst>
      <p:ext uri="{BB962C8B-B14F-4D97-AF65-F5344CB8AC3E}">
        <p14:creationId xmlns:p14="http://schemas.microsoft.com/office/powerpoint/2010/main" val="22952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42033" cy="451576"/>
          </a:xfrm>
        </p:spPr>
        <p:txBody>
          <a:bodyPr/>
          <a:lstStyle/>
          <a:p>
            <a:r>
              <a:rPr lang="en-US" altLang="cs-CZ" dirty="0"/>
              <a:t>Global and International Strategy alternatives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718800" y="5277324"/>
            <a:ext cx="10753200" cy="1689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sz="2000" kern="0" dirty="0" smtClean="0"/>
              <a:t>BUT!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kern="0" dirty="0" smtClean="0"/>
              <a:t>International expansion does not necessarily mean “global” expansion</a:t>
            </a:r>
            <a:endParaRPr lang="cs-CZ" altLang="cs-CZ" sz="2000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cs-CZ" sz="2000" kern="0" dirty="0" smtClean="0"/>
              <a:t>Wal-Mart has 94.5% of its sales in North America</a:t>
            </a:r>
            <a:endParaRPr lang="cs-CZ" altLang="cs-CZ" sz="2000" kern="0" dirty="0"/>
          </a:p>
        </p:txBody>
      </p:sp>
      <p:pic>
        <p:nvPicPr>
          <p:cNvPr id="7" name="Picture 6" descr="M03NF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99" y="1265387"/>
            <a:ext cx="83820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31995" y="4903937"/>
            <a:ext cx="51180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9EB6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cs-CZ" sz="1600" dirty="0"/>
              <a:t>Wal-Mart’s globalization: regional distribution of stores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200" i="1" dirty="0"/>
              <a:t>Source</a:t>
            </a:r>
            <a:r>
              <a:rPr lang="en-US" altLang="cs-CZ" sz="1200" dirty="0"/>
              <a:t>: </a:t>
            </a:r>
            <a:r>
              <a:rPr lang="en-US" altLang="cs-CZ" sz="1200" dirty="0" err="1"/>
              <a:t>Wal</a:t>
            </a:r>
            <a:r>
              <a:rPr lang="en-US" altLang="cs-CZ" sz="1200" dirty="0"/>
              <a:t> Mart Stores, </a:t>
            </a:r>
            <a:r>
              <a:rPr lang="en-US" altLang="cs-CZ" sz="1200" i="1" dirty="0"/>
              <a:t>Annual Reports</a:t>
            </a:r>
            <a:r>
              <a:rPr lang="en-US" altLang="cs-CZ" sz="1200" dirty="0"/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26811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Entry</a:t>
            </a:r>
            <a:r>
              <a:rPr lang="cs-CZ" altLang="cs-CZ" dirty="0"/>
              <a:t> </a:t>
            </a:r>
            <a:r>
              <a:rPr lang="en-US" altLang="cs-CZ" dirty="0"/>
              <a:t>Strategy </a:t>
            </a:r>
            <a:r>
              <a:rPr lang="cs-CZ" altLang="cs-CZ" dirty="0"/>
              <a:t>A</a:t>
            </a:r>
            <a:r>
              <a:rPr lang="en-US" altLang="cs-CZ" dirty="0" err="1"/>
              <a:t>lternatives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- </a:t>
            </a:r>
            <a:r>
              <a:rPr lang="en-US" altLang="cs-CZ" dirty="0" smtClean="0"/>
              <a:t>determine </a:t>
            </a:r>
            <a:r>
              <a:rPr lang="en-US" altLang="cs-CZ" dirty="0"/>
              <a:t>the specific entry strategy appropriate for each country in which the firm plans to </a:t>
            </a:r>
            <a:r>
              <a:rPr lang="en-US" altLang="cs-CZ" dirty="0" smtClean="0"/>
              <a:t>operate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19</a:t>
            </a:fld>
            <a:endParaRPr lang="cs-CZ" altLang="cs-CZ"/>
          </a:p>
        </p:txBody>
      </p:sp>
      <p:pic>
        <p:nvPicPr>
          <p:cNvPr id="9" name="Content Placeholder 10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37" y="2898013"/>
            <a:ext cx="49133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2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Profile: Global Companies Take Advantage of  Opportunities in South Africa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en-US" dirty="0" smtClean="0"/>
              <a:t>Acer </a:t>
            </a:r>
            <a:r>
              <a:rPr lang="en-US" dirty="0"/>
              <a:t>Africa</a:t>
            </a:r>
          </a:p>
          <a:p>
            <a:r>
              <a:rPr lang="en-US" dirty="0" smtClean="0"/>
              <a:t>Alcatel</a:t>
            </a:r>
            <a:endParaRPr lang="en-US" dirty="0"/>
          </a:p>
          <a:p>
            <a:r>
              <a:rPr lang="en-US" dirty="0" smtClean="0"/>
              <a:t>General </a:t>
            </a:r>
            <a:r>
              <a:rPr lang="en-US" dirty="0"/>
              <a:t>Electric</a:t>
            </a:r>
          </a:p>
          <a:p>
            <a:r>
              <a:rPr lang="en-US" dirty="0" smtClean="0">
                <a:hlinkClick r:id="rId2"/>
              </a:rPr>
              <a:t>Unilever</a:t>
            </a:r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3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Entry </a:t>
            </a:r>
            <a:r>
              <a:rPr lang="cs-CZ" altLang="cs-CZ" dirty="0" smtClean="0"/>
              <a:t>S</a:t>
            </a:r>
            <a:r>
              <a:rPr lang="en-US" altLang="cs-CZ" dirty="0" err="1" smtClean="0"/>
              <a:t>trategic</a:t>
            </a:r>
            <a:r>
              <a:rPr lang="en-US" altLang="cs-CZ" dirty="0" smtClean="0"/>
              <a:t> </a:t>
            </a:r>
            <a:r>
              <a:rPr lang="cs-CZ" altLang="cs-CZ" dirty="0"/>
              <a:t>A</a:t>
            </a:r>
            <a:r>
              <a:rPr lang="en-US" altLang="cs-CZ" dirty="0" err="1"/>
              <a:t>lternatives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Exporting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relatively low-risk way to begin international expansion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an export management company may be retained</a:t>
            </a:r>
          </a:p>
          <a:p>
            <a:endParaRPr lang="en-US" dirty="0"/>
          </a:p>
          <a:p>
            <a:r>
              <a:rPr lang="en-US" dirty="0" smtClean="0"/>
              <a:t>Licensing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licensing agreements grant rights to a firm in the host country to either produce or sell a product, or both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suitable for the mature phases of the product life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relatively low-risk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avoids the tariffs and quotas usually imposed on exports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lack of control over the licensee´s activities</a:t>
            </a:r>
          </a:p>
          <a:p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36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10" y="2109693"/>
            <a:ext cx="3067050" cy="333375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  <p:pic>
        <p:nvPicPr>
          <p:cNvPr id="7" name="Picture 4" descr="lo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19" y="1343891"/>
            <a:ext cx="203676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5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Entry </a:t>
            </a:r>
            <a:r>
              <a:rPr lang="cs-CZ" altLang="cs-CZ" dirty="0" smtClean="0"/>
              <a:t>S</a:t>
            </a:r>
            <a:r>
              <a:rPr lang="en-US" altLang="cs-CZ" dirty="0" err="1" smtClean="0"/>
              <a:t>trategic</a:t>
            </a:r>
            <a:r>
              <a:rPr lang="en-US" altLang="cs-CZ" dirty="0" smtClean="0"/>
              <a:t> </a:t>
            </a:r>
            <a:r>
              <a:rPr lang="cs-CZ" altLang="cs-CZ" dirty="0"/>
              <a:t>A</a:t>
            </a:r>
            <a:r>
              <a:rPr lang="en-US" altLang="cs-CZ" dirty="0" err="1" smtClean="0"/>
              <a:t>lternatives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Franchising</a:t>
            </a:r>
            <a:endParaRPr lang="cs-CZ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relatively little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franchiser licenses its trademark, products and services and operating principles for an initial fee and ongoing royalties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strategy for small businesses, because outlets require little investment in capital or human resources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80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45" y="2371281"/>
            <a:ext cx="4050914" cy="279513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60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Entry </a:t>
            </a:r>
            <a:r>
              <a:rPr lang="cs-CZ" altLang="cs-CZ" dirty="0" smtClean="0"/>
              <a:t>S</a:t>
            </a:r>
            <a:r>
              <a:rPr lang="en-US" altLang="cs-CZ" dirty="0" err="1" smtClean="0"/>
              <a:t>trategic</a:t>
            </a:r>
            <a:r>
              <a:rPr lang="en-US" altLang="cs-CZ" dirty="0" smtClean="0"/>
              <a:t> </a:t>
            </a:r>
            <a:r>
              <a:rPr lang="cs-CZ" altLang="cs-CZ" dirty="0" smtClean="0"/>
              <a:t>A</a:t>
            </a:r>
            <a:r>
              <a:rPr lang="en-US" altLang="cs-CZ" dirty="0" err="1" smtClean="0"/>
              <a:t>lternatives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 </a:t>
            </a:r>
            <a:r>
              <a:rPr lang="en-US" dirty="0" smtClean="0"/>
              <a:t>Manufacturing</a:t>
            </a:r>
            <a:endParaRPr lang="cs-CZ" dirty="0" smtClean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common means of utilizing cheaper labor overseas is to contract for production of finished goods or component parts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60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59" y="1635854"/>
            <a:ext cx="5774231" cy="382639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15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Entry </a:t>
            </a:r>
            <a:r>
              <a:rPr lang="cs-CZ" altLang="cs-CZ" dirty="0" smtClean="0"/>
              <a:t>S</a:t>
            </a:r>
            <a:r>
              <a:rPr lang="en-US" altLang="cs-CZ" dirty="0" err="1" smtClean="0"/>
              <a:t>trategic</a:t>
            </a:r>
            <a:r>
              <a:rPr lang="en-US" altLang="cs-CZ" dirty="0" smtClean="0"/>
              <a:t> </a:t>
            </a:r>
            <a:r>
              <a:rPr lang="cs-CZ" altLang="cs-CZ" dirty="0"/>
              <a:t>A</a:t>
            </a:r>
            <a:r>
              <a:rPr lang="en-US" altLang="cs-CZ" dirty="0" err="1" smtClean="0"/>
              <a:t>lternatives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Service-Sector </a:t>
            </a:r>
            <a:r>
              <a:rPr lang="en-US" dirty="0" smtClean="0"/>
              <a:t>Outsourcing</a:t>
            </a:r>
            <a:endParaRPr lang="cs-CZ" dirty="0" smtClean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process of setting up overseas offices, call centers, and research labs to low-wage countries in order to reduce the cost of white-collar employees. </a:t>
            </a:r>
            <a:endParaRPr lang="cs-CZ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GE, Accenture, Oracle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/>
              <a:t>“India is the absolute leader in IT </a:t>
            </a:r>
            <a:r>
              <a:rPr lang="en-US" sz="2400" i="1" dirty="0" err="1"/>
              <a:t>sevices</a:t>
            </a:r>
            <a:r>
              <a:rPr lang="en-US" sz="2400" i="1" dirty="0"/>
              <a:t> offered on the world market</a:t>
            </a:r>
            <a:r>
              <a:rPr lang="en-US" sz="2400" i="1" dirty="0" smtClean="0"/>
              <a:t>”</a:t>
            </a:r>
            <a:endParaRPr lang="en-US" sz="2400" i="1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79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Entry strategic alternatives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Turnkey </a:t>
            </a:r>
            <a:r>
              <a:rPr lang="en-US" dirty="0" smtClean="0"/>
              <a:t>Operations</a:t>
            </a:r>
            <a:endParaRPr lang="cs-CZ" dirty="0" smtClean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company designs and constructs a facility abroad, trains local personnel, and then turns the key over to local management for a </a:t>
            </a:r>
            <a:r>
              <a:rPr lang="en-US" sz="2400" dirty="0" smtClean="0"/>
              <a:t>fee</a:t>
            </a:r>
            <a:endParaRPr lang="en-US" sz="2400" dirty="0"/>
          </a:p>
          <a:p>
            <a:r>
              <a:rPr lang="en-US" dirty="0"/>
              <a:t> </a:t>
            </a:r>
          </a:p>
          <a:p>
            <a:r>
              <a:rPr lang="en-US" dirty="0"/>
              <a:t>Management </a:t>
            </a:r>
            <a:r>
              <a:rPr lang="en-US" dirty="0" smtClean="0"/>
              <a:t>Contracts</a:t>
            </a:r>
            <a:endParaRPr lang="cs-CZ" dirty="0" smtClean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give the rights to a foreign company to manage the daily operations of a business, but not to make decisions regarding ownership, financing, or strategic and policy </a:t>
            </a:r>
            <a:r>
              <a:rPr lang="en-US" sz="2400" dirty="0" smtClean="0"/>
              <a:t>changes</a:t>
            </a:r>
            <a:endParaRPr lang="en-US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95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Entry strategic alternatives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</a:t>
            </a:r>
            <a:r>
              <a:rPr lang="en-US" dirty="0"/>
              <a:t>Joint Ventures </a:t>
            </a:r>
            <a:endParaRPr lang="cs-CZ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involves an agreement by two or more companies to produce a product or service jointly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ownership is shared, typically by an MNC and a local partner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rapid entry into new markets by means of an already established partner who has local contacts and familiarity with local operations.</a:t>
            </a:r>
          </a:p>
          <a:p>
            <a:endParaRPr lang="en-US" dirty="0"/>
          </a:p>
          <a:p>
            <a:r>
              <a:rPr lang="en-US" dirty="0"/>
              <a:t>Fully owned subsidiary </a:t>
            </a:r>
            <a:endParaRPr lang="cs-CZ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total control of operations, full range of risk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19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Determinants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r>
              <a:rPr lang="cs-CZ" dirty="0" smtClean="0"/>
              <a:t> </a:t>
            </a:r>
            <a:r>
              <a:rPr lang="cs-CZ" dirty="0" err="1" smtClean="0"/>
              <a:t>choice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b="1" dirty="0" smtClean="0"/>
              <a:t>transaction </a:t>
            </a:r>
            <a:r>
              <a:rPr lang="en-US" b="1" dirty="0"/>
              <a:t>costs theory (TCT</a:t>
            </a:r>
            <a:r>
              <a:rPr lang="en-US" b="1" dirty="0" smtClean="0"/>
              <a:t>)</a:t>
            </a:r>
            <a:r>
              <a:rPr lang="cs-CZ" b="1" dirty="0" smtClean="0"/>
              <a:t> </a:t>
            </a:r>
            <a:r>
              <a:rPr lang="cs-CZ" dirty="0" smtClean="0"/>
              <a:t>- </a:t>
            </a:r>
            <a:r>
              <a:rPr lang="en-US" dirty="0"/>
              <a:t>a firm should internalize its foreign transaction if the costs of internalization are less than those of entering through the market  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734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Reasons for Going International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cs-CZ" altLang="cs-CZ" sz="2000" b="1" dirty="0" err="1"/>
              <a:t>Why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companies</a:t>
            </a:r>
            <a:r>
              <a:rPr lang="cs-CZ" altLang="cs-CZ" sz="2000" b="1" dirty="0"/>
              <a:t> go </a:t>
            </a:r>
            <a:r>
              <a:rPr lang="cs-CZ" altLang="cs-CZ" sz="2000" b="1" dirty="0" err="1"/>
              <a:t>international</a:t>
            </a:r>
            <a:r>
              <a:rPr lang="cs-CZ" altLang="cs-CZ" sz="2000" b="1" dirty="0"/>
              <a:t>? </a:t>
            </a:r>
            <a:r>
              <a:rPr lang="cs-CZ" altLang="cs-CZ" sz="2000" b="1" dirty="0" err="1"/>
              <a:t>Write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one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reason</a:t>
            </a:r>
            <a:r>
              <a:rPr lang="cs-CZ" altLang="cs-CZ" sz="2000" b="1" dirty="0"/>
              <a:t>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cs-CZ" altLang="cs-CZ" sz="2000" b="1" dirty="0" err="1"/>
              <a:t>Why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companies</a:t>
            </a:r>
            <a:r>
              <a:rPr lang="cs-CZ" altLang="cs-CZ" sz="2000" b="1" dirty="0"/>
              <a:t> go </a:t>
            </a:r>
            <a:r>
              <a:rPr lang="cs-CZ" altLang="cs-CZ" sz="2000" b="1" dirty="0" err="1"/>
              <a:t>international</a:t>
            </a:r>
            <a:r>
              <a:rPr lang="cs-CZ" altLang="cs-CZ" sz="2000" b="1" dirty="0"/>
              <a:t>? </a:t>
            </a:r>
            <a:r>
              <a:rPr lang="cs-CZ" altLang="cs-CZ" sz="2000" b="1" dirty="0" err="1"/>
              <a:t>Write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one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reason</a:t>
            </a:r>
            <a:r>
              <a:rPr lang="cs-CZ" altLang="cs-CZ" sz="2000" b="1" dirty="0"/>
              <a:t>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cs-CZ" altLang="cs-CZ" sz="2000" b="1" dirty="0" err="1"/>
              <a:t>Why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companies</a:t>
            </a:r>
            <a:r>
              <a:rPr lang="cs-CZ" altLang="cs-CZ" sz="2000" b="1" dirty="0"/>
              <a:t> go </a:t>
            </a:r>
            <a:r>
              <a:rPr lang="cs-CZ" altLang="cs-CZ" sz="2000" b="1" dirty="0" err="1"/>
              <a:t>international</a:t>
            </a:r>
            <a:r>
              <a:rPr lang="cs-CZ" altLang="cs-CZ" sz="2000" b="1" dirty="0"/>
              <a:t>? </a:t>
            </a:r>
            <a:r>
              <a:rPr lang="cs-CZ" altLang="cs-CZ" sz="2000" b="1" dirty="0" err="1"/>
              <a:t>Write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one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reason</a:t>
            </a:r>
            <a:r>
              <a:rPr lang="cs-CZ" altLang="cs-CZ" sz="2000" b="1" dirty="0"/>
              <a:t>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cs-CZ" altLang="cs-CZ" sz="2000" b="1" dirty="0" err="1"/>
              <a:t>Why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companies</a:t>
            </a:r>
            <a:r>
              <a:rPr lang="cs-CZ" altLang="cs-CZ" sz="2000" b="1" dirty="0"/>
              <a:t> go </a:t>
            </a:r>
            <a:r>
              <a:rPr lang="cs-CZ" altLang="cs-CZ" sz="2000" b="1" dirty="0" err="1"/>
              <a:t>international</a:t>
            </a:r>
            <a:r>
              <a:rPr lang="cs-CZ" altLang="cs-CZ" sz="2000" b="1" dirty="0"/>
              <a:t>? </a:t>
            </a:r>
            <a:r>
              <a:rPr lang="cs-CZ" altLang="cs-CZ" sz="2000" b="1" dirty="0" err="1"/>
              <a:t>Write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one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reason</a:t>
            </a:r>
            <a:r>
              <a:rPr lang="cs-CZ" altLang="cs-CZ" sz="2000" b="1" dirty="0"/>
              <a:t>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cs-CZ" altLang="cs-CZ" sz="2000" b="1" dirty="0" err="1"/>
              <a:t>Why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companies</a:t>
            </a:r>
            <a:r>
              <a:rPr lang="cs-CZ" altLang="cs-CZ" sz="2000" b="1" dirty="0"/>
              <a:t> go </a:t>
            </a:r>
            <a:r>
              <a:rPr lang="cs-CZ" altLang="cs-CZ" sz="2000" b="1" dirty="0" err="1"/>
              <a:t>international</a:t>
            </a:r>
            <a:r>
              <a:rPr lang="cs-CZ" altLang="cs-CZ" sz="2000" b="1" dirty="0"/>
              <a:t>? </a:t>
            </a:r>
            <a:r>
              <a:rPr lang="cs-CZ" altLang="cs-CZ" sz="2000" b="1" dirty="0" err="1"/>
              <a:t>Write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one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reason</a:t>
            </a:r>
            <a:r>
              <a:rPr lang="cs-CZ" altLang="cs-CZ" sz="2000" b="1" dirty="0"/>
              <a:t>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cs-CZ" altLang="cs-CZ" sz="2000" b="1" dirty="0" err="1"/>
              <a:t>Why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companies</a:t>
            </a:r>
            <a:r>
              <a:rPr lang="cs-CZ" altLang="cs-CZ" sz="2000" b="1" dirty="0"/>
              <a:t> go </a:t>
            </a:r>
            <a:r>
              <a:rPr lang="cs-CZ" altLang="cs-CZ" sz="2000" b="1" dirty="0" err="1"/>
              <a:t>international</a:t>
            </a:r>
            <a:r>
              <a:rPr lang="cs-CZ" altLang="cs-CZ" sz="2000" b="1" dirty="0"/>
              <a:t>? </a:t>
            </a:r>
            <a:r>
              <a:rPr lang="cs-CZ" altLang="cs-CZ" sz="2000" b="1" dirty="0" err="1"/>
              <a:t>Write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one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reason</a:t>
            </a:r>
            <a:r>
              <a:rPr lang="cs-CZ" altLang="cs-CZ" sz="2000" b="1" dirty="0"/>
              <a:t>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endParaRPr lang="cs-CZ" altLang="cs-CZ" sz="2000" b="1" dirty="0"/>
          </a:p>
        </p:txBody>
      </p:sp>
      <p:sp>
        <p:nvSpPr>
          <p:cNvPr id="7172" name="AutoShape 6" descr="Výsledek obrázku pro mc donald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70492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Determinants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r>
              <a:rPr lang="cs-CZ" dirty="0" smtClean="0"/>
              <a:t> </a:t>
            </a:r>
            <a:r>
              <a:rPr lang="cs-CZ" dirty="0" err="1" smtClean="0"/>
              <a:t>choice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b="1" dirty="0" smtClean="0"/>
              <a:t>the </a:t>
            </a:r>
            <a:r>
              <a:rPr lang="en-US" b="1" dirty="0"/>
              <a:t>resource-based view (RBV) </a:t>
            </a:r>
            <a:r>
              <a:rPr lang="cs-CZ" dirty="0" smtClean="0"/>
              <a:t>- </a:t>
            </a:r>
            <a:r>
              <a:rPr lang="en-US" dirty="0"/>
              <a:t>Similar to TCT, RBV proposes that a high degree of tacit firm knowledge, being transferred across borders, will lead the market to fail as a knowledge </a:t>
            </a:r>
            <a:r>
              <a:rPr lang="en-US" dirty="0" smtClean="0"/>
              <a:t>conductor</a:t>
            </a:r>
            <a:r>
              <a:rPr lang="cs-CZ" dirty="0" smtClean="0"/>
              <a:t>; As </a:t>
            </a:r>
            <a:r>
              <a:rPr lang="en-US" dirty="0" smtClean="0"/>
              <a:t>the </a:t>
            </a:r>
            <a:r>
              <a:rPr lang="en-US" dirty="0"/>
              <a:t>ratio of tacit to generic knowledge increases, the preference for internalization </a:t>
            </a:r>
            <a:r>
              <a:rPr lang="en-US" dirty="0" smtClean="0"/>
              <a:t>becomes </a:t>
            </a:r>
            <a:r>
              <a:rPr lang="en-US" dirty="0"/>
              <a:t>greater than for </a:t>
            </a:r>
            <a:r>
              <a:rPr lang="en-US" dirty="0" smtClean="0"/>
              <a:t>cooperation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3073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Determinants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r>
              <a:rPr lang="cs-CZ" dirty="0" smtClean="0"/>
              <a:t> </a:t>
            </a:r>
            <a:r>
              <a:rPr lang="cs-CZ" dirty="0" err="1" smtClean="0"/>
              <a:t>choice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b="1" dirty="0" smtClean="0"/>
              <a:t>the </a:t>
            </a:r>
            <a:r>
              <a:rPr lang="en-US" b="1" dirty="0"/>
              <a:t>eclectic framework (OLI</a:t>
            </a:r>
            <a:r>
              <a:rPr lang="en-US" b="1" dirty="0" smtClean="0"/>
              <a:t>)</a:t>
            </a:r>
            <a:r>
              <a:rPr lang="cs-CZ" b="1" dirty="0" smtClean="0"/>
              <a:t> </a:t>
            </a:r>
            <a:r>
              <a:rPr lang="cs-CZ" dirty="0" smtClean="0"/>
              <a:t>- </a:t>
            </a:r>
            <a:r>
              <a:rPr lang="en-US" dirty="0"/>
              <a:t>Integrating both international trade theory, RBV and TCT, the eclectic framework predicts the choice of entry mode from the following three key determinants: ownership, locational and internalization advantages (Dunning, 1980, 1988).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0475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Do </a:t>
            </a:r>
            <a:r>
              <a:rPr lang="cs-CZ" altLang="cs-CZ" dirty="0" err="1"/>
              <a:t>you</a:t>
            </a:r>
            <a:r>
              <a:rPr lang="cs-CZ" altLang="cs-CZ" dirty="0"/>
              <a:t> </a:t>
            </a:r>
            <a:r>
              <a:rPr lang="cs-CZ" altLang="cs-CZ" dirty="0" err="1"/>
              <a:t>remember</a:t>
            </a:r>
            <a:r>
              <a:rPr lang="cs-CZ" altLang="cs-CZ" dirty="0"/>
              <a:t>? </a:t>
            </a:r>
            <a:r>
              <a:rPr lang="cs-CZ" altLang="cs-CZ" dirty="0">
                <a:sym typeface="Wingdings" panose="05000000000000000000" pitchFamily="2" charset="2"/>
              </a:rPr>
              <a:t>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AutoNum type="arabicPeriod"/>
              <a:defRPr/>
            </a:pPr>
            <a:r>
              <a:rPr lang="cs-CZ" dirty="0" err="1"/>
              <a:t>Name</a:t>
            </a:r>
            <a:r>
              <a:rPr lang="cs-CZ" dirty="0"/>
              <a:t> a </a:t>
            </a:r>
            <a:r>
              <a:rPr lang="cs-CZ" dirty="0" err="1"/>
              <a:t>reactive</a:t>
            </a:r>
            <a:r>
              <a:rPr lang="cs-CZ" dirty="0"/>
              <a:t> </a:t>
            </a:r>
            <a:r>
              <a:rPr lang="cs-CZ" dirty="0" err="1"/>
              <a:t>reason</a:t>
            </a:r>
            <a:r>
              <a:rPr lang="cs-CZ" dirty="0"/>
              <a:t> to go </a:t>
            </a:r>
            <a:r>
              <a:rPr lang="cs-CZ" dirty="0" err="1"/>
              <a:t>abroad</a:t>
            </a:r>
            <a:r>
              <a:rPr lang="cs-CZ" dirty="0"/>
              <a:t>.</a:t>
            </a:r>
          </a:p>
          <a:p>
            <a:pPr marL="342900" indent="-342900">
              <a:buFontTx/>
              <a:buAutoNum type="arabicPeriod"/>
              <a:defRPr/>
            </a:pPr>
            <a:endParaRPr lang="cs-CZ" dirty="0"/>
          </a:p>
          <a:p>
            <a:pPr marL="342900" indent="-342900">
              <a:buFontTx/>
              <a:buAutoNum type="arabicPeriod"/>
              <a:defRPr/>
            </a:pP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many </a:t>
            </a:r>
            <a:r>
              <a:rPr lang="cs-CZ" dirty="0" err="1"/>
              <a:t>MNEs</a:t>
            </a:r>
            <a:r>
              <a:rPr lang="cs-CZ" dirty="0"/>
              <a:t> go to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Africa</a:t>
            </a:r>
            <a:r>
              <a:rPr lang="cs-CZ" dirty="0"/>
              <a:t>?</a:t>
            </a:r>
          </a:p>
          <a:p>
            <a:pPr marL="342900" indent="-342900">
              <a:buFontTx/>
              <a:buAutoNum type="arabicPeriod"/>
              <a:defRPr/>
            </a:pPr>
            <a:endParaRPr lang="cs-CZ" dirty="0"/>
          </a:p>
          <a:p>
            <a:pPr marL="342900" indent="-342900">
              <a:buFontTx/>
              <a:buAutoNum type="arabicPeriod"/>
              <a:defRPr/>
            </a:pPr>
            <a:r>
              <a:rPr lang="cs-CZ" dirty="0" err="1"/>
              <a:t>Name</a:t>
            </a:r>
            <a:r>
              <a:rPr lang="cs-CZ" dirty="0"/>
              <a:t> a </a:t>
            </a:r>
            <a:r>
              <a:rPr lang="cs-CZ" dirty="0" err="1"/>
              <a:t>proactive</a:t>
            </a:r>
            <a:r>
              <a:rPr lang="cs-CZ" dirty="0"/>
              <a:t> </a:t>
            </a:r>
            <a:r>
              <a:rPr lang="cs-CZ" dirty="0" err="1"/>
              <a:t>reason</a:t>
            </a:r>
            <a:r>
              <a:rPr lang="cs-CZ" dirty="0"/>
              <a:t> to go </a:t>
            </a:r>
            <a:r>
              <a:rPr lang="cs-CZ" dirty="0" err="1"/>
              <a:t>abroad</a:t>
            </a:r>
            <a:r>
              <a:rPr lang="cs-CZ" dirty="0"/>
              <a:t>.</a:t>
            </a:r>
          </a:p>
          <a:p>
            <a:pPr marL="342900" indent="-342900">
              <a:buFontTx/>
              <a:buAutoNum type="arabicPeriod"/>
              <a:defRPr/>
            </a:pPr>
            <a:endParaRPr lang="cs-CZ" dirty="0"/>
          </a:p>
          <a:p>
            <a:pPr marL="342900" indent="-342900">
              <a:buFontTx/>
              <a:buAutoNum type="arabicPeriod"/>
              <a:defRPr/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phases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formulation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?</a:t>
            </a:r>
          </a:p>
          <a:p>
            <a:pPr marL="342900" indent="-342900">
              <a:buFontTx/>
              <a:buAutoNum type="arabicPeriod"/>
              <a:defRPr/>
            </a:pPr>
            <a:endParaRPr lang="cs-CZ" dirty="0"/>
          </a:p>
          <a:p>
            <a:pPr marL="342900" indent="-342900">
              <a:buFontTx/>
              <a:buAutoNum type="arabicPeriod"/>
              <a:defRPr/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pros and </a:t>
            </a:r>
            <a:r>
              <a:rPr lang="cs-CZ" dirty="0" err="1"/>
              <a:t>cons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exporting</a:t>
            </a:r>
            <a:r>
              <a:rPr lang="cs-CZ" dirty="0"/>
              <a:t>?</a:t>
            </a:r>
          </a:p>
          <a:p>
            <a:pPr marL="342900" indent="-342900">
              <a:buFontTx/>
              <a:buAutoNum type="arabicPeriod"/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59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task</a:t>
            </a:r>
            <a:r>
              <a:rPr lang="cs-CZ" dirty="0" smtClean="0"/>
              <a:t> no 1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Arial" charset="0"/>
              </a:rPr>
              <a:t>Visit </a:t>
            </a:r>
            <a:r>
              <a:rPr lang="en-US" b="1" dirty="0">
                <a:latin typeface="Arial" charset="0"/>
              </a:rPr>
              <a:t>LandsEnd</a:t>
            </a:r>
            <a:r>
              <a:rPr lang="en-US" dirty="0">
                <a:latin typeface="Arial" charset="0"/>
              </a:rPr>
              <a:t>.com, LandsEnd.de, and </a:t>
            </a:r>
            <a:r>
              <a:rPr lang="en-US" dirty="0" smtClean="0">
                <a:latin typeface="Arial" charset="0"/>
              </a:rPr>
              <a:t>LandsEnd.co.jp</a:t>
            </a:r>
            <a:r>
              <a:rPr lang="cs-CZ" dirty="0" smtClean="0">
                <a:latin typeface="Arial" charset="0"/>
              </a:rPr>
              <a:t>. Ba</a:t>
            </a:r>
            <a:r>
              <a:rPr lang="en-US" dirty="0" err="1" smtClean="0">
                <a:latin typeface="Arial" charset="0"/>
              </a:rPr>
              <a:t>sed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on an analysis of the three Websites, assess the type of strategy used by Lands </a:t>
            </a:r>
            <a:r>
              <a:rPr lang="en-US" dirty="0" smtClean="0">
                <a:latin typeface="Arial" charset="0"/>
              </a:rPr>
              <a:t>End</a:t>
            </a:r>
            <a:r>
              <a:rPr lang="cs-CZ" dirty="0" smtClean="0">
                <a:latin typeface="Arial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Is </a:t>
            </a:r>
            <a:r>
              <a:rPr lang="en-US" dirty="0">
                <a:latin typeface="Arial" charset="0"/>
              </a:rPr>
              <a:t>it a regionalization strategy or a globalization strategy? </a:t>
            </a:r>
            <a:endParaRPr lang="cs-CZ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Why </a:t>
            </a:r>
            <a:r>
              <a:rPr lang="en-US" dirty="0">
                <a:latin typeface="Arial" charset="0"/>
              </a:rPr>
              <a:t>or Why not? </a:t>
            </a:r>
            <a:endParaRPr lang="cs-CZ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Has </a:t>
            </a:r>
            <a:r>
              <a:rPr lang="en-US" dirty="0">
                <a:latin typeface="Arial" charset="0"/>
              </a:rPr>
              <a:t>Lands End successfully globalized itself?</a:t>
            </a:r>
            <a:endParaRPr lang="cs-CZ" dirty="0">
              <a:latin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9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task</a:t>
            </a:r>
            <a:r>
              <a:rPr lang="cs-CZ" dirty="0" smtClean="0"/>
              <a:t> no 2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latin typeface="Arial" charset="0"/>
              </a:rPr>
              <a:t>YouTube </a:t>
            </a:r>
            <a:r>
              <a:rPr lang="en-US" b="1" dirty="0">
                <a:latin typeface="Arial" charset="0"/>
              </a:rPr>
              <a:t>LLC: Going Global by Acting </a:t>
            </a:r>
            <a:r>
              <a:rPr lang="en-US" b="1" dirty="0" smtClean="0">
                <a:latin typeface="Arial" charset="0"/>
              </a:rPr>
              <a:t>Local</a:t>
            </a:r>
            <a:endParaRPr lang="cs-CZ" b="1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Do a SWOT analysis of YouTube in </a:t>
            </a:r>
            <a:r>
              <a:rPr lang="en-US" dirty="0" smtClean="0">
                <a:latin typeface="Arial" charset="0"/>
              </a:rPr>
              <a:t>India</a:t>
            </a:r>
            <a:endParaRPr lang="en-US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Assess YouTube’s growth through alliances and partnerships.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Assess the company’s localizing strategy. Do you recommend that YouTube “localize” when entering other countries?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Arial" charset="0"/>
              </a:rPr>
              <a:t>What are the problems YouTube is facing in India</a:t>
            </a:r>
            <a:r>
              <a:rPr lang="en-US" dirty="0" smtClean="0">
                <a:latin typeface="Arial" charset="0"/>
              </a:rPr>
              <a:t>?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Reasons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Going</a:t>
            </a:r>
            <a:r>
              <a:rPr lang="cs-CZ" altLang="cs-CZ" dirty="0"/>
              <a:t> International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800" y="1872000"/>
            <a:ext cx="10379835" cy="3960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cs-CZ" dirty="0"/>
              <a:t>Companies “go international” for different reasons, some reactive (or defensive) and some proactive (or aggressive</a:t>
            </a:r>
            <a:r>
              <a:rPr lang="en-US" altLang="cs-CZ" dirty="0" smtClean="0"/>
              <a:t>)</a:t>
            </a:r>
            <a:r>
              <a:rPr lang="cs-CZ" altLang="cs-CZ" dirty="0" smtClean="0"/>
              <a:t>.</a:t>
            </a:r>
            <a:endParaRPr lang="cs-CZ" altLang="cs-CZ" dirty="0"/>
          </a:p>
          <a:p>
            <a:pPr>
              <a:lnSpc>
                <a:spcPct val="80000"/>
              </a:lnSpc>
              <a:defRPr/>
            </a:pPr>
            <a:endParaRPr lang="cs-CZ" altLang="cs-CZ" b="1" dirty="0"/>
          </a:p>
          <a:p>
            <a:pPr>
              <a:lnSpc>
                <a:spcPct val="80000"/>
              </a:lnSpc>
              <a:defRPr/>
            </a:pPr>
            <a:r>
              <a:rPr lang="en-US" altLang="cs-CZ" b="1" dirty="0"/>
              <a:t>Reactive reasons </a:t>
            </a:r>
            <a:r>
              <a:rPr lang="en-US" altLang="cs-CZ" b="1" dirty="0" smtClean="0"/>
              <a:t>include</a:t>
            </a:r>
            <a:endParaRPr lang="cs-CZ" altLang="cs-CZ" b="1" dirty="0" smtClean="0"/>
          </a:p>
          <a:p>
            <a:pPr>
              <a:lnSpc>
                <a:spcPct val="80000"/>
              </a:lnSpc>
              <a:defRPr/>
            </a:pPr>
            <a:r>
              <a:rPr lang="en-US" altLang="cs-CZ" b="1" dirty="0" smtClean="0"/>
              <a:t> </a:t>
            </a:r>
            <a:endParaRPr lang="en-US" altLang="cs-CZ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G</a:t>
            </a:r>
            <a:r>
              <a:rPr lang="en-US" altLang="cs-CZ" dirty="0" err="1"/>
              <a:t>lobal</a:t>
            </a:r>
            <a:r>
              <a:rPr lang="en-US" altLang="cs-CZ" dirty="0"/>
              <a:t> competition</a:t>
            </a:r>
            <a:endParaRPr lang="cs-CZ" altLang="cs-CZ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T</a:t>
            </a:r>
            <a:r>
              <a:rPr lang="en-US" altLang="cs-CZ" dirty="0" err="1"/>
              <a:t>rade</a:t>
            </a:r>
            <a:r>
              <a:rPr lang="en-US" altLang="cs-CZ" dirty="0"/>
              <a:t> barriers </a:t>
            </a:r>
            <a:endParaRPr lang="cs-CZ" altLang="cs-CZ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R</a:t>
            </a:r>
            <a:r>
              <a:rPr lang="en-US" altLang="cs-CZ" dirty="0" err="1"/>
              <a:t>egulations</a:t>
            </a:r>
            <a:r>
              <a:rPr lang="en-US" altLang="cs-CZ" dirty="0"/>
              <a:t> and restrictions </a:t>
            </a:r>
            <a:r>
              <a:rPr lang="en-US" altLang="cs-CZ" dirty="0" smtClean="0"/>
              <a:t>by </a:t>
            </a:r>
            <a:r>
              <a:rPr lang="en-US" altLang="cs-CZ" dirty="0"/>
              <a:t>home country government </a:t>
            </a:r>
            <a:endParaRPr lang="cs-CZ" altLang="cs-CZ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C</a:t>
            </a:r>
            <a:r>
              <a:rPr lang="en-US" altLang="cs-CZ" dirty="0" err="1"/>
              <a:t>ustomer</a:t>
            </a:r>
            <a:r>
              <a:rPr lang="en-US" altLang="cs-CZ" dirty="0"/>
              <a:t> </a:t>
            </a:r>
            <a:r>
              <a:rPr lang="en-US" altLang="cs-CZ" dirty="0" smtClean="0"/>
              <a:t>demand</a:t>
            </a:r>
            <a:endParaRPr lang="cs-CZ" altLang="cs-CZ" b="1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35" y="5458798"/>
            <a:ext cx="1187967" cy="70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38" y="5377343"/>
            <a:ext cx="963976" cy="77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485765" y="5199003"/>
            <a:ext cx="4292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4"/>
              </a:rPr>
              <a:t>Qatar Airways to expand in South Africa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35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Reasons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Going</a:t>
            </a:r>
            <a:r>
              <a:rPr lang="cs-CZ" altLang="cs-CZ" dirty="0"/>
              <a:t> International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cs-CZ" b="1" dirty="0">
                <a:solidFill>
                  <a:srgbClr val="000000"/>
                </a:solidFill>
              </a:rPr>
              <a:t>Proactive reasons include</a:t>
            </a:r>
            <a:r>
              <a:rPr lang="en-US" altLang="cs-CZ" b="1" dirty="0" smtClean="0">
                <a:solidFill>
                  <a:srgbClr val="000000"/>
                </a:solidFill>
              </a:rPr>
              <a:t>:</a:t>
            </a:r>
            <a:endParaRPr lang="cs-CZ" altLang="cs-CZ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altLang="cs-CZ" u="sng" dirty="0">
              <a:solidFill>
                <a:srgbClr val="000000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00"/>
                </a:solidFill>
              </a:rPr>
              <a:t>Economies of Scale</a:t>
            </a:r>
            <a:endParaRPr lang="cs-CZ" altLang="cs-CZ" dirty="0">
              <a:solidFill>
                <a:srgbClr val="000000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00"/>
                </a:solidFill>
              </a:rPr>
              <a:t>Growth Opportunities</a:t>
            </a:r>
            <a:endParaRPr lang="cs-CZ" altLang="cs-CZ" dirty="0">
              <a:solidFill>
                <a:srgbClr val="000000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00"/>
                </a:solidFill>
              </a:rPr>
              <a:t>Resource access and Cost savings</a:t>
            </a:r>
            <a:endParaRPr lang="cs-CZ" altLang="cs-CZ" dirty="0">
              <a:solidFill>
                <a:srgbClr val="000000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00"/>
                </a:solidFill>
              </a:rPr>
              <a:t>Incentives</a:t>
            </a:r>
            <a:endParaRPr lang="cs-CZ" altLang="cs-CZ" dirty="0">
              <a:solidFill>
                <a:srgbClr val="000000"/>
              </a:solidFill>
            </a:endParaRPr>
          </a:p>
          <a:p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13" y="3178816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00" y="4759967"/>
            <a:ext cx="34417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5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 err="1" smtClean="0"/>
              <a:t>Strategic</a:t>
            </a:r>
            <a:r>
              <a:rPr lang="cs-CZ" b="1" dirty="0" smtClean="0"/>
              <a:t> </a:t>
            </a:r>
            <a:r>
              <a:rPr lang="cs-CZ" b="1" dirty="0" err="1" smtClean="0"/>
              <a:t>planning</a:t>
            </a:r>
            <a:endParaRPr lang="cs-CZ" b="1" dirty="0" smtClean="0"/>
          </a:p>
          <a:p>
            <a:pPr lvl="0"/>
            <a:r>
              <a:rPr lang="en-US" dirty="0" smtClean="0"/>
              <a:t>The </a:t>
            </a:r>
            <a:r>
              <a:rPr lang="en-US" dirty="0"/>
              <a:t>process by which a firm’s managers evaluate the future prospects of the firm and decide on appropriate strategies to achieve long-term </a:t>
            </a:r>
            <a:r>
              <a:rPr lang="en-US" dirty="0" smtClean="0"/>
              <a:t>objectives</a:t>
            </a:r>
            <a:endParaRPr lang="cs-CZ" dirty="0" smtClean="0"/>
          </a:p>
          <a:p>
            <a:pPr lvl="0"/>
            <a:endParaRPr lang="cs-CZ" dirty="0" smtClean="0"/>
          </a:p>
          <a:p>
            <a:r>
              <a:rPr lang="cs-CZ" b="1" dirty="0" err="1" smtClean="0"/>
              <a:t>Strategy</a:t>
            </a:r>
            <a:endParaRPr lang="cs-CZ" b="1" dirty="0" smtClean="0"/>
          </a:p>
          <a:p>
            <a:r>
              <a:rPr lang="en-US" dirty="0" smtClean="0"/>
              <a:t>The </a:t>
            </a:r>
            <a:r>
              <a:rPr lang="en-US" dirty="0"/>
              <a:t>basic means by which the firm competes</a:t>
            </a:r>
          </a:p>
          <a:p>
            <a:pPr lvl="0"/>
            <a:endParaRPr lang="en-US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5CA7-8457-471D-9A77-18F3AA479594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01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Strategic Formulation Process</a:t>
            </a:r>
            <a:endParaRPr lang="cs-CZ" altLang="cs-CZ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cs-CZ" dirty="0" smtClean="0"/>
              <a:t>Global strategic planning is more complex than domestic strategic planning </a:t>
            </a:r>
            <a:endParaRPr lang="cs-CZ" altLang="cs-CZ" dirty="0" smtClean="0"/>
          </a:p>
          <a:p>
            <a:pPr>
              <a:buFontTx/>
              <a:buNone/>
            </a:pPr>
            <a:endParaRPr lang="cs-CZ" altLang="cs-CZ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en-US" altLang="cs-CZ" dirty="0" smtClean="0"/>
              <a:t>planning phase</a:t>
            </a:r>
            <a:endParaRPr lang="cs-CZ" altLang="cs-CZ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cs-CZ" dirty="0" smtClean="0"/>
              <a:t>the implementation phase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679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r="9000"/>
          <a:stretch>
            <a:fillRect/>
          </a:stretch>
        </p:blipFill>
        <p:spPr>
          <a:xfrm>
            <a:off x="2708276" y="549275"/>
            <a:ext cx="6780213" cy="6140450"/>
          </a:xfrm>
        </p:spPr>
      </p:pic>
      <p:sp>
        <p:nvSpPr>
          <p:cNvPr id="15363" name="TextovéPole 2"/>
          <p:cNvSpPr txBox="1">
            <a:spLocks noChangeArrowheads="1"/>
          </p:cNvSpPr>
          <p:nvPr/>
        </p:nvSpPr>
        <p:spPr bwMode="auto">
          <a:xfrm>
            <a:off x="2711451" y="6389688"/>
            <a:ext cx="5472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International Management: Mnaging across borders and cultures, Helen Deresky, p.215</a:t>
            </a:r>
          </a:p>
        </p:txBody>
      </p:sp>
      <p:pic>
        <p:nvPicPr>
          <p:cNvPr id="9220" name="Picture 5" descr="http://img.lum.dolimg.com/v1/images/character_disneyprincess_snowwhite_af657aba.jpeg?region=0%2C0%2C300%2C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1560514"/>
            <a:ext cx="10810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https://s-media-cache-ak0.pinimg.com/236x/32/36/7a/32367a41cb659aa09ba8b2e3ac8877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9" y="2133601"/>
            <a:ext cx="102393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https://dettoldisney.files.wordpress.com/2014/01/snow_white_the_witch_and_the_app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4292601"/>
            <a:ext cx="16256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http://3.bp.blogspot.com/-2rkWZ01Jvfg/U95vbd9LBuI/AAAAAAAA5Ws/lKl_i1Sfi0M/s1600/2014MayWDWpintraders_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4" y="404813"/>
            <a:ext cx="10810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 descr="Výsledek obrázku pro snow white wit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2420938"/>
            <a:ext cx="12620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6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Mission</a:t>
            </a:r>
            <a:r>
              <a:rPr lang="cs-CZ" altLang="cs-CZ" dirty="0"/>
              <a:t> and </a:t>
            </a:r>
            <a:r>
              <a:rPr lang="cs-CZ" altLang="cs-CZ" dirty="0" err="1"/>
              <a:t>Objectives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dirty="0" smtClean="0"/>
              <a:t>The </a:t>
            </a:r>
            <a:r>
              <a:rPr lang="en-US" dirty="0"/>
              <a:t>following questions must be answered to determine the firm’s basic mission:</a:t>
            </a:r>
          </a:p>
          <a:p>
            <a:r>
              <a:rPr lang="en-US" dirty="0"/>
              <a:t>What is the firm’s business?</a:t>
            </a:r>
          </a:p>
          <a:p>
            <a:r>
              <a:rPr lang="en-US" dirty="0"/>
              <a:t>What is the reason for its existence? 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63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e8312105-d3eb-4165-b016-0d7be4344c68" xsi:nil="true"/>
    <Templates xmlns="e8312105-d3eb-4165-b016-0d7be4344c68" xsi:nil="true"/>
    <Teachers xmlns="e8312105-d3eb-4165-b016-0d7be4344c68">
      <UserInfo>
        <DisplayName/>
        <AccountId xsi:nil="true"/>
        <AccountType/>
      </UserInfo>
    </Teachers>
    <Student_Groups xmlns="e8312105-d3eb-4165-b016-0d7be4344c68">
      <UserInfo>
        <DisplayName/>
        <AccountId xsi:nil="true"/>
        <AccountType/>
      </UserInfo>
    </Student_Groups>
    <Distribution_Groups xmlns="e8312105-d3eb-4165-b016-0d7be4344c68" xsi:nil="true"/>
    <AppVersion xmlns="e8312105-d3eb-4165-b016-0d7be4344c68" xsi:nil="true"/>
    <TeamsChannelId xmlns="e8312105-d3eb-4165-b016-0d7be4344c68" xsi:nil="true"/>
    <IsNotebookLocked xmlns="e8312105-d3eb-4165-b016-0d7be4344c68" xsi:nil="true"/>
    <Has_Teacher_Only_SectionGroup xmlns="e8312105-d3eb-4165-b016-0d7be4344c68" xsi:nil="true"/>
    <Students xmlns="e8312105-d3eb-4165-b016-0d7be4344c68">
      <UserInfo>
        <DisplayName/>
        <AccountId xsi:nil="true"/>
        <AccountType/>
      </UserInfo>
    </Students>
    <DefaultSectionNames xmlns="e8312105-d3eb-4165-b016-0d7be4344c68" xsi:nil="true"/>
    <Is_Collaboration_Space_Locked xmlns="e8312105-d3eb-4165-b016-0d7be4344c68" xsi:nil="true"/>
    <Self_Registration_Enabled xmlns="e8312105-d3eb-4165-b016-0d7be4344c68" xsi:nil="true"/>
    <LMS_Mappings xmlns="e8312105-d3eb-4165-b016-0d7be4344c68" xsi:nil="true"/>
    <Invited_Teachers xmlns="e8312105-d3eb-4165-b016-0d7be4344c68" xsi:nil="true"/>
    <NotebookType xmlns="e8312105-d3eb-4165-b016-0d7be4344c68" xsi:nil="true"/>
    <FolderType xmlns="e8312105-d3eb-4165-b016-0d7be4344c68" xsi:nil="true"/>
    <CultureName xmlns="e8312105-d3eb-4165-b016-0d7be4344c68" xsi:nil="true"/>
    <Owner xmlns="e8312105-d3eb-4165-b016-0d7be4344c68">
      <UserInfo>
        <DisplayName/>
        <AccountId xsi:nil="true"/>
        <AccountType/>
      </UserInfo>
    </Owner>
    <Invited_Students xmlns="e8312105-d3eb-4165-b016-0d7be4344c6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165A467E99074B837E8FDEDF829E04" ma:contentTypeVersion="32" ma:contentTypeDescription="Vytvoří nový dokument" ma:contentTypeScope="" ma:versionID="1ae2e6033fb03318d7bef5d19cf14908">
  <xsd:schema xmlns:xsd="http://www.w3.org/2001/XMLSchema" xmlns:xs="http://www.w3.org/2001/XMLSchema" xmlns:p="http://schemas.microsoft.com/office/2006/metadata/properties" xmlns:ns3="e8312105-d3eb-4165-b016-0d7be4344c68" xmlns:ns4="db466b21-9f8e-4555-b4b4-3f204fa426c7" targetNamespace="http://schemas.microsoft.com/office/2006/metadata/properties" ma:root="true" ma:fieldsID="0209292a0f334a0cf818ceac52246a8a" ns3:_="" ns4:_="">
    <xsd:import namespace="e8312105-d3eb-4165-b016-0d7be4344c68"/>
    <xsd:import namespace="db466b21-9f8e-4555-b4b4-3f204fa426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2105-d3eb-4165-b016-0d7be4344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66b21-9f8e-4555-b4b4-3f204fa426c7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B17E89-0EE6-4AE1-AD77-32EB1B12E67B}">
  <ds:schemaRefs>
    <ds:schemaRef ds:uri="db466b21-9f8e-4555-b4b4-3f204fa426c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8312105-d3eb-4165-b016-0d7be4344c6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387BD8-87CF-4126-B152-03A50F15EF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E86BB7-A29E-4BB8-A3EB-A9BDEB92F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2105-d3eb-4165-b016-0d7be4344c68"/>
    <ds:schemaRef ds:uri="db466b21-9f8e-4555-b4b4-3f204fa42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369</TotalTime>
  <Words>1620</Words>
  <Application>Microsoft Office PowerPoint</Application>
  <PresentationFormat>Širokoúhlá obrazovka</PresentationFormat>
  <Paragraphs>243</Paragraphs>
  <Slides>34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Tahoma</vt:lpstr>
      <vt:lpstr>Wingdings</vt:lpstr>
      <vt:lpstr>Presentation_MU_EN</vt:lpstr>
      <vt:lpstr>International Management </vt:lpstr>
      <vt:lpstr>Opening Profile: Global Companies Take Advantage of  Opportunities in South Africa</vt:lpstr>
      <vt:lpstr>Reasons for Going International</vt:lpstr>
      <vt:lpstr>Reasons for Going International</vt:lpstr>
      <vt:lpstr>Reasons for Going International</vt:lpstr>
      <vt:lpstr>Key terms</vt:lpstr>
      <vt:lpstr>Strategic Formulation Process</vt:lpstr>
      <vt:lpstr>Prezentace aplikace PowerPoint</vt:lpstr>
      <vt:lpstr>Mission and Objectives</vt:lpstr>
      <vt:lpstr>Mission and Objectives</vt:lpstr>
      <vt:lpstr>Mission and Objectives</vt:lpstr>
      <vt:lpstr>Environmental Assessment</vt:lpstr>
      <vt:lpstr>Environmental Assessment</vt:lpstr>
      <vt:lpstr>Internal Analysis</vt:lpstr>
      <vt:lpstr>Competitive analysis and generic strategies</vt:lpstr>
      <vt:lpstr>Generic strategies</vt:lpstr>
      <vt:lpstr>Global and International Strategy alternatives</vt:lpstr>
      <vt:lpstr>Global and International Strategy alternatives</vt:lpstr>
      <vt:lpstr>Entry Strategy Alternatives</vt:lpstr>
      <vt:lpstr>Entry Strategic Alternatives</vt:lpstr>
      <vt:lpstr>Prezentace aplikace PowerPoint</vt:lpstr>
      <vt:lpstr>Entry Strategic Alternatives</vt:lpstr>
      <vt:lpstr>Prezentace aplikace PowerPoint</vt:lpstr>
      <vt:lpstr>Entry Strategic Alternatives</vt:lpstr>
      <vt:lpstr>Prezentace aplikace PowerPoint</vt:lpstr>
      <vt:lpstr>Entry Strategic Alternatives</vt:lpstr>
      <vt:lpstr>Entry strategic alternatives</vt:lpstr>
      <vt:lpstr>Entry strategic alternatives</vt:lpstr>
      <vt:lpstr>Determinants of foreign entry choice</vt:lpstr>
      <vt:lpstr>Determinants of foreign entry choice</vt:lpstr>
      <vt:lpstr>Determinants of foreign entry choice</vt:lpstr>
      <vt:lpstr>Do you remember?  </vt:lpstr>
      <vt:lpstr>Your task no 1</vt:lpstr>
      <vt:lpstr>Your task no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Management</dc:title>
  <dc:creator>Sylva Žáková Talpová</dc:creator>
  <cp:lastModifiedBy>Sylva Žáková Talpová</cp:lastModifiedBy>
  <cp:revision>11</cp:revision>
  <cp:lastPrinted>1601-01-01T00:00:00Z</cp:lastPrinted>
  <dcterms:created xsi:type="dcterms:W3CDTF">2020-03-08T19:35:40Z</dcterms:created>
  <dcterms:modified xsi:type="dcterms:W3CDTF">2021-03-31T19:23:43Z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0x010100A5165A467E99074B837E8FDEDF829E04</vt:lpwstr>
  </property>
</Properties>
</file>