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7" r:id="rId2"/>
    <p:sldId id="511" r:id="rId3"/>
    <p:sldId id="513" r:id="rId4"/>
    <p:sldId id="517" r:id="rId5"/>
    <p:sldId id="514" r:id="rId6"/>
    <p:sldId id="515" r:id="rId7"/>
    <p:sldId id="516" r:id="rId8"/>
    <p:sldId id="512" r:id="rId9"/>
    <p:sldId id="486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507" r:id="rId28"/>
    <p:sldId id="421" r:id="rId29"/>
    <p:sldId id="422" r:id="rId30"/>
    <p:sldId id="423" r:id="rId31"/>
    <p:sldId id="496" r:id="rId32"/>
    <p:sldId id="425" r:id="rId33"/>
    <p:sldId id="426" r:id="rId34"/>
    <p:sldId id="497" r:id="rId35"/>
    <p:sldId id="427" r:id="rId36"/>
    <p:sldId id="498" r:id="rId37"/>
    <p:sldId id="429" r:id="rId38"/>
    <p:sldId id="431" r:id="rId39"/>
    <p:sldId id="432" r:id="rId40"/>
    <p:sldId id="435" r:id="rId41"/>
    <p:sldId id="438" r:id="rId42"/>
    <p:sldId id="439" r:id="rId43"/>
    <p:sldId id="508" r:id="rId44"/>
    <p:sldId id="509" r:id="rId45"/>
    <p:sldId id="510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5" r:id="rId54"/>
    <p:sldId id="466" r:id="rId55"/>
    <p:sldId id="468" r:id="rId56"/>
    <p:sldId id="470" r:id="rId57"/>
    <p:sldId id="471" r:id="rId58"/>
    <p:sldId id="472" r:id="rId59"/>
    <p:sldId id="473" r:id="rId60"/>
    <p:sldId id="477" r:id="rId61"/>
    <p:sldId id="480" r:id="rId62"/>
    <p:sldId id="481" r:id="rId63"/>
    <p:sldId id="482" r:id="rId64"/>
    <p:sldId id="483" r:id="rId65"/>
    <p:sldId id="484" r:id="rId66"/>
    <p:sldId id="485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DCCB636-FB80-C679-E099-C2D6362E70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06B0A6-DB8C-E890-3E33-60C2BD256B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CA2B-1B43-4734-9F25-D8AAEEBBA6FF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EDDFD6-79BB-DAC6-FC6E-BB14B1595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D2695B-C8E0-580F-A213-B312C62D99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4591D-3621-4678-AFB3-A321DE9A4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59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1B81-16C4-4072-A091-500C8359023B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39665-DAD1-40D7-A3AC-A811410773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49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8C13B6-184E-632F-712C-513FC7763D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8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3275D7-FEC0-509A-1E2B-0403E0F43E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83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E63408-B93F-FB53-CAC1-C254B4E536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74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FE2DF-2FF8-5F3E-10BF-5086AC04AC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67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4A79EB-6F7A-2910-9CD5-28A086DB33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44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824354-014A-1764-42FC-DD0CE4A66B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6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D89E46-A14E-45F0-8E79-26C2549AE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753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95A1EA-53E7-9A37-B0C4-975C5617D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98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216A9E-6470-A1E2-410F-C14B41853B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567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C73F4-D478-B288-F56F-DD8D0C983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103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1AF00F-5BE1-5F74-BB28-8CCD54D4C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56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D2F6BF-2A28-528B-CA8D-3F8A3A7D76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114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BCF690-7BAF-EF07-C562-2ACD2B34C0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318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3B6FC7-A0FA-6B16-5DB1-494E7352C7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22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304C96-780C-A5EE-0894-135CE88E18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240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BBBE75-B8E9-0B05-8EBF-094E394687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202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2E8B07-2285-2A74-D247-A3D77F4F7E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646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7A44F2-2AD8-D5D1-966D-210640ABB8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265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B8FB62-F4B2-9406-9445-3FB3BB9B88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196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1C04A1-C7F8-2C16-31CD-4FAA14FC9C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938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829B81-D89F-410F-C2E0-020374CAE7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73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29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EE1A9F-CC5F-BB82-9164-6E2E506933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90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758ECB-D106-3B91-0B63-37162DA76D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33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1E565A-E87F-9EFD-770F-8941D97D6E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831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D833E9-872E-FC9B-3333-5D73F42AD3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901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6266B2-ADDC-9176-D93C-81FD8705C3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76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76A715-CA47-2034-CFA5-EF2C4F55A7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199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FBB788-F34E-011E-3862-D9B4D4A504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31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197CA3-1A39-D0FD-0681-6C938CDC90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629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A867AB-A149-516E-0530-1DF38BC7E7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17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7C5AD0-7958-DA01-2F78-63A4BDD8EC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080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AC0735-8DE0-AEF9-F559-AB226CFE9D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847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39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B05A92-CF22-5380-100C-5EA0313465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47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AD0E48-9EA0-F7E7-3608-143ADC760B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3216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290904-3173-BFC9-01C9-9805376930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203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571B5D-913A-6A13-2380-FFCF651C08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749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F945E-E1ED-1D78-5FFA-FE34D4D76E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997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E3C083-5E9A-75C5-52F1-011D011B12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4443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962A89-BE9B-FE4E-E5C8-029DC2AD22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0294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109D58-B8E5-06B7-D580-86EEFA64AE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106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05A506-64CF-175A-E1D5-20B0AC23E6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403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F5A0F7-0909-A15F-C00D-20B341778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2087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9C0AD6-5F58-1E68-6735-0A2C4031EA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062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49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5F1B3-E7C2-EA18-161C-2167D237BE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6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AD470D-9224-0EFE-CF63-DF2964482C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412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46EAC-F567-B860-FC3F-95BF1B8D89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67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749538-C94F-EF8A-CF81-6904125681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5825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2B2F5-D800-09AD-9283-86DD6EE5DD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7760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18BE5-A022-8302-7CEB-650C623BC7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6177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6ABE4B-184E-AA2A-F620-D09195A4EB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819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D0C83D-B34B-D227-08A6-D56D3265F4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23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F2BA96-66D9-9106-9688-8F9EA43BFE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6640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8C00AC-0E4F-1393-B70F-9310423336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266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0AD402-9043-DE6B-BD8B-A72B7542EC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542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59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5052D-A5F6-C8F6-6746-CAAC28A5F1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6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989A89-E1AF-E0B7-AC87-5152CF38D0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1482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780BD8-F44F-9E28-A367-8458B6B137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5211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7CCE35-9633-F327-FC1B-A2248B1FE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7151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1834CD-43F1-7C58-0DE7-B82610F368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175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6E4490-9DDB-F772-D641-715FCE704A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967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FA000D-D9F4-27B2-37E7-D6239E69C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667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0B2138-84E8-05DA-0E5D-A3158C1AE9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6497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66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70DB9-0065-D2ED-ED09-9A77C93D26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50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61D4AC-6DDF-9CFF-FE32-CCBB124281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1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43C7DC-3DF0-AFE4-B253-2ED4EE2D13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26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6C1F-6B75-4A80-B2AC-D695FBB5335B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3B5FCA-8BBD-64A4-1ECB-70B70583D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4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09063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42908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092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426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3149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84750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8695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23792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0066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10523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7822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48094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79736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86081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2130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3479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0240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E542-D462-4847-92FD-F1D137C2C7E1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​﻿VEŘEJNÉ﻿​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BCAEB-3B17-4C7F-8FF4-7AF021E35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72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PDF/?uri=CELEX:32006L0054&amp;from=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akonyprolidi.cz/cs/1990-46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rtinsterb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kbrno.cz/cs/nas-tym/2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knihydobrovsky.cz/kniha/uz-1520-zakonik-prace-518675085" TargetMode="External"/><Relationship Id="rId7" Type="http://schemas.openxmlformats.org/officeDocument/2006/relationships/hyperlink" Target="https://www.zakonyprolidi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t.muni.cz/sluzby/software/aspi" TargetMode="Externa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econ/jaro2022/MKP_PRPR/op/Organizace_vyuky_Pracovni_pravo_2022_kombi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1448892352061164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propo.mpsv.cz/obsa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733256"/>
            <a:ext cx="9561534" cy="2387600"/>
          </a:xfrm>
        </p:spPr>
        <p:txBody>
          <a:bodyPr/>
          <a:lstStyle/>
          <a:p>
            <a:r>
              <a:rPr lang="cs-CZ" b="1" dirty="0"/>
              <a:t>Pracovní právo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Mgr. Ing. Martin Štěrba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B1CF2B-2F77-AD15-BA49-480B550E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52268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Zásady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cs-CZ" dirty="0"/>
              <a:t>Vyplývající z LZPS</a:t>
            </a:r>
          </a:p>
          <a:p>
            <a:pPr marL="914400" lvl="1" indent="-457200" algn="just">
              <a:buAutoNum type="arabicPeriod"/>
            </a:pPr>
            <a:r>
              <a:rPr lang="pt-BR" dirty="0"/>
              <a:t>Zásada práva na práci a svobodnou volbu povolání</a:t>
            </a:r>
            <a:r>
              <a:rPr lang="cs-CZ" dirty="0"/>
              <a:t> - čl. 26 odst. 3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svobody práce (zákaz nucené práce) – čl. 9 odst. 1,2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úplatnosti práce – čl. 28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bezpečné a hygienické práce – čl. 28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svobody sdružování se k ochraně hospodářských a sociálních zájmů – čl. 27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rovného zacházení a zákazu diskriminace – čl. 1, čl. 3</a:t>
            </a:r>
          </a:p>
          <a:p>
            <a:pPr marL="914400" lvl="1" indent="-457200" algn="just">
              <a:buAutoNum type="arabicPeriod"/>
            </a:pPr>
            <a:endParaRPr lang="cs-CZ" dirty="0"/>
          </a:p>
          <a:p>
            <a:pPr marL="457200" indent="-457200" algn="just">
              <a:buAutoNum type="arabicPeriod"/>
            </a:pPr>
            <a:r>
              <a:rPr lang="cs-CZ" dirty="0"/>
              <a:t>Vyplývající ze ZP – primárně § 1a ZP </a:t>
            </a:r>
          </a:p>
          <a:p>
            <a:pPr lvl="1" algn="just"/>
            <a:r>
              <a:rPr lang="cs-CZ" dirty="0"/>
              <a:t>Dále pak </a:t>
            </a:r>
          </a:p>
          <a:p>
            <a:pPr marL="914400" lvl="1" indent="-457200" algn="just">
              <a:buAutoNum type="arabicPeriod"/>
            </a:pPr>
            <a:r>
              <a:rPr lang="cs-CZ" i="0" dirty="0">
                <a:effectLst/>
                <a:latin typeface="Arial" panose="020B0604020202020204" pitchFamily="34" charset="0"/>
              </a:rPr>
              <a:t>zásada zákazu přenosu hospodářského rizika na zaměstnance</a:t>
            </a:r>
          </a:p>
          <a:p>
            <a:pPr marL="914400" lvl="1" indent="-457200" algn="just">
              <a:buAutoNum type="arabicPeriod"/>
            </a:pPr>
            <a:r>
              <a:rPr lang="pt-BR" i="0" dirty="0">
                <a:effectLst/>
                <a:latin typeface="Arial" panose="020B0604020202020204" pitchFamily="34" charset="0"/>
              </a:rPr>
              <a:t>zásada práva na informace a projednání</a:t>
            </a:r>
            <a:endParaRPr lang="cs-CZ" i="0" dirty="0">
              <a:effectLst/>
              <a:latin typeface="Arial" panose="020B0604020202020204" pitchFamily="34" charset="0"/>
            </a:endParaRPr>
          </a:p>
          <a:p>
            <a:pPr marL="914400" lvl="1" indent="-457200" algn="just">
              <a:buAutoNum type="arabicPeriod"/>
            </a:pPr>
            <a:r>
              <a:rPr lang="cs-CZ" i="0" dirty="0">
                <a:effectLst/>
                <a:latin typeface="Arial" panose="020B0604020202020204" pitchFamily="34" charset="0"/>
              </a:rPr>
              <a:t>zásadě práva na </a:t>
            </a:r>
            <a:r>
              <a:rPr lang="cs-CZ" sz="2100" dirty="0">
                <a:latin typeface="Arial" panose="020B0604020202020204" pitchFamily="34" charset="0"/>
              </a:rPr>
              <a:t>odborové</a:t>
            </a:r>
            <a:r>
              <a:rPr lang="cs-CZ" i="0" dirty="0">
                <a:effectLst/>
                <a:latin typeface="Arial" panose="020B0604020202020204" pitchFamily="34" charset="0"/>
              </a:rPr>
              <a:t> sdružování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046C73-12A2-0D2C-C8A6-2A77C957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52229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Zásady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Další „zásady“ vyplývající z: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hlinkClick r:id="rId3"/>
              </a:rPr>
              <a:t>SMĚRNICE EVROPSKÉHO PARLAMENTU A RADY 2006/54/ES </a:t>
            </a:r>
            <a:r>
              <a:rPr lang="cs-CZ" dirty="0"/>
              <a:t>ze dne 5. července 2006 o zavedení zásady rovných příležitostí a rovného zacházení pro muže a ženy v oblasti zaměstnání a povolání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Úmluva č. 111 Mez. </a:t>
            </a:r>
            <a:r>
              <a:rPr lang="cs-CZ" dirty="0" err="1"/>
              <a:t>org</a:t>
            </a:r>
            <a:r>
              <a:rPr lang="cs-CZ" dirty="0"/>
              <a:t>. práce (diskriminace) = </a:t>
            </a:r>
            <a:r>
              <a:rPr lang="cs-CZ" dirty="0">
                <a:hlinkClick r:id="rId4"/>
              </a:rPr>
              <a:t>Sdělení č. 465/1990 Sb.</a:t>
            </a:r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dirty="0"/>
              <a:t>Další předpisy – úmluvy MOP, směrnice EU -&gt; účelem harmonizace právních řádů, svobodný pohyb osob v rámci EU apod.</a:t>
            </a:r>
          </a:p>
          <a:p>
            <a:pPr marL="342900" indent="-342900" algn="just">
              <a:buFontTx/>
              <a:buChar char="-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CFFCC0-4DB5-9EAA-10A5-968AB572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8985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Vnitrostátní prameny práva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LZPS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kolektivním vyjednávání (č. 2/1991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zaměstnanosti (č. 435/2004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inspekci práce (č. 251/2005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Zákoník práce (č. 262/2006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zajištění dalších podmínek bezpečnosti a ochrany zdraví při práci (č. 309/2006 Sb.)</a:t>
            </a:r>
          </a:p>
          <a:p>
            <a:pPr algn="just"/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i="0" dirty="0">
                <a:effectLst/>
                <a:latin typeface="Arial" panose="020B0604020202020204" pitchFamily="34" charset="0"/>
              </a:rPr>
              <a:t>podzákonné předpisy – 567/2006 Sb., 590/2006 Sb.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8A14D1-C06F-95A7-48A3-6686ED3A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30325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Subjekty pracovního práva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lvl="1" algn="l" fontAlgn="base"/>
            <a:r>
              <a:rPr lang="cs-CZ" b="1" i="0" dirty="0">
                <a:effectLst/>
                <a:latin typeface="inherit"/>
              </a:rPr>
              <a:t>Zaměstnavatel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inherit"/>
              </a:rPr>
              <a:t>fyzické osoby</a:t>
            </a:r>
            <a:r>
              <a:rPr lang="cs-CZ" b="0" i="0" dirty="0">
                <a:effectLst/>
                <a:latin typeface="inherit"/>
              </a:rPr>
              <a:t> - zletilé a svéprávné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právnická osoba</a:t>
            </a:r>
          </a:p>
          <a:p>
            <a:pPr lvl="1" algn="l" fontAlgn="base"/>
            <a:r>
              <a:rPr lang="cs-CZ" b="1" i="0" dirty="0">
                <a:effectLst/>
                <a:latin typeface="inherit"/>
              </a:rPr>
              <a:t>Zaměstnanec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většinou jen fyzická osoba starší 15 let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dirty="0">
                <a:latin typeface="inherit"/>
              </a:rPr>
              <a:t>§ 35 </a:t>
            </a:r>
            <a:r>
              <a:rPr lang="cs-CZ" dirty="0" err="1">
                <a:latin typeface="inherit"/>
              </a:rPr>
              <a:t>obč</a:t>
            </a:r>
            <a:r>
              <a:rPr lang="cs-CZ" dirty="0">
                <a:latin typeface="inherit"/>
              </a:rPr>
              <a:t>. zákoníku?</a:t>
            </a:r>
            <a:endParaRPr lang="cs-CZ" b="0" i="0" dirty="0">
              <a:effectLst/>
              <a:latin typeface="inherit"/>
            </a:endParaRPr>
          </a:p>
          <a:p>
            <a:pPr lvl="1" algn="l" fontAlgn="base"/>
            <a:r>
              <a:rPr lang="cs-CZ" b="1" i="0" dirty="0">
                <a:effectLst/>
                <a:latin typeface="inherit"/>
              </a:rPr>
              <a:t>Odborová organizace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inherit"/>
              </a:rPr>
              <a:t>právo</a:t>
            </a:r>
            <a:r>
              <a:rPr lang="cs-CZ" b="0" i="0" dirty="0">
                <a:effectLst/>
                <a:latin typeface="inherit"/>
              </a:rPr>
              <a:t> zaměstnanců sdružovat se v odborových organizacích pro lepší zajišťování svých práv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jediný zákonný zástupce všech zaměstnanců v pracovněprávních vztazích, včetně kolektivního vyjednávání</a:t>
            </a:r>
          </a:p>
          <a:p>
            <a:pPr algn="l" fontAlgn="base"/>
            <a:r>
              <a:rPr lang="cs-CZ" b="0" i="0" dirty="0">
                <a:effectLst/>
                <a:latin typeface="inherit"/>
              </a:rPr>
              <a:t>Právní vztah - pracovněprávní vztah - </a:t>
            </a:r>
            <a:r>
              <a:rPr lang="cs-CZ" b="1" i="0" dirty="0">
                <a:effectLst/>
                <a:latin typeface="inherit"/>
              </a:rPr>
              <a:t>pracovní poměr </a:t>
            </a:r>
            <a:endParaRPr lang="cs-CZ" b="0" i="0" dirty="0">
              <a:effectLst/>
              <a:latin typeface="inherit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11ABBA-F8E6-4F1E-4992-A16E5E53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38459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925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Zaměstnanec - povinnosti</a:t>
            </a:r>
          </a:p>
          <a:p>
            <a:pPr lvl="1" algn="l" fontAlgn="base"/>
            <a:endParaRPr lang="cs-CZ" i="0" u="sng" dirty="0">
              <a:effectLst/>
              <a:latin typeface="inherit"/>
            </a:endParaRP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povinnost pracovat řádně podle svých sil, znalostí a schopností, plnit pokyny nadřízených vydané v souladu s právními předpisy a spolupracovat s ostatními zaměstnanci,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využívat pracovní dobu a výrobní prostředky k vykonávání svěřených prací, plnit kvalitně a včas pracovní úkoly,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dodržovat právní předpisy vztahující se k práci jimi vykonávané; dodržovat ostatní předpisy vztahující se k práci jimi vykonávané, pokud s nimi byli řádně seznámeni,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řádně hospodařit s prostředky svěřenými jim zaměstnavatelem a střežit a ochraňovat majetek zaměstnavatele před poškozením, ztrátou, zničením a zneužitím a nejednat v rozporu s oprávněnými zájmy zaměstnavatele.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9E1CC5-27D0-3DCC-220C-837D8A5A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55775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85000" lnSpcReduction="100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Zaměstnavatel - povinnosti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zaměstnavatel nesmí přenášet riziko z výkonu závislé práce na zaměstnance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zajistit rovné zacházení se zaměstnanci a dodržovat zákaz jakékoli diskriminace zaměstnanců, jakož i fyzických osob ucházejících se o zaměstnání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poskytovat zaměstnanci informace v pracovněprávních vztazích a zajišťovat projednání s ním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seznamovat zaměstnance s kolektivní smlouvou a vnitřními předpisy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nesmí zaměstnanci za porušení povinnosti vyplývající mu z pracovněprávního vztahu ukládat peněžní postihy ani je od něho požadovat; to se nevztahuje na škodu, za kterou zaměstnanec odpovídá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nesmí požadovat ani sjednat zajištění závazku v pracovněprávním vztahu, s výjimkou konkurenční doložky a srážek z příjmu z pracovněprávního vztahu 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C9C101-5E60-B958-1C49-C95028B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99859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/>
          </a:bodyPr>
          <a:lstStyle/>
          <a:p>
            <a:pPr lvl="1" algn="l" fontAlgn="base"/>
            <a:endParaRPr lang="cs-CZ" i="0" u="sng" dirty="0">
              <a:effectLst/>
              <a:latin typeface="inherit"/>
            </a:endParaRPr>
          </a:p>
          <a:p>
            <a:pPr lvl="1" algn="l" fontAlgn="base"/>
            <a:r>
              <a:rPr lang="cs-CZ" i="0" u="sng" dirty="0">
                <a:effectLst/>
                <a:latin typeface="inherit"/>
              </a:rPr>
              <a:t>Zaměstnanec - práva</a:t>
            </a:r>
          </a:p>
          <a:p>
            <a:pPr lvl="1" algn="l" fontAlgn="base"/>
            <a:endParaRPr lang="cs-CZ" i="0" u="sng" dirty="0">
              <a:effectLst/>
              <a:latin typeface="inherit"/>
            </a:endParaRPr>
          </a:p>
          <a:p>
            <a:pPr marL="182562" lvl="1" algn="l" fontAlgn="base"/>
            <a:r>
              <a:rPr lang="cs-CZ" i="0" dirty="0">
                <a:effectLst/>
                <a:latin typeface="inherit"/>
              </a:rPr>
              <a:t>	§ 106 ZP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C6D6F3-8131-8763-7707-D9BD369A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99430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92500" lnSpcReduction="100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Zaměstnavatel - práva</a:t>
            </a:r>
          </a:p>
          <a:p>
            <a:pPr marL="0" lvl="1" algn="l" fontAlgn="base"/>
            <a:r>
              <a:rPr lang="cs-CZ" sz="2400" dirty="0">
                <a:latin typeface="inherit"/>
              </a:rPr>
              <a:t>Např.: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vydat vnitřní předpis, kterým si může přizpůsobit pravidla vnitřním podmínkám své společnosti. Vnitřní předpis je závazný pro zaměstnavatele a pro všechny jeho zaměstnance. Nabývá účinnosti dnem, který je v něm stanoven, nejdříve však dnem, kdy byl u zaměstnavatele vyhlášen. 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určit množství požadované práce a pracovní tempo, není-li sjednáno v kolektivní smlouvě,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vyžadovat po zaměstnanci náhradu škody, kterou mu zaměstnanec způsobil zaviněným porušením povinností při plnění pracovních úkolů nebo v přímé souvislosti s ním.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7BB884-7893-0789-3D8E-7D72C6F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92916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ve vztahu nadřízenosti zaměstnavatele a podřízenosti zaměstnance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jménem zaměstnavatele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podle pokynů zaměstnavatele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/>
              <a:t>zaměstnanec ji pro zaměstnavatele vykonává osobně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7ABE35-5F3C-1E89-84FF-F1B4A511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50909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5094"/>
            <a:ext cx="9144000" cy="2387600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cs-CZ" altLang="cs-CZ" sz="2800" dirty="0"/>
              <a:t>závislá práce musí být vykonávána:  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 mzdu, plat nebo odměnu za práci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na náklady a odpovědnost zaměstnavatele                                      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 pracovní době                             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na pracovišti zaměstnavatele, popřípadě na jiném dohodnutém místě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65D9CA-A00D-4741-9A6C-F8297794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13098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C3A78CB-AF19-15AF-9691-7597991E69BF}"/>
              </a:ext>
            </a:extLst>
          </p:cNvPr>
          <p:cNvSpPr txBox="1"/>
          <p:nvPr/>
        </p:nvSpPr>
        <p:spPr>
          <a:xfrm>
            <a:off x="1791171" y="5109292"/>
            <a:ext cx="4799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https://www.linkedin.com/in/martinsterba/</a:t>
            </a:r>
            <a:r>
              <a:rPr lang="cs-CZ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CE78A0-C884-A0E6-0F38-87142431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99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E314C6-F623-F8E0-1BBF-48DF73BD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8" y="2302831"/>
            <a:ext cx="4864403" cy="16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DB8FC72-95D2-AE27-41F8-D90BC0E5BFA3}"/>
              </a:ext>
            </a:extLst>
          </p:cNvPr>
          <p:cNvSpPr txBox="1"/>
          <p:nvPr/>
        </p:nvSpPr>
        <p:spPr>
          <a:xfrm>
            <a:off x="7877106" y="4088921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Anti </a:t>
            </a:r>
            <a:r>
              <a:rPr lang="cs-CZ" dirty="0" err="1"/>
              <a:t>Fraud</a:t>
            </a:r>
            <a:r>
              <a:rPr lang="cs-CZ" dirty="0"/>
              <a:t> Manager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28F0CB-458B-FD4F-B04E-9D8BCA24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73574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5094"/>
            <a:ext cx="9144000" cy="23876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závislá práce může být vykonávána výlučně v základním pracovněprávním vztahu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poměr a právní vztahy založené dohodami o pracích konaných mimo pracovní poměr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21FC46-5A28-3034-3EB6-8E0502E1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3525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279400"/>
            <a:ext cx="9561534" cy="2387600"/>
          </a:xfrm>
        </p:spPr>
        <p:txBody>
          <a:bodyPr/>
          <a:lstStyle/>
          <a:p>
            <a:r>
              <a:rPr lang="cs-CZ" b="1" dirty="0"/>
              <a:t>Závislá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399" y="2549597"/>
            <a:ext cx="9561533" cy="2840133"/>
          </a:xfrm>
        </p:spPr>
        <p:txBody>
          <a:bodyPr>
            <a:normAutofit fontScale="85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výkon závislé práce mimo základní pracovněprávní vztahy </a:t>
            </a:r>
            <a:r>
              <a:rPr lang="mr-IN" altLang="cs-CZ" sz="2800" dirty="0"/>
              <a:t>–</a:t>
            </a:r>
            <a:r>
              <a:rPr lang="cs-CZ" altLang="cs-CZ" sz="2800" dirty="0"/>
              <a:t> výkon nelegální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pokuta !!!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FO vykonávající nelegální práci </a:t>
            </a:r>
            <a:r>
              <a:rPr lang="mr-IN" altLang="cs-CZ" sz="2800" dirty="0"/>
              <a:t>–</a:t>
            </a:r>
            <a:r>
              <a:rPr lang="cs-CZ" altLang="cs-CZ" sz="2800" dirty="0"/>
              <a:t> do 100.000,- Kč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 podnikající FO umožní výkon nelegální práce </a:t>
            </a:r>
            <a:r>
              <a:rPr lang="mr-IN" altLang="cs-CZ" sz="2800" dirty="0"/>
              <a:t>–</a:t>
            </a:r>
            <a:r>
              <a:rPr lang="cs-CZ" altLang="cs-CZ" sz="2800" dirty="0"/>
              <a:t> min. 50.000,- Kč, max. do 10.000.000 Kč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3A77B1-BC3B-3DF7-6314-0A8D8794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46249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0"/>
            <a:ext cx="9561534" cy="2387600"/>
          </a:xfrm>
        </p:spPr>
        <p:txBody>
          <a:bodyPr/>
          <a:lstStyle/>
          <a:p>
            <a:r>
              <a:rPr lang="cs-CZ" b="1" dirty="0"/>
              <a:t>Před uzavřením pracovní smlouvy</a:t>
            </a:r>
          </a:p>
        </p:txBody>
      </p:sp>
      <p:pic>
        <p:nvPicPr>
          <p:cNvPr id="9" name="Picture 4" descr="images3">
            <a:extLst>
              <a:ext uri="{FF2B5EF4-FFF2-40B4-BE49-F238E27FC236}">
                <a16:creationId xmlns:a16="http://schemas.microsoft.com/office/drawing/2014/main" id="{B739F542-CFB4-4A29-8724-2BE9487E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81" y="2994622"/>
            <a:ext cx="619283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EAA4E0-A1BD-AC3F-FC99-C82BC140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31008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60060"/>
            <a:ext cx="9561534" cy="2387600"/>
          </a:xfrm>
        </p:spPr>
        <p:txBody>
          <a:bodyPr>
            <a:normAutofit/>
          </a:bodyPr>
          <a:lstStyle/>
          <a:p>
            <a:r>
              <a:rPr lang="cs-CZ" b="1" dirty="0"/>
              <a:t>Informace – pracovní pohovor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2575"/>
            <a:ext cx="9347200" cy="3983277"/>
          </a:xfrm>
        </p:spPr>
        <p:txBody>
          <a:bodyPr>
            <a:normAutofit fontScale="85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těhotenství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rodinné a majetkové poměry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sexuální orientace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původ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členství v odborové organizaci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členství v politických stranách a hnutích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FF0000"/>
                </a:solidFill>
              </a:rPr>
              <a:t>Příslušnost k církvi nebo náboženské společnosti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trestněprávní bezúhonnost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152969-7244-AC58-8FDA-6F6B5BE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40144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2" y="57633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Informační povinnost zaměstnavatele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663"/>
            <a:ext cx="9347200" cy="3983277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 uzavřením pracovní smlouvy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práva a povinnosti z pracovní smlouvy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podmínky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odměňování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povinnosti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7C14CF-E9E3-EAC3-FBF9-732C7BD3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974918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2" y="-71437"/>
            <a:ext cx="9883035" cy="2387600"/>
          </a:xfrm>
        </p:spPr>
        <p:txBody>
          <a:bodyPr/>
          <a:lstStyle/>
          <a:p>
            <a:r>
              <a:rPr lang="cs-CZ" b="1" dirty="0"/>
              <a:t>Lékařská prohlídka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4723"/>
            <a:ext cx="9347200" cy="3983277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povinná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 uzavřením pracovní smlouvy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fikce zdravotní nezpůsobilosti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pokuta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náklady nese zaměstnanec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náhrada od zaměstnavatele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5294D9-1465-8B7D-174A-FACAA0E7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835594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804"/>
            <a:ext cx="12192000" cy="2387600"/>
          </a:xfrm>
        </p:spPr>
        <p:txBody>
          <a:bodyPr>
            <a:normAutofit/>
          </a:bodyPr>
          <a:lstStyle/>
          <a:p>
            <a:r>
              <a:rPr lang="cs-CZ" b="1" dirty="0"/>
              <a:t>Pracovní smlouva</a:t>
            </a:r>
            <a:br>
              <a:rPr lang="cs-CZ" b="1" dirty="0"/>
            </a:br>
            <a:r>
              <a:rPr lang="cs-CZ" b="1" dirty="0"/>
              <a:t>vznik pracovního poměru</a:t>
            </a:r>
          </a:p>
        </p:txBody>
      </p:sp>
      <p:pic>
        <p:nvPicPr>
          <p:cNvPr id="9" name="Picture 4" descr="images369">
            <a:extLst>
              <a:ext uri="{FF2B5EF4-FFF2-40B4-BE49-F238E27FC236}">
                <a16:creationId xmlns:a16="http://schemas.microsoft.com/office/drawing/2014/main" id="{D01A4C5B-5E46-4233-8937-85C35577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2378796"/>
            <a:ext cx="4105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E94CF6-C22D-76E3-33CB-2ADFC890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33057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Pracovní poměr – vznik, změny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/>
          </a:bodyPr>
          <a:lstStyle/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Obecně – pracovní smlouva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Další varianty? -&gt; Volba, jmenování, „manažerská“ smlouva???</a:t>
            </a:r>
          </a:p>
          <a:p>
            <a:pPr lvl="1" algn="l" fontAlgn="base"/>
            <a:endParaRPr lang="cs-CZ" sz="2400" dirty="0">
              <a:latin typeface="inherit"/>
            </a:endParaRP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Založení x vznik pracovního poměru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cs-CZ" sz="2400" dirty="0">
              <a:latin typeface="inherit"/>
            </a:endParaRP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endParaRPr lang="cs-CZ" sz="2400" dirty="0">
              <a:latin typeface="inherit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ECFA29-0EA0-D70C-2D19-00961F64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87286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2" y="57633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Podstatné náležitosti pracovní smlouvy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347200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druh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místo výkonu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den nástupu do práce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17C0C3-1A61-E46C-2C9C-5E31838F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66606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Pracovní smlouva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 fontScale="925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srozumitelná, určitá -&gt; zdánlivé právní jednání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 souladu se zákonem, dobrými mravy, veřejným pořádkem</a:t>
            </a:r>
          </a:p>
          <a:p>
            <a:pPr lvl="0" algn="l"/>
            <a:r>
              <a:rPr lang="cs-CZ" altLang="cs-CZ" sz="2800" dirty="0"/>
              <a:t>   -&gt; neplatné právní jednání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písemná, lze dodatečně zhojit</a:t>
            </a:r>
          </a:p>
          <a:p>
            <a:pPr lvl="0" algn="l"/>
            <a:r>
              <a:rPr lang="cs-CZ" altLang="cs-CZ" sz="2800" dirty="0"/>
              <a:t>   -&gt; pro nedostatek formy se nelze dovolat neplatnosti, bylo-li již započato s plněním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C06B1D-65CD-0C1F-226C-22B20C21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24263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CD623-3973-1611-5B9F-1DE03068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Martin Štěrba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16B8A-6D05-F5A8-C814-E2A4881E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Ing. – podniková ekonomika a management – 2016</a:t>
            </a:r>
          </a:p>
          <a:p>
            <a:r>
              <a:rPr lang="cs-CZ" dirty="0"/>
              <a:t>Mgr. – právo a právní věda – 2017</a:t>
            </a:r>
          </a:p>
          <a:p>
            <a:endParaRPr lang="cs-CZ" dirty="0"/>
          </a:p>
          <a:p>
            <a:r>
              <a:rPr lang="cs-CZ" dirty="0"/>
              <a:t>Výuka od 2016</a:t>
            </a:r>
          </a:p>
          <a:p>
            <a:r>
              <a:rPr lang="cs-CZ" dirty="0"/>
              <a:t>Pracovní právo, obchodní právo, živnostenské právo, Právo pro manažery, Finanční analýza</a:t>
            </a:r>
          </a:p>
          <a:p>
            <a:endParaRPr lang="cs-CZ" dirty="0"/>
          </a:p>
          <a:p>
            <a:r>
              <a:rPr lang="cs-CZ" b="1" dirty="0" err="1"/>
              <a:t>DSLeasing</a:t>
            </a:r>
            <a:r>
              <a:rPr lang="cs-CZ" dirty="0"/>
              <a:t> – </a:t>
            </a:r>
            <a:r>
              <a:rPr lang="cs-CZ" dirty="0" err="1"/>
              <a:t>underwriting</a:t>
            </a:r>
            <a:endParaRPr lang="cs-CZ" dirty="0"/>
          </a:p>
          <a:p>
            <a:r>
              <a:rPr lang="cs-CZ" b="1" dirty="0" err="1"/>
              <a:t>Home</a:t>
            </a:r>
            <a:r>
              <a:rPr lang="cs-CZ" b="1" dirty="0"/>
              <a:t> </a:t>
            </a:r>
            <a:r>
              <a:rPr lang="cs-CZ" b="1" dirty="0" err="1"/>
              <a:t>Credit</a:t>
            </a:r>
            <a:r>
              <a:rPr lang="cs-CZ" b="1" dirty="0"/>
              <a:t> International </a:t>
            </a:r>
            <a:r>
              <a:rPr lang="cs-CZ" dirty="0"/>
              <a:t>– </a:t>
            </a:r>
            <a:r>
              <a:rPr lang="cs-CZ" dirty="0" err="1"/>
              <a:t>sanction</a:t>
            </a:r>
            <a:r>
              <a:rPr lang="cs-CZ" dirty="0"/>
              <a:t> screening, </a:t>
            </a:r>
            <a:r>
              <a:rPr lang="cs-CZ" dirty="0" err="1"/>
              <a:t>compliance</a:t>
            </a:r>
            <a:r>
              <a:rPr lang="cs-CZ" dirty="0"/>
              <a:t>,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controls</a:t>
            </a:r>
            <a:endParaRPr lang="cs-CZ" dirty="0"/>
          </a:p>
          <a:p>
            <a:r>
              <a:rPr lang="cs-CZ" b="1" dirty="0"/>
              <a:t>Trinity Bank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77BBCC-1A64-C1BC-975E-8A52821A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539187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Druh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činnosti podle potřeby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asistentka ředitele nebo účetní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bude </a:t>
            </a:r>
            <a:r>
              <a:rPr lang="cs-CZ" altLang="cs-CZ" sz="2600" dirty="0"/>
              <a:t>specifikováno</a:t>
            </a:r>
            <a:r>
              <a:rPr lang="cs-CZ" altLang="cs-CZ" sz="2800" dirty="0"/>
              <a:t> v organizačním řádu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prodavačka, uklízečka, servírka, kuchařka, provozní, pokojská, recepční, instruktorka lyžování, animátorka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A37058-6A76-DCE7-D5B3-FE4DEDFB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87879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Druh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 fontScale="85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činnosti podle potřeby zaměstnavatele - NE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asistentka ředitele nebo účetní - ANO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bude specifikováno v organizačním řádu zaměstnavatele - NE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prodavačka, uklízečka, servírka, kuchařka, provozní, pokojská, recepční, instruktorka lyžování, animátorka – ANO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lvl="0"/>
            <a:r>
              <a:rPr lang="cs-CZ" altLang="cs-CZ" sz="2800" b="1" dirty="0"/>
              <a:t>DOSTATEČNÁ URČITOST VYMEZENÍ! – určení pracovní náplně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278556-75A7-121D-7959-17D1CC09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593968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b="1" dirty="0"/>
              <a:t>Pracovní náplň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konkretizace pracovních činností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jednostranný příkaz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sjednání v pracovní smlouvě?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E2B2F6-BFE0-89F8-98F4-18AF5534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03554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Místo výkonu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Kobližná 19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sídlo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provozovny zaměstnavatele </a:t>
            </a:r>
          </a:p>
          <a:p>
            <a:pPr lvl="0" algn="l"/>
            <a:r>
              <a:rPr lang="cs-CZ" altLang="cs-CZ" sz="2800" dirty="0"/>
              <a:t>   na území České a Slovenské republiky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Brno, Praha, Olomouc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FD0A85-DDBB-E1A0-C863-5B59993E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997470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Místo výkonu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Kobližná 19 – Chybí město - neurčité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sídlo zaměstnavatele – ANO, je možné dohledat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všechny provozovny zaměstnavatele </a:t>
            </a:r>
          </a:p>
          <a:p>
            <a:pPr lvl="0" algn="l"/>
            <a:r>
              <a:rPr lang="cs-CZ" altLang="cs-CZ" sz="2800" dirty="0"/>
              <a:t>   na území České a Slovenské republiky – ANO, lze dohledat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Brno, Praha, Olomouc - ANO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D1D372-C837-AD9A-F503-C08E965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555449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Den nástupu do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sedmý den po skončení dosavadního zaměstnání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pokud dojde ke skončení dosavadního zaměstnání, tak sedmý den poté 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ode dne, kdy zaměstnankyně XY nastoupí na mateřskou dovolenou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F18700-27C4-E256-1CC7-999386C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709798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>
            <a:normAutofit/>
          </a:bodyPr>
          <a:lstStyle/>
          <a:p>
            <a:r>
              <a:rPr lang="cs-CZ" b="1" dirty="0"/>
              <a:t>Den nástupu do práce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sedmý den po skončení dosavadního zaměstnání  - ANO, pokud už je podána výpověď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pokud dojde ke skončení dosavadního zaměstnání, tak sedmý den poté – NE, neurčité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ode dne, kdy zaměstnankyně XY nastoupí na mateřskou dovolenou – ANO, pokud je zaměstnankyně těhotná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9A5448-1593-FE06-AB97-CB4F8297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296232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altLang="cs-CZ" b="1" dirty="0"/>
              <a:t>Pracovní poměr na dobu určitou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max. 3roky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max. 2 krát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opakování = prodloužení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3 roky pauza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313123-FF12-9A3B-942D-21A38AB7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973247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081" y="4481"/>
            <a:ext cx="9883035" cy="2387600"/>
          </a:xfrm>
        </p:spPr>
        <p:txBody>
          <a:bodyPr/>
          <a:lstStyle/>
          <a:p>
            <a:r>
              <a:rPr lang="cs-CZ" altLang="cs-CZ" b="1" dirty="0"/>
              <a:t>Výjimka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lvl="0" algn="l"/>
            <a:endParaRPr lang="cs-CZ" altLang="cs-CZ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vážné provozní důvody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důvody spočívající ve zvláštní povaze práce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jiný postup musí být přiměřený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písemná dohoda s odborovou organizací, vnitřní předpis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6A45FB-FF25-F1A9-1214-9D030F0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047900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12" y="1537367"/>
            <a:ext cx="9883035" cy="2387600"/>
          </a:xfrm>
        </p:spPr>
        <p:txBody>
          <a:bodyPr>
            <a:normAutofit fontScale="90000"/>
          </a:bodyPr>
          <a:lstStyle/>
          <a:p>
            <a:r>
              <a:rPr lang="cs-CZ" altLang="cs-CZ" b="1" dirty="0"/>
              <a:t>Důsledky protiprávního sjednání pracovního poměru na dobu určitou</a:t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167" y="2890335"/>
            <a:ext cx="9883034" cy="3429000"/>
          </a:xfrm>
        </p:spPr>
        <p:txBody>
          <a:bodyPr>
            <a:normAutofit/>
          </a:bodyPr>
          <a:lstStyle/>
          <a:p>
            <a:pPr lvl="0" algn="l"/>
            <a:endParaRPr lang="cs-CZ" altLang="cs-CZ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písemné oznámení zaměstnance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 uplynutím sjednané doby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určovací žaloba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F5DA74-9D74-ADAF-C032-CF7754A2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24023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DE995-0F7E-4391-64A1-97CAAD93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Marek Pšenko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8303D-284A-4E34-4F8D-2539326A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Možný záskok a zkoušející</a:t>
            </a:r>
          </a:p>
          <a:p>
            <a:endParaRPr lang="cs-CZ" dirty="0"/>
          </a:p>
          <a:p>
            <a:r>
              <a:rPr lang="cs-CZ" dirty="0"/>
              <a:t>Mgr. – právo a právní věda – 2017</a:t>
            </a:r>
          </a:p>
          <a:p>
            <a:r>
              <a:rPr lang="cs-CZ" dirty="0"/>
              <a:t>Advokát – 2021</a:t>
            </a:r>
          </a:p>
          <a:p>
            <a:r>
              <a:rPr lang="cs-CZ" dirty="0"/>
              <a:t>Výuka od 2019</a:t>
            </a:r>
          </a:p>
          <a:p>
            <a:r>
              <a:rPr lang="cs-CZ" dirty="0"/>
              <a:t>Pracovní právo, obchodní právo, živnostenské právo, Právo pro manažery</a:t>
            </a:r>
          </a:p>
          <a:p>
            <a:r>
              <a:rPr lang="cs-CZ" dirty="0">
                <a:hlinkClick r:id="rId3"/>
              </a:rPr>
              <a:t>https://www.sakbrno.cz/cs/nas-tym/21.html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5F928E-2AB5-48A5-E9E2-0609EA94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09" y="69011"/>
            <a:ext cx="3023829" cy="44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EB01C7-98E9-75F4-2376-A43025F4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957189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Zkušební doba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928290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musí být výslovně sjednána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nejpozději v den nástupu do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nelze prodloužit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max. 3, příp. max. 6 měsíců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63F8AC-E8A7-C0F6-3058-EF9D400F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295403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Další pravidelné náležitosti pracovní smlouvy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928290"/>
            <a:ext cx="9883034" cy="342900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ujednání o pracovní době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ujednání o délce dovolené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ujednání o výši mzdy a způsobu odměňování</a:t>
            </a:r>
          </a:p>
          <a:p>
            <a:pPr lvl="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B684B8-34F6-3D31-E0BF-AFB528B4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735362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Konkurenční doložka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417900"/>
            <a:ext cx="9883034" cy="3939390"/>
          </a:xfrm>
        </p:spPr>
        <p:txBody>
          <a:bodyPr>
            <a:normAutofit fontScale="70000" lnSpcReduction="2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předmět činnost zaměstnavatele, soutěžní činnost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přiměřené peněžité vyrovnání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spravedlivě lze požadovat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podstatné ztížení činnosti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smluvní pokuta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písemné odstoupení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písemná výpověď zaměstnance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C486FD-5816-238A-C852-4CF925EE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731443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30300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Změny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417900"/>
            <a:ext cx="9883034" cy="3939390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§ 40 a násl. ZP</a:t>
            </a:r>
          </a:p>
          <a:p>
            <a:pPr lvl="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Převedení x přeložení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821744-A284-E5E6-5540-A82631A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954789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-892412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Změny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495" y="1752880"/>
            <a:ext cx="9883034" cy="4805861"/>
          </a:xfrm>
        </p:spPr>
        <p:txBody>
          <a:bodyPr>
            <a:normAutofit fontScale="40000" lnSpcReduction="20000"/>
          </a:bodyPr>
          <a:lstStyle/>
          <a:p>
            <a:pPr lvl="0" algn="l"/>
            <a:r>
              <a:rPr lang="cs-CZ" altLang="cs-CZ" sz="2800" b="1" u="sng" dirty="0"/>
              <a:t>PŘEVEDENÍ</a:t>
            </a:r>
          </a:p>
          <a:p>
            <a:pPr lvl="0" algn="l"/>
            <a:endParaRPr lang="cs-CZ" altLang="cs-CZ" sz="2800" b="1" u="sng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zaměstnanec pozbyl vzhledem ke svému zdravotnímu stavu podle lékařského posudku vydaného poskytovatelem pracovnělékařských služeb nebo rozhodnutí příslušného správního orgánu, který lékařský posudek přezkoumává, dlouhodobě způsobilosti konat dále dosavadní práci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zaměstnanec nesmí podle lékařského posudku vydaného poskytovatelem pracovnělékařských služeb nebo rozhodnutí příslušného správního orgánu, který lékařský posudek přezkoumává, dále konat dosavadní práci pro pracovní úraz, onemocnění nemocí z povolání nebo pro ohrožení touto nemocí, anebo dosáhl-li na pracovišti určeném rozhodnutím příslušného orgánu ochrany veřejného zdraví nejvyšší přípustné expozice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koná těhotná zaměstnankyně, zaměstnankyně, která kojí, nebo zaměstnankyně-matka do konce devátého měsíce po porodu práci, kterou nesmějí být tyto zaměstnankyně zaměstnávány nebo která podle lékařského posudku ohrožuje její těhotenství nebo mateřství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je to nutné podle lékařského posudku vydaného poskytovatelem pracovnělékařských služeb nebo rozhodnutí příslušného orgánu ochrany veřejného zdraví v zájmu ochrany zdraví jiných fyzických osob před infekčním onemocněním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je toho zapotřebí podle pravomocného rozhodnutí soudu nebo správního úřadu, jiného státního orgánu nebo orgánu územního samosprávného celku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zaměstnanec pracující v noci na základě lékařského posudku vydaného poskytovatelem pracovnělékařských služeb uznán nezpůsobilým pro noční práci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 to požádá těhotná zaměstnankyně, zaměstnankyně, která kojí, nebo zaměstnankyně-matka do konce devátého měsíce po porodu, která pracuje v noci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69B255-8316-D36E-02D1-5B510B6E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421863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-892412"/>
            <a:ext cx="9883035" cy="2387600"/>
          </a:xfrm>
        </p:spPr>
        <p:txBody>
          <a:bodyPr>
            <a:normAutofit/>
          </a:bodyPr>
          <a:lstStyle/>
          <a:p>
            <a:r>
              <a:rPr lang="cs-CZ" altLang="x-none" b="1" dirty="0"/>
              <a:t>Změny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495" y="1752880"/>
            <a:ext cx="9883034" cy="4805861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cs-CZ" altLang="cs-CZ" sz="2800" b="1" u="sng" dirty="0"/>
              <a:t>PŘELOŽENÍ</a:t>
            </a:r>
          </a:p>
          <a:p>
            <a:pPr lvl="0" algn="l"/>
            <a:endParaRPr lang="cs-CZ" altLang="cs-CZ" sz="2800" b="1" u="sng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Přeložit zaměstnance k výkonu práce do jiného místa, než bylo sjednáno v pracovní smlouvě, je možné pouze s jeho souhlasem a v rámci zaměstnavatele, pokud to nezbytně vyžaduje jeho provozní potřeba.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úkoly přeloženému zaměstnanci ukládá, jeho práci organizuje, řídí a kontroluje a pokyny mu k tomu účelu dává příslušný vedoucí zaměstnanec organizační složky (útvaru), na jejíž pracoviště byl zaměstnanec přeložen.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EBA1DF-8A42-1863-B03B-197916FF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119437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2" y="-655135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Skončení pracovního poměru</a:t>
            </a:r>
            <a:endParaRPr lang="cs-CZ" b="1" dirty="0"/>
          </a:p>
        </p:txBody>
      </p:sp>
      <p:pic>
        <p:nvPicPr>
          <p:cNvPr id="9" name="Picture 5" descr="images258">
            <a:extLst>
              <a:ext uri="{FF2B5EF4-FFF2-40B4-BE49-F238E27FC236}">
                <a16:creationId xmlns:a16="http://schemas.microsoft.com/office/drawing/2014/main" id="{0DEEAB82-7D48-483B-8D59-3D137F1E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1" y="1947623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8B382E-3348-4A80-29C0-37D0415D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569373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Skončení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3" y="2576072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uplynutím sjednané doby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smrtí zaměstnance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zrušením povolení k pobytu cizince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uplynutí doby, na kterou bylo cizinci vydáno povolení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právním jednáním zaměstnance a zaměstnavatele – rozvázání pracovního poměru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B96809-5C07-C72B-7E80-3A81AFFF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42867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Rozvázání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Dohoda: písemně, nemusí být vymezen důvod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Výpověď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Okamžité zrušení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Zrušení ve zkušební době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D51F53-80B2-317A-0FDE-11C29621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915655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Výpověď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písemně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doručena druhé straně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výpovědní doba min. dva měsíce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odvolat lze pouze se souhlasem druhé smluvní strany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B18A3B-990A-F39B-A811-B7A3F4DD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94176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9E011-005F-6048-3891-E86FA204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bude potřeba?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86FECFF-BBD5-5171-82B7-063455F62588}"/>
              </a:ext>
            </a:extLst>
          </p:cNvPr>
          <p:cNvSpPr txBox="1"/>
          <p:nvPr/>
        </p:nvSpPr>
        <p:spPr>
          <a:xfrm>
            <a:off x="1615296" y="5818842"/>
            <a:ext cx="4311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https://www.knihydobrovsky.cz/kniha/uz-1520-zakonik-prace-518675085</a:t>
            </a:r>
            <a:r>
              <a:rPr lang="cs-CZ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1A1AE0-E8F9-E2F4-CC51-E9242E98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0" y="1272760"/>
            <a:ext cx="2857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9F77BF-4BE5-E4C6-035E-F459A5963A50}"/>
              </a:ext>
            </a:extLst>
          </p:cNvPr>
          <p:cNvSpPr txBox="1"/>
          <p:nvPr/>
        </p:nvSpPr>
        <p:spPr>
          <a:xfrm>
            <a:off x="2755420" y="5327277"/>
            <a:ext cx="155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151A1"/>
                </a:solidFill>
                <a:effectLst/>
                <a:latin typeface="Open Sans" panose="020B0604020202020204" pitchFamily="34" charset="0"/>
              </a:rPr>
              <a:t>89 Kč</a:t>
            </a:r>
            <a:r>
              <a:rPr lang="cs-CZ" b="0" i="0" dirty="0">
                <a:solidFill>
                  <a:srgbClr val="727272"/>
                </a:solidFill>
                <a:effectLst/>
                <a:latin typeface="Open Sans" panose="020B0604020202020204" pitchFamily="34" charset="0"/>
              </a:rPr>
              <a:t> s DPH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6739A3-0DF6-F336-679E-3F027A8FD758}"/>
              </a:ext>
            </a:extLst>
          </p:cNvPr>
          <p:cNvSpPr txBox="1"/>
          <p:nvPr/>
        </p:nvSpPr>
        <p:spPr>
          <a:xfrm>
            <a:off x="7238910" y="252975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https://it.muni.cz/sluzby/software/aspi</a:t>
            </a:r>
            <a:r>
              <a:rPr lang="cs-CZ" dirty="0"/>
              <a:t>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DF3FD90-E2B0-D93C-C199-D8E07FE0A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910" y="1900989"/>
            <a:ext cx="3476625" cy="48577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18E655-C932-5E6F-083A-825E4B6580E2}"/>
              </a:ext>
            </a:extLst>
          </p:cNvPr>
          <p:cNvSpPr txBox="1"/>
          <p:nvPr/>
        </p:nvSpPr>
        <p:spPr>
          <a:xfrm>
            <a:off x="7379899" y="5511943"/>
            <a:ext cx="361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https://www.zakonyprolidi.cz/</a:t>
            </a:r>
            <a:r>
              <a:rPr lang="cs-CZ" dirty="0"/>
              <a:t>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A042A59-CFB4-A642-325A-F67870A29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4209" y="4517652"/>
            <a:ext cx="2486025" cy="809625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BB2ED-E161-A535-2CEC-500BE932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909388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-71437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Výpověď daná zaměstnancem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 jakéhokoliv důvodu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uvedení důvodu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A47B64-F27A-1C05-1771-DBD69043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960788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3" y="186294"/>
            <a:ext cx="9883035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výpověď daná zaměstnavatelem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pouze ze zákonem stanovených důvodů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vymezení důvodu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F52D9D-D731-B3E8-2E24-95190E19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459381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8" y="37096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</a:t>
            </a:r>
            <a:br>
              <a:rPr lang="pl-PL" altLang="x-none" b="1" dirty="0"/>
            </a:br>
            <a:r>
              <a:rPr lang="pl-PL" altLang="x-none" b="1" dirty="0"/>
              <a:t>§ 52 písm. a),b),c) –organizační důvody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4" y="310216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ruší-li zaměstnavatel či jeho část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přemisťuje-li se zaměstnavatel nebo jeho část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stane-li se zaměstnanec nadbytečným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odstupné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EF993E-04A4-1E1A-DA6F-6BD75F21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068687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6" y="73143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 - § 52 písm. d),e)</a:t>
            </a:r>
            <a:br>
              <a:rPr lang="pl-PL" altLang="x-none" b="1" dirty="0"/>
            </a:br>
            <a:r>
              <a:rPr lang="pl-PL" altLang="x-none" b="1" dirty="0"/>
              <a:t>zdravotní důvody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0" y="3738971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úraz, nemoc z povolání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pozbytí zdravotní způsobilosti pro výkon práce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lékařský posudek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41D4B1-197D-101D-61D4-D99A7E64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446693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6" y="73143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 § 52 f) ZP nesplnění předpokladů a požadavků: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80" y="3338627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/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nesplňování předpokladů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nesplňování požadavků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neuspokojivé pracovní výsledky  (výzva k odstranění v posledních 12 měsících)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E43952-15E3-1FB2-D2C6-2575B143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823371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4" y="1122363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Výpovědní důvod - § 52 písm. g) ZP, porušení povinností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8" y="2762366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porušení povinností zvlášť hrubým způsobem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závažné porušení povinností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soustavné méně závažné porušování povinností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písemné upozornění – 6 měsíců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pravomocné odsouzení pro úmyslný trestný čin – nepodmíněný trest odnětí svobody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a) 1 rok</a:t>
            </a:r>
          </a:p>
          <a:p>
            <a:pPr marL="228600" lvl="0" indent="-2286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b) 6 měsíců, ale TČ při plnění pracovních úkolů nebo v přímé souvislosti s ním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363BD6-ADC0-D3EE-E74F-B722E1CE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711019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2" y="1041400"/>
            <a:ext cx="10772383" cy="2387600"/>
          </a:xfrm>
        </p:spPr>
        <p:txBody>
          <a:bodyPr>
            <a:normAutofit fontScale="90000"/>
          </a:bodyPr>
          <a:lstStyle/>
          <a:p>
            <a:r>
              <a:rPr lang="pl-PL" altLang="x-none" b="1" dirty="0"/>
              <a:t>Výpovědní důvod - § 52 písm. h) ZP  režim dočasně pracovně neschopného pojištěnce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7" y="3077719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zvlášť hrubým způsobem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povinnost zdržovat se v místě pobytu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dodržovat rozsah a dobu povolených vycházek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64EC04-9EDE-D6C4-BB79-4B829A19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061288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2" y="243248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Ochranná doba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6" y="2762366"/>
            <a:ext cx="9883034" cy="4095634"/>
          </a:xfrm>
        </p:spPr>
        <p:txBody>
          <a:bodyPr>
            <a:normAutofit fontScale="92500"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dočasná pracovní neschopnost,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vojenské cvičení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výkon veřejné funkce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těhotenství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mateřská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rodičovská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nezpůsobilost pro práci v noci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E233F4-0C49-96A9-7FE7-8B7304FE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907553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1" y="-331970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Výjimky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2223701"/>
            <a:ext cx="9883034" cy="4095634"/>
          </a:xfrm>
        </p:spPr>
        <p:txBody>
          <a:bodyPr>
            <a:normAutofit fontScale="92500"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výpověď pro zrušení nebo přemístění zaměstnavatele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přemístění zaměstnavatele – neplatí: těhotenství, mateřská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výpověď pro porušení povinností zvlášť hrubým způsobem - neplatí: mateřská dovolená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výpověď pro pravomocné odsouzení – nepodmíněný trest – neplatí: mateřská dovolená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dirty="0"/>
              <a:t>pro jiné porušení pracovních povinností a pro porušení režimu dočasně pracovně neschopného zaměstnance zvlášť hrubým způsobem – neplatí: těhotenství, mateřská, rodičovská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DBD5FE-6F05-35C9-DB18-21566E47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104805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675342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Okamžité zrušení pracovního poměru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312557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vymezit důvod tak, aby nemohl být zaměněn s jiným – pozor i skutkově!!!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neběží výpovědní doba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poměr končí doručením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§55 ZP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212184-2135-26A7-4F71-AF5D2692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84146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D46B0-F63E-9A8A-8A7E-26F37697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zelené políčko v ISU?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C100C0-4177-4AAB-2A86-809FD55D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65121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https://is.muni.cz/auth/el/econ/jaro2022/MKP_PRPR/op/Organizace_vyuky_Pracovni_pravo_2022_kombi.docx</a:t>
            </a:r>
            <a:endParaRPr lang="cs-CZ" dirty="0"/>
          </a:p>
          <a:p>
            <a:endParaRPr lang="cs-CZ" dirty="0"/>
          </a:p>
          <a:p>
            <a:r>
              <a:rPr lang="cs-CZ" dirty="0"/>
              <a:t>Prezentace týmové práce</a:t>
            </a:r>
          </a:p>
          <a:p>
            <a:pPr lvl="1"/>
            <a:r>
              <a:rPr lang="cs-CZ" dirty="0"/>
              <a:t>Připravené téma, 10 minut, ústně</a:t>
            </a:r>
          </a:p>
          <a:p>
            <a:pPr lvl="1"/>
            <a:endParaRPr lang="cs-CZ" dirty="0"/>
          </a:p>
          <a:p>
            <a:r>
              <a:rPr lang="cs-CZ" dirty="0"/>
              <a:t>Zkouška</a:t>
            </a:r>
          </a:p>
          <a:p>
            <a:pPr lvl="1"/>
            <a:r>
              <a:rPr lang="cs-CZ" dirty="0"/>
              <a:t>Písemná část - 5 testových otázek po 1 bodu, jsou potřeba 3 body k postupu</a:t>
            </a:r>
          </a:p>
          <a:p>
            <a:pPr lvl="1"/>
            <a:r>
              <a:rPr lang="cs-CZ" dirty="0"/>
              <a:t>Ústní část – zkoušený si vylosuje číslo okruhu a bude odpovídat na otázky (cca 10 minut).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29CA9A-C062-78F0-EFF4-FE1B9DF1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04837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96148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Okamžité zrušení zaměstnancem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3125575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vážné ohrožení zdraví a nebyl převeden ve lhůtě 15 dnů na jinou práci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nevyplacená mzda, plat, jejich náhrada do 15 dnů od splatnosti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58BBC1-A9C1-B9F0-E5F6-1E663253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130302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243248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Okamžité zrušení zaměstnavatelem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5" y="3125575"/>
            <a:ext cx="9883034" cy="4095634"/>
          </a:xfrm>
        </p:spPr>
        <p:txBody>
          <a:bodyPr>
            <a:normAutofit lnSpcReduction="10000"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nelze u těhotné zaměstnankyně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porušení povinností zvlášť hrubým způsobem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pravomocné odsouzení pro úmyslný trestný čin – nepodmíněný trest odnětí svobody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a) 1 rok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b) 6 měsíců, ale TČ při plnění pracovních úkolů nebo v přímé souvislosti s ním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0DAA2B-96E7-2E06-E008-C477B0CD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105569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Zrušení pracovního poměru ve zkušební době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z jakéhokoliv důvodu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uvedení důvodu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písemnost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817AAE-3AD5-6E34-17CE-2F421271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7281238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Odbory 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projednání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předchozí souhlas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3C7C95-FE71-D48F-FB38-C79C50ED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1199568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/>
          </a:bodyPr>
          <a:lstStyle/>
          <a:p>
            <a:r>
              <a:rPr lang="pl-PL" altLang="x-none" b="1" dirty="0"/>
              <a:t>Neplatné rozvázání pracovního poměru zaměstnavatelem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zbytečného odkladu a písemně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oznámení o trvání na dalším zaměstnávání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náhrada mzdy nebo přidělování práce a mzda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žaloba do 2 měsíců ode dne, kdy měl pracovní poměr skončit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4D564D-9F76-97BA-E6B7-E20A5226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284369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00" y="1184996"/>
            <a:ext cx="10772383" cy="2387600"/>
          </a:xfrm>
        </p:spPr>
        <p:txBody>
          <a:bodyPr>
            <a:normAutofit fontScale="90000"/>
          </a:bodyPr>
          <a:lstStyle/>
          <a:p>
            <a:r>
              <a:rPr lang="pl-PL" altLang="x-none" b="1" dirty="0"/>
              <a:t>Neplatné rozvázání pracovního poměru zaměstnancem</a:t>
            </a:r>
            <a:br>
              <a:rPr lang="pl-PL" altLang="x-none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474" y="3429000"/>
            <a:ext cx="9883034" cy="4095634"/>
          </a:xfrm>
        </p:spPr>
        <p:txBody>
          <a:bodyPr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bez zbytečného odkladu a písemně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oznámení o trvání na dalším zaměstnávání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náhrada škody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cs-CZ" altLang="cs-CZ" sz="2800" dirty="0"/>
              <a:t>žaloba do 2 měsíců ode dne, kdy měl pracovní poměr skončit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38F5A-D9DE-6D8D-0A28-D91A4239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465414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59" y="3021496"/>
            <a:ext cx="11133482" cy="1013792"/>
          </a:xfrm>
        </p:spPr>
        <p:txBody>
          <a:bodyPr>
            <a:normAutofit/>
          </a:bodyPr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42B740-9C8A-A810-1579-396ED58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40497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26D42-4AEF-BA65-87C2-EB881601B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8" y="146477"/>
            <a:ext cx="3541030" cy="10256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dirty="0"/>
              <a:t>Témata</a:t>
            </a:r>
          </a:p>
          <a:p>
            <a:pPr marL="0" indent="0">
              <a:buNone/>
            </a:pPr>
            <a:r>
              <a:rPr lang="cs-CZ" sz="3600" dirty="0"/>
              <a:t>prezentace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1FE26-DBB1-CD01-E631-B8869939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92" y="248214"/>
            <a:ext cx="6838950" cy="1847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31C978-3B87-42DE-AEAE-B00E00F6D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418" y="4244196"/>
            <a:ext cx="4733157" cy="21479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02AA445-A60C-8DAD-4C3C-C830D96FA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303" y="5152591"/>
            <a:ext cx="5113378" cy="15975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D4EAF17-CC0C-5C3D-5758-F16D570E0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61663"/>
            <a:ext cx="5113378" cy="15420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B504F2-1324-50E0-C1F0-13602DAF0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158" y="2326887"/>
            <a:ext cx="4865927" cy="1830422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46C83A2-EDF3-81F5-B4F9-C1BCCCB95E5C}"/>
              </a:ext>
            </a:extLst>
          </p:cNvPr>
          <p:cNvSpPr txBox="1"/>
          <p:nvPr/>
        </p:nvSpPr>
        <p:spPr>
          <a:xfrm>
            <a:off x="1438" y="1172139"/>
            <a:ext cx="3854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8"/>
              </a:rPr>
              <a:t>https://www.facebook.com/groups/1448892352061164</a:t>
            </a:r>
            <a:r>
              <a:rPr lang="cs-CZ" dirty="0"/>
              <a:t>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9DD9203-A2F5-FFB4-A912-F80A61E1FE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73" y="1817077"/>
            <a:ext cx="2413599" cy="551494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272BE4-4F0B-61CF-1500-7793E406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150598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04AA6-3BCC-17CB-F0C4-AA4300DE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Pracovní právo?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5D238B-B52C-DC04-C591-EB5ACE5D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272383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OSNOVA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cs-CZ" dirty="0"/>
              <a:t>ÚVOD – představení, struktura</a:t>
            </a:r>
          </a:p>
          <a:p>
            <a:pPr marL="457200" indent="-457200" algn="just">
              <a:buAutoNum type="arabicPeriod"/>
            </a:pPr>
            <a:r>
              <a:rPr lang="cs-CZ" dirty="0"/>
              <a:t>Zásady </a:t>
            </a:r>
            <a:r>
              <a:rPr lang="cs-CZ" dirty="0" err="1"/>
              <a:t>prac</a:t>
            </a:r>
            <a:r>
              <a:rPr lang="cs-CZ" dirty="0"/>
              <a:t>. práva, prameny práva</a:t>
            </a:r>
          </a:p>
          <a:p>
            <a:pPr marL="457200" indent="-457200" algn="just">
              <a:buAutoNum type="arabicPeriod"/>
            </a:pPr>
            <a:r>
              <a:rPr lang="cs-CZ" dirty="0"/>
              <a:t>Subjekty pracovního práva</a:t>
            </a:r>
          </a:p>
          <a:p>
            <a:pPr marL="457200" indent="-457200" algn="just">
              <a:buAutoNum type="arabicPeriod"/>
            </a:pPr>
            <a:r>
              <a:rPr lang="cs-CZ" dirty="0"/>
              <a:t>Pracovní poměr, vznik, změna</a:t>
            </a:r>
          </a:p>
          <a:p>
            <a:pPr marL="457200" indent="-457200" algn="just">
              <a:buAutoNum type="arabicPeriod"/>
            </a:pPr>
            <a:r>
              <a:rPr lang="cs-CZ" dirty="0"/>
              <a:t>Zánik pracovního poměru – skončení</a:t>
            </a:r>
          </a:p>
          <a:p>
            <a:pPr marL="457200" indent="-457200" algn="just">
              <a:buAutoNum type="arabicPeriod"/>
            </a:pP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Ke studiu základních pojmů vhodná online příručka MPSV:</a:t>
            </a:r>
          </a:p>
          <a:p>
            <a:pPr algn="just"/>
            <a:r>
              <a:rPr lang="cs-CZ" dirty="0">
                <a:hlinkClick r:id="rId3"/>
              </a:rPr>
              <a:t>https://ppropo.mpsv.cz/obsah</a:t>
            </a:r>
            <a:r>
              <a:rPr lang="cs-CZ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C4E4A7-C57A-21F3-F3EE-6D920AAD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​﻿VEŘEJNÉ﻿​</a:t>
            </a:r>
          </a:p>
        </p:txBody>
      </p:sp>
    </p:spTree>
    <p:extLst>
      <p:ext uri="{BB962C8B-B14F-4D97-AF65-F5344CB8AC3E}">
        <p14:creationId xmlns:p14="http://schemas.microsoft.com/office/powerpoint/2010/main" val="3154629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0</TotalTime>
  <Words>2728</Words>
  <Application>Microsoft Office PowerPoint</Application>
  <PresentationFormat>Širokoúhlá obrazovka</PresentationFormat>
  <Paragraphs>499</Paragraphs>
  <Slides>66</Slides>
  <Notes>66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Bookman Old Style</vt:lpstr>
      <vt:lpstr>Calibri</vt:lpstr>
      <vt:lpstr>inherit</vt:lpstr>
      <vt:lpstr>Open Sans</vt:lpstr>
      <vt:lpstr>Rockwell</vt:lpstr>
      <vt:lpstr>Damask</vt:lpstr>
      <vt:lpstr>Pracovní právo</vt:lpstr>
      <vt:lpstr>Prezentace aplikace PowerPoint</vt:lpstr>
      <vt:lpstr>Martin Štěrba</vt:lpstr>
      <vt:lpstr>Marek Pšenko</vt:lpstr>
      <vt:lpstr>Co bude potřeba?</vt:lpstr>
      <vt:lpstr>Jak získat zelené políčko v ISU?</vt:lpstr>
      <vt:lpstr>Prezentace aplikace PowerPoint</vt:lpstr>
      <vt:lpstr>Proč Pracovní právo?</vt:lpstr>
      <vt:lpstr>OSNOVA</vt:lpstr>
      <vt:lpstr>Zásady</vt:lpstr>
      <vt:lpstr>Zásady</vt:lpstr>
      <vt:lpstr>Vnitrostátní prameny práva</vt:lpstr>
      <vt:lpstr>Subjekty pracovního práva</vt:lpstr>
      <vt:lpstr>Práva a povinnosti – prac. poměr</vt:lpstr>
      <vt:lpstr>Práva a povinnosti – prac. poměr</vt:lpstr>
      <vt:lpstr>Práva a povinnosti – prac. poměr</vt:lpstr>
      <vt:lpstr>Práva a povinnosti – prac. poměr</vt:lpstr>
      <vt:lpstr>Závislá práce</vt:lpstr>
      <vt:lpstr>Závislá práce</vt:lpstr>
      <vt:lpstr>Závislá práce</vt:lpstr>
      <vt:lpstr>Závislá práce</vt:lpstr>
      <vt:lpstr>Před uzavřením pracovní smlouvy</vt:lpstr>
      <vt:lpstr>Informace – pracovní pohovor</vt:lpstr>
      <vt:lpstr>Informační povinnost zaměstnavatele</vt:lpstr>
      <vt:lpstr>Lékařská prohlídka</vt:lpstr>
      <vt:lpstr>Pracovní smlouva vznik pracovního poměru</vt:lpstr>
      <vt:lpstr>Pracovní poměr – vznik, změny</vt:lpstr>
      <vt:lpstr>Podstatné náležitosti pracovní smlouvy</vt:lpstr>
      <vt:lpstr>Pracovní smlouva</vt:lpstr>
      <vt:lpstr>Druh práce</vt:lpstr>
      <vt:lpstr>Druh práce</vt:lpstr>
      <vt:lpstr>Pracovní náplň </vt:lpstr>
      <vt:lpstr>Místo výkonu práce </vt:lpstr>
      <vt:lpstr>Místo výkonu práce </vt:lpstr>
      <vt:lpstr>Den nástupu do práce </vt:lpstr>
      <vt:lpstr>Den nástupu do práce </vt:lpstr>
      <vt:lpstr>Pracovní poměr na dobu určitou</vt:lpstr>
      <vt:lpstr>Výjimka</vt:lpstr>
      <vt:lpstr>Důsledky protiprávního sjednání pracovního poměru na dobu určitou </vt:lpstr>
      <vt:lpstr>Zkušební doba</vt:lpstr>
      <vt:lpstr>Další pravidelné náležitosti pracovní smlouvy</vt:lpstr>
      <vt:lpstr>Konkurenční doložka</vt:lpstr>
      <vt:lpstr>Změny pracovního poměru</vt:lpstr>
      <vt:lpstr>Změny pracovního poměru</vt:lpstr>
      <vt:lpstr>Změny pracovního poměru</vt:lpstr>
      <vt:lpstr>Skončení pracovního poměru</vt:lpstr>
      <vt:lpstr>Skončení pracovního poměru</vt:lpstr>
      <vt:lpstr>Rozvázání pracovního poměru</vt:lpstr>
      <vt:lpstr>Výpověď</vt:lpstr>
      <vt:lpstr>Výpověď daná zaměstnancem</vt:lpstr>
      <vt:lpstr>výpověď daná zaměstnavatelem</vt:lpstr>
      <vt:lpstr>Výpovědní důvod § 52 písm. a),b),c) –organizační důvody</vt:lpstr>
      <vt:lpstr>Výpovědní důvod - § 52 písm. d),e) zdravotní důvody</vt:lpstr>
      <vt:lpstr>Výpovědní důvod § 52 f) ZP nesplnění předpokladů a požadavků:</vt:lpstr>
      <vt:lpstr>Výpovědní důvod - § 52 písm. g) ZP, porušení povinností </vt:lpstr>
      <vt:lpstr>Výpovědní důvod - § 52 písm. h) ZP  režim dočasně pracovně neschopného pojištěnce</vt:lpstr>
      <vt:lpstr>Ochranná doba</vt:lpstr>
      <vt:lpstr>Výjimky</vt:lpstr>
      <vt:lpstr>Okamžité zrušení pracovního poměru</vt:lpstr>
      <vt:lpstr>Okamžité zrušení zaměstnancem </vt:lpstr>
      <vt:lpstr>Okamžité zrušení zaměstnavatelem</vt:lpstr>
      <vt:lpstr>Zrušení pracovního poměru ve zkušební době </vt:lpstr>
      <vt:lpstr>Odbory  </vt:lpstr>
      <vt:lpstr>Neplatné rozvázání pracovního poměru zaměstnavatelem</vt:lpstr>
      <vt:lpstr>Neplatné rozvázání pracovního poměru zaměstnancem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právo</dc:title>
  <dc:creator>Štěrba Martin</dc:creator>
  <cp:keywords>[SEC=VEŘEJNÉ]</cp:keywords>
  <cp:lastModifiedBy>Štěrba Martin</cp:lastModifiedBy>
  <cp:revision>1</cp:revision>
  <dcterms:created xsi:type="dcterms:W3CDTF">2023-04-21T17:38:03Z</dcterms:created>
  <dcterms:modified xsi:type="dcterms:W3CDTF">2023-04-21T17:38:53Z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Originator_Hash_SHA1">
    <vt:lpwstr>93184A6AE1689A0366BDB4C4229B5A60023D5367</vt:lpwstr>
  </property>
  <property fmtid="{D5CDD505-2E9C-101B-9397-08002B2CF9AE}" pid="3" name="PM_SecurityClassification">
    <vt:lpwstr>VEŘEJNÉ</vt:lpwstr>
  </property>
  <property fmtid="{D5CDD505-2E9C-101B-9397-08002B2CF9AE}" pid="4" name="PM_DisplayValueSecClassificationWithQualifier">
    <vt:lpwstr>VEŘEJNÉ</vt:lpwstr>
  </property>
  <property fmtid="{D5CDD505-2E9C-101B-9397-08002B2CF9AE}" pid="5" name="PM_Qualifier">
    <vt:lpwstr/>
  </property>
  <property fmtid="{D5CDD505-2E9C-101B-9397-08002B2CF9AE}" pid="6" name="PM_Hash_SHA1">
    <vt:lpwstr>E7D7635147696AB05EB5850BF22692218CA09962</vt:lpwstr>
  </property>
  <property fmtid="{D5CDD505-2E9C-101B-9397-08002B2CF9AE}" pid="7" name="PM_InsertionValue">
    <vt:lpwstr>VEŘEJNÉ</vt:lpwstr>
  </property>
  <property fmtid="{D5CDD505-2E9C-101B-9397-08002B2CF9AE}" pid="8" name="PM_Hash_Salt">
    <vt:lpwstr>9AE635FBC1D70B77578CE56989645129</vt:lpwstr>
  </property>
  <property fmtid="{D5CDD505-2E9C-101B-9397-08002B2CF9AE}" pid="9" name="PM_Hash_Version">
    <vt:lpwstr>2014.2</vt:lpwstr>
  </property>
  <property fmtid="{D5CDD505-2E9C-101B-9397-08002B2CF9AE}" pid="10" name="PM_Hash_Salt_Prev">
    <vt:lpwstr>FB86C6D2B6073F6A5E73930C92D28628</vt:lpwstr>
  </property>
  <property fmtid="{D5CDD505-2E9C-101B-9397-08002B2CF9AE}" pid="11" name="PM_Caveats_Count">
    <vt:lpwstr>0</vt:lpwstr>
  </property>
  <property fmtid="{D5CDD505-2E9C-101B-9397-08002B2CF9AE}" pid="12" name="PM_LastInsertion">
    <vt:lpwstr>VEŘEJNÉ</vt:lpwstr>
  </property>
  <property fmtid="{D5CDD505-2E9C-101B-9397-08002B2CF9AE}" pid="13" name="PM_PrintOutPlacement_PPT">
    <vt:lpwstr>SlideFooter</vt:lpwstr>
  </property>
  <property fmtid="{D5CDD505-2E9C-101B-9397-08002B2CF9AE}" pid="14" name="PM_SecurityClassification_Prev">
    <vt:lpwstr>URČENO PRO VNITŘNÍ POTŘEBU</vt:lpwstr>
  </property>
  <property fmtid="{D5CDD505-2E9C-101B-9397-08002B2CF9AE}" pid="15" name="PM_Qualifier_Prev">
    <vt:lpwstr/>
  </property>
</Properties>
</file>