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7" r:id="rId2"/>
    <p:sldId id="285" r:id="rId3"/>
    <p:sldId id="286" r:id="rId4"/>
    <p:sldId id="259" r:id="rId5"/>
    <p:sldId id="258" r:id="rId6"/>
    <p:sldId id="261" r:id="rId7"/>
    <p:sldId id="263" r:id="rId8"/>
    <p:sldId id="264" r:id="rId9"/>
    <p:sldId id="279" r:id="rId10"/>
    <p:sldId id="280" r:id="rId11"/>
    <p:sldId id="266" r:id="rId12"/>
    <p:sldId id="281" r:id="rId13"/>
    <p:sldId id="282" r:id="rId14"/>
    <p:sldId id="283" r:id="rId15"/>
    <p:sldId id="284" r:id="rId16"/>
    <p:sldId id="269" r:id="rId17"/>
    <p:sldId id="268" r:id="rId18"/>
    <p:sldId id="272" r:id="rId19"/>
    <p:sldId id="270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9A419B3-0FA2-3BB3-6453-A2C06F8C03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1029E0-E5E1-5264-4493-5580280EA6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EA73E-32A8-4476-A09B-B277CB410A10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88F4D0-771D-D33F-562F-44B314127D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F0F8C6-18A2-7F12-7F26-AB58917AD0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93A2-47F9-40D9-B485-D131CC96D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0389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E04DA-F7C6-456C-8296-778C63857175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F5B5F-5956-4EC4-A771-ABA0B5250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08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E36ADC-03B3-0568-D789-04C08D9F1ED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085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C2C66B-1F4C-1CFC-9727-A81C78A8CFA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69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1E5F30-98CB-659A-E3C4-B739CD1DF4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388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0EEE64-E201-6CCA-6272-98FE9BCEC36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376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58D697-F71E-589B-9461-F328561412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8593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A8001E-D8C8-EB65-159A-D7819B9821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092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AAB901-8784-2E2D-E977-37E30235B2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81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16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3DF5CB-FFB5-82A6-4386-657D3DCBD5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9521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1A8810-4B59-A87B-80DD-E5F16E9555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1700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30001B-C1A8-A870-FA95-44663DBEE0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990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335104-0FC4-9D38-D85F-6CA73C80B1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59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3666A8-4F0B-2034-D3FF-C991E5F1E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2396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152B1A-F3D5-18D5-91A1-FF20F86AA48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921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DCF8F-3336-47F2-2312-D51A8B66EB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0549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B868D4-F750-F017-FF48-87AF8864FC0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7536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C2148C-21E8-C977-5180-D63179C652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2456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BA1CC9-BEFF-FA70-5BCF-2324A8E870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034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1728A3-8E18-8546-F317-3BE98BBF86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53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D388B4-CA44-ED2D-F841-F0EF192280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801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C4AE0D-7C38-044E-9E45-879F0A6C6A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751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6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709C64-4E7C-FC9F-5958-3CEF02A77C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945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62C919-E6E5-3346-C2D9-11B23583C8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605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08CB6F-E771-096B-47EB-C09697F128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161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FAB59-4378-42A8-AE05-EB323F1E99C4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DFE1A5-220B-F01D-BD7E-9CAC8B99E9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95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868594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3315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12793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381552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574937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49009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715450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868636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32356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32112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498106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771531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49365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659057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62570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581640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244001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4EF04-8E37-49F2-889E-C58D4A1B7754}" type="datetimeFigureOut">
              <a:rPr lang="cs-CZ" smtClean="0"/>
              <a:t>21.04.2023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​﻿VEŘEJNÉ﻿​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5107-52D8-47DF-A03E-3C018BBBC5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239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ktualne.cz/wiki/finance/prace-prescas-priplatek-za-prescasovou-praci/r~i:wiki:141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niprostor.cz/clanky/pracovni-pravo/rovne-zachazeni-pri-odmenovani-za-praci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radprace.cz/ochrana-zamestnancu#:~:text=Ochrana%20zam%C4%9Bstnanc%C5%AF%20p%C5%99i%20platebn%C3%AD%20neschopnosti,118%2F2000%20Sb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avniprostor.cz/clanky/pracovni-pravo/s-ochrana-zajmu-zamestnavatelu-v-pracovnim-pravu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niprostor.cz/clanky/pracovni-pravo/pracovni-uraz-a-jeho-odskodneni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E332E-2FC4-4B97-89BB-FFDD48A5F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právo	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D8C4F7-A0AE-4920-B7C7-24B2DF5694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Ing. Martin Štěrba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C03DCC-8CFD-C81E-A4CF-B6BFD4DF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2601170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B815A-F975-485C-9EDE-60F159D2C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Kratší pracovní doba</a:t>
            </a:r>
            <a:br>
              <a:rPr lang="cs-CZ" dirty="0"/>
            </a:br>
            <a:r>
              <a:rPr lang="cs-CZ" dirty="0"/>
              <a:t>§ 80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B4651-B5F0-4330-AC92-8C0CBEF8E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Kratší pracovní doba pod rozsah stanovený v § 79 může být sjednána pouze mezi zaměstnavatelem a zaměstnancem. Zaměstnanci přísluší mzda nebo plat, které odpovídají sjednané kratší pracovní době.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0C18E-AB55-520E-69FF-2046761F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56137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E7ABA-DF30-44B4-8285-088D586B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 v práci</a:t>
            </a:r>
            <a:br>
              <a:rPr lang="cs-CZ" dirty="0"/>
            </a:br>
            <a:r>
              <a:rPr lang="cs-CZ" dirty="0"/>
              <a:t>§88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8D93B-2986-4278-9333-4A56FC1E3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minut.</a:t>
            </a:r>
          </a:p>
          <a:p>
            <a:r>
              <a:rPr lang="cs-CZ" dirty="0"/>
              <a:t>Jde-li o práce, které nemohou být přerušeny, musí být zaměstnanci i bez přerušení provozu nebo práce zajištěna přiměřená doba na oddech a jídlo.</a:t>
            </a:r>
          </a:p>
          <a:p>
            <a:r>
              <a:rPr lang="cs-CZ" dirty="0"/>
              <a:t>Poskytnuté přestávky v práci na jídlo a oddech se nezapočítávají do pracovní doby.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C8D400-CB17-4F0E-A615-1B0CF5BD0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5783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93E44-B6C1-46CD-9067-AB995C7C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ROZVRŽENÍ PRACOVNÍ DOBY</a:t>
            </a:r>
            <a:br>
              <a:rPr lang="cs-CZ" dirty="0"/>
            </a:br>
            <a:r>
              <a:rPr lang="cs-CZ" dirty="0"/>
              <a:t> § 81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E8DB5-850B-4703-9664-F571054E1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Rozvržená podle pracovní smlouvy (nebo vnitřního předpisu)</a:t>
            </a:r>
          </a:p>
          <a:p>
            <a:r>
              <a:rPr lang="cs-CZ" i="1" dirty="0"/>
              <a:t>Pracovní dobu rozvrhuje zaměstnavatel a určí začátek a konec směn.</a:t>
            </a:r>
          </a:p>
          <a:p>
            <a:r>
              <a:rPr lang="cs-CZ" dirty="0"/>
              <a:t>Maximální délka směny 12 hodin</a:t>
            </a:r>
          </a:p>
          <a:p>
            <a:r>
              <a:rPr lang="cs-CZ" dirty="0"/>
              <a:t>Zaměstnanec je povinen být na začátku směny na svém pracovišti a odcházet z něho až po skončení směny</a:t>
            </a:r>
          </a:p>
          <a:p>
            <a:r>
              <a:rPr lang="cs-CZ" dirty="0"/>
              <a:t>Pružné rozvržení pracovní doby - zahrnuje časové úseky základní a volitelné pracovní doby, jejichž začátek a konec určuje zaměstnavatel.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C245584-D3FF-DBCD-7D99-81141944B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4104650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6FC20-9B83-4ED5-8BC2-7AABAD3E1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PŘESTÁVKA V PRÁCI A BEZPEČNOSTNÍ PŘESTÁVKA</a:t>
            </a:r>
            <a:br>
              <a:rPr lang="cs-CZ" dirty="0"/>
            </a:br>
            <a:r>
              <a:rPr lang="cs-CZ" dirty="0"/>
              <a:t>§ 88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09D9F-8F3A-443F-853F-8B670CB60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6554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  <a:p>
            <a:endParaRPr lang="cs-CZ" dirty="0"/>
          </a:p>
          <a:p>
            <a:r>
              <a:rPr lang="cs-CZ" dirty="0"/>
              <a:t>Přestávky v práci na jídlo a oddech se neposkytují na začátku a konci pracovní doby.</a:t>
            </a:r>
          </a:p>
          <a:p>
            <a:r>
              <a:rPr lang="cs-CZ" dirty="0"/>
              <a:t>Poskytnuté přestávky v práci na jídlo a oddech se nezapočítávají do pracovní doby</a:t>
            </a:r>
          </a:p>
          <a:p>
            <a:endParaRPr lang="cs-CZ" dirty="0"/>
          </a:p>
          <a:p>
            <a:r>
              <a:rPr lang="cs-CZ" dirty="0"/>
              <a:t>Má-li zaměstnanec při výkonu práce právo na bezpečnostní přestávku podle zvláštních právních předpisů, započítává se tato přestávka do pracovní doby.</a:t>
            </a:r>
          </a:p>
          <a:p>
            <a:r>
              <a:rPr lang="cs-CZ" dirty="0"/>
              <a:t>Připadne-li bezpečnostní přestávka na dobu přestávky v práci na jídlo a oddech, započítá se přestávka v práci na jídlo a oddech do pracovní doby.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DC2FCE-FE27-ECD4-3155-3ED6509E7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3457134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6A2DB-2088-4C52-91C6-1A2055135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ODPOČINKU</a:t>
            </a:r>
            <a:br>
              <a:rPr lang="cs-CZ" dirty="0"/>
            </a:br>
            <a:r>
              <a:rPr lang="cs-CZ" dirty="0"/>
              <a:t>§ 90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9CACC-52E1-4872-A6DA-0468EB857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rozvrhnout pracovní dobu tak, aby zaměstnanec měl mezi koncem jedné směny a začátkem následující směny nepřetržitý odpočinek po dobu alespoň 11 hodin, zaměstnanec mladší 18 let po dobu alespoň 12 hodin během 24 hodin po sobě jdoucích.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66790E-6F88-80B6-383F-C85BFF4B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900802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BA7C4-2218-4860-8D5F-BEF38885A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Dny pracovního klidu</a:t>
            </a:r>
            <a:br>
              <a:rPr lang="cs-CZ" dirty="0"/>
            </a:br>
            <a:r>
              <a:rPr lang="cs-CZ" dirty="0"/>
              <a:t>§ 91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F323AC-DA8B-4A4C-AD14-A7528927E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dny, na které připadá nepřetržitý odpočinek zaměstnance v týdnu, a svátky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Práci ve dnech pracovního klidu může zaměstnavatel nařídit jen výjimečně</a:t>
            </a:r>
          </a:p>
          <a:p>
            <a:endParaRPr lang="cs-CZ" dirty="0"/>
          </a:p>
          <a:p>
            <a:r>
              <a:rPr lang="cs-CZ" dirty="0"/>
              <a:t>Výjimky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86C1FE-15B0-AD21-12DE-52E28931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1856630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45CF3-FB4A-49D4-B027-DBB21ABB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přesčas</a:t>
            </a:r>
            <a:br>
              <a:rPr lang="cs-CZ" dirty="0"/>
            </a:br>
            <a:r>
              <a:rPr lang="cs-CZ" dirty="0"/>
              <a:t>§ 93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0DD3A3-EC63-44D6-8158-2A9412F0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nad běžné rozvržení pracovní doby (mám končit v 17h, ale </a:t>
            </a:r>
            <a:r>
              <a:rPr lang="cs-CZ" dirty="0" err="1"/>
              <a:t>zamtel</a:t>
            </a:r>
            <a:r>
              <a:rPr lang="cs-CZ" dirty="0"/>
              <a:t> chce ať končím v 19h)</a:t>
            </a:r>
          </a:p>
          <a:p>
            <a:r>
              <a:rPr lang="cs-CZ" dirty="0"/>
              <a:t>Jen po dohodě se zaměstnancem (v </a:t>
            </a:r>
            <a:r>
              <a:rPr lang="cs-CZ" dirty="0" err="1"/>
              <a:t>prac</a:t>
            </a:r>
            <a:r>
              <a:rPr lang="cs-CZ" dirty="0"/>
              <a:t> smlouvě lze stanovit jinak)</a:t>
            </a:r>
          </a:p>
          <a:p>
            <a:r>
              <a:rPr lang="cs-CZ" dirty="0">
                <a:hlinkClick r:id="rId3"/>
              </a:rPr>
              <a:t>https://www.aktualne.cz/wiki/finance/prace-prescas-priplatek-za-prescasovou-praci/r~i:wiki:1410/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161644-A40D-FF75-1636-B3048399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419591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4B95B-08B0-4EB1-B5C2-BFF45E4B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Dovolená</a:t>
            </a:r>
            <a:br>
              <a:rPr lang="cs-CZ" dirty="0"/>
            </a:br>
            <a:r>
              <a:rPr lang="cs-CZ" dirty="0"/>
              <a:t>§ 211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32D32-43ED-47ED-B985-9614CF94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880"/>
            <a:ext cx="8825659" cy="355092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 Zaměstnanci, který za nepřetržitého trvání pracovního poměru k témuž zaměstnavateli konal u něho práci alespoň 60 dnů v kalendářním roce, přísluší dovolená za kalendářní rok, popřípadě její poměrná část.</a:t>
            </a:r>
          </a:p>
          <a:p>
            <a:r>
              <a:rPr lang="cs-CZ" dirty="0"/>
              <a:t>Výměra dovolené činí nejméně 4 týdny v kalendářním roce.</a:t>
            </a:r>
          </a:p>
          <a:p>
            <a:r>
              <a:rPr lang="cs-CZ" dirty="0"/>
              <a:t>Dodatková dovolena (§ 215) pro zvlášť náročné práce.</a:t>
            </a:r>
          </a:p>
          <a:p>
            <a:r>
              <a:rPr lang="cs-CZ" dirty="0"/>
              <a:t>Dovolená se čerpá zpravidla v roce, kdy na ni vznikl nárok „Převod“ do dalšího roku jen výjimečně.</a:t>
            </a:r>
          </a:p>
          <a:p>
            <a:r>
              <a:rPr lang="cs-CZ" dirty="0"/>
              <a:t>Dovolenou nařizuje zaměstnavatel po domluvě se zaměstnance, případně na žádost zaměstnance, pokud to neruší provozní potřeby zaměstnavatele.</a:t>
            </a:r>
          </a:p>
          <a:p>
            <a:r>
              <a:rPr lang="cs-CZ" dirty="0"/>
              <a:t>Zaměstnanec má nárok (po domluvě) jednou za rok mít dovolenou 2 týdny v kuse.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977D3C-39B4-4DDE-44D0-1F54FE57B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287782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82F6D-B504-458C-978B-441041C5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Výpočty poměrné části dovolené za odpracovanou část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2CB7D-0942-4E8D-989F-E97FE9C6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Případ výpočtu, kdy zaměstnanec nastoupí jindy než 1. ledna.</a:t>
            </a:r>
          </a:p>
          <a:p>
            <a:r>
              <a:rPr lang="cs-CZ" dirty="0"/>
              <a:t>Za každý celý odpracovaný měsíc má nárok na 1/12 roční dovolené. </a:t>
            </a:r>
          </a:p>
          <a:p>
            <a:r>
              <a:rPr lang="cs-CZ" dirty="0"/>
              <a:t>Když zaměstnavatel nabízí 20 dnů dovolené a zaměstnanec nastoupí 1.7., pak odpracuje 6 celých měsíců v roce.</a:t>
            </a:r>
          </a:p>
          <a:p>
            <a:r>
              <a:rPr lang="cs-CZ" dirty="0"/>
              <a:t>-&gt; 6 měsíců * 1/12 * 20 dnů = 10 dnů dovolené.</a:t>
            </a:r>
          </a:p>
          <a:p>
            <a:endParaRPr lang="cs-CZ" dirty="0"/>
          </a:p>
          <a:p>
            <a:r>
              <a:rPr lang="cs-CZ" dirty="0"/>
              <a:t>POZOR! Pokud si sjednáte nástup 2.7. (třeba proto, že 1.7. je neděle), tak máte jen 5 celých odpracovaných měsíců v roce.</a:t>
            </a:r>
          </a:p>
          <a:p>
            <a:r>
              <a:rPr lang="cs-CZ" dirty="0"/>
              <a:t>-&gt; 5 měsíců * 1/12 * 20 dnů = 8 dnů dovolené.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9CD4BF-64BB-C4C0-5434-8B22CAB7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1740939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1974F-BF4B-4E84-87A3-425F3CE8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Odměňování práce</a:t>
            </a:r>
            <a:br>
              <a:rPr lang="cs-CZ" dirty="0"/>
            </a:br>
            <a:r>
              <a:rPr lang="cs-CZ" dirty="0"/>
              <a:t>§ 109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684CF-5C59-4FAD-8CD1-F6024D5B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Práce v ČR musí být zaplacena. Ledaže se jedná o „Společenskou úsluhu“ nebo vzdělávání.</a:t>
            </a:r>
          </a:p>
          <a:p>
            <a:r>
              <a:rPr lang="cs-CZ" dirty="0"/>
              <a:t>Mzda x Plat (§ 109 odst. 2 x § 109 odst. 3)</a:t>
            </a:r>
          </a:p>
          <a:p>
            <a:r>
              <a:rPr lang="cs-CZ" dirty="0"/>
              <a:t>Zákaz diskriminace a rovné odměňování – platí zásada „za stejnou práci stejná odměna“.</a:t>
            </a:r>
          </a:p>
          <a:p>
            <a:r>
              <a:rPr lang="cs-CZ" dirty="0">
                <a:hlinkClick r:id="rId3"/>
              </a:rPr>
              <a:t>https://www.pravniprostor.cz/clanky/pracovni-pravo/rovne-zachazeni-pri-odmenovani-za-praci</a:t>
            </a:r>
            <a:endParaRPr lang="cs-CZ" dirty="0"/>
          </a:p>
          <a:p>
            <a:r>
              <a:rPr lang="cs-CZ" dirty="0"/>
              <a:t>Minimální mzda platí pro pracovní poměr i mimo něj, určuje vláda nařízením.</a:t>
            </a:r>
          </a:p>
          <a:p>
            <a:r>
              <a:rPr lang="cs-CZ" dirty="0"/>
              <a:t>Zaručená mzda – ke studiu aktualne.cz/wiki/zarucena-mzda-2020/r~698c87941a9211ea8d520cc47ab5f122/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94D8C6-27A8-0341-FA28-AA7008B95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209706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9C8A6-4A2D-4395-A15D-0FD6F9E6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Dnešní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CFAED-49FB-4E41-8C36-C6B8B0E50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Open Sans" panose="020B0606030504020204" pitchFamily="34" charset="0"/>
              </a:rPr>
              <a:t>Doplňkové pracovněprávní vztah</a:t>
            </a:r>
          </a:p>
          <a:p>
            <a:r>
              <a:rPr lang="cs-CZ" dirty="0">
                <a:effectLst/>
                <a:latin typeface="Open Sans" panose="020B0606030504020204" pitchFamily="34" charset="0"/>
              </a:rPr>
              <a:t>Pracovní doba a dovolená</a:t>
            </a:r>
            <a:endParaRPr lang="cs-CZ" dirty="0"/>
          </a:p>
          <a:p>
            <a:r>
              <a:rPr lang="cs-CZ" dirty="0">
                <a:effectLst/>
                <a:latin typeface="Open Sans" panose="020B0606030504020204" pitchFamily="34" charset="0"/>
              </a:rPr>
              <a:t>Odměňování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7C4BC9-D294-4E23-32D5-07FC115B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3453558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946F4-E733-4B99-BDD9-81A2F80B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zaměstnanců při platební neschopnosti zaměstnavatele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61A2E5-55FD-4D96-B536-5F130FBF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případě úpadku zaměstnavatele přebírá platbu mzdu Úřad Práce, ale pozor jen v určitém rozsahu.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3"/>
              </a:rPr>
              <a:t>https://www.uradprace.cz/ochrana-</a:t>
            </a:r>
            <a:r>
              <a:rPr lang="cs-CZ" dirty="0" err="1">
                <a:hlinkClick r:id="rId3"/>
              </a:rPr>
              <a:t>zamestnancu</a:t>
            </a:r>
            <a:r>
              <a:rPr lang="cs-CZ" dirty="0">
                <a:hlinkClick r:id="rId3"/>
              </a:rPr>
              <a:t>#:~:text=Ochrana%20zam%C4%9Bstnanc%C5%AF%20p%C5%99i%20platebn%C3%AD%20neschopnosti,118%2F2000%20Sb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Zaměstnanec je chráněn jakožto slabší smluvní strana. Na druhou stranu pořád se jedná o smluvní vztah a zaměstnanec musí plnit smluvní povinnosti. 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4"/>
              </a:rPr>
              <a:t>https://www.pravniprostor.cz/clanky/pracovni-pravo/s-ochrana-zajmu-zamestnavatelu-v-pracovnim-pravu</a:t>
            </a:r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C5FF205-5877-9862-20E3-90CF02B9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901426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9007E-4762-4A30-9379-6AB6B278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 pracovním právu</a:t>
            </a:r>
            <a:br>
              <a:rPr lang="cs-CZ" dirty="0"/>
            </a:br>
            <a:r>
              <a:rPr lang="cs-CZ" dirty="0"/>
              <a:t>Funkce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A1A16-FE5A-4502-AEFA-1CB66481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1. Funkce reparační (kompenzační)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- Hlavní funkcí odpovědnosti je uvedení v původní stav, pokud se škoda stane.</a:t>
            </a:r>
            <a:endParaRPr lang="cs-CZ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2. Funkce satisfakční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- náhrada škody, pokud není možné uvést v původní stav.</a:t>
            </a: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3. Funkce represivní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- „potrestání“ za způsobenou škodu</a:t>
            </a:r>
            <a:endParaRPr lang="cs-CZ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4. Funkce preventivní</a:t>
            </a:r>
          </a:p>
          <a:p>
            <a:pPr lvl="1"/>
            <a:r>
              <a:rPr lang="cs-CZ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- čtv</a:t>
            </a:r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rtá ne však nejméně důležitá funkce je odrazení potenciální škůdce, aby se škoda vůbec nestala.</a:t>
            </a:r>
          </a:p>
          <a:p>
            <a:pPr marL="457200" lvl="1" indent="0">
              <a:buNone/>
            </a:pPr>
            <a:r>
              <a:rPr lang="cs-CZ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https://www.podnikatel.cz/clanky/odpovednost-zamestnance-za-skodu-v-pracovnim-pomeru/</a:t>
            </a:r>
          </a:p>
          <a:p>
            <a:endParaRPr lang="cs-CZ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D336BC-F27E-2CEF-275F-94404010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1364684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DD025-4AAF-439A-BD47-8EF4B34C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hmotné odpovědnosti v podnikové praxi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32937-14C3-4A6A-A280-60863366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Obecně po vás zaměstnavatel může chtít náhradu max 4,5x mzdu (pozor výjimky). Ale v případě podepsání Dohody o hmotné odpovědnosti na sebe berete povinnost nahradit mnohem více.</a:t>
            </a:r>
          </a:p>
          <a:p>
            <a:r>
              <a:rPr lang="cs-CZ" dirty="0"/>
              <a:t>Jedná o zboží ve skladě, peníze v pokladně, ztrátu svěřených věcí,…</a:t>
            </a:r>
          </a:p>
          <a:p>
            <a:r>
              <a:rPr lang="cs-CZ" dirty="0"/>
              <a:t>Po 18. roce věku</a:t>
            </a:r>
          </a:p>
          <a:p>
            <a:r>
              <a:rPr lang="cs-CZ" dirty="0"/>
              <a:t>V případě, že ručí více zaměstnanců, pak podle míry prokázaného zaviněné. Není-li prokázáno nikomu, pak rovnoměrně.</a:t>
            </a:r>
          </a:p>
          <a:p>
            <a:r>
              <a:rPr lang="cs-CZ" dirty="0"/>
              <a:t>Silně doporučuji při ukončení dohody provést inventuru. Jinak odpovídáte i nadále až do další inventury.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A95F90-D24C-F74F-B719-E87B3FE37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1035101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987A6-4F52-43C2-A99E-8F4857FF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Odškodňování pracovních úrazů a nemocí z povolání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D5CCE-AA9C-45DD-87C2-8BCA13393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Jedná se o poškození zdraví v důsledku výkonu práce pro zaměstnavatele. 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3"/>
              </a:rPr>
              <a:t>https://www.pravniprostor.cz/clanky/pracovni-pravo/pracovni-uraz-a-jeho-odskodneni</a:t>
            </a:r>
            <a:endParaRPr lang="cs-CZ" dirty="0"/>
          </a:p>
          <a:p>
            <a:r>
              <a:rPr lang="cs-CZ" dirty="0"/>
              <a:t>Zaměstnavatel, u něhož k pracovnímu úrazu došlo, je povinen objasnit příčiny a okolnosti vzniku tohoto úrazu za účasti zaměstnance. Zejména proto, aby další zaměstnanci byli chráněni.</a:t>
            </a:r>
          </a:p>
          <a:p>
            <a:r>
              <a:rPr lang="cs-CZ" dirty="0"/>
              <a:t>Zaměstnavatel je povinen nahradit škodu nebo nemajetkovou újmu, i když dodržel povinnosti vyplývající z právních a ostatních předpisů k zajištění bezpečnosti a ochrany zdraví při práci, pokud se povinnosti nahradit škodu nebo nemajetkovou újmu zcela nebo zčásti nezprostí. Tzn. I když byla přijata opatření zaměstnanec může žádat náhradu škody, ledaže bude prokázáno že zaměstnanec jednal v rozporu s vnitřními předpisy, nebo byl např. pod vlivem.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DCC760-915F-626A-496E-D08AC721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1612766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03592-0B6E-47A9-B982-64CAF5B0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E2302-40A7-4451-8556-2BA35BDB3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a nyní je prostor pro vaše dotazy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0A300B-8A78-A498-AE5B-0681107D3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222441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BA738-7176-4947-B34E-592DB702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99022-25D4-4C1C-B04B-8EDA446F5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510177" cy="39932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	Stejná právní úprava jako u pracovního poměru, s několika výjimkami: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DPP – Dohoda o provedení práce</a:t>
            </a:r>
          </a:p>
          <a:p>
            <a:pPr lvl="1"/>
            <a:r>
              <a:rPr lang="cs-CZ" dirty="0"/>
              <a:t>Rozsah práce ve všech DPP u jednoho zaměstnavatele – max 300 hodin za rok,</a:t>
            </a:r>
          </a:p>
          <a:p>
            <a:pPr lvl="1"/>
            <a:r>
              <a:rPr lang="cs-CZ" dirty="0"/>
              <a:t>Není zkušební lhůta, jen 15 denní výpovědní</a:t>
            </a:r>
          </a:p>
          <a:p>
            <a:pPr lvl="1"/>
            <a:r>
              <a:rPr lang="cs-CZ" dirty="0"/>
              <a:t>Bez odvodů – pokud je mzda do 10.000 Kč (pozor princip sčítání)</a:t>
            </a:r>
          </a:p>
          <a:p>
            <a:pPr lvl="1"/>
            <a:r>
              <a:rPr lang="cs-CZ" dirty="0"/>
              <a:t>Platí omezení minimální mzdou (103,8 Kč)</a:t>
            </a:r>
          </a:p>
          <a:p>
            <a:pPr lvl="1"/>
            <a:r>
              <a:rPr lang="cs-CZ" dirty="0"/>
              <a:t>Písemná forma  + vymezen pracovní úkol, sjednaná odměna za jeho provedení, rozsah práce a zpravidla i doba, v níž má být pracovní úkol proveden.</a:t>
            </a:r>
          </a:p>
          <a:p>
            <a:pPr lvl="1"/>
            <a:r>
              <a:rPr lang="cs-CZ" dirty="0"/>
              <a:t>Odměna - smluvní volnost - výše odměny není limitována, přičemž se přihlíží především k charakteru práce.</a:t>
            </a:r>
          </a:p>
          <a:p>
            <a:pPr lvl="1"/>
            <a:r>
              <a:rPr lang="cs-CZ" dirty="0"/>
              <a:t>Doba, na kterou se dohoda o provedení práce uzavírá.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0EBA36-3753-4ECF-1CCE-18C9DCBE4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270564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98F2E-6F78-4DF8-A39D-BC4A04C4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748C4-9792-4B0B-8E68-531C10059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Nevýhody DPP?</a:t>
            </a:r>
          </a:p>
          <a:p>
            <a:r>
              <a:rPr lang="cs-CZ" dirty="0"/>
              <a:t>Chybí nemocenské pojištění</a:t>
            </a:r>
          </a:p>
          <a:p>
            <a:r>
              <a:rPr lang="cs-CZ" dirty="0"/>
              <a:t>Chybí sociální pojištění – nevzniká nárok na podporu v nezaměstnanosti</a:t>
            </a:r>
          </a:p>
          <a:p>
            <a:r>
              <a:rPr lang="cs-CZ" dirty="0"/>
              <a:t>Nepočítá se do odpracované doby pro výpočet důchodu</a:t>
            </a:r>
          </a:p>
          <a:p>
            <a:r>
              <a:rPr lang="cs-CZ" dirty="0"/>
              <a:t>Nepočítá se do doby pro nárok na mateřskou</a:t>
            </a:r>
          </a:p>
          <a:p>
            <a:r>
              <a:rPr lang="cs-CZ" dirty="0"/>
              <a:t>Nižší ochrana pracovníka před ukončením spolupráce</a:t>
            </a:r>
          </a:p>
          <a:p>
            <a:r>
              <a:rPr lang="cs-CZ" dirty="0"/>
              <a:t>Nepočítá se do výpočtu disponibilního příjmu (Hypotéka, spotřebitelské úvěry,…)</a:t>
            </a:r>
          </a:p>
          <a:p>
            <a:r>
              <a:rPr lang="cs-CZ" dirty="0"/>
              <a:t>Max 10.000 Kč za měsíc, pak nevýhodné odvody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C157E5-5425-54BA-76F9-ACD449304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109081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5C0C0-0FE2-4DDF-95F5-3023BDBD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7E0E3-5EC6-4E34-A7F9-C8619862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DPČ – Dohoda o pracovní činnosti</a:t>
            </a:r>
          </a:p>
          <a:p>
            <a:pPr lvl="1"/>
            <a:r>
              <a:rPr lang="cs-CZ" dirty="0"/>
              <a:t>Max 20 hodin týdně</a:t>
            </a:r>
          </a:p>
          <a:p>
            <a:pPr lvl="1"/>
            <a:r>
              <a:rPr lang="cs-CZ" dirty="0"/>
              <a:t>Písemná forma</a:t>
            </a:r>
          </a:p>
          <a:p>
            <a:pPr lvl="1"/>
            <a:r>
              <a:rPr lang="cs-CZ" dirty="0"/>
              <a:t>15 denní výpovědní lhůta (od doručení)</a:t>
            </a:r>
          </a:p>
          <a:p>
            <a:pPr lvl="1"/>
            <a:r>
              <a:rPr lang="cs-CZ" dirty="0"/>
              <a:t>Zdanění 15 % srážková daň (bez růžového prohlášení)</a:t>
            </a:r>
          </a:p>
          <a:p>
            <a:pPr lvl="1"/>
            <a:r>
              <a:rPr lang="cs-CZ" dirty="0"/>
              <a:t>Do 3.499 Kč za měsíc bez pojištění</a:t>
            </a:r>
          </a:p>
          <a:p>
            <a:pPr lvl="1"/>
            <a:r>
              <a:rPr lang="cs-CZ" dirty="0"/>
              <a:t>V dohodě musí být uvedeno:</a:t>
            </a:r>
          </a:p>
          <a:p>
            <a:pPr lvl="2"/>
            <a:r>
              <a:rPr lang="cs-CZ" dirty="0"/>
              <a:t>sjednaná práce,</a:t>
            </a:r>
          </a:p>
          <a:p>
            <a:pPr lvl="2"/>
            <a:r>
              <a:rPr lang="cs-CZ" dirty="0"/>
              <a:t>sjednaný rozsah pracovní doby</a:t>
            </a:r>
          </a:p>
          <a:p>
            <a:pPr lvl="2"/>
            <a:r>
              <a:rPr lang="cs-CZ" dirty="0"/>
              <a:t>a doba, na kterou se dohoda uzavírá.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49AF17-649F-2868-3248-4DD29D6B3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37265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7A85F-FBAF-4E03-A83D-8CB8F61E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Pracovní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B8D06-DE68-47CD-BE52-CB6C74779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Nevýhody?</a:t>
            </a:r>
          </a:p>
          <a:p>
            <a:endParaRPr lang="cs-CZ" dirty="0"/>
          </a:p>
          <a:p>
            <a:r>
              <a:rPr lang="cs-CZ" dirty="0"/>
              <a:t>Všechny nevýhody DPP</a:t>
            </a:r>
          </a:p>
          <a:p>
            <a:r>
              <a:rPr lang="cs-CZ" dirty="0"/>
              <a:t>Nižší měsíční částka, kterou si lze vydělat než u DPP</a:t>
            </a:r>
          </a:p>
          <a:p>
            <a:endParaRPr lang="cs-CZ" dirty="0"/>
          </a:p>
          <a:p>
            <a:r>
              <a:rPr lang="cs-CZ" dirty="0"/>
              <a:t>Ale více hodin pro jednoho zaměstnavatele za rok </a:t>
            </a:r>
          </a:p>
          <a:p>
            <a:pPr lvl="1"/>
            <a:r>
              <a:rPr lang="cs-CZ" dirty="0"/>
              <a:t>Limit 300 hodin (DPP) vs 20 hodin x 52 týdnů (DPČ)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86DF06-E5BD-5BAA-779C-737C9F59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28105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51C86-1297-4145-9921-C0D2A2A2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typy smluv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B8915-59F2-421A-A1FB-3509FFF3E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Mandátní smlouva</a:t>
            </a:r>
          </a:p>
          <a:p>
            <a:r>
              <a:rPr lang="cs-CZ" dirty="0"/>
              <a:t>Zprostředkovatelská smlouva</a:t>
            </a:r>
          </a:p>
          <a:p>
            <a:r>
              <a:rPr lang="cs-CZ" dirty="0"/>
              <a:t>Smlouva o dílo</a:t>
            </a:r>
          </a:p>
          <a:p>
            <a:r>
              <a:rPr lang="cs-CZ" dirty="0"/>
              <a:t>Smlouva o výkonu funkce</a:t>
            </a:r>
          </a:p>
          <a:p>
            <a:endParaRPr lang="cs-CZ" dirty="0"/>
          </a:p>
          <a:p>
            <a:r>
              <a:rPr lang="cs-CZ" dirty="0"/>
              <a:t>Problém se souběhem smluv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B50659-36D2-AABF-0712-DFDD13DA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3435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C011F-8234-4B76-8A94-B8FA5169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  <a:br>
              <a:rPr lang="cs-CZ" dirty="0"/>
            </a:br>
            <a:r>
              <a:rPr lang="cs-CZ" dirty="0"/>
              <a:t>§ 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49099-A91E-4F0A-8BC4-2D1D7048A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veškerá doba, v níž je zaměstnanec povinen vykonávat pro zaměstnavatele práci (tedy i práci přesčas), a doba, v níž je zaměstnanec na pracovišti připraven k výkonu práce podle pokynů zaměstnavatele.</a:t>
            </a:r>
          </a:p>
          <a:p>
            <a:r>
              <a:rPr lang="cs-CZ" dirty="0"/>
              <a:t>Nepočítá se do ní doba odpočinku</a:t>
            </a:r>
          </a:p>
          <a:p>
            <a:r>
              <a:rPr lang="cs-CZ" dirty="0"/>
              <a:t>dvousměnným pracovním režimem režim práce, v němž se zaměstnanci vzájemně pravidelně střídají ve 2 směnách v rámci 24 hodin po sobě jdoucích,</a:t>
            </a:r>
          </a:p>
          <a:p>
            <a:r>
              <a:rPr lang="cs-CZ" dirty="0"/>
              <a:t>vícesměnným pracovním režimem režim práce, v němž se zaměstnanci vzájemně pravidelně střídají ve 3 nebo více směnách v rámci 24 hodin po sobě jdoucích,</a:t>
            </a:r>
          </a:p>
          <a:p>
            <a:r>
              <a:rPr lang="cs-CZ" dirty="0"/>
              <a:t>nepřetržitý provoz</a:t>
            </a:r>
          </a:p>
          <a:p>
            <a:r>
              <a:rPr lang="cs-CZ" dirty="0"/>
              <a:t>práce přesčas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18CF3C-C41B-D2B2-C1AA-EC93AB1C9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131513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2D75B-7DDB-49B4-8C99-57BAC34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Stanovená týdenní pracovní doba</a:t>
            </a:r>
            <a:br>
              <a:rPr lang="cs-CZ" dirty="0"/>
            </a:br>
            <a:r>
              <a:rPr lang="cs-CZ" dirty="0"/>
              <a:t>§ 79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91143-3CDC-4194-8108-FCD5F47A5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Standardně 40 hodin týdně</a:t>
            </a:r>
          </a:p>
          <a:p>
            <a:r>
              <a:rPr lang="cs-CZ" dirty="0"/>
              <a:t>s vícesměnným nebo nepřetržitým pracovním režimem 37,5 hodiny týdně,</a:t>
            </a:r>
          </a:p>
          <a:p>
            <a:r>
              <a:rPr lang="cs-CZ" dirty="0"/>
              <a:t>s dvousměnným pracovním režimem 38,75 hodiny týdně.</a:t>
            </a:r>
          </a:p>
          <a:p>
            <a:endParaRPr lang="cs-CZ" dirty="0"/>
          </a:p>
          <a:p>
            <a:r>
              <a:rPr lang="cs-CZ" dirty="0"/>
              <a:t>U zaměstnance mladšího než 18 let nesmí délka směny v jednotlivých dnech překročit 8 hodin a ve více základních pracovněprávních vztazích podle § 3 nesmí délka týdenní pracovní doby ve svém souhrnu překročit 40 hodin týdně.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62231A5-D6D8-6889-8A20-1C9A0D2E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​﻿VEŘEJNÉ﻿​</a:t>
            </a:r>
          </a:p>
        </p:txBody>
      </p:sp>
    </p:spTree>
    <p:extLst>
      <p:ext uri="{BB962C8B-B14F-4D97-AF65-F5344CB8AC3E}">
        <p14:creationId xmlns:p14="http://schemas.microsoft.com/office/powerpoint/2010/main" val="595150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0</TotalTime>
  <Words>1840</Words>
  <Application>Microsoft Office PowerPoint</Application>
  <PresentationFormat>Širokoúhlá obrazovka</PresentationFormat>
  <Paragraphs>200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Bookman Old Style</vt:lpstr>
      <vt:lpstr>Calibri</vt:lpstr>
      <vt:lpstr>Open Sans</vt:lpstr>
      <vt:lpstr>Rockwell</vt:lpstr>
      <vt:lpstr>Damask</vt:lpstr>
      <vt:lpstr>Pracovní právo  </vt:lpstr>
      <vt:lpstr>Dnešní témata</vt:lpstr>
      <vt:lpstr>Dohody mimo pracovní poměr ZP 74 § a násl.</vt:lpstr>
      <vt:lpstr>Dohody mimo pracovní poměr ZP 74 § a násl.</vt:lpstr>
      <vt:lpstr>Dohody mimo pracovní poměr ZP 74 § a násl.</vt:lpstr>
      <vt:lpstr>Dohoda o Pracovní Činnosti</vt:lpstr>
      <vt:lpstr>Další typy smluv</vt:lpstr>
      <vt:lpstr>Pracovní doba § 78</vt:lpstr>
      <vt:lpstr>Stanovená týdenní pracovní doba § 79</vt:lpstr>
      <vt:lpstr>Kratší pracovní doba § 80 </vt:lpstr>
      <vt:lpstr>Přestávka v práci §88 ZP</vt:lpstr>
      <vt:lpstr>ROZVRŽENÍ PRACOVNÍ DOBY  § 81 a násl.</vt:lpstr>
      <vt:lpstr>PŘESTÁVKA V PRÁCI A BEZPEČNOSTNÍ PŘESTÁVKA § 88 a násl.</vt:lpstr>
      <vt:lpstr>DOBA ODPOČINKU § 90</vt:lpstr>
      <vt:lpstr>Dny pracovního klidu § 91</vt:lpstr>
      <vt:lpstr>Práce přesčas § 93</vt:lpstr>
      <vt:lpstr>Dovolená § 211</vt:lpstr>
      <vt:lpstr>Výpočty poměrné části dovolené za odpracovanou část roku</vt:lpstr>
      <vt:lpstr>Odměňování práce § 109</vt:lpstr>
      <vt:lpstr>Ochrana zaměstnanců při platební neschopnosti zaměstnavatele</vt:lpstr>
      <vt:lpstr>Odpovědnost v pracovním právu Funkce odpovědnosti</vt:lpstr>
      <vt:lpstr>Dohoda o hmotné odpovědnosti v podnikové praxi</vt:lpstr>
      <vt:lpstr>Odškodňování pracovních úrazů a nemocí z povolání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právo  </dc:title>
  <dc:creator>Štěrba Martin</dc:creator>
  <cp:keywords>[SEC=VEŘEJNÉ]</cp:keywords>
  <cp:lastModifiedBy>Štěrba Martin</cp:lastModifiedBy>
  <cp:revision>1</cp:revision>
  <dcterms:created xsi:type="dcterms:W3CDTF">2023-04-21T17:40:50Z</dcterms:created>
  <dcterms:modified xsi:type="dcterms:W3CDTF">2023-04-21T17:41:28Z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Originator_Hash_SHA1">
    <vt:lpwstr>93184A6AE1689A0366BDB4C4229B5A60023D5367</vt:lpwstr>
  </property>
  <property fmtid="{D5CDD505-2E9C-101B-9397-08002B2CF9AE}" pid="3" name="PM_SecurityClassification">
    <vt:lpwstr>VEŘEJNÉ</vt:lpwstr>
  </property>
  <property fmtid="{D5CDD505-2E9C-101B-9397-08002B2CF9AE}" pid="4" name="PM_DisplayValueSecClassificationWithQualifier">
    <vt:lpwstr>VEŘEJNÉ</vt:lpwstr>
  </property>
  <property fmtid="{D5CDD505-2E9C-101B-9397-08002B2CF9AE}" pid="5" name="PM_Qualifier">
    <vt:lpwstr/>
  </property>
  <property fmtid="{D5CDD505-2E9C-101B-9397-08002B2CF9AE}" pid="6" name="PM_Hash_SHA1">
    <vt:lpwstr>2354527E1AE525FCE564B8E19F50EC9AAAD2887C</vt:lpwstr>
  </property>
  <property fmtid="{D5CDD505-2E9C-101B-9397-08002B2CF9AE}" pid="7" name="PM_InsertionValue">
    <vt:lpwstr>VEŘEJNÉ</vt:lpwstr>
  </property>
  <property fmtid="{D5CDD505-2E9C-101B-9397-08002B2CF9AE}" pid="8" name="PM_Hash_Salt">
    <vt:lpwstr>053429AC53F122807265FD3A1F60D53B</vt:lpwstr>
  </property>
  <property fmtid="{D5CDD505-2E9C-101B-9397-08002B2CF9AE}" pid="9" name="PM_Hash_Version">
    <vt:lpwstr>2014.2</vt:lpwstr>
  </property>
  <property fmtid="{D5CDD505-2E9C-101B-9397-08002B2CF9AE}" pid="10" name="PM_Hash_Salt_Prev">
    <vt:lpwstr>F5FE05EE2E83613793FB41854872D583</vt:lpwstr>
  </property>
  <property fmtid="{D5CDD505-2E9C-101B-9397-08002B2CF9AE}" pid="11" name="PM_Caveats_Count">
    <vt:lpwstr>0</vt:lpwstr>
  </property>
  <property fmtid="{D5CDD505-2E9C-101B-9397-08002B2CF9AE}" pid="12" name="PM_LastInsertion">
    <vt:lpwstr>VEŘEJNÉ</vt:lpwstr>
  </property>
  <property fmtid="{D5CDD505-2E9C-101B-9397-08002B2CF9AE}" pid="13" name="PM_PrintOutPlacement_PPT">
    <vt:lpwstr>SlideFooter</vt:lpwstr>
  </property>
  <property fmtid="{D5CDD505-2E9C-101B-9397-08002B2CF9AE}" pid="14" name="PM_SecurityClassification_Prev">
    <vt:lpwstr>URČENO PRO VNITŘNÍ POTŘEBU</vt:lpwstr>
  </property>
  <property fmtid="{D5CDD505-2E9C-101B-9397-08002B2CF9AE}" pid="15" name="PM_Qualifier_Prev">
    <vt:lpwstr/>
  </property>
</Properties>
</file>