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70" r:id="rId3"/>
    <p:sldId id="266" r:id="rId4"/>
    <p:sldId id="265" r:id="rId5"/>
    <p:sldId id="267" r:id="rId6"/>
    <p:sldId id="268" r:id="rId7"/>
    <p:sldId id="269" r:id="rId8"/>
    <p:sldId id="258" r:id="rId9"/>
    <p:sldId id="262" r:id="rId10"/>
    <p:sldId id="273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s.wikipedia.org/wiki/Soubor:Clash_of_Civilizations_world_map.pn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520280"/>
          </a:xfrm>
        </p:spPr>
        <p:txBody>
          <a:bodyPr/>
          <a:lstStyle/>
          <a:p>
            <a:r>
              <a:rPr lang="cs-CZ" dirty="0"/>
              <a:t>ZVYŠOVÁNÍ VZÁJEMNÉ ZÁVISLOSTI V GLOBÁLNÍ EKONOMICE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18CC4-601D-48DB-6603-2DB2C21A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73377"/>
            <a:ext cx="8208912" cy="639316"/>
          </a:xfrm>
        </p:spPr>
        <p:txBody>
          <a:bodyPr>
            <a:normAutofit fontScale="90000"/>
          </a:bodyPr>
          <a:lstStyle/>
          <a:p>
            <a:r>
              <a:rPr lang="cs-CZ" dirty="0"/>
              <a:t>Výpočet </a:t>
            </a:r>
            <a:r>
              <a:rPr lang="cs-CZ" dirty="0" err="1"/>
              <a:t>Giniho</a:t>
            </a:r>
            <a:r>
              <a:rPr lang="cs-CZ" dirty="0"/>
              <a:t> koeficientu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798975-BD6E-02A5-976E-4FC2A95EC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6639846" cy="594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1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 err="1"/>
              <a:t>huntington</a:t>
            </a:r>
            <a:r>
              <a:rPr lang="cs-CZ" cap="all" dirty="0"/>
              <a:t>, s</a:t>
            </a:r>
            <a:r>
              <a:rPr lang="cs-CZ" dirty="0"/>
              <a:t>. (2001): Střet civilizací, boj kultur a proměna světového řádu. Praha: Rybka </a:t>
            </a:r>
            <a:r>
              <a:rPr lang="cs-CZ" dirty="0" err="1"/>
              <a:t>publishers</a:t>
            </a:r>
            <a:r>
              <a:rPr lang="cs-CZ" dirty="0"/>
              <a:t>.</a:t>
            </a:r>
          </a:p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r>
              <a:rPr lang="cs-CZ" dirty="0"/>
              <a:t>VITURKA, Milan, Petr HALÁMEK, Viktorie KLÍMOVÁ, Vilém PAŘIL a Vladimír ŽÍTEK. Regionální rozvoj, politika a správa. Díl 1: Regionální rozvoj. Brno: ESF MU, 2015. 242 s.</a:t>
            </a:r>
          </a:p>
          <a:p>
            <a:r>
              <a:rPr lang="en-US" dirty="0"/>
              <a:t>Regional development studies – The impact of the development of the countries of Central and Eastern Europe on the Community territory.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 err="1"/>
              <a:t>Giniho</a:t>
            </a:r>
            <a:r>
              <a:rPr lang="cs-CZ" sz="2900" b="1" dirty="0"/>
              <a:t> koeficient</a:t>
            </a:r>
          </a:p>
          <a:p>
            <a:pPr marL="0" indent="0">
              <a:buNone/>
            </a:pPr>
            <a:r>
              <a:rPr lang="cs-CZ" sz="2900" dirty="0"/>
              <a:t>- poměřuje skutečnou Lorenzovu křivku s křivkou ideální</a:t>
            </a:r>
          </a:p>
          <a:p>
            <a:pPr marL="0" indent="0">
              <a:buNone/>
            </a:pPr>
            <a:r>
              <a:rPr lang="cs-CZ" sz="2900" dirty="0"/>
              <a:t>= rozdíl mezi plochou pod ideální Lorenzovou křivkou (plocha A) a plochou pod skutečnou Lorenzovou křivkou (plocha B) s plochou pod ideální křivkou (plocha A)</a:t>
            </a:r>
          </a:p>
          <a:p>
            <a:pPr marL="0" indent="0">
              <a:buNone/>
            </a:pPr>
            <a:r>
              <a:rPr lang="cs-CZ" sz="2900" b="1" dirty="0"/>
              <a:t>G = (A – B) / A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Lorenzova křivka</a:t>
            </a:r>
          </a:p>
          <a:p>
            <a:pPr marL="0" indent="0">
              <a:buNone/>
            </a:pPr>
            <a:r>
              <a:rPr lang="cs-CZ" sz="2900" dirty="0"/>
              <a:t>= grafické znázornění kumulativní </a:t>
            </a:r>
          </a:p>
          <a:p>
            <a:pPr marL="0" indent="0">
              <a:buNone/>
            </a:pPr>
            <a:r>
              <a:rPr lang="cs-CZ" sz="2900" dirty="0"/>
              <a:t>distribuční funkce rozdělení určité </a:t>
            </a:r>
          </a:p>
          <a:p>
            <a:pPr marL="0" indent="0">
              <a:buNone/>
            </a:pPr>
            <a:r>
              <a:rPr lang="cs-CZ" sz="2900" dirty="0"/>
              <a:t>proměnné </a:t>
            </a:r>
          </a:p>
          <a:p>
            <a:pPr marL="0" indent="0">
              <a:buNone/>
            </a:pPr>
            <a:r>
              <a:rPr lang="cs-CZ" sz="2900" dirty="0"/>
              <a:t>- např. přiřazuje poměrně rozloženým </a:t>
            </a:r>
          </a:p>
          <a:p>
            <a:pPr marL="0" indent="0">
              <a:buNone/>
            </a:pPr>
            <a:r>
              <a:rPr lang="cs-CZ" sz="2900" dirty="0"/>
              <a:t>domácnostem poměrně rozložené důchody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10" y="3045323"/>
            <a:ext cx="2736304" cy="24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26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Dlouhodobé trendy vývoje průmyslových odvětví v zemích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75240" cy="45639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Poznámka: Nezařazená odvětví vykazují nejednoznačné trendy, resp. se vyznačují výraznou odlišností rozvojových trendů příslušných oborů</a:t>
            </a:r>
            <a:r>
              <a:rPr lang="cs-CZ" dirty="0"/>
              <a:t>.</a:t>
            </a: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7943030"/>
              </p:ext>
            </p:extLst>
          </p:nvPr>
        </p:nvGraphicFramePr>
        <p:xfrm>
          <a:off x="611560" y="1604746"/>
          <a:ext cx="7787208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{0660B408-B3CF-4A94-85FC-2B1E0A45F4A2}</a:tableStyleId>
              </a:tblPr>
              <a:tblGrid>
                <a:gridCol w="392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stagnace/pokles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růst/expanze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uhlí, výroba koksu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elektřiny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kovů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kancelářských strojů a počítačů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metalurgická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elektrických strojů, přístrojů a zařízení (včetně telekomunikačních)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rafinérské zpracování ropy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dopravních prostředků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potravin a nápojů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léků a chemických specialit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textilní, oděvní a kožedělná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pryžových produktů, umělých vláken a plastů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dřevařská a nábytkářská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papíru a polygrafická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Všeobecný regionální potenciál dostupnosti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hangingPunct="0">
              <a:buNone/>
            </a:pPr>
            <a:r>
              <a:rPr lang="cs-CZ" sz="3200" b="1" baseline="-25000" dirty="0"/>
              <a:t>                   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   </a:t>
            </a:r>
            <a:r>
              <a:rPr lang="cs-CZ" sz="3200" b="1" dirty="0"/>
              <a:t>    </a:t>
            </a:r>
            <a:r>
              <a:rPr lang="cs-CZ" sz="3200" b="1" baseline="-25000" dirty="0"/>
              <a:t>     n</a:t>
            </a:r>
            <a:r>
              <a:rPr lang="cs-CZ" sz="3200" b="1" dirty="0"/>
              <a:t>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v</a:t>
            </a:r>
            <a:r>
              <a:rPr lang="cs-CZ" sz="3200" b="1" baseline="-25000" dirty="0"/>
              <a:t> </a:t>
            </a:r>
            <a:r>
              <a:rPr lang="cs-CZ" sz="3200" b="1" dirty="0"/>
              <a:t>  x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c</a:t>
            </a:r>
            <a:endParaRPr lang="cs-CZ" sz="3200" b="1" dirty="0"/>
          </a:p>
          <a:p>
            <a:pPr marL="0" indent="0" algn="ctr" hangingPunct="0">
              <a:buNone/>
            </a:pPr>
            <a:r>
              <a:rPr lang="cs-CZ" sz="3200" b="1" dirty="0" err="1"/>
              <a:t>P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</a:t>
            </a:r>
            <a:r>
              <a:rPr lang="cs-CZ" sz="3200" b="1" dirty="0"/>
              <a:t>= ∑    ———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c=1</a:t>
            </a:r>
            <a:r>
              <a:rPr lang="cs-CZ" sz="3200" b="1" baseline="30000" dirty="0"/>
              <a:t>       </a:t>
            </a:r>
            <a:r>
              <a:rPr lang="cs-CZ" sz="3200" b="1" dirty="0"/>
              <a:t> </a:t>
            </a:r>
            <a:r>
              <a:rPr lang="cs-CZ" sz="3200" b="1" dirty="0" err="1"/>
              <a:t>D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                            </a:t>
            </a:r>
            <a:endParaRPr lang="cs-CZ" sz="3200" b="1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/>
              <a:t>P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  =  potenciál regionu v (výchozí region) v interakci s regiony c (cílové regiony), 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v</a:t>
            </a:r>
            <a:r>
              <a:rPr lang="cs-CZ" dirty="0"/>
              <a:t>   =  objem ekonomické aktivity v regionu v,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c</a:t>
            </a:r>
            <a:r>
              <a:rPr lang="cs-CZ" dirty="0"/>
              <a:t>   =  objem ekonomické aktivity v regionech c, </a:t>
            </a:r>
          </a:p>
          <a:p>
            <a:pPr marL="0" indent="0" hangingPunct="0">
              <a:buNone/>
            </a:pPr>
            <a:r>
              <a:rPr lang="cs-CZ" dirty="0" err="1"/>
              <a:t>D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=  vzdálenost mezi regionem v a regiony c,</a:t>
            </a:r>
          </a:p>
          <a:p>
            <a:pPr marL="0" indent="0" hangingPunct="0">
              <a:buNone/>
            </a:pPr>
            <a:r>
              <a:rPr lang="cs-CZ" dirty="0"/>
              <a:t>n     =  počet cílových regionů.</a:t>
            </a:r>
          </a:p>
        </p:txBody>
      </p:sp>
    </p:spTree>
    <p:extLst>
      <p:ext uri="{BB962C8B-B14F-4D97-AF65-F5344CB8AC3E}">
        <p14:creationId xmlns:p14="http://schemas.microsoft.com/office/powerpoint/2010/main" val="228580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Potenciál ovlivnění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3600" dirty="0"/>
              <a:t>nadprůměrný potenciál ovlivnění vykazují regiony příslušné k typu 1 a dále k typům 2 a 4 - př. Ústecký kraj (2)</a:t>
            </a:r>
          </a:p>
          <a:p>
            <a:r>
              <a:rPr lang="cs-CZ" sz="3600" dirty="0"/>
              <a:t>podprůměrný potenciál regiony příslušné k typu 9 a dále 6 a 8 - př. kraj Vysočina a Zlínský (6), kraje Středočeský, Jihočeský, Plzeňský a Liberecký (8)</a:t>
            </a:r>
          </a:p>
          <a:p>
            <a:r>
              <a:rPr lang="cs-CZ" sz="3600" dirty="0"/>
              <a:t>Na rozdíl od západoevropských regionů se zde tedy nesetkáváme s extrémními  typy 1 a 9.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58779"/>
              </p:ext>
            </p:extLst>
          </p:nvPr>
        </p:nvGraphicFramePr>
        <p:xfrm>
          <a:off x="1331640" y="1700807"/>
          <a:ext cx="662473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5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citlivost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dostupnosti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vysoká  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Potenciál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nadprůměrným potenciálem reakce disponují regiony příslušné k typu 1 a dále k typům 2 a 4 – př. Praha (1), Středočeský kraj (5)</a:t>
            </a:r>
          </a:p>
          <a:p>
            <a:r>
              <a:rPr lang="cs-CZ" dirty="0"/>
              <a:t>podprůměrným potenciálem regiony příslušné k typu 9 a dále k typům 6 a 8 – př. kraj Ústecký a Olomoucký (9), kraj Karlovarský (8), Vysočina, Zlínský a Moravskoslezský (6)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10465"/>
              </p:ext>
            </p:extLst>
          </p:nvPr>
        </p:nvGraphicFramePr>
        <p:xfrm>
          <a:off x="1259632" y="1700808"/>
          <a:ext cx="6408712" cy="180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19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úroveň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investiční atraktivita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380" y="394887"/>
            <a:ext cx="8075240" cy="51933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Míra interdependence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algn="just" hangingPunct="0">
              <a:buNone/>
            </a:pPr>
            <a:endParaRPr lang="cs-CZ" dirty="0"/>
          </a:p>
          <a:p>
            <a:pPr marL="0" indent="0" algn="just" hangingPunct="0">
              <a:buNone/>
            </a:pPr>
            <a:endParaRPr lang="cs-CZ" sz="2600" dirty="0"/>
          </a:p>
          <a:p>
            <a:pPr marL="0" indent="0" algn="just" hangingPunct="0">
              <a:buNone/>
            </a:pPr>
            <a:r>
              <a:rPr lang="cs-CZ" sz="3300" dirty="0"/>
              <a:t>Konce diagonál označují extrémní typy globální podmíněnosti ekonomického rozvoje regionů resp. interdependence, které lze obecně charakterizovat takto:</a:t>
            </a:r>
          </a:p>
          <a:p>
            <a:pPr algn="just" hangingPunct="0"/>
            <a:r>
              <a:rPr lang="cs-CZ" sz="3300" dirty="0"/>
              <a:t>Typ 1:	regiony s maximálními rozvojovými příležitostmi (maximální potenciál generovaný mírou interdependence).</a:t>
            </a:r>
          </a:p>
          <a:p>
            <a:pPr algn="just" hangingPunct="0"/>
            <a:r>
              <a:rPr lang="cs-CZ" sz="3300" dirty="0"/>
              <a:t>Typ 3:	regiony pod maximálním tlakem na přizpůsobení (vysoký potenciál ovlivnění, nízký potenciál reakce). – kraj UL </a:t>
            </a:r>
          </a:p>
          <a:p>
            <a:pPr algn="just" hangingPunct="0"/>
            <a:r>
              <a:rPr lang="cs-CZ" sz="3300" dirty="0"/>
              <a:t>Typ 7:	regiony s perspektivními rozvojovými příležitostmi za předpokladu zvýšení jejich potenciálu ovlivnění.</a:t>
            </a:r>
          </a:p>
          <a:p>
            <a:pPr algn="just" hangingPunct="0"/>
            <a:r>
              <a:rPr lang="cs-CZ" sz="3300" dirty="0"/>
              <a:t>Typ 9:	regiony s minimálními rozvojovými ohroženími za předpokladu zvýšení jejich potenciálu ovlivnění (minimální potenciál interdependence) U regionů zařazených do zbývajících typů lze očekávat rozvojové podněty či tlaky na přizpůsobení menšího rozsahu. </a:t>
            </a:r>
          </a:p>
          <a:p>
            <a:pPr algn="just" hangingPunct="0"/>
            <a:r>
              <a:rPr lang="cs-CZ" sz="3300" dirty="0"/>
              <a:t>Aktuální zařazení ostatních českých krajů: typ 4 – PR, typ 2 – </a:t>
            </a:r>
            <a:r>
              <a:rPr lang="cs-CZ" sz="3300" dirty="0" err="1"/>
              <a:t>STČ</a:t>
            </a:r>
            <a:r>
              <a:rPr lang="cs-CZ" sz="3300" dirty="0"/>
              <a:t>, typ 5 – </a:t>
            </a:r>
            <a:r>
              <a:rPr lang="cs-CZ" sz="3300" dirty="0" err="1"/>
              <a:t>JČ</a:t>
            </a:r>
            <a:r>
              <a:rPr lang="cs-CZ" sz="3300" dirty="0"/>
              <a:t>, </a:t>
            </a:r>
            <a:r>
              <a:rPr lang="cs-CZ" sz="3300" dirty="0" err="1"/>
              <a:t>PL</a:t>
            </a:r>
            <a:r>
              <a:rPr lang="cs-CZ" sz="3300" dirty="0"/>
              <a:t>, LB, </a:t>
            </a:r>
            <a:r>
              <a:rPr lang="cs-CZ" sz="3300" dirty="0" err="1"/>
              <a:t>HK</a:t>
            </a:r>
            <a:r>
              <a:rPr lang="cs-CZ" sz="3300" dirty="0"/>
              <a:t>, </a:t>
            </a:r>
            <a:r>
              <a:rPr lang="cs-CZ" sz="3300" dirty="0" err="1"/>
              <a:t>PU</a:t>
            </a:r>
            <a:r>
              <a:rPr lang="cs-CZ" sz="3300" dirty="0"/>
              <a:t>, </a:t>
            </a:r>
            <a:r>
              <a:rPr lang="cs-CZ" sz="3300" dirty="0" err="1"/>
              <a:t>JM</a:t>
            </a:r>
            <a:r>
              <a:rPr lang="cs-CZ" sz="3300" dirty="0"/>
              <a:t>, typ 8 – VY, ZL, typ 6 KV, OL, MS, typ 3 – UL.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44804"/>
              </p:ext>
            </p:extLst>
          </p:nvPr>
        </p:nvGraphicFramePr>
        <p:xfrm>
          <a:off x="1470484" y="1124744"/>
          <a:ext cx="6048672" cy="180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1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ovlivnění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potenciál reakce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1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Civilizační okruhy světa podle </a:t>
            </a:r>
            <a:r>
              <a:rPr lang="cs-CZ" dirty="0" err="1"/>
              <a:t>Huntingtona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5229200"/>
            <a:ext cx="8075240" cy="1162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západní civilizace (červená)		pravoslavná civilizace (hnědá) </a:t>
            </a:r>
          </a:p>
          <a:p>
            <a:pPr marL="0" indent="0" algn="just">
              <a:buNone/>
            </a:pPr>
            <a:r>
              <a:rPr lang="cs-CZ" sz="1400" dirty="0"/>
              <a:t>latinskoamerická civilizace (zelená)	islámská civilizace (žlutá)</a:t>
            </a:r>
          </a:p>
          <a:p>
            <a:pPr marL="0" indent="0" algn="just">
              <a:buNone/>
            </a:pPr>
            <a:r>
              <a:rPr lang="cs-CZ" sz="1400" dirty="0"/>
              <a:t>subsaharská Afrika (modrá)		hinduistická civilizace (světle zelená)</a:t>
            </a:r>
          </a:p>
          <a:p>
            <a:pPr marL="0" indent="0" algn="just">
              <a:buNone/>
            </a:pPr>
            <a:r>
              <a:rPr lang="cs-CZ" sz="1400" dirty="0"/>
              <a:t>buddhistická civilizace (fialová)</a:t>
            </a:r>
            <a:r>
              <a:rPr lang="cs-CZ" sz="1400"/>
              <a:t>		čínská </a:t>
            </a:r>
            <a:r>
              <a:rPr lang="cs-CZ" sz="1400" dirty="0"/>
              <a:t>civilizace (růžová)</a:t>
            </a:r>
          </a:p>
          <a:p>
            <a:pPr marL="0" indent="0" algn="just">
              <a:buNone/>
            </a:pPr>
            <a:r>
              <a:rPr lang="cs-CZ" sz="1400" dirty="0"/>
              <a:t>Japonská civilizace (béžová) 		tzv. „osamělé státy“ – Turecko, Izrael a 					Etiopie (šedá).</a:t>
            </a:r>
          </a:p>
        </p:txBody>
      </p:sp>
      <p:pic>
        <p:nvPicPr>
          <p:cNvPr id="5" name="obrázek 1" descr="http://upload.wikimedia.org/wikipedia/commons/thumb/9/95/Clash_of_Civilizations_world_map.png/500px-Clash_of_Civilizations_world_map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225"/>
            <a:ext cx="7488832" cy="3627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2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příjmů –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pic>
        <p:nvPicPr>
          <p:cNvPr id="4" name="obrázek 1" descr="https://upload.wikimedia.org/wikipedia/commons/5/59/Gini_Coefficient_World_CIA_Report_2009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48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0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</TotalTime>
  <Words>826</Words>
  <Application>Microsoft Office PowerPoint</Application>
  <PresentationFormat>Předvádění na obrazovce (4:3)</PresentationFormat>
  <Paragraphs>161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Přehlednost</vt:lpstr>
      <vt:lpstr>ZVYŠOVÁNÍ VZÁJEMNÉ ZÁVISLOSTI V GLOBÁLNÍ EKONOMICE</vt:lpstr>
      <vt:lpstr>Giniho koeficient</vt:lpstr>
      <vt:lpstr>Dlouhodobé trendy vývoje průmyslových odvětví v zemích EU </vt:lpstr>
      <vt:lpstr>Všeobecný regionální potenciál dostupnosti trhů</vt:lpstr>
      <vt:lpstr>Potenciál ovlivnění</vt:lpstr>
      <vt:lpstr>Potenciál reakce</vt:lpstr>
      <vt:lpstr>Míra interdependence</vt:lpstr>
      <vt:lpstr>Civilizační okruhy světa podle Huntingtona</vt:lpstr>
      <vt:lpstr>Nerovnost příjmů – Giniho koeficient</vt:lpstr>
      <vt:lpstr>Výpočet Giniho koeficientu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29</cp:revision>
  <dcterms:created xsi:type="dcterms:W3CDTF">2016-02-27T17:26:19Z</dcterms:created>
  <dcterms:modified xsi:type="dcterms:W3CDTF">2023-03-09T15:36:33Z</dcterms:modified>
</cp:coreProperties>
</file>