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6"/>
  </p:notesMasterIdLst>
  <p:sldIdLst>
    <p:sldId id="256" r:id="rId2"/>
    <p:sldId id="261" r:id="rId3"/>
    <p:sldId id="262" r:id="rId4"/>
    <p:sldId id="263" r:id="rId5"/>
    <p:sldId id="264" r:id="rId6"/>
    <p:sldId id="268" r:id="rId7"/>
    <p:sldId id="269" r:id="rId8"/>
    <p:sldId id="270" r:id="rId9"/>
    <p:sldId id="276" r:id="rId10"/>
    <p:sldId id="273" r:id="rId11"/>
    <p:sldId id="285" r:id="rId12"/>
    <p:sldId id="286" r:id="rId13"/>
    <p:sldId id="284" r:id="rId14"/>
    <p:sldId id="277" r:id="rId15"/>
  </p:sldIdLst>
  <p:sldSz cx="9144000" cy="6858000" type="screen4x3"/>
  <p:notesSz cx="6888163" cy="100187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99"/>
    <a:srgbClr val="00FF00"/>
    <a:srgbClr val="00CC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1C701A8-04A7-4575-A5EF-210262F0D376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3BDF2DAD-192B-4340-B9BC-D27247C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83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F2DAD-192B-4340-B9BC-D27247C2409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85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invest.org/getattachment/Unsere-Dienstleistungen/Investitionsanreize/Investicni-pobidky-MNFG-2022.pdf#page=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Lokalizační chování firem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dirty="0"/>
              <a:t>Regionální ekonomie a politika II</a:t>
            </a:r>
          </a:p>
          <a:p>
            <a:r>
              <a:rPr lang="cs-CZ"/>
              <a:t>Prof. </a:t>
            </a:r>
            <a:r>
              <a:rPr lang="cs-CZ" dirty="0"/>
              <a:t>RNDr. Milan </a:t>
            </a:r>
            <a:r>
              <a:rPr lang="cs-CZ" dirty="0" err="1"/>
              <a:t>Viturka</a:t>
            </a:r>
            <a:r>
              <a:rPr lang="cs-CZ" dirty="0"/>
              <a:t>, CSc.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959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38200"/>
            <a:ext cx="8229600" cy="486544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Formy investičních pobídek v ČR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55576" y="1844824"/>
            <a:ext cx="7920880" cy="29007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4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Sleva na dani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z příjmů právnických osob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vytváření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nových pracovních míst</a:t>
            </a:r>
            <a:endParaRPr lang="cs-CZ" sz="140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rekvalifikace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nebo školení nových zaměstnanců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Osvobození od daně z nemovitostí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– pouze ve zvýhodněných průmyslových zónách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na pořízení majetku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– pouze pro strategickou investiční akci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Uznatelné náklady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Majetek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, kde nové strojní zařízení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musí tvořit 50 %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uznatelných nákladů.</a:t>
            </a:r>
          </a:p>
          <a:p>
            <a:pPr algn="just">
              <a:spcBef>
                <a:spcPts val="600"/>
              </a:spcBef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Veřejná podpora</a:t>
            </a:r>
          </a:p>
          <a:p>
            <a:pPr algn="just">
              <a:spcAft>
                <a:spcPts val="6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25 % z uznatelných nákladů pro velké podniky pro celou Českou republiku, kromě Prahy.</a:t>
            </a:r>
          </a:p>
        </p:txBody>
      </p:sp>
    </p:spTree>
    <p:extLst>
      <p:ext uri="{BB962C8B-B14F-4D97-AF65-F5344CB8AC3E}">
        <p14:creationId xmlns:p14="http://schemas.microsoft.com/office/powerpoint/2010/main" val="255686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277E77F-EF38-4C25-A4FF-909C405F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2124" y="1202292"/>
            <a:ext cx="6311256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27BDF938-7070-4378-92E0-9DA18FDC8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109903"/>
              </p:ext>
            </p:extLst>
          </p:nvPr>
        </p:nvGraphicFramePr>
        <p:xfrm>
          <a:off x="279643" y="594000"/>
          <a:ext cx="8864357" cy="62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8019999" imgH="5667233" progId="AcroExch.Document.DC">
                  <p:embed/>
                </p:oleObj>
              </mc:Choice>
              <mc:Fallback>
                <p:oleObj name="Acrobat Document" r:id="rId3" imgW="8019999" imgH="56672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643" y="594000"/>
                        <a:ext cx="8864357" cy="62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14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0939C6-BD8D-4E48-9BA5-A81478AC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90" y="3343648"/>
            <a:ext cx="140220" cy="17070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BC61F7A-1553-49E8-AD96-E6FA70E0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0" y="3496048"/>
            <a:ext cx="140220" cy="1707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364F79-DD3C-40C8-A437-E166B94F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48448"/>
            <a:ext cx="5184576" cy="2519477"/>
          </a:xfrm>
          <a:prstGeom prst="rect">
            <a:avLst/>
          </a:prstGeom>
        </p:spPr>
      </p:pic>
      <p:sp>
        <p:nvSpPr>
          <p:cNvPr id="5" name="Rectangle 1">
            <a:hlinkClick r:id="rId3" tooltip="Strana 2"/>
            <a:extLst>
              <a:ext uri="{FF2B5EF4-FFF2-40B4-BE49-F238E27FC236}">
                <a16:creationId xmlns:a16="http://schemas.microsoft.com/office/drawing/2014/main" id="{20C75F4F-6D10-490E-AC58-761048D1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-846762"/>
            <a:ext cx="144016" cy="17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FE2D376-40BB-4503-B149-325EAE1B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825646"/>
            <a:ext cx="3168352" cy="19935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DA8C024-9744-454E-8038-3A41D5DD2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9847"/>
            <a:ext cx="9144000" cy="6258305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4800000" algn="ctr" rotWithShape="0">
              <a:schemeClr val="bg1"/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011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52697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Procesy podmiňující mobilní investice firem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04184"/>
          </a:xfrm>
        </p:spPr>
        <p:txBody>
          <a:bodyPr>
            <a:normAutofit/>
          </a:bodyPr>
          <a:lstStyle/>
          <a:p>
            <a:pPr hangingPunct="0"/>
            <a:r>
              <a:rPr lang="cs-CZ" sz="3200" dirty="0"/>
              <a:t>globalizace ekonomické aktivity</a:t>
            </a:r>
          </a:p>
          <a:p>
            <a:pPr lvl="0" hangingPunct="0"/>
            <a:r>
              <a:rPr lang="cs-CZ" sz="3200" dirty="0"/>
              <a:t>vytváření vnitřně silně integrovaných hospodářských seskupení </a:t>
            </a:r>
          </a:p>
          <a:p>
            <a:pPr lvl="0" hangingPunct="0"/>
            <a:r>
              <a:rPr lang="cs-CZ" sz="3200" dirty="0"/>
              <a:t>změny v povaze výroby v reakci na růst spotřebitelské poptávky po lepší kvalitě, různorodosti a rychlosti dodávek zboží</a:t>
            </a:r>
          </a:p>
          <a:p>
            <a:pPr lvl="0" hangingPunct="0"/>
            <a:r>
              <a:rPr lang="cs-CZ" sz="3200" dirty="0"/>
              <a:t>všestranné zlepšování dopravní a spojové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267664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Faktory stimulující firmy k prostorovým přesunům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32176"/>
          </a:xfrm>
        </p:spPr>
        <p:txBody>
          <a:bodyPr>
            <a:normAutofit/>
          </a:bodyPr>
          <a:lstStyle/>
          <a:p>
            <a:pPr hangingPunct="0"/>
            <a:r>
              <a:rPr lang="cs-CZ" sz="3200" dirty="0"/>
              <a:t>tržní faktory </a:t>
            </a:r>
          </a:p>
          <a:p>
            <a:pPr lvl="0" hangingPunct="0"/>
            <a:r>
              <a:rPr lang="cs-CZ" sz="3200" dirty="0"/>
              <a:t>technologické faktory </a:t>
            </a:r>
          </a:p>
          <a:p>
            <a:pPr lvl="0" hangingPunct="0"/>
            <a:r>
              <a:rPr lang="cs-CZ" sz="3200" dirty="0"/>
              <a:t>konkurenční faktory </a:t>
            </a:r>
          </a:p>
          <a:p>
            <a:pPr lvl="0" hangingPunct="0"/>
            <a:r>
              <a:rPr lang="cs-CZ" sz="3200" dirty="0"/>
              <a:t>regulační faktory </a:t>
            </a:r>
          </a:p>
          <a:p>
            <a:pPr lvl="0" hangingPunct="0"/>
            <a:r>
              <a:rPr lang="cs-CZ" sz="3200" dirty="0"/>
              <a:t>geografické faktory</a:t>
            </a:r>
          </a:p>
        </p:txBody>
      </p:sp>
    </p:spTree>
    <p:extLst>
      <p:ext uri="{BB962C8B-B14F-4D97-AF65-F5344CB8AC3E}">
        <p14:creationId xmlns:p14="http://schemas.microsoft.com/office/powerpoint/2010/main" val="89513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typy reakcí rozvoje firem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cs-CZ" sz="3600" dirty="0"/>
              <a:t>ustoupit </a:t>
            </a:r>
          </a:p>
          <a:p>
            <a:pPr hangingPunct="0"/>
            <a:r>
              <a:rPr lang="cs-CZ" sz="3600" dirty="0"/>
              <a:t>pokračovat</a:t>
            </a:r>
          </a:p>
          <a:p>
            <a:pPr lvl="1" hangingPunct="0"/>
            <a:r>
              <a:rPr lang="cs-CZ" sz="3200" dirty="0"/>
              <a:t>ohraničit se </a:t>
            </a:r>
          </a:p>
          <a:p>
            <a:pPr lvl="2" hangingPunct="0"/>
            <a:r>
              <a:rPr lang="cs-CZ" sz="2800" dirty="0" err="1"/>
              <a:t>regionalizovat</a:t>
            </a:r>
            <a:r>
              <a:rPr lang="cs-CZ" sz="2800" dirty="0"/>
              <a:t> se</a:t>
            </a:r>
          </a:p>
          <a:p>
            <a:pPr lvl="2" hangingPunct="0"/>
            <a:r>
              <a:rPr lang="cs-CZ" sz="2800" dirty="0"/>
              <a:t>specializovat se</a:t>
            </a:r>
          </a:p>
          <a:p>
            <a:pPr lvl="1" hangingPunct="0"/>
            <a:r>
              <a:rPr lang="cs-CZ" sz="3200" dirty="0"/>
              <a:t>růst</a:t>
            </a:r>
          </a:p>
          <a:p>
            <a:pPr lvl="2" hangingPunct="0"/>
            <a:r>
              <a:rPr lang="cs-CZ" sz="2800" dirty="0"/>
              <a:t>diverzifikovat se</a:t>
            </a:r>
          </a:p>
          <a:p>
            <a:pPr lvl="2" hangingPunct="0"/>
            <a:r>
              <a:rPr lang="cs-CZ" sz="2800" dirty="0"/>
              <a:t>geograficky se rozšířit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03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Současné tendence mobilních investic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cs-CZ" sz="3200" dirty="0"/>
              <a:t>aplikace moderních technologií a nových organizačních principů</a:t>
            </a:r>
          </a:p>
          <a:p>
            <a:pPr hangingPunct="0"/>
            <a:r>
              <a:rPr lang="cs-CZ" sz="3200" dirty="0"/>
              <a:t>rostoucí otevřenost trhů nutící firmy k racionalizaci svých aktivit </a:t>
            </a:r>
          </a:p>
          <a:p>
            <a:pPr hangingPunct="0"/>
            <a:r>
              <a:rPr lang="cs-CZ" sz="3200" dirty="0"/>
              <a:t>posilování vlivu znalostní báze </a:t>
            </a:r>
          </a:p>
          <a:p>
            <a:pPr hangingPunct="0"/>
            <a:r>
              <a:rPr lang="cs-CZ" sz="3200" dirty="0"/>
              <a:t>ovlivňování lokalizačního rozhodování firem rostoucím </a:t>
            </a:r>
            <a:r>
              <a:rPr lang="cs-CZ" sz="3200"/>
              <a:t>počtem faktorů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2315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Investiční pobídky - důvody poskytování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0"/>
            <a:r>
              <a:rPr lang="cs-CZ" sz="2800" dirty="0"/>
              <a:t>nástroj překonání ekonomické deprese</a:t>
            </a:r>
          </a:p>
          <a:p>
            <a:pPr lvl="0" hangingPunct="0"/>
            <a:r>
              <a:rPr lang="cs-CZ" sz="2800" dirty="0"/>
              <a:t>nástroj zvýšení exportní výkonnosti</a:t>
            </a:r>
          </a:p>
          <a:p>
            <a:pPr lvl="0" hangingPunct="0"/>
            <a:r>
              <a:rPr lang="cs-CZ" sz="2800" dirty="0"/>
              <a:t>nástroj řešení regionálních problémů nezaměstnanosti resp. zvýšení nízké kupní síly obyvatelstva</a:t>
            </a:r>
          </a:p>
          <a:p>
            <a:pPr lvl="0" hangingPunct="0"/>
            <a:r>
              <a:rPr lang="cs-CZ" sz="2800" dirty="0"/>
              <a:t>nástroj podporující využití komparativních výhod s následnými pozitivními dopady na rozpočtové příjmy</a:t>
            </a:r>
          </a:p>
          <a:p>
            <a:pPr lvl="0" hangingPunct="0"/>
            <a:r>
              <a:rPr lang="cs-CZ" sz="2800" dirty="0"/>
              <a:t>nástroj podporující transfer know-how a moderních technologií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048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investičních pobídek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finanční/fiskální</a:t>
            </a:r>
          </a:p>
          <a:p>
            <a:r>
              <a:rPr lang="cs-CZ" sz="2800" dirty="0"/>
              <a:t>nefinanční</a:t>
            </a:r>
          </a:p>
          <a:p>
            <a:endParaRPr lang="cs-CZ" sz="2800" dirty="0"/>
          </a:p>
          <a:p>
            <a:r>
              <a:rPr lang="cs-CZ" sz="2800" dirty="0"/>
              <a:t>automaticky udělované pobídky</a:t>
            </a:r>
          </a:p>
          <a:p>
            <a:r>
              <a:rPr lang="cs-CZ" sz="2800" dirty="0"/>
              <a:t>selektivně udělované pobídky</a:t>
            </a:r>
          </a:p>
        </p:txBody>
      </p:sp>
    </p:spTree>
    <p:extLst>
      <p:ext uri="{BB962C8B-B14F-4D97-AF65-F5344CB8AC3E}">
        <p14:creationId xmlns:p14="http://schemas.microsoft.com/office/powerpoint/2010/main" val="209658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kritéria určující úroveň veřejné podpory investičních projektů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0416"/>
            <a:ext cx="8229600" cy="4832920"/>
          </a:xfrm>
        </p:spPr>
        <p:txBody>
          <a:bodyPr>
            <a:noAutofit/>
          </a:bodyPr>
          <a:lstStyle/>
          <a:p>
            <a:pPr lvl="0" hangingPunct="0"/>
            <a:r>
              <a:rPr lang="cs-CZ" sz="2500" dirty="0"/>
              <a:t>míra regionální nezaměstnanosti </a:t>
            </a:r>
          </a:p>
          <a:p>
            <a:pPr lvl="0" hangingPunct="0"/>
            <a:r>
              <a:rPr lang="cs-CZ" sz="2500" dirty="0"/>
              <a:t>počet vytvořených pracovních míst</a:t>
            </a:r>
          </a:p>
          <a:p>
            <a:pPr lvl="0" hangingPunct="0"/>
            <a:r>
              <a:rPr lang="cs-CZ" sz="2500" dirty="0"/>
              <a:t>míra exportní orientace projektu resp. substituce importu</a:t>
            </a:r>
          </a:p>
          <a:p>
            <a:pPr lvl="0" hangingPunct="0"/>
            <a:r>
              <a:rPr lang="cs-CZ" sz="2500" dirty="0"/>
              <a:t>technologická úroveň projektu</a:t>
            </a:r>
          </a:p>
          <a:p>
            <a:pPr lvl="0" hangingPunct="0"/>
            <a:r>
              <a:rPr lang="cs-CZ" sz="2500" dirty="0"/>
              <a:t>stupeň využití místních dodavatelů a surovin</a:t>
            </a:r>
          </a:p>
          <a:p>
            <a:pPr lvl="0" hangingPunct="0"/>
            <a:r>
              <a:rPr lang="cs-CZ" sz="2500" dirty="0"/>
              <a:t>zvýšení příjmové úrovně místní ekonomiky</a:t>
            </a:r>
          </a:p>
          <a:p>
            <a:pPr lvl="0" hangingPunct="0"/>
            <a:r>
              <a:rPr lang="cs-CZ" sz="2500" dirty="0"/>
              <a:t>spoluúčast místní reprezentace při rozhodování investora </a:t>
            </a:r>
          </a:p>
          <a:p>
            <a:pPr lvl="0" hangingPunct="0"/>
            <a:r>
              <a:rPr lang="cs-CZ" sz="2500" dirty="0"/>
              <a:t>dlouhodobý růstový potenciál investující firmy</a:t>
            </a:r>
          </a:p>
          <a:p>
            <a:pPr lvl="0" hangingPunct="0"/>
            <a:r>
              <a:rPr lang="cs-CZ" sz="2500" dirty="0"/>
              <a:t>zvýšení produktivity práce</a:t>
            </a:r>
          </a:p>
        </p:txBody>
      </p:sp>
    </p:spTree>
    <p:extLst>
      <p:ext uri="{BB962C8B-B14F-4D97-AF65-F5344CB8AC3E}">
        <p14:creationId xmlns:p14="http://schemas.microsoft.com/office/powerpoint/2010/main" val="194253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9548" y="1492548"/>
            <a:ext cx="8568951" cy="4439677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Irsko lze označit za rodnou zemi pobídek, které jsou zde uplatňovány již od 50. let. Selektivně poskytované podpory lze členit do následujících oblastí: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kapitálové dotace určené především pro průmysl a mezinárodně obchodovatelné služby (vyšší u nových a exportně orientovaných investic)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zaměstnanost udělované jako alternativa ke kapitálovým dotacím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školení poskytované investorům v průmyslu a vybraných druzích služeb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výzkum a vývoj až do výše 50 % podílu na nákladech příslušných projektů (zvyšování celkové konkurenceschopnosti zpracovatelského průmyslu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nájemné (zahrnující i leasing) orientované zejména na pronájem objektů vlastněných rozvojovou agenturou IDA.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19256" cy="73536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D2533C"/>
                </a:solidFill>
              </a:rPr>
              <a:t>Investiční pobídky v Irsku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1188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429</Words>
  <Application>Microsoft Office PowerPoint</Application>
  <PresentationFormat>Předvádění na obrazovce (4:3)</PresentationFormat>
  <Paragraphs>69</Paragraphs>
  <Slides>14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Arial Unicode MS</vt:lpstr>
      <vt:lpstr>Calibri</vt:lpstr>
      <vt:lpstr>Times New Roman</vt:lpstr>
      <vt:lpstr>Přehlednost</vt:lpstr>
      <vt:lpstr>Acrobat Document</vt:lpstr>
      <vt:lpstr>Lokalizační chování firem</vt:lpstr>
      <vt:lpstr> Procesy podmiňující mobilní investice firem </vt:lpstr>
      <vt:lpstr>Faktory stimulující firmy k prostorovým přesunům</vt:lpstr>
      <vt:lpstr>Základní typy reakcí rozvoje firem</vt:lpstr>
      <vt:lpstr>Současné tendence mobilních investic </vt:lpstr>
      <vt:lpstr>Investiční pobídky - důvody poskytování</vt:lpstr>
      <vt:lpstr>Kategorie investičních pobídek</vt:lpstr>
      <vt:lpstr>Hlavní kritéria určující úroveň veřejné podpory investičních projektů</vt:lpstr>
      <vt:lpstr>Investiční pobídky v Irsku</vt:lpstr>
      <vt:lpstr> Formy investičních pobídek v ČR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ZVYŠOVÁNÍ VZÁJEMNÉ ZÁVISLOSTI V GLOBÁLNÍ EKONOMICE</dc:title>
  <dc:creator>Dominika</dc:creator>
  <cp:lastModifiedBy>Milan Viturka</cp:lastModifiedBy>
  <cp:revision>84</cp:revision>
  <cp:lastPrinted>2021-05-13T09:11:35Z</cp:lastPrinted>
  <dcterms:created xsi:type="dcterms:W3CDTF">2016-02-27T17:26:19Z</dcterms:created>
  <dcterms:modified xsi:type="dcterms:W3CDTF">2023-04-29T05:17:05Z</dcterms:modified>
</cp:coreProperties>
</file>