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77" r:id="rId2"/>
    <p:sldId id="273" r:id="rId3"/>
    <p:sldId id="268" r:id="rId4"/>
    <p:sldId id="274" r:id="rId5"/>
    <p:sldId id="269" r:id="rId6"/>
    <p:sldId id="275" r:id="rId7"/>
    <p:sldId id="264" r:id="rId8"/>
    <p:sldId id="276" r:id="rId9"/>
    <p:sldId id="270" r:id="rId10"/>
    <p:sldId id="27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6FF33"/>
    <a:srgbClr val="33CC33"/>
    <a:srgbClr val="00CC00"/>
    <a:srgbClr val="339933"/>
    <a:srgbClr val="66FF66"/>
    <a:srgbClr val="00FF99"/>
    <a:srgbClr val="00CC66"/>
    <a:srgbClr val="66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10.05.2023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8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10.05.2023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10.05.2023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10.05.2023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10.05.2023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10.05.2023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10.05.2023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10.05.2023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10.05.2023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10.05.2023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10.05.2023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10.05.2023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10.05.2023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>TEORIE REGIONÁLNÍHO ROZVOJE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140968"/>
            <a:ext cx="7859216" cy="1036712"/>
          </a:xfrm>
        </p:spPr>
        <p:txBody>
          <a:bodyPr/>
          <a:lstStyle/>
          <a:p>
            <a:r>
              <a:rPr lang="cs-CZ" dirty="0"/>
              <a:t>Regionální ekonomie a politika II</a:t>
            </a:r>
          </a:p>
          <a:p>
            <a:r>
              <a:rPr lang="cs-CZ" dirty="0"/>
              <a:t>Prof. RNDr. Milan Viturka, CSc.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3423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00B050"/>
                </a:solidFill>
              </a:rPr>
              <a:t>5. </a:t>
            </a:r>
            <a:r>
              <a:rPr lang="pt-BR" sz="2000" b="1" dirty="0">
                <a:solidFill>
                  <a:srgbClr val="00B050"/>
                </a:solidFill>
              </a:rPr>
              <a:t>Institucionální teorie regionálního rozvoje</a:t>
            </a:r>
          </a:p>
        </p:txBody>
      </p:sp>
      <p:sp>
        <p:nvSpPr>
          <p:cNvPr id="3" name="Obdélník 2"/>
          <p:cNvSpPr/>
          <p:nvPr/>
        </p:nvSpPr>
        <p:spPr>
          <a:xfrm>
            <a:off x="301007" y="548680"/>
            <a:ext cx="8441825" cy="61709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360000" algn="just">
              <a:spcAft>
                <a:spcPts val="600"/>
              </a:spcAft>
            </a:pPr>
            <a:r>
              <a:rPr lang="cs-CZ" sz="2000" b="1" dirty="0">
                <a:solidFill>
                  <a:srgbClr val="00B050"/>
                </a:solidFill>
              </a:rPr>
              <a:t>5. Institucionální teorie</a:t>
            </a:r>
          </a:p>
          <a:p>
            <a:pPr marL="360000" algn="just">
              <a:spcAft>
                <a:spcPts val="600"/>
              </a:spcAft>
            </a:pPr>
            <a:r>
              <a:rPr lang="cs-CZ" sz="1400" dirty="0">
                <a:solidFill>
                  <a:srgbClr val="00B050"/>
                </a:solidFill>
              </a:rPr>
              <a:t>Institucionální teorie zdůrazňují významnou roli institucí v ekonomickém rozvoji, chápaných zde ovšem ve smyslu institucionalizovaných praktik, chování a zvyklostí. Pro institucionální ekonomy je rovněž typická nedůvěra k reálným možnostem předvídat vývoj prostřednictvím exaktních metod opomíjejících význam nekvantifikovatelných tj. kvalitativních faktorů (a rovněž dopady zpětných vazeb v procesech společenské </a:t>
            </a:r>
            <a:r>
              <a:rPr lang="cs-CZ" sz="1400">
                <a:solidFill>
                  <a:srgbClr val="00B050"/>
                </a:solidFill>
              </a:rPr>
              <a:t>evoluce).</a:t>
            </a:r>
            <a:endParaRPr lang="cs-CZ" sz="1400" dirty="0">
              <a:solidFill>
                <a:srgbClr val="00B050"/>
              </a:solidFill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b="1" i="1" dirty="0">
                <a:solidFill>
                  <a:srgbClr val="00B050"/>
                </a:solidFill>
                <a:ea typeface="Times New Roman" panose="02020603050405020304" pitchFamily="18" charset="0"/>
              </a:rPr>
              <a:t>Teorie výrobních okrsků – Bagnasco, Becattini, Brusco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>
                <a:solidFill>
                  <a:srgbClr val="00B050"/>
                </a:solidFill>
              </a:rPr>
              <a:t>Teorie na základě analýzy úspěšného hospodářského vývoje tzv. třetí Itálie (provincie Toscana, Emília-Romagna a Veneto) zdůrazňuje význam specifických socioekonomických podmínek, zejména místní sounáležitosti a tradičních kulturních hodnot. Tyto podmínky úspěšně využily místní malé a střední firmy pro tvorbu aglomeračních efektů odvíjejících se z úspor z rozsahu v podmínkách intenzivní kooperace a vytvořené sítě specializovaných služeb, které generují příznivé podmínky pro pružné reakce na měnící se poptávku (k tomu je ovšem potřební poznamenat, že přístupy příslušných italských regionů jsou těžko přenositelné a to i z  důvodu využívání nelegálních praktik).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b="1" i="1" dirty="0">
                <a:solidFill>
                  <a:srgbClr val="00B050"/>
                </a:solidFill>
              </a:rPr>
              <a:t>Teorie učících se regionů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>
                <a:solidFill>
                  <a:srgbClr val="00B050"/>
                </a:solidFill>
              </a:rPr>
              <a:t>Lundvall, Maskell</a:t>
            </a: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Teorie reflektuje poznání, že v podmínkách znalostní ekonomiky se rozhodujícím zdrojem konkurenceschopnosti stávají vědomosti, schopnosti učení a komercionalizace získaných znalostí prostřednictvím tvorby a transferu inovací. V tomto kontextu je zdůrazňován význam tzv. nekodifikovatelných znalostí, které na rozdíl od kodifikovatelných znalostí nelze prodávat jako zboží, ale lze je získat pouze na základě vlastních zkušeností – korespondující procesy jsou označovány jako učení praxí, učení užívání, učení hledáním a učení spoluprací. Tento fakt z hlediska reálné praxe znamená, že tyto znalosti jsou obtížně přenositelné a postupně se tak stávají základem konkurenčních výhod států a zejména jejich regionů. Praktická využitelnost institucionálních teorií  se pak vztahuje především na zvyšování investic do vzdělání a výzkumu a podporu vytváření podpůrné znalostní infrastruktury  (např. vědecko-technické parky a inovační centra).</a:t>
            </a:r>
          </a:p>
        </p:txBody>
      </p:sp>
    </p:spTree>
    <p:extLst>
      <p:ext uri="{BB962C8B-B14F-4D97-AF65-F5344CB8AC3E}">
        <p14:creationId xmlns:p14="http://schemas.microsoft.com/office/powerpoint/2010/main" val="312681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8032" y="260648"/>
            <a:ext cx="8229600" cy="990600"/>
          </a:xfrm>
        </p:spPr>
        <p:txBody>
          <a:bodyPr/>
          <a:lstStyle/>
          <a:p>
            <a:r>
              <a:rPr lang="cs-CZ" dirty="0"/>
              <a:t>Teorie regionálního rozvoje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368" y="1124744"/>
            <a:ext cx="8466112" cy="5616624"/>
          </a:xfrm>
          <a:solidFill>
            <a:schemeClr val="bg2"/>
          </a:solidFill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3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5600" dirty="0">
                <a:solidFill>
                  <a:srgbClr val="FF0000"/>
                </a:solidFill>
              </a:rPr>
              <a:t>Reálný vývoj  světové ekonomiky výrazně oslabil přesvědčení, že pomocí matematických teorií a modelů lze spolehlivě předvídat hospodářský růst a návazně formulovat konzistentní veřejné politiky na národní (příp. nadnárodní) regionální a lokální úrovni. V tomto kontextu rovněž narůstá poptávka po takových přístupech, které by umožnily korektnější a prakticky použitelnější reakce na nové výzvy generované společenským rozvojem. Pozornost je soustředěna na klíčové procesy společenské evoluce, jejíž hybnou silou je konkurence, optimálním směrem udržitelný rozvoj a hlavním smyslem zvyšování kvality života. V případě regionálního rozvoje jde, podle mého názoru, v první řadě o aplikaci pěti základních principů: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>
                <a:solidFill>
                  <a:srgbClr val="C00000"/>
                </a:solidFill>
              </a:rPr>
              <a:t>Princip holismu </a:t>
            </a:r>
            <a:r>
              <a:rPr lang="cs-CZ" sz="5600" dirty="0">
                <a:solidFill>
                  <a:srgbClr val="C00000"/>
                </a:solidFill>
              </a:rPr>
              <a:t>považuje celek za něco víc než prostý souhrn částí. Jeho aplikace otevírá prostor k přechodu od redukcionistických přístupů ke komplexním přístupům respektujících otevřenost společenských systémů.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>
                <a:solidFill>
                  <a:srgbClr val="C00000"/>
                </a:solidFill>
              </a:rPr>
              <a:t>Princip integrace </a:t>
            </a:r>
            <a:r>
              <a:rPr lang="cs-CZ" sz="5600" dirty="0">
                <a:solidFill>
                  <a:srgbClr val="C00000"/>
                </a:solidFill>
              </a:rPr>
              <a:t>znamená horizontální a vertikální propojování částí ve vyšší celky, které odráží hierarchické uspořádání společenských systémů reflektující politické, podnikatelské a sociální preference obyvatel.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>
                <a:solidFill>
                  <a:srgbClr val="C00000"/>
                </a:solidFill>
              </a:rPr>
              <a:t>Princip udržitelnosti </a:t>
            </a:r>
            <a:r>
              <a:rPr lang="cs-CZ" sz="5600" dirty="0">
                <a:solidFill>
                  <a:srgbClr val="C00000"/>
                </a:solidFill>
              </a:rPr>
              <a:t>posuzované z komplexního pohledu zahrnujícího ekonomickou, sociální a environmentální dimenzi společenského rozvoje se specifickým důrazem na dynamickou rovnováhu vzájemných vazeb.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>
                <a:solidFill>
                  <a:srgbClr val="C00000"/>
                </a:solidFill>
              </a:rPr>
              <a:t>Princip obecné prospěšnosti </a:t>
            </a:r>
            <a:r>
              <a:rPr lang="cs-CZ" sz="5600" dirty="0">
                <a:solidFill>
                  <a:srgbClr val="C00000"/>
                </a:solidFill>
              </a:rPr>
              <a:t>vztahující se k činnostem respektujícím legitimní zájmy veřejné správy a ostatních subjektů.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>
                <a:solidFill>
                  <a:srgbClr val="C00000"/>
                </a:solidFill>
              </a:rPr>
              <a:t>Princip účelnosti </a:t>
            </a:r>
            <a:r>
              <a:rPr lang="cs-CZ" sz="5600" dirty="0">
                <a:solidFill>
                  <a:srgbClr val="C00000"/>
                </a:solidFill>
              </a:rPr>
              <a:t>chápaný zejména jako základ optimálního výběru veřejných projektů – k častému zaměňování pojmů efektivnosti a účelnosti P. Drucker (1993) uvádí, že "efektivnost znamená dělat věci správně, účelnost znamená dělat správné věci„.</a:t>
            </a:r>
          </a:p>
          <a:p>
            <a:pPr marL="0" indent="0" algn="just">
              <a:buNone/>
            </a:pPr>
            <a:endParaRPr lang="cs-CZ" sz="43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249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68302" y="404664"/>
            <a:ext cx="8328679" cy="6401753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00B0F0"/>
                </a:solidFill>
              </a:rPr>
              <a:t>1. Neoklasické a neoliberální teorie regionálního rozvoje</a:t>
            </a:r>
          </a:p>
          <a:p>
            <a:pPr marL="342900" indent="-342900" algn="just">
              <a:spcBef>
                <a:spcPts val="1200"/>
              </a:spcBef>
              <a:buAutoNum type="alphaLcParenR"/>
            </a:pPr>
            <a:r>
              <a:rPr lang="cs-CZ" dirty="0">
                <a:solidFill>
                  <a:srgbClr val="00B0F0"/>
                </a:solidFill>
              </a:rPr>
              <a:t>lokalizační teorie – hledání faktorů podmiňujících lokalizaci ekonomických aktivit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Zkoumání lokalizačních rozhodnutí jednotlivých firem, vzájemné závislosti lokalizačních rozhodnutí a celkového prostorového uspořádání ekonomiky (Christaller až Isard), uvažována i role tzv. měkkých faktorů lokalizace.</a:t>
            </a:r>
          </a:p>
          <a:p>
            <a:pPr marL="342000" indent="-288000" algn="just">
              <a:spcBef>
                <a:spcPts val="1200"/>
              </a:spcBef>
            </a:pPr>
            <a:r>
              <a:rPr lang="cs-CZ" dirty="0">
                <a:solidFill>
                  <a:srgbClr val="00B0F0"/>
                </a:solidFill>
              </a:rPr>
              <a:t>b) neklasické teorie - dokonalá konkurence, informovanost a mobilita výrobních      faktorů (rozvoj „</a:t>
            </a:r>
            <a:r>
              <a:rPr lang="cs-CZ" dirty="0" err="1">
                <a:solidFill>
                  <a:srgbClr val="00B0F0"/>
                </a:solidFill>
              </a:rPr>
              <a:t>growth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accounting</a:t>
            </a:r>
            <a:r>
              <a:rPr lang="cs-CZ" dirty="0">
                <a:solidFill>
                  <a:srgbClr val="00B0F0"/>
                </a:solidFill>
              </a:rPr>
              <a:t>“) – sporný předpoklad uzavřenosti socioekonomických systémů, kdy vysoké korelace jsou chápány jako kauzální vztahy.</a:t>
            </a:r>
          </a:p>
          <a:p>
            <a:pPr marL="360000" algn="just">
              <a:spcBef>
                <a:spcPts val="600"/>
              </a:spcBef>
            </a:pPr>
            <a:r>
              <a:rPr lang="cs-CZ" sz="1400" b="1" dirty="0">
                <a:solidFill>
                  <a:srgbClr val="00B0F0"/>
                </a:solidFill>
              </a:rPr>
              <a:t>Solow </a:t>
            </a:r>
            <a:r>
              <a:rPr lang="cs-CZ" sz="1400" dirty="0">
                <a:solidFill>
                  <a:srgbClr val="00B0F0"/>
                </a:solidFill>
              </a:rPr>
              <a:t>Y = A (souhrnná produktivita) . </a:t>
            </a:r>
            <a:r>
              <a:rPr lang="cs-CZ" sz="1400" i="1" dirty="0">
                <a:solidFill>
                  <a:srgbClr val="00B0F0"/>
                </a:solidFill>
              </a:rPr>
              <a:t>f K, L.</a:t>
            </a:r>
            <a:r>
              <a:rPr lang="cs-CZ" sz="1400" dirty="0">
                <a:solidFill>
                  <a:srgbClr val="00B0F0"/>
                </a:solidFill>
              </a:rPr>
              <a:t> Dlouhodobý růst lze vysvětlit pouze na základě technologického pokroku – prioritní otázkou je jak jej vyjádřit.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Regionální rozvedení: </a:t>
            </a:r>
            <a:r>
              <a:rPr lang="cs-CZ" sz="1400" b="1" dirty="0">
                <a:solidFill>
                  <a:srgbClr val="00B0F0"/>
                </a:solidFill>
              </a:rPr>
              <a:t>jednosektorový</a:t>
            </a:r>
            <a:r>
              <a:rPr lang="cs-CZ" sz="1400" dirty="0">
                <a:solidFill>
                  <a:srgbClr val="00B0F0"/>
                </a:solidFill>
              </a:rPr>
              <a:t> (primárně protisměrný pohyb práce a kapitálu) a </a:t>
            </a:r>
            <a:r>
              <a:rPr lang="cs-CZ" sz="1400" b="1" dirty="0">
                <a:solidFill>
                  <a:srgbClr val="00B0F0"/>
                </a:solidFill>
              </a:rPr>
              <a:t>dvousektorový model </a:t>
            </a:r>
            <a:r>
              <a:rPr lang="cs-CZ" sz="1400" dirty="0">
                <a:solidFill>
                  <a:srgbClr val="00B0F0"/>
                </a:solidFill>
              </a:rPr>
              <a:t>– exportně a lokálně orientovaný sektor (primárně souhlasný pohyb práce a kapitálu indukovaný vyšší mezní produktivitou kapitálu a pracovních sil až po dosažení nového rovnovážného vztahu). 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Výrazný nesoulad obou modelů s realitou byl zdůvodňován nízkou mobilitou pracovních sil ve srovnání s kapitálem. Z dalších nedostatků lze uvést diskontinuální charakter technického pokroku a přehlížení schopnosti inovací vytvářet nové trhy.</a:t>
            </a:r>
          </a:p>
          <a:p>
            <a:pPr marL="342000" indent="-324000" algn="just">
              <a:spcBef>
                <a:spcPts val="600"/>
              </a:spcBef>
            </a:pPr>
            <a:r>
              <a:rPr lang="cs-CZ" dirty="0">
                <a:solidFill>
                  <a:srgbClr val="00B0F0"/>
                </a:solidFill>
              </a:rPr>
              <a:t>c) neoliberální teorie - nedokonalá konkurence, informovanost a mobilita výrobních faktorů (aglomerační úspory)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Hlavním cíle je lepší interpretace dlouhodobého růstu na základě internalizace hlavních faktorů. Příkladem je </a:t>
            </a:r>
            <a:r>
              <a:rPr lang="cs-CZ" sz="1400" b="1" dirty="0">
                <a:solidFill>
                  <a:srgbClr val="00B0F0"/>
                </a:solidFill>
              </a:rPr>
              <a:t>nová teorie růstu, nová ekonomická geografie a Porterův model diamantu.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950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20688"/>
            <a:ext cx="8280920" cy="5164491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marL="360000" algn="just"/>
            <a:r>
              <a:rPr lang="cs-CZ" sz="1400" dirty="0">
                <a:solidFill>
                  <a:srgbClr val="00B0F0"/>
                </a:solidFill>
              </a:rPr>
              <a:t>Obecně jde o zohlednění významu historie (společenská evoluce) a do určité míry i mechanizmu zpětné vazby. Charakteristické je zohlednění přelévání účinků zajišťující individuální a společenskou návratnost investic. </a:t>
            </a:r>
          </a:p>
          <a:p>
            <a:pPr marL="540000" indent="-180000" algn="just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400" b="1" dirty="0">
                <a:solidFill>
                  <a:srgbClr val="00B0F0"/>
                </a:solidFill>
              </a:rPr>
              <a:t>Modely kladoucí důraz na akumulaci lidského kapitálu</a:t>
            </a:r>
          </a:p>
          <a:p>
            <a:pPr marL="360000" algn="just">
              <a:spcAft>
                <a:spcPts val="600"/>
              </a:spcAft>
            </a:pPr>
            <a:r>
              <a:rPr lang="cs-CZ" sz="1400" dirty="0">
                <a:solidFill>
                  <a:srgbClr val="00B0F0"/>
                </a:solidFill>
              </a:rPr>
              <a:t>Lukasův model Y = A . </a:t>
            </a:r>
            <a:r>
              <a:rPr lang="cs-CZ" sz="1400" i="1" dirty="0">
                <a:solidFill>
                  <a:srgbClr val="00B0F0"/>
                </a:solidFill>
              </a:rPr>
              <a:t>f </a:t>
            </a:r>
            <a:r>
              <a:rPr lang="cs-CZ" sz="1400" dirty="0">
                <a:solidFill>
                  <a:srgbClr val="00B0F0"/>
                </a:solidFill>
              </a:rPr>
              <a:t>(K, He, Ha). Vnitřní efekt (výdělky každého pracovníka kladně závisí na jeho dovednostech) a vnější efekt (průměrná hladina dovedností přispívá k produktivitě všech zahrnutých výrobních faktorů). Bod stability závisí na výchozích podmínkách takže obecně nedochází ke sbližování úrovně ekonomik (vyšší růstové dynamiky je však dosahováno v případech, kdy objem lidského kapitálu převažuje nad fyzickým kapitálem).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b="1" dirty="0">
                <a:solidFill>
                  <a:srgbClr val="00B0F0"/>
                </a:solidFill>
              </a:rPr>
              <a:t>b) Modely kladoucí důraz na akumulaci lidského kapitálu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>
                <a:solidFill>
                  <a:srgbClr val="00B0F0"/>
                </a:solidFill>
              </a:rPr>
              <a:t>Romerův model Y = A . </a:t>
            </a:r>
            <a:r>
              <a:rPr lang="cs-CZ" sz="1400" i="1" dirty="0">
                <a:solidFill>
                  <a:srgbClr val="00B0F0"/>
                </a:solidFill>
              </a:rPr>
              <a:t>f </a:t>
            </a:r>
            <a:r>
              <a:rPr lang="cs-CZ" sz="1400" dirty="0">
                <a:solidFill>
                  <a:srgbClr val="00B0F0"/>
                </a:solidFill>
              </a:rPr>
              <a:t>(R, K, L). Snaha firem inovovat motivovaná dosažením monopolní pozice na trhu zvyšuje celkový rozsah společenských znalostí. Konstanta A vzniká především přelévacím efektem z privátního výzkumného úsilí.</a:t>
            </a:r>
          </a:p>
          <a:p>
            <a:pPr marL="360000" algn="just">
              <a:spcAft>
                <a:spcPts val="600"/>
              </a:spcAft>
            </a:pPr>
            <a:r>
              <a:rPr lang="cs-CZ" sz="1400" b="1" dirty="0">
                <a:solidFill>
                  <a:srgbClr val="00B0F0"/>
                </a:solidFill>
              </a:rPr>
              <a:t>c) Porterův model diamantu</a:t>
            </a:r>
          </a:p>
          <a:p>
            <a:pPr marL="360000" lvl="1" algn="just" fontAlgn="base">
              <a:spcBef>
                <a:spcPct val="20000"/>
              </a:spcBef>
              <a:spcAft>
                <a:spcPct val="0"/>
              </a:spcAft>
            </a:pPr>
            <a:r>
              <a:rPr lang="cs-CZ" sz="1400" dirty="0">
                <a:solidFill>
                  <a:srgbClr val="00B0F0"/>
                </a:solidFill>
              </a:rPr>
              <a:t>Tento model lze přiradit k teoriím nové ekonomické geografie (viz i </a:t>
            </a:r>
            <a:r>
              <a:rPr lang="cs-CZ" sz="1400" dirty="0" err="1">
                <a:solidFill>
                  <a:srgbClr val="00B0F0"/>
                </a:solidFill>
              </a:rPr>
              <a:t>Krugman</a:t>
            </a:r>
            <a:r>
              <a:rPr lang="cs-CZ" sz="1400" dirty="0">
                <a:solidFill>
                  <a:srgbClr val="00B0F0"/>
                </a:solidFill>
              </a:rPr>
              <a:t> kladoucí důraz na k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oncentraci kvalifikované pracovní síly, vzájemně se posilující technologie a inovace a propojování místních podniků jako hlavní aglomerační výhody). Konkurenceschopnost je popsána prostřednictvím následujících faktorů: faktory vstupů, faktory poptávky, faktory generované přítomností příbuzných a podpůrných firem, faktory generované strategiemi a charakterem konkurence firem, faktor vlivů vlády a faktory náhody.</a:t>
            </a:r>
          </a:p>
          <a:p>
            <a:pPr marL="360000" lvl="1" algn="just" fontAlgn="base">
              <a:spcBef>
                <a:spcPct val="20000"/>
              </a:spcBef>
              <a:spcAft>
                <a:spcPct val="0"/>
              </a:spcAft>
            </a:pP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Praktický význam pak má jím zformulovaný  koncept klastrů.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62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620688"/>
            <a:ext cx="8029400" cy="5909310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00B0F0"/>
                </a:solidFill>
              </a:rPr>
              <a:t>2. Keynesiánsky orientované teorie regionálního rozvoje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Tyto teorie vycházejí z předpokladů nerovnoměrného rozvoje, Vznikající disparity jsou vyrovnávány prostřednictvím redistribuce veřejných zdrojů. V základním růstovém modelu jsou rozhodujícím faktorem investice ovlivňující objem produktu v podmínkách neúplného využívání výrobních zdrojů.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>
                <a:solidFill>
                  <a:srgbClr val="00B0F0"/>
                </a:solidFill>
              </a:rPr>
              <a:t>Koncept multiplikátoru jako poměr mezi změnou důchodu a změnou výdajů, která ji vyvolala („každý výdaj je příjmem někoho jiného“). Rozsah výsledného zvýšení je úměrný meznímu sklonu ke spotřebě).</a:t>
            </a:r>
            <a:endParaRPr lang="cs-CZ" sz="2000" b="1" dirty="0">
              <a:solidFill>
                <a:srgbClr val="00B0F0"/>
              </a:solidFill>
            </a:endParaRPr>
          </a:p>
          <a:p>
            <a:pPr marL="360000" lvl="0" indent="-342900">
              <a:spcBef>
                <a:spcPts val="1200"/>
              </a:spcBef>
              <a:spcAft>
                <a:spcPts val="600"/>
              </a:spcAft>
              <a:buFontTx/>
              <a:buAutoNum type="alphaLcParenR"/>
            </a:pPr>
            <a:r>
              <a:rPr lang="cs-CZ" sz="1400" b="1" dirty="0">
                <a:solidFill>
                  <a:srgbClr val="00B0F0"/>
                </a:solidFill>
              </a:rPr>
              <a:t>Keynesiánsky založené teorie regionálního rozvoje  </a:t>
            </a:r>
          </a:p>
          <a:p>
            <a:pPr marL="360000" algn="just">
              <a:spcAft>
                <a:spcPts val="600"/>
              </a:spcAft>
            </a:pPr>
            <a:r>
              <a:rPr lang="cs-CZ" sz="1400" b="1" i="1" dirty="0">
                <a:solidFill>
                  <a:srgbClr val="00B0F0"/>
                </a:solidFill>
              </a:rPr>
              <a:t>Harod-Domarův růstový model </a:t>
            </a:r>
            <a:r>
              <a:rPr lang="cs-CZ" sz="1400" dirty="0">
                <a:solidFill>
                  <a:srgbClr val="00B0F0"/>
                </a:solidFill>
              </a:rPr>
              <a:t>– čtyři míry růstu: přirozená, zaručená, anticipovaná a skutečná (podle modelu rovnost prvních tří měr zajišťuje rovnovážný růst – není však znám mechanizmus, který by to zajistil). </a:t>
            </a:r>
          </a:p>
          <a:p>
            <a:pPr marL="360000" algn="just">
              <a:spcAft>
                <a:spcPts val="600"/>
              </a:spcAft>
            </a:pPr>
            <a:r>
              <a:rPr lang="cs-CZ" sz="1400" b="1" i="1" dirty="0">
                <a:solidFill>
                  <a:srgbClr val="00B0F0"/>
                </a:solidFill>
              </a:rPr>
              <a:t>Teorie exportní základny (North) </a:t>
            </a:r>
            <a:r>
              <a:rPr lang="cs-CZ" sz="1400" dirty="0">
                <a:solidFill>
                  <a:srgbClr val="00B0F0"/>
                </a:solidFill>
              </a:rPr>
              <a:t>vycházející z podílu zaměstnanosti v exportním a doplňkovém sektoru, přičemž úspěšnost rozvoje regionu se odvíjí od schopností vyrobit exportní komodity (proces specializace jako hledání komparativní výhody).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400" b="1" dirty="0">
                <a:solidFill>
                  <a:srgbClr val="00B0F0"/>
                </a:solidFill>
              </a:rPr>
              <a:t>b)    Ostatní poptávkově založené teorie </a:t>
            </a:r>
          </a:p>
          <a:p>
            <a:pPr marL="360000" algn="just">
              <a:spcBef>
                <a:spcPts val="600"/>
              </a:spcBef>
            </a:pPr>
            <a:r>
              <a:rPr lang="cs-CZ" sz="1400" b="1" i="1" dirty="0">
                <a:solidFill>
                  <a:srgbClr val="00B0F0"/>
                </a:solidFill>
              </a:rPr>
              <a:t>Teorie růstových pólů (Perroux, Boudevill </a:t>
            </a:r>
            <a:r>
              <a:rPr lang="cs-CZ" sz="1400" dirty="0">
                <a:solidFill>
                  <a:srgbClr val="00B0F0"/>
                </a:solidFill>
              </a:rPr>
              <a:t>– propojení s </a:t>
            </a:r>
            <a:r>
              <a:rPr lang="cs-CZ" sz="1400" b="1" i="1" dirty="0">
                <a:solidFill>
                  <a:srgbClr val="00B0F0"/>
                </a:solidFill>
              </a:rPr>
              <a:t>Christallerovou teorií centrálních míst</a:t>
            </a:r>
            <a:r>
              <a:rPr lang="cs-CZ" sz="1400" dirty="0">
                <a:solidFill>
                  <a:srgbClr val="00B0F0"/>
                </a:solidFill>
              </a:rPr>
              <a:t>) a </a:t>
            </a:r>
            <a:r>
              <a:rPr lang="cs-CZ" sz="1400" b="1" i="1" dirty="0">
                <a:solidFill>
                  <a:srgbClr val="00B0F0"/>
                </a:solidFill>
              </a:rPr>
              <a:t>Löschovým modelem tržních zón firem</a:t>
            </a:r>
            <a:r>
              <a:rPr lang="cs-CZ" sz="1400" dirty="0">
                <a:solidFill>
                  <a:srgbClr val="00B0F0"/>
                </a:solidFill>
              </a:rPr>
              <a:t>) a </a:t>
            </a:r>
            <a:r>
              <a:rPr lang="cs-CZ" sz="1400" b="1" i="1" dirty="0">
                <a:solidFill>
                  <a:srgbClr val="00B0F0"/>
                </a:solidFill>
              </a:rPr>
              <a:t>teorie polarizovaného rozvoje (Friedmann </a:t>
            </a:r>
            <a:r>
              <a:rPr lang="cs-CZ" sz="1400" dirty="0">
                <a:solidFill>
                  <a:srgbClr val="00B0F0"/>
                </a:solidFill>
              </a:rPr>
              <a:t>– vznik a šíření inovací probíhá podle hierarchického vzorce a je usnadňováno podobností strukturálních a behaviorálních charakteristik) propojující prostorové uspořádání ekonomiky s hospodářským růstem. Ze širšího pohledu se tyto teorie snaží o interaktivní zohlednění prostoru a historie v ekonomickém rozvoji. Rozlišovány jsou hnací a hnaná odvětví, jejichž účelné propojení generuje rychlejší tempa růstu.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83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2696"/>
            <a:ext cx="8352928" cy="3770263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marL="360000" lvl="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Z praktického pohledu má zásadní význam zejména technická, příjmová, psychologická a geografická polarizace.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>
                <a:solidFill>
                  <a:srgbClr val="00B0F0"/>
                </a:solidFill>
              </a:rPr>
              <a:t>Funkční x deprivované póly růstu.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F0"/>
                </a:solidFill>
              </a:rPr>
              <a:t>Teorie oběžné kumulativní kauzality – Myrdal</a:t>
            </a:r>
            <a:r>
              <a:rPr lang="cs-CZ" sz="1400" dirty="0">
                <a:solidFill>
                  <a:srgbClr val="00B0F0"/>
                </a:solidFill>
              </a:rPr>
              <a:t>.</a:t>
            </a:r>
          </a:p>
          <a:p>
            <a:pPr marL="360000" lvl="0" algn="just"/>
            <a:r>
              <a:rPr lang="cs-CZ" sz="1400" dirty="0">
                <a:solidFill>
                  <a:srgbClr val="00B0F0"/>
                </a:solidFill>
              </a:rPr>
              <a:t>Změna významného faktoru (např. bankrot velké firmy) způsobuje navazující změny dalších faktorů posilujících prvotní změnu. Z praktického pohledu podle této teorie dochází k prohlubování regionálních rozdílů (negativní </a:t>
            </a:r>
            <a:r>
              <a:rPr lang="cs-CZ" sz="1400" dirty="0" err="1">
                <a:solidFill>
                  <a:srgbClr val="00B0F0"/>
                </a:solidFill>
              </a:rPr>
              <a:t>backwash</a:t>
            </a:r>
            <a:r>
              <a:rPr lang="cs-CZ" sz="1400" dirty="0">
                <a:solidFill>
                  <a:srgbClr val="00B0F0"/>
                </a:solidFill>
              </a:rPr>
              <a:t> effects převažují nad pozitivními spread effects).</a:t>
            </a:r>
          </a:p>
          <a:p>
            <a:pPr marL="360000" lvl="0" algn="just"/>
            <a:r>
              <a:rPr lang="cs-CZ" sz="1400" dirty="0">
                <a:solidFill>
                  <a:srgbClr val="00B0F0"/>
                </a:solidFill>
              </a:rPr>
              <a:t>Vývoj regionální diferenciace probíhá podle Gaussovy křivky: 1. fáze – selekce úspěšných regionů, 2. fáze – maximalizace rozdílů, 3. fáze – integrace  a následné snižování rozdílů.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F0"/>
                </a:solidFill>
              </a:rPr>
              <a:t>Teorie nerovnoměrného rozvoje </a:t>
            </a:r>
            <a:r>
              <a:rPr lang="cs-CZ" sz="1400" dirty="0">
                <a:solidFill>
                  <a:srgbClr val="00B0F0"/>
                </a:solidFill>
              </a:rPr>
              <a:t>–</a:t>
            </a:r>
            <a:r>
              <a:rPr lang="cs-CZ" sz="1400" b="1" i="1" dirty="0">
                <a:solidFill>
                  <a:srgbClr val="00B0F0"/>
                </a:solidFill>
              </a:rPr>
              <a:t> Hirschmann</a:t>
            </a:r>
          </a:p>
          <a:p>
            <a:pPr marL="360000" lvl="0" algn="just"/>
            <a:r>
              <a:rPr lang="cs-CZ" sz="1400" dirty="0">
                <a:solidFill>
                  <a:srgbClr val="00B0F0"/>
                </a:solidFill>
              </a:rPr>
              <a:t>Hlavní úkolem není nalézt optimální kombinaci stávajících zdrojů, ale nalézt skryté či špatně využívané zdroje. Ve srovnání s Myrdalem přičítá větší význam působení spread effects. Skepse k přínosům masivní podpory výstavby infrastruktury. Podpora budování „ostrůvků moderní ekonomiky“. </a:t>
            </a:r>
            <a:endParaRPr lang="cs-CZ" dirty="0">
              <a:solidFill>
                <a:srgbClr val="00B0F0"/>
              </a:solidFill>
            </a:endParaRPr>
          </a:p>
          <a:p>
            <a:pPr marL="342900" lvl="0" indent="-342900">
              <a:spcBef>
                <a:spcPts val="1200"/>
              </a:spcBef>
              <a:spcAft>
                <a:spcPts val="600"/>
              </a:spcAft>
              <a:buFontTx/>
              <a:buAutoNum type="alphaLcParenR"/>
            </a:pP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22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99060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638488"/>
            <a:ext cx="8208912" cy="45397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00B050"/>
                </a:solidFill>
              </a:rPr>
              <a:t>3. Strukturalistické a regulační teorie regionálního rozvoje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>
                <a:solidFill>
                  <a:srgbClr val="00B050"/>
                </a:solidFill>
              </a:rPr>
              <a:t>Tyto teorie přeceňují roli struktur a podceňují roli jednotlivce (vazba na neomarxistické teorie). Nerovnoměrnost je chápána jako latentní důsledek tržní ekonomiky, kterou považují za systémově nestabilní. Některé z nich pak popírají paradigmata moderní ekonomie (např. Emmanuelova teorie nerovné směny odmítající, že výše mezd je odvozována od ceny produkce). </a:t>
            </a:r>
          </a:p>
          <a:p>
            <a:pPr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a) Neomarxisticky založené teorie 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„Třetí úroveň“ teorie krize </a:t>
            </a:r>
            <a:r>
              <a:rPr lang="cs-CZ" sz="1400" dirty="0">
                <a:solidFill>
                  <a:srgbClr val="00B050"/>
                </a:solidFill>
                <a:latin typeface="+mj-lt"/>
              </a:rPr>
              <a:t>–</a:t>
            </a:r>
            <a:r>
              <a:rPr lang="cs-CZ" sz="1400" b="1" i="1" dirty="0">
                <a:solidFill>
                  <a:srgbClr val="00B050"/>
                </a:solidFill>
                <a:latin typeface="+mj-lt"/>
              </a:rPr>
              <a:t> Harvey</a:t>
            </a: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Akumulace kapitálu jako nejvýznamnějšího kumulativního mechanizmu – rozpor mezi mobilním a imobilním kapitálem (vznik teritoriálních aliancí, primární a sekundární oběh kapitálu).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Teorie nerovnoměrného vývoje (see-saw) – Smith</a:t>
            </a: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Tři základní diferenciační mechanizmy: úroveň měst – pozemková renta, národní úroveň – dělba práce, globální úroveň – výše mezd. Hlavním vyrovnávacím mechanizmem je pak všeobecná tendence k univerzalizaci výrobních podmínek a cirkulace mobilního kapitálu.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Teorie mezoekonomiky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>
                <a:solidFill>
                  <a:srgbClr val="00B050"/>
                </a:solidFill>
              </a:rPr>
              <a:t>Holland</a:t>
            </a: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Důraz na nadnárodní firmy vytvářející sektor mezoekonomiky s monopolní či oligopolní konkurencí a rovněž daňové manipulace resp. vyhýbání se daňové povinnosti (boj </a:t>
            </a:r>
            <a:r>
              <a:rPr lang="cs-CZ" sz="1400">
                <a:solidFill>
                  <a:srgbClr val="00B050"/>
                </a:solidFill>
              </a:rPr>
              <a:t>proti tzv. „</a:t>
            </a:r>
            <a:r>
              <a:rPr lang="cs-CZ" sz="1400" dirty="0">
                <a:solidFill>
                  <a:srgbClr val="00B050"/>
                </a:solidFill>
              </a:rPr>
              <a:t>daňovým rájům“).</a:t>
            </a:r>
            <a:endParaRPr lang="cs-CZ" sz="2000" b="1" dirty="0">
              <a:solidFill>
                <a:srgbClr val="00B050"/>
              </a:solidFill>
            </a:endParaRPr>
          </a:p>
          <a:p>
            <a:endParaRPr lang="cs-CZ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4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2696"/>
            <a:ext cx="8424936" cy="441659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b) Ostatní strukturalistické teorie </a:t>
            </a:r>
          </a:p>
          <a:p>
            <a:pPr marL="360000" lvl="0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Regulační teorie – </a:t>
            </a:r>
            <a:r>
              <a:rPr lang="cs-CZ" sz="1400" b="1" i="1" dirty="0" err="1">
                <a:solidFill>
                  <a:srgbClr val="00B050"/>
                </a:solidFill>
              </a:rPr>
              <a:t>Aglietta</a:t>
            </a:r>
            <a:r>
              <a:rPr lang="cs-CZ" sz="1400" b="1" i="1" dirty="0">
                <a:solidFill>
                  <a:srgbClr val="00B050"/>
                </a:solidFill>
              </a:rPr>
              <a:t>, </a:t>
            </a:r>
            <a:r>
              <a:rPr lang="cs-CZ" sz="1400" b="1" i="1" dirty="0" err="1">
                <a:solidFill>
                  <a:srgbClr val="00B050"/>
                </a:solidFill>
              </a:rPr>
              <a:t>Lipietz</a:t>
            </a:r>
            <a:endParaRPr lang="cs-CZ" sz="2000" b="1" i="1" dirty="0">
              <a:solidFill>
                <a:srgbClr val="00B050"/>
              </a:solidFill>
            </a:endParaRPr>
          </a:p>
          <a:p>
            <a:pPr marL="360000" algn="just"/>
            <a:r>
              <a:rPr lang="cs-CZ" sz="1400" dirty="0">
                <a:solidFill>
                  <a:srgbClr val="00B050"/>
                </a:solidFill>
              </a:rPr>
              <a:t>Rozhodující roli hraje schopnost adaptace. V tomto kontextu jsou za klíčové pokládány: pracovní a zaměstnanecké vztahy, finanční vztahy, forma konkurence a role státu. Jestliže jsou tyto strukturální formy v souladu dochází k rovnoměrnému vývoji směřujícímu k regionálním konvergenci. Příkladem je teorie flexibilní specializace (nahrazování </a:t>
            </a:r>
            <a:r>
              <a:rPr lang="cs-CZ" sz="1400" dirty="0" err="1">
                <a:solidFill>
                  <a:srgbClr val="00B050"/>
                </a:solidFill>
              </a:rPr>
              <a:t>economy</a:t>
            </a:r>
            <a:r>
              <a:rPr lang="cs-CZ" sz="1400" dirty="0">
                <a:solidFill>
                  <a:srgbClr val="00B050"/>
                </a:solidFill>
              </a:rPr>
              <a:t> of </a:t>
            </a:r>
            <a:r>
              <a:rPr lang="cs-CZ" sz="1400" dirty="0" err="1">
                <a:solidFill>
                  <a:srgbClr val="00B050"/>
                </a:solidFill>
              </a:rPr>
              <a:t>scale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 err="1">
                <a:solidFill>
                  <a:srgbClr val="00B050"/>
                </a:solidFill>
              </a:rPr>
              <a:t>economy</a:t>
            </a:r>
            <a:r>
              <a:rPr lang="cs-CZ" sz="1400" dirty="0">
                <a:solidFill>
                  <a:srgbClr val="00B050"/>
                </a:solidFill>
              </a:rPr>
              <a:t> of </a:t>
            </a:r>
            <a:r>
              <a:rPr lang="cs-CZ" sz="1400" dirty="0" err="1">
                <a:solidFill>
                  <a:srgbClr val="00B050"/>
                </a:solidFill>
              </a:rPr>
              <a:t>scope</a:t>
            </a:r>
            <a:r>
              <a:rPr lang="cs-CZ" sz="1400" dirty="0">
                <a:solidFill>
                  <a:srgbClr val="00B050"/>
                </a:solidFill>
              </a:rPr>
              <a:t>). Problémem je jejich přílišná vágnost.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Teorie výrobních cyklů </a:t>
            </a:r>
            <a:r>
              <a:rPr lang="cs-CZ" sz="1400" dirty="0">
                <a:solidFill>
                  <a:srgbClr val="00B050"/>
                </a:solidFill>
              </a:rPr>
              <a:t>–</a:t>
            </a:r>
            <a:r>
              <a:rPr lang="cs-CZ" sz="1400" b="1" i="1" dirty="0">
                <a:solidFill>
                  <a:srgbClr val="00B050"/>
                </a:solidFill>
              </a:rPr>
              <a:t> Vernon </a:t>
            </a: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Přesouvání výrob v souladu s tím, zda jde o nový výrobek, zralý výrobek či standardní výrobek směrem od nejvyspělejších po periferní regiony (příliš deterministické a jednostranné chápání technologického vývoje).</a:t>
            </a:r>
            <a:endParaRPr lang="cs-CZ" b="1" i="1" dirty="0">
              <a:solidFill>
                <a:srgbClr val="00B050"/>
              </a:solidFill>
            </a:endParaRPr>
          </a:p>
          <a:p>
            <a:pPr marL="360000" lvl="0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Teorie ziskových cyklů – Markusen</a:t>
            </a:r>
            <a:endParaRPr lang="cs-CZ" sz="20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Hlavní význam v regionálním rozvoji mají velké firmy rozvíjející se jako oligopoly v posloupnosti následujících fází: fáze nulových zisků (vznik výrobku/odvětví), fáze superzisků (monopolní pozice výrobce), fáze normálních zisků (vstup dalších firem do odvětví generuje intenzivní cenovou konkurencí spojenou s difúzí aktivit do dalších regionů, fáze normálních plus/minus zisků (nasycení trhu kdy dochází buď k oligopolizaci odvětví udržující zisky nebo delokalizaci cílené na úsporu nákladů) a fáze ztráty (rušení výroby). Jde opět o příliš jednostrannou teorii.</a:t>
            </a:r>
            <a:endParaRPr lang="cs-CZ" sz="2000" b="1" dirty="0">
              <a:solidFill>
                <a:srgbClr val="00B050"/>
              </a:solidFill>
            </a:endParaRPr>
          </a:p>
          <a:p>
            <a:pPr marL="360000" lvl="0"/>
            <a:endParaRPr lang="cs-CZ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135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692695"/>
            <a:ext cx="8208912" cy="429348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360000" algn="just">
              <a:spcBef>
                <a:spcPts val="600"/>
              </a:spcBef>
            </a:pPr>
            <a:r>
              <a:rPr lang="cs-CZ" sz="2000" b="1" dirty="0">
                <a:solidFill>
                  <a:srgbClr val="00B050"/>
                </a:solidFill>
              </a:rPr>
              <a:t>4. Kriticko-realistické teorie regionálního rozvoje</a:t>
            </a:r>
          </a:p>
          <a:p>
            <a:pPr marL="360000" lvl="0" algn="just">
              <a:spcBef>
                <a:spcPts val="600"/>
              </a:spcBef>
              <a:spcAft>
                <a:spcPts val="600"/>
              </a:spcAft>
            </a:pPr>
            <a:r>
              <a:rPr lang="cs-CZ" sz="1400" dirty="0">
                <a:solidFill>
                  <a:srgbClr val="00B050"/>
                </a:solidFill>
              </a:rPr>
              <a:t>Kriticko-realistické teorie usilují o nahrazení deterministického chápání role struktur ve společenském rozvoji realističtějším přístupem zohledňujícím jejich reálnou podmíněnost včetně přiznání adekvátní role jednotlivcům (odmítají tedy chápání struktur jako bezprostředních příčin vzniku a vývoje společenských jevů)</a:t>
            </a:r>
          </a:p>
          <a:p>
            <a:pPr marL="360000" lvl="0" algn="just"/>
            <a:r>
              <a:rPr lang="cs-CZ" sz="1400" b="1" i="1" dirty="0">
                <a:solidFill>
                  <a:srgbClr val="00B050"/>
                </a:solidFill>
                <a:ea typeface="Times New Roman" panose="02020603050405020304" pitchFamily="18" charset="0"/>
              </a:rPr>
              <a:t>Teorie územních děleb práce – Massey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>
                <a:solidFill>
                  <a:srgbClr val="00B050"/>
                </a:solidFill>
              </a:rPr>
              <a:t>Teorie usiluje o integraci obecné teorie regionálního rozvoje a odpovídající role regionálních specifik. Za hlavní příčinu probíhajících změn v územní dělbě práce považuje změny v prostorové organizaci výroby a v tomto kontextu usiluje o zohlednění globalizace ekonomky (silně tedy podceňuje roli odvětvové struktury výroby). V souladu s tím kritizuje jednostrannou aplikaci kvantitativních přístupů, vyúsťujících často v mechanický matematicko-statistický popis jevů bez jejich hlubší věcné interpretace.</a:t>
            </a:r>
          </a:p>
          <a:p>
            <a:pPr marL="360000" lvl="0" algn="just"/>
            <a:r>
              <a:rPr lang="cs-CZ" sz="1400" b="1" i="1" dirty="0">
                <a:solidFill>
                  <a:srgbClr val="00B050"/>
                </a:solidFill>
              </a:rPr>
              <a:t>Diskuse o lokalitách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>
                <a:solidFill>
                  <a:srgbClr val="00B050"/>
                </a:solidFill>
              </a:rPr>
              <a:t>Cook</a:t>
            </a:r>
          </a:p>
          <a:p>
            <a:pPr marL="360000" lvl="0" algn="just"/>
            <a:r>
              <a:rPr lang="cs-CZ" sz="1400" dirty="0">
                <a:solidFill>
                  <a:srgbClr val="00B050"/>
                </a:solidFill>
              </a:rPr>
              <a:t>Do tohoto pojetí zapadá diskuse o lokalitách, která proběhla ve Velké Británii v 80. letech 20. stol. za účelem objasnění příčin jejich odlišných reakcí na procesy globalizace a restrukturalizace. Tyto rozdíly byly připsány aktivitám místních aktérů, zejména institucí místní samosprávy (v souladu s kriticko-realistickým pojetím je odmítána možnost vytvoření univerzálně platné teorie regionálního rozvoje). </a:t>
            </a:r>
            <a:endParaRPr lang="cs-CZ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55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579</TotalTime>
  <Words>2031</Words>
  <Application>Microsoft Office PowerPoint</Application>
  <PresentationFormat>Předvádění na obrazovce (4:3)</PresentationFormat>
  <Paragraphs>74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Přehlednost</vt:lpstr>
      <vt:lpstr>TEORIE REGIONÁLNÍHO ROZVOJE</vt:lpstr>
      <vt:lpstr>Teorie regionálního rozvoje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Milan Viturka</cp:lastModifiedBy>
  <cp:revision>142</cp:revision>
  <dcterms:created xsi:type="dcterms:W3CDTF">2016-03-03T14:15:08Z</dcterms:created>
  <dcterms:modified xsi:type="dcterms:W3CDTF">2023-05-10T08:13:08Z</dcterms:modified>
</cp:coreProperties>
</file>