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  <p:sldMasterId id="2147483929" r:id="rId2"/>
  </p:sldMasterIdLst>
  <p:notesMasterIdLst>
    <p:notesMasterId r:id="rId20"/>
  </p:notesMasterIdLst>
  <p:sldIdLst>
    <p:sldId id="256" r:id="rId3"/>
    <p:sldId id="261" r:id="rId4"/>
    <p:sldId id="263" r:id="rId5"/>
    <p:sldId id="264" r:id="rId6"/>
    <p:sldId id="265" r:id="rId7"/>
    <p:sldId id="269" r:id="rId8"/>
    <p:sldId id="270" r:id="rId9"/>
    <p:sldId id="334" r:id="rId10"/>
    <p:sldId id="335" r:id="rId11"/>
    <p:sldId id="336" r:id="rId12"/>
    <p:sldId id="266" r:id="rId13"/>
    <p:sldId id="267" r:id="rId14"/>
    <p:sldId id="278" r:id="rId15"/>
    <p:sldId id="342" r:id="rId16"/>
    <p:sldId id="337" r:id="rId17"/>
    <p:sldId id="344" r:id="rId18"/>
    <p:sldId id="338" r:id="rId19"/>
  </p:sldIdLst>
  <p:sldSz cx="9144000" cy="6858000" type="screen4x3"/>
  <p:notesSz cx="6888163" cy="100187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Tmavý styl 2 – zvýraznění 3/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21C701A8-04A7-4575-A5EF-210262F0D376}" type="datetimeFigureOut">
              <a:rPr lang="cs-CZ" smtClean="0"/>
              <a:t>29.04.2023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1698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3BDF2DAD-192B-4340-B9BC-D27247C240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2837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854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DF2DAD-192B-4340-B9BC-D27247C2409D}" type="slidenum">
              <a:rPr kumimoji="0" lang="cs-CZ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cs-CZ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9680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15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645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18380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2812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97358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1935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7558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11239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29.04.2023</a:t>
            </a:fld>
            <a:endParaRPr lang="cs-CZ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8995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29.04.2023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6494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29.04.2023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25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0398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29.04.2023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4044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29.04.2023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9348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29.04.2023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0426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29.04.2023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13442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29.04.2023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8832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29.04.2023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2730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29.04.2023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6289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29.04.2023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9354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0760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064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29.04.2023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128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29.04.2023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870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29.04.2023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518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997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233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29.04.2023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385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  <p:sldLayoutId id="2147483926" r:id="rId14"/>
    <p:sldLayoutId id="2147483927" r:id="rId15"/>
    <p:sldLayoutId id="214748392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29.04.2023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6452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otaceeu.cz/getmedia/8a8887ae-6ca5-4a04-80bb-7a30e1b3a29d/Evropske-fondy-v-CR-21-27-V03.pdf.aspx?ext=.pdf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dotaceeu.cz/cs/evropske-fondy-v-cr/kohezni-politika-po-roce-2020/programy/list/op-doprava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sz="4400" dirty="0">
                <a:solidFill>
                  <a:srgbClr val="C00000"/>
                </a:solidFill>
              </a:rPr>
              <a:t>Strategie regionálního rozvoje</a:t>
            </a:r>
          </a:p>
        </p:txBody>
      </p:sp>
    </p:spTree>
    <p:extLst>
      <p:ext uri="{BB962C8B-B14F-4D97-AF65-F5344CB8AC3E}">
        <p14:creationId xmlns:p14="http://schemas.microsoft.com/office/powerpoint/2010/main" val="1183959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4">
            <a:extLst>
              <a:ext uri="{FF2B5EF4-FFF2-40B4-BE49-F238E27FC236}">
                <a16:creationId xmlns:a16="http://schemas.microsoft.com/office/drawing/2014/main" id="{713959F5-2B6D-4186-AD39-82F76BA8C2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765175"/>
            <a:ext cx="8496300" cy="4724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ct val="50000"/>
              </a:spcAft>
              <a:buClrTx/>
              <a:buFontTx/>
              <a:buNone/>
            </a:pPr>
            <a:r>
              <a:rPr lang="cs-CZ" altLang="cs-CZ" sz="1400" b="1" u="sng" dirty="0">
                <a:solidFill>
                  <a:srgbClr val="C00000"/>
                </a:solidFill>
              </a:rPr>
              <a:t>Regionální konkurenceschopnost a zaměstnanost </a:t>
            </a:r>
            <a:endParaRPr lang="cs-CZ" altLang="cs-CZ" sz="1400" u="sng" dirty="0">
              <a:solidFill>
                <a:srgbClr val="C00000"/>
              </a:solidFill>
            </a:endParaRP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400" dirty="0">
                <a:solidFill>
                  <a:srgbClr val="C00000"/>
                </a:solidFill>
              </a:rPr>
              <a:t>OP Praha – Konkurenceschopnost: hlavními prioritami jsou zlepšování dopravní dostupnosti a rozvoj </a:t>
            </a:r>
            <a:r>
              <a:rPr lang="cs-CZ" altLang="cs-CZ" sz="1400" dirty="0" err="1">
                <a:solidFill>
                  <a:srgbClr val="C00000"/>
                </a:solidFill>
              </a:rPr>
              <a:t>ICT</a:t>
            </a:r>
            <a:r>
              <a:rPr lang="cs-CZ" altLang="cs-CZ" sz="1400" dirty="0">
                <a:solidFill>
                  <a:srgbClr val="C00000"/>
                </a:solidFill>
              </a:rPr>
              <a:t>, zvyšování environmentální kvality území a podpora rozvoje inovačního podnikání a zlepšování kvality podnikatelského prostředí; plánované prostředky 0,23 mld. Euro.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400" dirty="0">
                <a:solidFill>
                  <a:srgbClr val="C00000"/>
                </a:solidFill>
              </a:rPr>
              <a:t>OP Praha – Adaptabilita: hlavními prioritami jsou podpora vzdělávání cílená na rozvoj znalostní ekonomiky, podpora vstupu znevýhodněných skupin obyvatelstva na trh práce a modernizace počátečního vzdělávání; plánované prostředky 0,11 mld. Euro.</a:t>
            </a:r>
          </a:p>
          <a:p>
            <a:pPr algn="just" eaLnBrk="1" hangingPunct="1">
              <a:spcBef>
                <a:spcPct val="50000"/>
              </a:spcBef>
              <a:spcAft>
                <a:spcPct val="50000"/>
              </a:spcAft>
              <a:buClrTx/>
              <a:buFontTx/>
              <a:buNone/>
            </a:pPr>
            <a:r>
              <a:rPr lang="cs-CZ" altLang="cs-CZ" sz="1400" b="1" u="sng" dirty="0">
                <a:solidFill>
                  <a:srgbClr val="C00000"/>
                </a:solidFill>
              </a:rPr>
              <a:t>Evropská územní spolupráce </a:t>
            </a:r>
            <a:endParaRPr lang="cs-CZ" altLang="cs-CZ" sz="1400" u="sng" dirty="0">
              <a:solidFill>
                <a:srgbClr val="C00000"/>
              </a:solidFill>
            </a:endParaRP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400" dirty="0">
                <a:solidFill>
                  <a:srgbClr val="C00000"/>
                </a:solidFill>
              </a:rPr>
              <a:t>5 OP Přeshraniční spolupráce České republiky s Polskem, Rakouskem, Saskem, Slovenskem a Bavorskem: hlavními prioritami jsou podpora hospodářské spolupráce s důrazem na MSP a rozvoj cestovního ruchu, propojování technické a sociální infrastruktury a ochrana životního prostředí včetně prevence environmentálních rizik; plánované prostředky 0,35 mld. Euro.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400" dirty="0">
                <a:solidFill>
                  <a:srgbClr val="C00000"/>
                </a:solidFill>
              </a:rPr>
              <a:t>OP Nadnárodní spolupráce: hlavními prioritami jsou společné akce cílené na zlepšování dostupnosti území, ochranu životního prostředí, zlepšování konkurenceschopnosti regionů a měst a podporu inovací ve středoevropském prostoru; plánované prostředky 0,04 mld. Euro. 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400" dirty="0">
                <a:solidFill>
                  <a:srgbClr val="C00000"/>
                </a:solidFill>
              </a:rPr>
              <a:t>OP Meziregionální spolupráce: hlavními prioritami jsou podpora výměny zkušeností v oblasti rozvoje znalostní ekonomiky a ochrany životního prostředí; prostředky nejsou plánovány na jednotlivé země. K tomuto cíli lze dále přiřadit i dva síťové OP </a:t>
            </a:r>
            <a:r>
              <a:rPr lang="cs-CZ" altLang="cs-CZ" sz="1400" dirty="0" err="1">
                <a:solidFill>
                  <a:srgbClr val="C00000"/>
                </a:solidFill>
              </a:rPr>
              <a:t>Espon</a:t>
            </a:r>
            <a:r>
              <a:rPr lang="cs-CZ" altLang="cs-CZ" sz="1400" dirty="0">
                <a:solidFill>
                  <a:srgbClr val="C00000"/>
                </a:solidFill>
              </a:rPr>
              <a:t> II (zaměřený na výzkum v oblasti územního plánování a regionálního rozvoje) a </a:t>
            </a:r>
            <a:r>
              <a:rPr lang="cs-CZ" altLang="cs-CZ" sz="1400" dirty="0" err="1">
                <a:solidFill>
                  <a:srgbClr val="C00000"/>
                </a:solidFill>
              </a:rPr>
              <a:t>Interact</a:t>
            </a:r>
            <a:r>
              <a:rPr lang="cs-CZ" altLang="cs-CZ" sz="1400" dirty="0">
                <a:solidFill>
                  <a:srgbClr val="C00000"/>
                </a:solidFill>
              </a:rPr>
              <a:t> II (zaměřený na podporu šíření zkušeností s realizací programů přeshraniční, meziregionální a nadnárodní spolupráce).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88553"/>
            <a:ext cx="6347713" cy="13208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C00000"/>
                </a:solidFill>
              </a:rPr>
              <a:t>Politika soudržnosti EU: Cíle 2014 - 2020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1600" dirty="0"/>
          </a:p>
          <a:p>
            <a:pPr marL="0" indent="0" algn="ctr">
              <a:buNone/>
            </a:pPr>
            <a:r>
              <a:rPr lang="cs-CZ" sz="1600" dirty="0"/>
              <a:t>Zdroj: Europa.eu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12776"/>
            <a:ext cx="6443333" cy="4959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2254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69020"/>
            <a:ext cx="6768752" cy="758106"/>
          </a:xfrm>
        </p:spPr>
        <p:txBody>
          <a:bodyPr>
            <a:normAutofit fontScale="90000"/>
          </a:bodyPr>
          <a:lstStyle/>
          <a:p>
            <a:pPr algn="ctr"/>
            <a:r>
              <a:rPr lang="cs-CZ" sz="2700" dirty="0">
                <a:solidFill>
                  <a:srgbClr val="C00000"/>
                </a:solidFill>
              </a:rPr>
              <a:t>Programy pro programové období 2014 - 2020 v ČR a jejich alokace (23,85 mld €) 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1400" dirty="0"/>
          </a:p>
          <a:p>
            <a:pPr marL="0" indent="0" algn="ctr">
              <a:buNone/>
            </a:pPr>
            <a:endParaRPr lang="cs-CZ" sz="1400" dirty="0"/>
          </a:p>
          <a:p>
            <a:pPr marL="0" indent="0" algn="ctr">
              <a:buNone/>
            </a:pPr>
            <a:r>
              <a:rPr lang="cs-CZ" sz="1400" dirty="0"/>
              <a:t>Zdroj: strukturalni-fondy.cz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585" y="1136637"/>
            <a:ext cx="6711751" cy="458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3474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FC2A04-B799-4395-82C7-29706B8FD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81" y="1630945"/>
            <a:ext cx="6840859" cy="786721"/>
          </a:xfrm>
        </p:spPr>
        <p:txBody>
          <a:bodyPr>
            <a:normAutofit fontScale="90000"/>
          </a:bodyPr>
          <a:lstStyle/>
          <a:p>
            <a:pPr algn="ctr"/>
            <a:r>
              <a:rPr lang="cs-CZ" sz="2400" dirty="0">
                <a:solidFill>
                  <a:srgbClr val="C00000"/>
                </a:solidFill>
              </a:rPr>
              <a:t>Programy pro programové období </a:t>
            </a:r>
            <a:br>
              <a:rPr lang="cs-CZ" sz="2400" dirty="0">
                <a:solidFill>
                  <a:srgbClr val="C00000"/>
                </a:solidFill>
              </a:rPr>
            </a:br>
            <a:r>
              <a:rPr lang="cs-CZ" sz="2400" dirty="0">
                <a:solidFill>
                  <a:srgbClr val="C00000"/>
                </a:solidFill>
              </a:rPr>
              <a:t>2021 - 2027 v ČR a jejich alokace </a:t>
            </a:r>
            <a:endParaRPr lang="en-GB" sz="1400" dirty="0">
              <a:solidFill>
                <a:srgbClr val="C00000"/>
              </a:solidFill>
            </a:endParaRP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1B4AE12B-4BC8-4ED0-ADFD-14F430F69C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41106" y="2636912"/>
            <a:ext cx="6707413" cy="3363389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AB55515A-F167-4CF8-8CE1-5A92C43C71A1}"/>
              </a:ext>
            </a:extLst>
          </p:cNvPr>
          <p:cNvSpPr/>
          <p:nvPr/>
        </p:nvSpPr>
        <p:spPr>
          <a:xfrm flipH="1">
            <a:off x="7045980" y="2683543"/>
            <a:ext cx="1512168" cy="3270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700"/>
              </a:spcAft>
            </a:pPr>
            <a:r>
              <a:rPr lang="cs-CZ" sz="1400" dirty="0">
                <a:solidFill>
                  <a:srgbClr val="002060"/>
                </a:solidFill>
              </a:rPr>
              <a:t>4,9 mld. EUR</a:t>
            </a:r>
          </a:p>
          <a:p>
            <a:pPr>
              <a:spcAft>
                <a:spcPts val="700"/>
              </a:spcAft>
            </a:pPr>
            <a:r>
              <a:rPr lang="cs-CZ" sz="1400" dirty="0">
                <a:solidFill>
                  <a:srgbClr val="002060"/>
                </a:solidFill>
              </a:rPr>
              <a:t>4,8 mld. EUR</a:t>
            </a:r>
          </a:p>
          <a:p>
            <a:pPr>
              <a:spcAft>
                <a:spcPts val="700"/>
              </a:spcAft>
            </a:pPr>
            <a:r>
              <a:rPr lang="cs-CZ" sz="1400" dirty="0">
                <a:solidFill>
                  <a:srgbClr val="002060"/>
                </a:solidFill>
              </a:rPr>
              <a:t>3,1 mld. EUR</a:t>
            </a:r>
          </a:p>
          <a:p>
            <a:pPr>
              <a:spcAft>
                <a:spcPts val="700"/>
              </a:spcAft>
            </a:pPr>
            <a:r>
              <a:rPr lang="cs-CZ" sz="1400" dirty="0">
                <a:solidFill>
                  <a:srgbClr val="002060"/>
                </a:solidFill>
              </a:rPr>
              <a:t>2,5 mld. EUR</a:t>
            </a:r>
          </a:p>
          <a:p>
            <a:pPr>
              <a:spcAft>
                <a:spcPts val="700"/>
              </a:spcAft>
            </a:pPr>
            <a:r>
              <a:rPr lang="cs-CZ" sz="1400" dirty="0">
                <a:solidFill>
                  <a:srgbClr val="002060"/>
                </a:solidFill>
              </a:rPr>
              <a:t>2,4 mld. EUR</a:t>
            </a:r>
          </a:p>
          <a:p>
            <a:pPr>
              <a:spcAft>
                <a:spcPts val="700"/>
              </a:spcAft>
            </a:pPr>
            <a:r>
              <a:rPr lang="cs-CZ" sz="1400" dirty="0">
                <a:solidFill>
                  <a:srgbClr val="002060"/>
                </a:solidFill>
              </a:rPr>
              <a:t>1,6 mld. EUR</a:t>
            </a:r>
          </a:p>
          <a:p>
            <a:pPr>
              <a:spcAft>
                <a:spcPts val="700"/>
              </a:spcAft>
            </a:pPr>
            <a:r>
              <a:rPr lang="cs-CZ" sz="1400" dirty="0">
                <a:solidFill>
                  <a:srgbClr val="002060"/>
                </a:solidFill>
              </a:rPr>
              <a:t>1,5  mld. EUR</a:t>
            </a:r>
          </a:p>
          <a:p>
            <a:pPr>
              <a:spcAft>
                <a:spcPts val="700"/>
              </a:spcAft>
            </a:pPr>
            <a:r>
              <a:rPr lang="cs-CZ" sz="1400" dirty="0">
                <a:solidFill>
                  <a:srgbClr val="002060"/>
                </a:solidFill>
              </a:rPr>
              <a:t>0,24 mld. EUR</a:t>
            </a:r>
          </a:p>
          <a:p>
            <a:pPr>
              <a:spcAft>
                <a:spcPts val="700"/>
              </a:spcAft>
            </a:pPr>
            <a:r>
              <a:rPr lang="cs-CZ" sz="1400" dirty="0">
                <a:solidFill>
                  <a:srgbClr val="002060"/>
                </a:solidFill>
              </a:rPr>
              <a:t>0,03 mld. EUR</a:t>
            </a:r>
          </a:p>
          <a:p>
            <a:pPr>
              <a:spcAft>
                <a:spcPts val="700"/>
              </a:spcAft>
            </a:pPr>
            <a:r>
              <a:rPr lang="cs-CZ" sz="1400" dirty="0">
                <a:solidFill>
                  <a:srgbClr val="002060"/>
                </a:solidFill>
              </a:rPr>
              <a:t>Celkem 21,07 mld EUR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E2B1393-EC04-D1B4-41CB-A67D83517BA4}"/>
              </a:ext>
            </a:extLst>
          </p:cNvPr>
          <p:cNvSpPr txBox="1"/>
          <p:nvPr/>
        </p:nvSpPr>
        <p:spPr>
          <a:xfrm>
            <a:off x="177850" y="350333"/>
            <a:ext cx="703392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200" b="1" dirty="0">
                <a:solidFill>
                  <a:srgbClr val="C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Globální cíl EU: </a:t>
            </a:r>
            <a:r>
              <a:rPr lang="cs-CZ" sz="2200" dirty="0">
                <a:solidFill>
                  <a:srgbClr val="C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Strategicky orientovaná modernizace politiky soudržnosti/kohezní politiky jako hlavní investiční politiky EU (373 mld. Euro).</a:t>
            </a:r>
          </a:p>
        </p:txBody>
      </p:sp>
    </p:spTree>
    <p:extLst>
      <p:ext uri="{BB962C8B-B14F-4D97-AF65-F5344CB8AC3E}">
        <p14:creationId xmlns:p14="http://schemas.microsoft.com/office/powerpoint/2010/main" val="19955121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8FD9BA36-9BF5-4336-9425-4A596F88B1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0662" y="3261345"/>
            <a:ext cx="42676" cy="335309"/>
          </a:xfrm>
          <a:prstGeom prst="rect">
            <a:avLst/>
          </a:prstGeom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433C0960-EB73-4B45-95BF-A50B0A37E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-1772855"/>
            <a:ext cx="6552728" cy="8817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cs-CZ" altLang="cs-CZ" sz="25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</a:t>
            </a:r>
            <a:r>
              <a:rPr lang="cs-CZ" sz="13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Globální cíl:</a:t>
            </a:r>
          </a:p>
          <a:p>
            <a:pPr lvl="1"/>
            <a:r>
              <a:rPr lang="cs-CZ" sz="13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Strategicky orientovaná modernizace politiky soudržnosti/kohezní politiky jako hlavní investiční politiky EU (373 mld. Euro).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5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   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>
            <a:hlinkClick r:id="rId3"/>
            <a:extLst>
              <a:ext uri="{FF2B5EF4-FFF2-40B4-BE49-F238E27FC236}">
                <a16:creationId xmlns:a16="http://schemas.microsoft.com/office/drawing/2014/main" id="{A2ADAEDB-2661-443E-8527-1DCF4458EE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75572"/>
            <a:ext cx="6840760" cy="4971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2A962D46-9095-2D97-10A8-9C1F5A2FAD2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9552" y="136997"/>
            <a:ext cx="5976664" cy="527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9160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588E02F8-0F1C-42E2-A1B6-2B4756B84771}"/>
              </a:ext>
            </a:extLst>
          </p:cNvPr>
          <p:cNvSpPr/>
          <p:nvPr/>
        </p:nvSpPr>
        <p:spPr>
          <a:xfrm>
            <a:off x="899592" y="548680"/>
            <a:ext cx="597666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800"/>
              </a:lnSpc>
              <a:tabLst>
                <a:tab pos="457200" algn="l"/>
              </a:tabLst>
            </a:pPr>
            <a:r>
              <a:rPr lang="cs-CZ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Celkový přehled a garance</a:t>
            </a:r>
          </a:p>
          <a:p>
            <a:pPr lvl="0">
              <a:lnSpc>
                <a:spcPts val="1800"/>
              </a:lnSpc>
              <a:tabLst>
                <a:tab pos="457200" algn="l"/>
              </a:tabLst>
            </a:pPr>
            <a:endParaRPr lang="cs-CZ" sz="20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457200" lvl="0" indent="-457200">
              <a:lnSpc>
                <a:spcPts val="1800"/>
              </a:lnSpc>
              <a:buFont typeface="+mj-lt"/>
              <a:buAutoNum type="arabicParenR"/>
              <a:tabLst>
                <a:tab pos="457200" algn="l"/>
              </a:tabLst>
            </a:pPr>
            <a:r>
              <a:rPr lang="cs-CZ" sz="1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Program Doprava </a:t>
            </a:r>
            <a:r>
              <a:rPr lang="cs-CZ" sz="1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Ministerstvo dopravy</a:t>
            </a:r>
          </a:p>
          <a:p>
            <a:pPr marL="457200" lvl="0" indent="-457200">
              <a:lnSpc>
                <a:spcPts val="1800"/>
              </a:lnSpc>
              <a:buFont typeface="+mj-lt"/>
              <a:buAutoNum type="arabicParenR"/>
              <a:tabLst>
                <a:tab pos="457200" algn="l"/>
              </a:tabLst>
            </a:pPr>
            <a:r>
              <a:rPr lang="cs-CZ" sz="1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Integrovaný regionální operační program - </a:t>
            </a:r>
            <a:r>
              <a:rPr lang="cs-CZ" sz="1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Ministerstvo pro místní rozvoj</a:t>
            </a:r>
          </a:p>
          <a:p>
            <a:pPr marL="457200" lvl="0" indent="-457200">
              <a:lnSpc>
                <a:spcPts val="1800"/>
              </a:lnSpc>
              <a:buFont typeface="+mj-lt"/>
              <a:buAutoNum type="arabicParenR"/>
              <a:tabLst>
                <a:tab pos="457200" algn="l"/>
              </a:tabLst>
            </a:pPr>
            <a:r>
              <a:rPr lang="cs-CZ" sz="1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Program Technologie aplikace pro   konkurenceschopnost - </a:t>
            </a:r>
            <a:r>
              <a:rPr lang="cs-CZ" sz="1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Ministerstvo průmyslu a obchodu</a:t>
            </a:r>
          </a:p>
          <a:p>
            <a:pPr marL="457200" lvl="0" indent="-457200">
              <a:lnSpc>
                <a:spcPts val="1800"/>
              </a:lnSpc>
              <a:buFont typeface="+mj-lt"/>
              <a:buAutoNum type="arabicParenR"/>
              <a:tabLst>
                <a:tab pos="457200" algn="l"/>
              </a:tabLst>
            </a:pPr>
            <a:r>
              <a:rPr lang="cs-CZ" sz="1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Program Jan Amos Komenský -</a:t>
            </a:r>
            <a:r>
              <a:rPr lang="cs-CZ" sz="1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Ministerstvo školství, mládeže a tělovýchovy</a:t>
            </a:r>
          </a:p>
          <a:p>
            <a:pPr marL="457200" lvl="0" indent="-457200">
              <a:lnSpc>
                <a:spcPts val="1800"/>
              </a:lnSpc>
              <a:buFont typeface="+mj-lt"/>
              <a:buAutoNum type="arabicParenR"/>
              <a:tabLst>
                <a:tab pos="457200" algn="l"/>
              </a:tabLst>
            </a:pPr>
            <a:r>
              <a:rPr lang="cs-CZ" sz="1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Program Životní prostředí -</a:t>
            </a:r>
            <a:r>
              <a:rPr lang="cs-CZ" sz="1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Ministerstvo životního prostředí</a:t>
            </a:r>
          </a:p>
          <a:p>
            <a:pPr marL="457200" lvl="0" indent="-457200">
              <a:lnSpc>
                <a:spcPts val="1800"/>
              </a:lnSpc>
              <a:buFont typeface="+mj-lt"/>
              <a:buAutoNum type="arabicParenR"/>
              <a:tabLst>
                <a:tab pos="457200" algn="l"/>
              </a:tabLst>
            </a:pPr>
            <a:r>
              <a:rPr lang="cs-CZ" sz="1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Program Spravedlivá transformace –</a:t>
            </a:r>
            <a:r>
              <a:rPr lang="cs-CZ" sz="1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Ministerstvo životního prostředí</a:t>
            </a:r>
          </a:p>
          <a:p>
            <a:pPr marL="457200" lvl="0" indent="-457200">
              <a:lnSpc>
                <a:spcPts val="1800"/>
              </a:lnSpc>
              <a:buFont typeface="+mj-lt"/>
              <a:buAutoNum type="arabicParenR"/>
              <a:tabLst>
                <a:tab pos="457200" algn="l"/>
              </a:tabLst>
            </a:pPr>
            <a:r>
              <a:rPr lang="cs-CZ" sz="1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Program Zaměstnanost+ -</a:t>
            </a:r>
            <a:r>
              <a:rPr lang="cs-CZ" sz="1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Ministerstvo práce a sociálních věcí</a:t>
            </a:r>
          </a:p>
          <a:p>
            <a:pPr marL="457200" lvl="0" indent="-457200">
              <a:lnSpc>
                <a:spcPts val="1800"/>
              </a:lnSpc>
              <a:buFont typeface="+mj-lt"/>
              <a:buAutoNum type="arabicParenR"/>
              <a:tabLst>
                <a:tab pos="457200" algn="l"/>
              </a:tabLst>
            </a:pPr>
            <a:r>
              <a:rPr lang="cs-CZ" sz="1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Program Technická pomoc -</a:t>
            </a:r>
            <a:r>
              <a:rPr lang="cs-CZ" sz="1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Ministerstvo pro místní rozvoj</a:t>
            </a:r>
          </a:p>
          <a:p>
            <a:pPr marL="457200" lvl="0" indent="-457200">
              <a:lnSpc>
                <a:spcPts val="1800"/>
              </a:lnSpc>
              <a:buFont typeface="+mj-lt"/>
              <a:buAutoNum type="arabicParenR"/>
              <a:tabLst>
                <a:tab pos="457200" algn="l"/>
              </a:tabLst>
            </a:pPr>
            <a:r>
              <a:rPr lang="cs-CZ" sz="1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Program Azylového, migračního a integračního fondu -</a:t>
            </a:r>
            <a:r>
              <a:rPr lang="cs-CZ" sz="1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Ministerstvo vnitra</a:t>
            </a:r>
          </a:p>
          <a:p>
            <a:pPr marL="457200" lvl="0" indent="-457200">
              <a:lnSpc>
                <a:spcPts val="1800"/>
              </a:lnSpc>
              <a:buFont typeface="+mj-lt"/>
              <a:buAutoNum type="arabicParenR"/>
              <a:tabLst>
                <a:tab pos="457200" algn="l"/>
              </a:tabLst>
            </a:pPr>
            <a:r>
              <a:rPr lang="cs-CZ" sz="1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Program Rybářství</a:t>
            </a:r>
            <a:r>
              <a:rPr lang="cs-CZ" sz="1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Ministerstvo zemědělství</a:t>
            </a:r>
          </a:p>
          <a:p>
            <a:pPr marL="457200" lvl="0" indent="-457200">
              <a:lnSpc>
                <a:spcPts val="1800"/>
              </a:lnSpc>
              <a:buFont typeface="+mj-lt"/>
              <a:buAutoNum type="arabicParenR"/>
              <a:tabLst>
                <a:tab pos="457200" algn="l"/>
              </a:tabLst>
            </a:pPr>
            <a:r>
              <a:rPr lang="cs-CZ" sz="1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Program Fondu pro vnitřní bezpečnost </a:t>
            </a:r>
            <a:r>
              <a:rPr lang="cs-CZ" sz="1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Ministerstvo vnitra</a:t>
            </a:r>
          </a:p>
          <a:p>
            <a:pPr marL="457200" lvl="0" indent="-457200">
              <a:lnSpc>
                <a:spcPts val="1800"/>
              </a:lnSpc>
              <a:buFont typeface="+mj-lt"/>
              <a:buAutoNum type="arabicParenR"/>
              <a:tabLst>
                <a:tab pos="457200" algn="l"/>
              </a:tabLst>
            </a:pPr>
            <a:r>
              <a:rPr lang="cs-CZ" sz="1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Program Nástroje pro finanční podporu správy hranic a vízové politiky - </a:t>
            </a:r>
            <a:r>
              <a:rPr lang="cs-CZ" sz="1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Ministerstvo vnitra</a:t>
            </a:r>
          </a:p>
        </p:txBody>
      </p:sp>
    </p:spTree>
    <p:extLst>
      <p:ext uri="{BB962C8B-B14F-4D97-AF65-F5344CB8AC3E}">
        <p14:creationId xmlns:p14="http://schemas.microsoft.com/office/powerpoint/2010/main" val="13313063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6A9D23CF-4D0A-74A3-47A7-51A220123308}"/>
              </a:ext>
            </a:extLst>
          </p:cNvPr>
          <p:cNvSpPr txBox="1"/>
          <p:nvPr/>
        </p:nvSpPr>
        <p:spPr>
          <a:xfrm>
            <a:off x="251520" y="404664"/>
            <a:ext cx="7920880" cy="6709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C00000"/>
                </a:solidFill>
              </a:rPr>
              <a:t>Dlouhodobý rozpočet EU na období 2021–2027 spolu s nástrojem na podporu oživení </a:t>
            </a:r>
            <a:r>
              <a:rPr lang="cs-CZ" dirty="0" err="1">
                <a:solidFill>
                  <a:srgbClr val="C00000"/>
                </a:solidFill>
              </a:rPr>
              <a:t>Next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Generation</a:t>
            </a:r>
            <a:r>
              <a:rPr lang="cs-CZ" dirty="0">
                <a:solidFill>
                  <a:srgbClr val="C00000"/>
                </a:solidFill>
              </a:rPr>
              <a:t> EU podporuje oživení po pandemii covidu-19 a dlouhodobé priority EU v různých oblastech politiky v celkové výši 1800 mld. EUR (z toho </a:t>
            </a:r>
            <a:r>
              <a:rPr lang="cs-CZ" dirty="0" err="1">
                <a:solidFill>
                  <a:srgbClr val="C00000"/>
                </a:solidFill>
              </a:rPr>
              <a:t>Next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Generation</a:t>
            </a:r>
            <a:r>
              <a:rPr lang="cs-CZ" dirty="0">
                <a:solidFill>
                  <a:srgbClr val="C00000"/>
                </a:solidFill>
              </a:rPr>
              <a:t> 750 mld EUR).</a:t>
            </a:r>
          </a:p>
          <a:p>
            <a:endParaRPr lang="cs-CZ" dirty="0">
              <a:solidFill>
                <a:srgbClr val="C00000"/>
              </a:solidFill>
            </a:endParaRPr>
          </a:p>
          <a:p>
            <a:r>
              <a:rPr lang="cs-CZ" sz="1600" dirty="0">
                <a:solidFill>
                  <a:srgbClr val="C00000"/>
                </a:solidFill>
              </a:rPr>
              <a:t>Součástí víceletého finančního rámce/</a:t>
            </a:r>
            <a:r>
              <a:rPr lang="cs-CZ" sz="1600" dirty="0" err="1">
                <a:solidFill>
                  <a:srgbClr val="C00000"/>
                </a:solidFill>
              </a:rPr>
              <a:t>VFR</a:t>
            </a:r>
            <a:r>
              <a:rPr lang="cs-CZ" sz="1600" dirty="0">
                <a:solidFill>
                  <a:srgbClr val="C00000"/>
                </a:solidFill>
              </a:rPr>
              <a:t> jsou tyto hlavní výdajové oblasti: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C00000"/>
                </a:solidFill>
              </a:rPr>
              <a:t> jednotný trh, inovace a digitální oblast: 132,8 miliardy eur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C00000"/>
                </a:solidFill>
              </a:rPr>
              <a:t> soudržnost, odolnost a hodnoty: 377,8 miliardy eur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C00000"/>
                </a:solidFill>
              </a:rPr>
              <a:t> přírodní zdroje a životní prostředí: 356,4 miliardy eur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C00000"/>
                </a:solidFill>
              </a:rPr>
              <a:t> migrace a správa hranic: 22,7 miliardy eur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C00000"/>
                </a:solidFill>
              </a:rPr>
              <a:t> bezpečnost a obrana: 13,2 miliardy eur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C00000"/>
                </a:solidFill>
              </a:rPr>
              <a:t> sousedství a svět: 98,4 miliardy eur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C00000"/>
                </a:solidFill>
              </a:rPr>
              <a:t> evropská veřejná správa: 73,1 miliardy eur.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1600" dirty="0">
              <a:solidFill>
                <a:srgbClr val="C00000"/>
              </a:solidFill>
            </a:endParaRPr>
          </a:p>
          <a:p>
            <a:r>
              <a:rPr lang="cs-CZ" sz="1600" dirty="0">
                <a:solidFill>
                  <a:srgbClr val="C00000"/>
                </a:solidFill>
              </a:rPr>
              <a:t>Nástroj na podporu oživení </a:t>
            </a:r>
            <a:r>
              <a:rPr lang="cs-CZ" sz="1600" dirty="0" err="1">
                <a:solidFill>
                  <a:srgbClr val="C00000"/>
                </a:solidFill>
              </a:rPr>
              <a:t>Next</a:t>
            </a:r>
            <a:r>
              <a:rPr lang="cs-CZ" sz="1600" dirty="0">
                <a:solidFill>
                  <a:srgbClr val="C00000"/>
                </a:solidFill>
              </a:rPr>
              <a:t> </a:t>
            </a:r>
            <a:r>
              <a:rPr lang="cs-CZ" sz="1600" dirty="0" err="1">
                <a:solidFill>
                  <a:srgbClr val="C00000"/>
                </a:solidFill>
              </a:rPr>
              <a:t>Generation</a:t>
            </a:r>
            <a:r>
              <a:rPr lang="cs-CZ" sz="1600" dirty="0">
                <a:solidFill>
                  <a:srgbClr val="C00000"/>
                </a:solidFill>
              </a:rPr>
              <a:t> EU umožňuje převést tyto prostředky na programy EU takto (prostředky budou rozdělovány v </a:t>
            </a:r>
            <a:r>
              <a:rPr lang="cs-CZ" sz="1600">
                <a:solidFill>
                  <a:srgbClr val="C00000"/>
                </a:solidFill>
              </a:rPr>
              <a:t>rámci programu IROP</a:t>
            </a:r>
            <a:r>
              <a:rPr lang="cs-CZ" sz="1600" dirty="0">
                <a:solidFill>
                  <a:srgbClr val="C00000"/>
                </a:solidFill>
              </a:rPr>
              <a:t>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b="0" dirty="0">
                <a:solidFill>
                  <a:srgbClr val="C00000"/>
                </a:solidFill>
                <a:effectLst/>
              </a:rPr>
              <a:t> Nástroj pro oživení a odolnost: 672,5 miliardy eur (úvěry: 360 miliard eur, granty:   312,5 miliardy eur)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b="0" dirty="0">
                <a:solidFill>
                  <a:srgbClr val="C00000"/>
                </a:solidFill>
                <a:effectLst/>
              </a:rPr>
              <a:t> </a:t>
            </a:r>
            <a:r>
              <a:rPr lang="cs-CZ" sz="1600" b="0" dirty="0" err="1">
                <a:solidFill>
                  <a:srgbClr val="C00000"/>
                </a:solidFill>
                <a:effectLst/>
              </a:rPr>
              <a:t>REACT</a:t>
            </a:r>
            <a:r>
              <a:rPr lang="cs-CZ" sz="1600" b="0" dirty="0">
                <a:solidFill>
                  <a:srgbClr val="C00000"/>
                </a:solidFill>
                <a:effectLst/>
              </a:rPr>
              <a:t>-EU: 47,5 miliardy eur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b="0" dirty="0">
                <a:solidFill>
                  <a:srgbClr val="C00000"/>
                </a:solidFill>
                <a:effectLst/>
              </a:rPr>
              <a:t> Horizont Evropa: 5 miliard eur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b="0" dirty="0">
                <a:solidFill>
                  <a:srgbClr val="C00000"/>
                </a:solidFill>
                <a:effectLst/>
              </a:rPr>
              <a:t> Program </a:t>
            </a:r>
            <a:r>
              <a:rPr lang="cs-CZ" sz="1600" b="0" dirty="0" err="1">
                <a:solidFill>
                  <a:srgbClr val="C00000"/>
                </a:solidFill>
                <a:effectLst/>
              </a:rPr>
              <a:t>InvestEU</a:t>
            </a:r>
            <a:r>
              <a:rPr lang="cs-CZ" sz="1600" b="0" dirty="0">
                <a:solidFill>
                  <a:srgbClr val="C00000"/>
                </a:solidFill>
                <a:effectLst/>
              </a:rPr>
              <a:t>: 5,6 miliardy eur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b="0" dirty="0">
                <a:solidFill>
                  <a:srgbClr val="C00000"/>
                </a:solidFill>
                <a:effectLst/>
              </a:rPr>
              <a:t> Rozvoj venkova: 7,5 miliardy eur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b="0" dirty="0">
                <a:solidFill>
                  <a:srgbClr val="C00000"/>
                </a:solidFill>
                <a:effectLst/>
              </a:rPr>
              <a:t> Fond pro spravedlivou transformaci: 10 miliard eur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b="0" dirty="0">
                <a:solidFill>
                  <a:srgbClr val="C00000"/>
                </a:solidFill>
                <a:effectLst/>
              </a:rPr>
              <a:t> </a:t>
            </a:r>
            <a:r>
              <a:rPr lang="cs-CZ" sz="1600" b="0" dirty="0" err="1">
                <a:solidFill>
                  <a:srgbClr val="C00000"/>
                </a:solidFill>
                <a:effectLst/>
              </a:rPr>
              <a:t>rescEU</a:t>
            </a:r>
            <a:r>
              <a:rPr lang="cs-CZ" sz="1600" b="0" dirty="0">
                <a:solidFill>
                  <a:srgbClr val="C00000"/>
                </a:solidFill>
                <a:effectLst/>
              </a:rPr>
              <a:t>: 1,9 miliardy eur.</a:t>
            </a:r>
          </a:p>
          <a:p>
            <a:endParaRPr lang="cs-CZ" dirty="0">
              <a:solidFill>
                <a:srgbClr val="009900"/>
              </a:solidFill>
            </a:endParaRPr>
          </a:p>
          <a:p>
            <a:endParaRPr lang="en-GB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9971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11480" cy="1221601"/>
          </a:xfrm>
          <a:solidFill>
            <a:srgbClr val="FFC000"/>
          </a:solidFill>
        </p:spPr>
        <p:txBody>
          <a:bodyPr/>
          <a:lstStyle/>
          <a:p>
            <a:r>
              <a:rPr lang="cs-CZ" sz="2400" b="1" cap="non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Srovnání celkové alokace prostředků  v rámci regionální politiky EU pro české regiony na období </a:t>
            </a:r>
            <a:r>
              <a:rPr lang="cs-CZ" sz="2400" b="1" cap="none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2014-2020 a 2021-2027</a:t>
            </a:r>
            <a:endParaRPr lang="cs-CZ" sz="2400" b="1" cap="none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939230" y="2348880"/>
          <a:ext cx="7280075" cy="36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3612">
                  <a:extLst>
                    <a:ext uri="{9D8B030D-6E8A-4147-A177-3AD203B41FA5}">
                      <a16:colId xmlns:a16="http://schemas.microsoft.com/office/drawing/2014/main" val="3122442637"/>
                    </a:ext>
                  </a:extLst>
                </a:gridCol>
                <a:gridCol w="2088602">
                  <a:extLst>
                    <a:ext uri="{9D8B030D-6E8A-4147-A177-3AD203B41FA5}">
                      <a16:colId xmlns:a16="http://schemas.microsoft.com/office/drawing/2014/main" val="1492720044"/>
                    </a:ext>
                  </a:extLst>
                </a:gridCol>
                <a:gridCol w="2087861">
                  <a:extLst>
                    <a:ext uri="{9D8B030D-6E8A-4147-A177-3AD203B41FA5}">
                      <a16:colId xmlns:a16="http://schemas.microsoft.com/office/drawing/2014/main" val="594856928"/>
                    </a:ext>
                  </a:extLst>
                </a:gridCol>
              </a:tblGrid>
              <a:tr h="720000">
                <a:tc gridSpan="3"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Alokace prostředků  regionů / alokace v mil. EUR b. c. 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053719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l"/>
                      <a:r>
                        <a:rPr lang="cs-CZ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období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2014-2020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2021-2027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1962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l"/>
                      <a:r>
                        <a:rPr lang="cs-CZ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méně rozvinuté regiony: HK, KV, LB, MS, PU, OL, UL, ZL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cs-CZ" sz="16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15282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cs-CZ" sz="16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7524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26316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l"/>
                      <a:r>
                        <a:rPr lang="cs-CZ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přechodové regiony: JČ, JM, PL, STČ, VY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cs-CZ" sz="16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cs-CZ" sz="16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5567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13668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l"/>
                      <a:r>
                        <a:rPr lang="cs-CZ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rozvinuté regiony: Praha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791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7540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>
                <a:solidFill>
                  <a:srgbClr val="C00000"/>
                </a:solidFill>
              </a:rPr>
              <a:t>Regionální politika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04184"/>
          </a:xfrm>
        </p:spPr>
        <p:txBody>
          <a:bodyPr>
            <a:normAutofit fontScale="70000" lnSpcReduction="20000"/>
          </a:bodyPr>
          <a:lstStyle/>
          <a:p>
            <a:pPr marL="0" lvl="0" indent="0" hangingPunct="0">
              <a:spcAft>
                <a:spcPts val="600"/>
              </a:spcAft>
              <a:buNone/>
            </a:pPr>
            <a:r>
              <a:rPr lang="cs-CZ" sz="3200" dirty="0">
                <a:solidFill>
                  <a:srgbClr val="C00000"/>
                </a:solidFill>
              </a:rPr>
              <a:t>= </a:t>
            </a:r>
            <a:r>
              <a:rPr lang="cs-CZ" sz="3200">
                <a:solidFill>
                  <a:srgbClr val="C00000"/>
                </a:solidFill>
              </a:rPr>
              <a:t>soubor vybraných nástrojů </a:t>
            </a:r>
            <a:r>
              <a:rPr lang="cs-CZ" sz="3200" dirty="0">
                <a:solidFill>
                  <a:srgbClr val="C00000"/>
                </a:solidFill>
              </a:rPr>
              <a:t>a opatření orientovaných na společensky žádoucí ovlivňování rozmístění ekonomických subjektů a podmínek jejich činnosti</a:t>
            </a:r>
          </a:p>
          <a:p>
            <a:pPr lvl="0" hangingPunct="0"/>
            <a:r>
              <a:rPr lang="cs-CZ" sz="3200" b="1" dirty="0">
                <a:solidFill>
                  <a:srgbClr val="C00000"/>
                </a:solidFill>
              </a:rPr>
              <a:t>Centralizovaný model regionální politiky</a:t>
            </a:r>
          </a:p>
          <a:p>
            <a:pPr lvl="1" hangingPunct="0"/>
            <a:r>
              <a:rPr lang="cs-CZ" sz="2800" dirty="0">
                <a:solidFill>
                  <a:srgbClr val="C00000"/>
                </a:solidFill>
              </a:rPr>
              <a:t>systémové zarámování výchozí teoreticko-metodologickou doktrínou</a:t>
            </a:r>
          </a:p>
          <a:p>
            <a:pPr lvl="1" hangingPunct="0"/>
            <a:r>
              <a:rPr lang="cs-CZ" sz="2800" dirty="0">
                <a:solidFill>
                  <a:srgbClr val="C00000"/>
                </a:solidFill>
              </a:rPr>
              <a:t>regulace ekonomického rozvoje, přerozdělovací procesy</a:t>
            </a:r>
          </a:p>
          <a:p>
            <a:pPr lvl="0" hangingPunct="0"/>
            <a:r>
              <a:rPr lang="cs-CZ" sz="3200" b="1" dirty="0">
                <a:solidFill>
                  <a:srgbClr val="C00000"/>
                </a:solidFill>
              </a:rPr>
              <a:t>Decentralizovaný model regionální politiky</a:t>
            </a:r>
          </a:p>
          <a:p>
            <a:pPr lvl="1" hangingPunct="0"/>
            <a:r>
              <a:rPr lang="cs-CZ" sz="2800" dirty="0">
                <a:solidFill>
                  <a:srgbClr val="C00000"/>
                </a:solidFill>
              </a:rPr>
              <a:t>aktivní role nižších článků veřejné správy → princip subsidiarity</a:t>
            </a:r>
          </a:p>
          <a:p>
            <a:pPr lvl="1" hangingPunct="0"/>
            <a:r>
              <a:rPr lang="cs-CZ" sz="2800" dirty="0">
                <a:solidFill>
                  <a:srgbClr val="C00000"/>
                </a:solidFill>
              </a:rPr>
              <a:t>inkorporace tržně konformního přístupu cíleného na uvolňování tržních sil </a:t>
            </a:r>
          </a:p>
          <a:p>
            <a:pPr lvl="1" hangingPunct="0"/>
            <a:r>
              <a:rPr lang="cs-CZ" sz="2800" dirty="0">
                <a:solidFill>
                  <a:srgbClr val="C00000"/>
                </a:solidFill>
              </a:rPr>
              <a:t>důraz na řešení příčin a nikoliv následků nerovnoměrného ekonomického rozvoje</a:t>
            </a:r>
          </a:p>
          <a:p>
            <a:pPr lvl="1" hangingPunct="0"/>
            <a:endParaRPr lang="cs-CZ" sz="2800" dirty="0"/>
          </a:p>
          <a:p>
            <a:pPr lvl="1" hangingPunct="0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76648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04606" y="609600"/>
            <a:ext cx="4763538" cy="6591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C00000"/>
                </a:solidFill>
              </a:rPr>
              <a:t>Regionální politika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772816"/>
            <a:ext cx="6347714" cy="3880773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Centrální (vládní) regionální politika</a:t>
            </a:r>
          </a:p>
          <a:p>
            <a:pPr lvl="1"/>
            <a:r>
              <a:rPr lang="cs-CZ" dirty="0">
                <a:solidFill>
                  <a:srgbClr val="C00000"/>
                </a:solidFill>
              </a:rPr>
              <a:t>hlavní prioritou centrální regionální politiky by mělo být řešení nejvýznamnějších negativních disparit generovaných nerovnoměrným ekonomickým rozvojem</a:t>
            </a:r>
          </a:p>
          <a:p>
            <a:pPr lvl="1"/>
            <a:r>
              <a:rPr lang="cs-CZ" dirty="0">
                <a:solidFill>
                  <a:srgbClr val="C00000"/>
                </a:solidFill>
              </a:rPr>
              <a:t>společenským cílem je podpora sociální soudržnosti</a:t>
            </a:r>
          </a:p>
          <a:p>
            <a:r>
              <a:rPr lang="cs-CZ" b="1" dirty="0">
                <a:solidFill>
                  <a:srgbClr val="C00000"/>
                </a:solidFill>
              </a:rPr>
              <a:t>Regionální politika regionů</a:t>
            </a:r>
          </a:p>
          <a:p>
            <a:pPr lvl="1"/>
            <a:r>
              <a:rPr lang="cs-CZ" dirty="0">
                <a:solidFill>
                  <a:srgbClr val="C00000"/>
                </a:solidFill>
              </a:rPr>
              <a:t>hlavní prioritou by měla být koncepčně založená stimulace ekonomického rozvoje</a:t>
            </a:r>
          </a:p>
          <a:p>
            <a:pPr lvl="1"/>
            <a:r>
              <a:rPr lang="cs-CZ" dirty="0">
                <a:solidFill>
                  <a:srgbClr val="C00000"/>
                </a:solidFill>
              </a:rPr>
              <a:t>společenským cílem podpora ekonomické výkonnosti regionů</a:t>
            </a:r>
          </a:p>
          <a:p>
            <a:r>
              <a:rPr lang="cs-CZ" b="1" dirty="0">
                <a:solidFill>
                  <a:srgbClr val="C00000"/>
                </a:solidFill>
              </a:rPr>
              <a:t>Koncept tržně konformní regionální politiky</a:t>
            </a:r>
          </a:p>
          <a:p>
            <a:pPr lvl="1"/>
            <a:r>
              <a:rPr lang="cs-CZ" dirty="0">
                <a:solidFill>
                  <a:srgbClr val="C00000"/>
                </a:solidFill>
              </a:rPr>
              <a:t>základní tendence a charakter ekonomického rozvoje determinovány aktivitami soukromého sektoru</a:t>
            </a:r>
          </a:p>
          <a:p>
            <a:pPr lvl="1"/>
            <a:r>
              <a:rPr lang="cs-CZ" dirty="0">
                <a:solidFill>
                  <a:srgbClr val="C00000"/>
                </a:solidFill>
              </a:rPr>
              <a:t>přejímání mikroekonomických analytických postupů v regionálně-ekonomickém výzkumu (SWOT analýza)</a:t>
            </a:r>
          </a:p>
        </p:txBody>
      </p:sp>
    </p:spTree>
    <p:extLst>
      <p:ext uri="{BB962C8B-B14F-4D97-AF65-F5344CB8AC3E}">
        <p14:creationId xmlns:p14="http://schemas.microsoft.com/office/powerpoint/2010/main" val="3398035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09600"/>
            <a:ext cx="6696744" cy="515144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C00000"/>
                </a:solidFill>
              </a:rPr>
              <a:t>Regionální politika EU - financování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70000"/>
            <a:ext cx="6912767" cy="5039320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500" dirty="0">
                <a:solidFill>
                  <a:srgbClr val="C00000"/>
                </a:solidFill>
                <a:latin typeface="+mj-lt"/>
              </a:rPr>
              <a:t>cílem je podpora vytváření pracovních míst, konkurenceschopnosti  firem,   hospodářského růstu, udržitelného rozvoje a zlepšování kvality života občanů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500" b="1" dirty="0">
                <a:solidFill>
                  <a:srgbClr val="C00000"/>
                </a:solidFill>
                <a:latin typeface="+mj-lt"/>
              </a:rPr>
              <a:t>Financování – tzv. Strukturální a investiční fondy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500" dirty="0">
                <a:solidFill>
                  <a:srgbClr val="C00000"/>
                </a:solidFill>
                <a:latin typeface="+mj-lt"/>
              </a:rPr>
              <a:t>Evropský fond pro regionální rozvoj (EFRR/ERDF)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500" dirty="0">
                <a:solidFill>
                  <a:srgbClr val="C00000"/>
                </a:solidFill>
                <a:latin typeface="+mj-lt"/>
              </a:rPr>
              <a:t>Fond soudržnosti (FS/CF)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500" dirty="0">
                <a:solidFill>
                  <a:srgbClr val="C00000"/>
                </a:solidFill>
                <a:latin typeface="+mj-lt"/>
              </a:rPr>
              <a:t>Evropský sociální fond +ESF/ESF)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500" dirty="0">
                <a:solidFill>
                  <a:srgbClr val="C00000"/>
                </a:solidFill>
                <a:latin typeface="+mj-lt"/>
              </a:rPr>
              <a:t>Evropský zemědělský fond pro rozvoj venkova (EZFRV/EAFRD)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500" dirty="0">
                <a:solidFill>
                  <a:srgbClr val="C00000"/>
                </a:solidFill>
                <a:latin typeface="+mj-lt"/>
              </a:rPr>
              <a:t>Evropský námořní, rybářský a akvakulturní fond (ENRF/EMFF)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500" dirty="0">
                <a:solidFill>
                  <a:srgbClr val="C00000"/>
                </a:solidFill>
                <a:latin typeface="+mj-lt"/>
              </a:rPr>
              <a:t>Fond pro spravedlivou transformaci (FST/</a:t>
            </a:r>
            <a:r>
              <a:rPr lang="cs-CZ" sz="1500" cap="all" dirty="0" err="1">
                <a:solidFill>
                  <a:srgbClr val="C00000"/>
                </a:solidFill>
                <a:latin typeface="+mj-lt"/>
              </a:rPr>
              <a:t>fJt</a:t>
            </a:r>
            <a:r>
              <a:rPr lang="cs-CZ" sz="1500" dirty="0">
                <a:solidFill>
                  <a:srgbClr val="C00000"/>
                </a:solidFill>
                <a:latin typeface="+mj-lt"/>
              </a:rPr>
              <a:t>)</a:t>
            </a:r>
          </a:p>
          <a:p>
            <a:pPr marL="360000" lvl="0" indent="0">
              <a:spcBef>
                <a:spcPts val="600"/>
              </a:spcBef>
              <a:spcAft>
                <a:spcPts val="600"/>
              </a:spcAft>
              <a:buClr>
                <a:srgbClr val="90C226"/>
              </a:buClr>
              <a:buNone/>
              <a:defRPr/>
            </a:pPr>
            <a:r>
              <a:rPr kumimoji="0" lang="cs-CZ" sz="15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Speciální doplňkové fondy </a:t>
            </a:r>
          </a:p>
          <a:p>
            <a:pPr marL="360000" lvl="0" indent="0">
              <a:spcBef>
                <a:spcPts val="600"/>
              </a:spcBef>
              <a:spcAft>
                <a:spcPts val="600"/>
              </a:spcAft>
              <a:buClr>
                <a:srgbClr val="90C226"/>
              </a:buClr>
              <a:buNone/>
              <a:defRPr/>
            </a:pPr>
            <a:r>
              <a:rPr kumimoji="0" lang="cs-CZ" sz="1500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Azylový, migrační a integrační fond (AMIF</a:t>
            </a:r>
            <a:r>
              <a:rPr lang="cs-CZ" sz="1500" i="1" dirty="0">
                <a:solidFill>
                  <a:srgbClr val="C00000"/>
                </a:solidFill>
                <a:latin typeface="+mj-lt"/>
              </a:rPr>
              <a:t>) </a:t>
            </a:r>
            <a:endParaRPr kumimoji="0" lang="cs-CZ" sz="1500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</a:endParaRPr>
          </a:p>
          <a:p>
            <a:pPr marL="36000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600" i="1" dirty="0">
                <a:solidFill>
                  <a:srgbClr val="C00000"/>
                </a:solidFill>
              </a:rPr>
              <a:t>Fond pro vnitřní bezpečnost (</a:t>
            </a:r>
            <a:r>
              <a:rPr lang="cs-CZ" sz="1600" i="1" dirty="0" err="1">
                <a:solidFill>
                  <a:srgbClr val="C00000"/>
                </a:solidFill>
              </a:rPr>
              <a:t>FVT</a:t>
            </a:r>
            <a:r>
              <a:rPr lang="cs-CZ" sz="1600" i="1" dirty="0">
                <a:solidFill>
                  <a:srgbClr val="C00000"/>
                </a:solidFill>
              </a:rPr>
              <a:t>/</a:t>
            </a:r>
            <a:r>
              <a:rPr lang="cs-CZ" sz="1600" i="1" dirty="0" err="1">
                <a:solidFill>
                  <a:srgbClr val="C00000"/>
                </a:solidFill>
              </a:rPr>
              <a:t>HSF</a:t>
            </a:r>
            <a:r>
              <a:rPr lang="cs-CZ" sz="1600" i="1" dirty="0">
                <a:solidFill>
                  <a:srgbClr val="C00000"/>
                </a:solidFill>
              </a:rPr>
              <a:t>)</a:t>
            </a:r>
          </a:p>
          <a:p>
            <a:pPr marL="36000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600" i="1" dirty="0">
                <a:solidFill>
                  <a:srgbClr val="C00000"/>
                </a:solidFill>
              </a:rPr>
              <a:t>Nástroj pro finanční podporu správy hranic a vízové politiky (</a:t>
            </a:r>
            <a:r>
              <a:rPr lang="cs-CZ" sz="1600" i="1" dirty="0" err="1">
                <a:solidFill>
                  <a:srgbClr val="C00000"/>
                </a:solidFill>
              </a:rPr>
              <a:t>BMVI</a:t>
            </a:r>
            <a:r>
              <a:rPr lang="cs-CZ" sz="1600" dirty="0">
                <a:solidFill>
                  <a:srgbClr val="C00000"/>
                </a:solidFill>
              </a:rPr>
              <a:t>) </a:t>
            </a:r>
          </a:p>
          <a:p>
            <a:pPr marL="540000" indent="0"/>
            <a:endParaRPr lang="cs-CZ" sz="16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31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5762601" cy="65916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C00000"/>
                </a:solidFill>
              </a:rPr>
              <a:t>Zásady politiky soudržnosti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022" y="1340768"/>
            <a:ext cx="6647740" cy="4824536"/>
          </a:xfrm>
        </p:spPr>
        <p:txBody>
          <a:bodyPr>
            <a:noAutofit/>
          </a:bodyPr>
          <a:lstStyle/>
          <a:p>
            <a:r>
              <a:rPr lang="cs-CZ" sz="1500" b="1" dirty="0">
                <a:solidFill>
                  <a:srgbClr val="C00000"/>
                </a:solidFill>
              </a:rPr>
              <a:t>Koncentrace</a:t>
            </a:r>
          </a:p>
          <a:p>
            <a:pPr lvl="1"/>
            <a:r>
              <a:rPr lang="cs-CZ" sz="1500" b="1" dirty="0">
                <a:solidFill>
                  <a:srgbClr val="C00000"/>
                </a:solidFill>
              </a:rPr>
              <a:t>Koncentrace zdrojů </a:t>
            </a:r>
            <a:r>
              <a:rPr lang="cs-CZ" sz="1500" dirty="0">
                <a:solidFill>
                  <a:srgbClr val="C00000"/>
                </a:solidFill>
              </a:rPr>
              <a:t>– na nejchudší regiony a země</a:t>
            </a:r>
          </a:p>
          <a:p>
            <a:pPr lvl="1"/>
            <a:r>
              <a:rPr lang="cs-CZ" sz="1500" b="1" dirty="0">
                <a:solidFill>
                  <a:srgbClr val="C00000"/>
                </a:solidFill>
              </a:rPr>
              <a:t>Základní zaměření </a:t>
            </a:r>
            <a:r>
              <a:rPr lang="cs-CZ" sz="1500" dirty="0">
                <a:solidFill>
                  <a:srgbClr val="C00000"/>
                </a:solidFill>
              </a:rPr>
              <a:t>– cílení investic na hlavní růstové priority:</a:t>
            </a:r>
          </a:p>
          <a:p>
            <a:pPr lvl="2"/>
            <a:r>
              <a:rPr lang="cs-CZ" sz="1500" dirty="0">
                <a:solidFill>
                  <a:srgbClr val="C00000"/>
                </a:solidFill>
              </a:rPr>
              <a:t>Výzkum a inovace </a:t>
            </a:r>
          </a:p>
          <a:p>
            <a:pPr lvl="2"/>
            <a:r>
              <a:rPr lang="cs-CZ" sz="1500" dirty="0">
                <a:solidFill>
                  <a:srgbClr val="C00000"/>
                </a:solidFill>
              </a:rPr>
              <a:t>Informační a komunikační technologie</a:t>
            </a:r>
          </a:p>
          <a:p>
            <a:pPr lvl="2"/>
            <a:r>
              <a:rPr lang="cs-CZ" sz="1500" dirty="0">
                <a:solidFill>
                  <a:srgbClr val="C00000"/>
                </a:solidFill>
              </a:rPr>
              <a:t>Posilování konkurenceschopnosti malých a středních podniků</a:t>
            </a:r>
          </a:p>
          <a:p>
            <a:pPr lvl="2"/>
            <a:r>
              <a:rPr lang="cs-CZ" sz="1500" dirty="0">
                <a:solidFill>
                  <a:srgbClr val="C00000"/>
                </a:solidFill>
              </a:rPr>
              <a:t>Podporu přechodu na nízkouhlíkové hospodářství </a:t>
            </a:r>
          </a:p>
          <a:p>
            <a:pPr lvl="1"/>
            <a:r>
              <a:rPr lang="cs-CZ" sz="1500" i="1" dirty="0">
                <a:solidFill>
                  <a:srgbClr val="C00000"/>
                </a:solidFill>
              </a:rPr>
              <a:t>Koncentrace výdajů </a:t>
            </a:r>
            <a:r>
              <a:rPr lang="cs-CZ" sz="1500" dirty="0">
                <a:solidFill>
                  <a:srgbClr val="C00000"/>
                </a:solidFill>
              </a:rPr>
              <a:t>– pravidlo N+2</a:t>
            </a:r>
          </a:p>
          <a:p>
            <a:r>
              <a:rPr lang="cs-CZ" sz="1500" b="1" dirty="0">
                <a:solidFill>
                  <a:srgbClr val="C00000"/>
                </a:solidFill>
              </a:rPr>
              <a:t>Tvorba programů </a:t>
            </a:r>
            <a:r>
              <a:rPr lang="cs-CZ" sz="1500" dirty="0">
                <a:solidFill>
                  <a:srgbClr val="C00000"/>
                </a:solidFill>
              </a:rPr>
              <a:t>– víceleté národní programy</a:t>
            </a:r>
          </a:p>
          <a:p>
            <a:r>
              <a:rPr lang="cs-CZ" sz="1500" b="1" dirty="0">
                <a:solidFill>
                  <a:srgbClr val="C00000"/>
                </a:solidFill>
              </a:rPr>
              <a:t>Partnerství</a:t>
            </a:r>
            <a:r>
              <a:rPr lang="cs-CZ" sz="1500" dirty="0">
                <a:solidFill>
                  <a:srgbClr val="C00000"/>
                </a:solidFill>
              </a:rPr>
              <a:t> - program je vypracováván za účasti orgánů na evropské, regionální a místní úrovni, sociálních partnerů a organizací občanské společnosti</a:t>
            </a:r>
          </a:p>
          <a:p>
            <a:r>
              <a:rPr lang="cs-CZ" sz="1500" b="1" dirty="0" err="1">
                <a:solidFill>
                  <a:srgbClr val="C00000"/>
                </a:solidFill>
              </a:rPr>
              <a:t>Adicionalita</a:t>
            </a:r>
            <a:r>
              <a:rPr lang="cs-CZ" sz="1500" dirty="0">
                <a:solidFill>
                  <a:srgbClr val="C00000"/>
                </a:solidFill>
              </a:rPr>
              <a:t> - financování z evropských strukturálních fondů nesmí nahrazovat výdaje jednotlivých členských států</a:t>
            </a:r>
          </a:p>
        </p:txBody>
      </p:sp>
    </p:spTree>
    <p:extLst>
      <p:ext uri="{BB962C8B-B14F-4D97-AF65-F5344CB8AC3E}">
        <p14:creationId xmlns:p14="http://schemas.microsoft.com/office/powerpoint/2010/main" val="2595014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836712"/>
            <a:ext cx="5040560" cy="576064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C00000"/>
                </a:solidFill>
              </a:rPr>
              <a:t>Regionální politika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844824"/>
            <a:ext cx="6408712" cy="3384376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cs-CZ" sz="2000" dirty="0">
                <a:solidFill>
                  <a:srgbClr val="C00000"/>
                </a:solidFill>
              </a:rPr>
              <a:t>Hlavní cíl regionální politiky: rozvoj regionů zaměřený na jejich soudržnost a zvyšování konkurenceschopnosti</a:t>
            </a:r>
          </a:p>
          <a:p>
            <a:pPr algn="just"/>
            <a:r>
              <a:rPr lang="cs-CZ" sz="2000" dirty="0">
                <a:solidFill>
                  <a:srgbClr val="C00000"/>
                </a:solidFill>
              </a:rPr>
              <a:t>Základním nástrojem regionální politiky je  </a:t>
            </a:r>
            <a:r>
              <a:rPr lang="cs-CZ" sz="2000" b="1" dirty="0">
                <a:solidFill>
                  <a:srgbClr val="C00000"/>
                </a:solidFill>
              </a:rPr>
              <a:t>Strategie regionálního rozvoje České republiky, </a:t>
            </a:r>
            <a:r>
              <a:rPr lang="cs-CZ" sz="2000" dirty="0">
                <a:solidFill>
                  <a:srgbClr val="C00000"/>
                </a:solidFill>
              </a:rPr>
              <a:t>která zabezpečuje provázanost národní regionální politiky s regionální politikou Evropské unie a rovněž s ostatními odvětvovými politikami </a:t>
            </a:r>
          </a:p>
          <a:p>
            <a:pPr algn="just"/>
            <a:r>
              <a:rPr lang="cs-CZ" sz="2000" dirty="0">
                <a:solidFill>
                  <a:srgbClr val="C00000"/>
                </a:solidFill>
              </a:rPr>
              <a:t>financování: zdroje EU, národní zdroje.</a:t>
            </a:r>
          </a:p>
        </p:txBody>
      </p:sp>
    </p:spTree>
    <p:extLst>
      <p:ext uri="{BB962C8B-B14F-4D97-AF65-F5344CB8AC3E}">
        <p14:creationId xmlns:p14="http://schemas.microsoft.com/office/powerpoint/2010/main" val="374658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6119867" cy="432048"/>
          </a:xfrm>
        </p:spPr>
        <p:txBody>
          <a:bodyPr>
            <a:normAutofit fontScale="90000"/>
          </a:bodyPr>
          <a:lstStyle/>
          <a:p>
            <a:r>
              <a:rPr lang="pt-BR" sz="2400" dirty="0">
                <a:solidFill>
                  <a:srgbClr val="C00000"/>
                </a:solidFill>
              </a:rPr>
              <a:t>Cíle regionální politiky ČR na období 20</a:t>
            </a:r>
            <a:r>
              <a:rPr lang="cs-CZ" sz="2400" dirty="0">
                <a:solidFill>
                  <a:srgbClr val="C00000"/>
                </a:solidFill>
              </a:rPr>
              <a:t>07</a:t>
            </a:r>
            <a:r>
              <a:rPr lang="pt-BR" sz="2400" dirty="0">
                <a:solidFill>
                  <a:srgbClr val="C00000"/>
                </a:solidFill>
              </a:rPr>
              <a:t>–20</a:t>
            </a:r>
            <a:r>
              <a:rPr lang="cs-CZ" sz="2400" dirty="0">
                <a:solidFill>
                  <a:srgbClr val="C00000"/>
                </a:solidFill>
              </a:rPr>
              <a:t>13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9737" y="1412776"/>
            <a:ext cx="6347714" cy="388077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b="1" dirty="0">
                <a:solidFill>
                  <a:srgbClr val="C00000"/>
                </a:solidFill>
              </a:rPr>
              <a:t>Globální cíle:</a:t>
            </a:r>
          </a:p>
          <a:p>
            <a:pPr lvl="1" algn="just"/>
            <a:r>
              <a:rPr lang="cs-CZ" dirty="0">
                <a:solidFill>
                  <a:srgbClr val="C00000"/>
                </a:solidFill>
              </a:rPr>
              <a:t>zajistit dynamický a vyvážený rozvoj území České republiky se zřetelem na kvalitu života a životního prostředí,</a:t>
            </a:r>
          </a:p>
          <a:p>
            <a:pPr lvl="1" algn="just"/>
            <a:r>
              <a:rPr lang="cs-CZ" dirty="0">
                <a:solidFill>
                  <a:srgbClr val="C00000"/>
                </a:solidFill>
              </a:rPr>
              <a:t>přispět ke snižování regionálních rozdílů a zároveň umožnit využití místního potenciálu pro posílení konkurenceschopnosti jednotlivých územně správních celků (územních jednotek).</a:t>
            </a:r>
          </a:p>
          <a:p>
            <a:pPr algn="just"/>
            <a:r>
              <a:rPr lang="cs-CZ" b="1" dirty="0">
                <a:solidFill>
                  <a:srgbClr val="C00000"/>
                </a:solidFill>
              </a:rPr>
              <a:t>Základní cíle:</a:t>
            </a:r>
          </a:p>
          <a:p>
            <a:pPr lvl="1" algn="just"/>
            <a:r>
              <a:rPr lang="cs-CZ" dirty="0">
                <a:solidFill>
                  <a:srgbClr val="C00000"/>
                </a:solidFill>
              </a:rPr>
              <a:t>Cíl 1: Podpořit zvyšování konkurenceschopnosti a využití ekonomického potenciálu regionů (růstový cíl)</a:t>
            </a:r>
          </a:p>
          <a:p>
            <a:pPr lvl="1" algn="just"/>
            <a:r>
              <a:rPr lang="cs-CZ" dirty="0">
                <a:solidFill>
                  <a:srgbClr val="C00000"/>
                </a:solidFill>
              </a:rPr>
              <a:t>Cíl 2: Zmírnit prohlubování negativních regionálních rozdílů (vyrovnávací cíl)</a:t>
            </a:r>
          </a:p>
          <a:p>
            <a:pPr lvl="1" algn="just"/>
            <a:r>
              <a:rPr lang="cs-CZ" dirty="0">
                <a:solidFill>
                  <a:srgbClr val="C00000"/>
                </a:solidFill>
              </a:rPr>
              <a:t>Cíl 3: Posílit environmentální udržitelnost (preventivní cíl)</a:t>
            </a:r>
          </a:p>
          <a:p>
            <a:pPr lvl="1" algn="just"/>
            <a:r>
              <a:rPr lang="cs-CZ" dirty="0">
                <a:solidFill>
                  <a:srgbClr val="C00000"/>
                </a:solidFill>
              </a:rPr>
              <a:t>Cíl 4: Optimalizovat institucionální rámec pro rozvoj regionů (institucionální cíl)</a:t>
            </a:r>
          </a:p>
        </p:txBody>
      </p:sp>
    </p:spTree>
    <p:extLst>
      <p:ext uri="{BB962C8B-B14F-4D97-AF65-F5344CB8AC3E}">
        <p14:creationId xmlns:p14="http://schemas.microsoft.com/office/powerpoint/2010/main" val="452865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78B28C71-A15C-43B0-ABBC-AAA70D61E5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-6675"/>
            <a:ext cx="8065591" cy="6909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1600" b="1" dirty="0">
                <a:solidFill>
                  <a:srgbClr val="C00000"/>
                </a:solidFill>
              </a:rPr>
              <a:t>Programy pro programové období 2007 - 2013 v ČR: tem</a:t>
            </a:r>
            <a:r>
              <a:rPr lang="cs-CZ" altLang="cs-CZ" sz="1600" b="1" dirty="0">
                <a:solidFill>
                  <a:srgbClr val="C00000"/>
                </a:solidFill>
              </a:rPr>
              <a:t>atické operační programy (celkem 21,3 mld. Euro)</a:t>
            </a:r>
          </a:p>
          <a:p>
            <a:pPr algn="just">
              <a:spcBef>
                <a:spcPts val="0"/>
              </a:spcBef>
              <a:buClrTx/>
              <a:buNone/>
            </a:pPr>
            <a:r>
              <a:rPr lang="cs-CZ" altLang="cs-CZ" sz="1400" dirty="0">
                <a:solidFill>
                  <a:srgbClr val="C00000"/>
                </a:solidFill>
              </a:rPr>
              <a:t>SOP Doprava: hlavními prioritami jsou modernizace železniční sítě příslušné k TEN (transevropské dopravní sítě) a ostatní železniční sítě, výstavba a modernizace dálniční a silniční sítě příslušné k TEN a modernizace ostatních silnic I. třídy, rozvoj multimodální nákladní dopravy, rozvoj vnitrozemské vodní dopravy a modernizace a rozvoj pražského metra; plánované prostředky 5,77 mld. Euro.</a:t>
            </a:r>
          </a:p>
          <a:p>
            <a:pPr algn="just">
              <a:spcBef>
                <a:spcPts val="0"/>
              </a:spcBef>
              <a:buClrTx/>
              <a:buNone/>
            </a:pPr>
            <a:r>
              <a:rPr lang="cs-CZ" altLang="cs-CZ" sz="1400" dirty="0">
                <a:solidFill>
                  <a:srgbClr val="C00000"/>
                </a:solidFill>
              </a:rPr>
              <a:t>SOP Životní prostředí: hlavními prioritami jsou zlepšování vodohospodářské infrastruktury a kvality vod, zlepšování kvality ovzduší, podpora udržitelného využívání zdrojů energie, zkvalitňování nakládání s odpady včetně odstraňování starých ekologických zátěží, podpora omezování průmyslového znečištění, zlepšování stavu přírody a krajiny a podpora rozvoje infrastruktury pro environmentální vzdělávání, osvětu a poradenství; plánované prostředky 4,92 mld. Euro.</a:t>
            </a:r>
          </a:p>
          <a:p>
            <a:pPr algn="just">
              <a:spcBef>
                <a:spcPts val="0"/>
              </a:spcBef>
              <a:buClrTx/>
              <a:buNone/>
            </a:pPr>
            <a:r>
              <a:rPr lang="cs-CZ" altLang="cs-CZ" sz="1400" dirty="0">
                <a:solidFill>
                  <a:srgbClr val="C00000"/>
                </a:solidFill>
              </a:rPr>
              <a:t>SOP Podnikání a inovace: hlavními prioritami jsou podpora zakládání a rozvoje firem, efektivní využívání energie, podpora inovací, rozvoj podnikatelského prostředí a podpora služeb pro rozvoj podnikání; plánované prostředky 3,04 mld. Euro.</a:t>
            </a:r>
          </a:p>
          <a:p>
            <a:pPr algn="just">
              <a:spcBef>
                <a:spcPts val="0"/>
              </a:spcBef>
              <a:buClrTx/>
              <a:buNone/>
            </a:pPr>
            <a:r>
              <a:rPr lang="cs-CZ" altLang="cs-CZ" sz="1400" dirty="0">
                <a:solidFill>
                  <a:srgbClr val="C00000"/>
                </a:solidFill>
              </a:rPr>
              <a:t>SOP Výzkum a vývoj pro inovace: hlavními prioritami jsou rozvoj kapacit výzkumu a vývoje, vědecko-výzkumná spolupráce, komercionalizace a popularizace </a:t>
            </a:r>
            <a:r>
              <a:rPr lang="cs-CZ" altLang="cs-CZ" sz="1400" dirty="0" err="1">
                <a:solidFill>
                  <a:srgbClr val="C00000"/>
                </a:solidFill>
              </a:rPr>
              <a:t>VaV</a:t>
            </a:r>
            <a:r>
              <a:rPr lang="cs-CZ" altLang="cs-CZ" sz="1400" dirty="0">
                <a:solidFill>
                  <a:srgbClr val="C00000"/>
                </a:solidFill>
              </a:rPr>
              <a:t>, posilování vzdělávacích kapacit vysokých škol; plánované prostředky 2,07 mld. Euro.</a:t>
            </a:r>
          </a:p>
          <a:p>
            <a:pPr algn="just">
              <a:spcBef>
                <a:spcPts val="0"/>
              </a:spcBef>
              <a:buClrTx/>
              <a:buNone/>
            </a:pPr>
            <a:r>
              <a:rPr lang="cs-CZ" altLang="cs-CZ" sz="1400" dirty="0">
                <a:solidFill>
                  <a:srgbClr val="C00000"/>
                </a:solidFill>
              </a:rPr>
              <a:t>SOP Lidské zdroje a zaměstnanost: hlavními prioritami jsou podpora adaptability pracovních sil, rozvoj aktivní politiky zaměstnanosti, podpora sociální integrace včetně zabezpečení rovných příležitostí, veřejná správa a mezinárodní spolupráce; plánované prostředky 1,84 mld. Euro.</a:t>
            </a:r>
          </a:p>
          <a:p>
            <a:pPr algn="just">
              <a:spcBef>
                <a:spcPts val="0"/>
              </a:spcBef>
              <a:buClrTx/>
              <a:buNone/>
            </a:pPr>
            <a:r>
              <a:rPr lang="cs-CZ" altLang="cs-CZ" sz="1400" dirty="0">
                <a:solidFill>
                  <a:srgbClr val="C00000"/>
                </a:solidFill>
              </a:rPr>
              <a:t>SOP Vzdělávání pro konkurenceschopnost: hlavními prioritami jsou podpora počátečního vzdělávání, podpora terciárního vzdělávání včetně výzkumu a vývoje a podpora dalšího a celoživotního vzdělávání. ; plánované prostředky 1,83 mld. Euro.</a:t>
            </a:r>
          </a:p>
          <a:p>
            <a:pPr algn="just">
              <a:spcBef>
                <a:spcPts val="0"/>
              </a:spcBef>
              <a:buClrTx/>
              <a:buNone/>
            </a:pPr>
            <a:r>
              <a:rPr lang="cs-CZ" altLang="cs-CZ" sz="1400" dirty="0">
                <a:solidFill>
                  <a:srgbClr val="C00000"/>
                </a:solidFill>
              </a:rPr>
              <a:t>IOP Integrovaný regionální operační program: hlavními prioritami jsou modernizace veřejné správy, zavádění ICT v institucích veřejné správy, zvyšování kvality a dostupnosti veřejných služeb, centrální podpora územního rozvoje včetně integrovaných plánů rozvoje měst, podpora rozvoje cestovního ruchu; plánované prostředky 1,58 mld. Euro.</a:t>
            </a:r>
          </a:p>
          <a:p>
            <a:pPr algn="just">
              <a:spcBef>
                <a:spcPts val="0"/>
              </a:spcBef>
              <a:buClrTx/>
              <a:buNone/>
            </a:pPr>
            <a:r>
              <a:rPr lang="cs-CZ" altLang="cs-CZ" sz="1400" dirty="0">
                <a:solidFill>
                  <a:srgbClr val="C00000"/>
                </a:solidFill>
              </a:rPr>
              <a:t>OP Technická pomoc: hlavní prioritou je efektivní využití prostředků ze strukturálních fondů a fondu soudržnosti; plánované prostředky 0,26 mld. Euro.</a:t>
            </a:r>
          </a:p>
          <a:p>
            <a:pPr algn="just" eaLnBrk="1" hangingPunct="1">
              <a:spcBef>
                <a:spcPts val="0"/>
              </a:spcBef>
              <a:buClrTx/>
              <a:buFontTx/>
              <a:buNone/>
            </a:pPr>
            <a:r>
              <a:rPr lang="cs-CZ" altLang="cs-CZ" sz="1400" dirty="0">
                <a:solidFill>
                  <a:srgbClr val="C0000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>
            <a:extLst>
              <a:ext uri="{FF2B5EF4-FFF2-40B4-BE49-F238E27FC236}">
                <a16:creationId xmlns:a16="http://schemas.microsoft.com/office/drawing/2014/main" id="{C18C34F7-6D04-42FF-8928-BA671B8105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764704"/>
            <a:ext cx="7488832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50000"/>
              </a:spcAft>
              <a:buClrTx/>
              <a:buFontTx/>
              <a:buNone/>
            </a:pPr>
            <a:r>
              <a:rPr lang="cs-CZ" altLang="cs-CZ" sz="1400" b="1" u="sng" dirty="0">
                <a:solidFill>
                  <a:srgbClr val="C00000"/>
                </a:solidFill>
              </a:rPr>
              <a:t>Regionální operační programy</a:t>
            </a:r>
            <a:endParaRPr lang="cs-CZ" altLang="cs-CZ" sz="1400" b="1" dirty="0">
              <a:solidFill>
                <a:srgbClr val="C00000"/>
              </a:solidFill>
            </a:endParaRPr>
          </a:p>
          <a:p>
            <a:pPr eaLnBrk="1" hangingPunct="1">
              <a:spcBef>
                <a:spcPct val="50000"/>
              </a:spcBef>
              <a:spcAft>
                <a:spcPct val="50000"/>
              </a:spcAft>
              <a:buClrTx/>
              <a:buFontTx/>
              <a:buNone/>
            </a:pPr>
            <a:r>
              <a:rPr lang="cs-CZ" altLang="cs-CZ" sz="1400" dirty="0">
                <a:solidFill>
                  <a:srgbClr val="C00000"/>
                </a:solidFill>
              </a:rPr>
              <a:t>ROP Střední Čechy: hlavními prioritami jsou doprava, cestovní ruch a integrovaný rozvoj území; plánované prostředky 0,56 mld. Euro.</a:t>
            </a:r>
          </a:p>
          <a:p>
            <a:pPr eaLnBrk="1" hangingPunct="1">
              <a:spcBef>
                <a:spcPct val="50000"/>
              </a:spcBef>
              <a:spcAft>
                <a:spcPct val="50000"/>
              </a:spcAft>
              <a:buClrTx/>
              <a:buFontTx/>
              <a:buNone/>
            </a:pPr>
            <a:r>
              <a:rPr lang="cs-CZ" altLang="cs-CZ" sz="1400" dirty="0">
                <a:solidFill>
                  <a:srgbClr val="C00000"/>
                </a:solidFill>
              </a:rPr>
              <a:t>ROP Jihozápad: hlavními prioritami jsou dopravní obslužnost, rozvoj měst a obcí a cestovní ruch; plánované prostředky 0,62 mld. Euro.</a:t>
            </a:r>
          </a:p>
          <a:p>
            <a:pPr eaLnBrk="1" hangingPunct="1">
              <a:spcBef>
                <a:spcPct val="50000"/>
              </a:spcBef>
              <a:spcAft>
                <a:spcPct val="50000"/>
              </a:spcAft>
              <a:buClrTx/>
              <a:buFontTx/>
              <a:buNone/>
            </a:pPr>
            <a:r>
              <a:rPr lang="cs-CZ" altLang="cs-CZ" sz="1400" dirty="0">
                <a:solidFill>
                  <a:srgbClr val="C00000"/>
                </a:solidFill>
              </a:rPr>
              <a:t>ROP Severozápad: hlavními prioritami jsou regenerace a rozvoj měst, rozvoj obcí, dopravní obslužnost a cestovní ruch; plánované prostředky 0,74 mld. Euro.</a:t>
            </a:r>
          </a:p>
          <a:p>
            <a:pPr eaLnBrk="1" hangingPunct="1">
              <a:spcBef>
                <a:spcPct val="50000"/>
              </a:spcBef>
              <a:spcAft>
                <a:spcPct val="50000"/>
              </a:spcAft>
              <a:buClrTx/>
              <a:buFontTx/>
              <a:buNone/>
            </a:pPr>
            <a:r>
              <a:rPr lang="cs-CZ" altLang="cs-CZ" sz="1400" dirty="0">
                <a:solidFill>
                  <a:srgbClr val="C00000"/>
                </a:solidFill>
              </a:rPr>
              <a:t>ROP Severovýchod: hlavními prioritami jsou doprava, rozvoj měst a obcí, cestovní ruch a podpora rozvoje podnikatelského prostředí; plánované prostředky 0,66 mld. Euro.</a:t>
            </a:r>
          </a:p>
          <a:p>
            <a:pPr eaLnBrk="1" hangingPunct="1">
              <a:spcBef>
                <a:spcPct val="50000"/>
              </a:spcBef>
              <a:spcAft>
                <a:spcPct val="50000"/>
              </a:spcAft>
              <a:buClrTx/>
              <a:buFontTx/>
              <a:buNone/>
            </a:pPr>
            <a:r>
              <a:rPr lang="cs-CZ" altLang="cs-CZ" sz="1400" dirty="0">
                <a:solidFill>
                  <a:srgbClr val="C00000"/>
                </a:solidFill>
              </a:rPr>
              <a:t>ROP Jihovýchod: hlavními prioritami jsou dopravní obslužnost, rozvoj cestovního ruchu a rozvoj měst a obcí; plánované prostředky 0,70 mld. Euro.</a:t>
            </a:r>
          </a:p>
          <a:p>
            <a:pPr eaLnBrk="1" hangingPunct="1">
              <a:spcBef>
                <a:spcPct val="50000"/>
              </a:spcBef>
              <a:spcAft>
                <a:spcPct val="50000"/>
              </a:spcAft>
              <a:buClrTx/>
              <a:buFontTx/>
              <a:buNone/>
            </a:pPr>
            <a:r>
              <a:rPr lang="cs-CZ" altLang="cs-CZ" sz="1400" dirty="0">
                <a:solidFill>
                  <a:srgbClr val="C00000"/>
                </a:solidFill>
              </a:rPr>
              <a:t>ROP Střední Morava: hlavními prioritami jsou doprava, integrovaný rozvoj území a cestovní ruch; plánované prostředky 0,66 mld. Euro.</a:t>
            </a:r>
          </a:p>
          <a:p>
            <a:pPr eaLnBrk="1" hangingPunct="1">
              <a:spcBef>
                <a:spcPct val="50000"/>
              </a:spcBef>
              <a:spcAft>
                <a:spcPct val="50000"/>
              </a:spcAft>
              <a:buClrTx/>
              <a:buFontTx/>
              <a:buNone/>
            </a:pPr>
            <a:r>
              <a:rPr lang="cs-CZ" altLang="cs-CZ" sz="1400" dirty="0">
                <a:solidFill>
                  <a:srgbClr val="C00000"/>
                </a:solidFill>
              </a:rPr>
              <a:t>ROP </a:t>
            </a:r>
            <a:r>
              <a:rPr lang="cs-CZ" altLang="cs-CZ" sz="1400" dirty="0" err="1">
                <a:solidFill>
                  <a:srgbClr val="C00000"/>
                </a:solidFill>
              </a:rPr>
              <a:t>Moravskoslezsko</a:t>
            </a:r>
            <a:r>
              <a:rPr lang="cs-CZ" altLang="cs-CZ" sz="1400" dirty="0">
                <a:solidFill>
                  <a:srgbClr val="C00000"/>
                </a:solidFill>
              </a:rPr>
              <a:t>: hlavními prioritami jsou doprava a dopravní obslužnost, podpora prosperity regionu a rozvoj měst a obcí; plánované prostředky 0,72 mld. Euro.</a:t>
            </a:r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řížka">
  <a:themeElements>
    <a:clrScheme name="Mřížka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Mřížka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Mřížka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1009</TotalTime>
  <Words>1846</Words>
  <Application>Microsoft Office PowerPoint</Application>
  <PresentationFormat>Předvádění na obrazovce (4:3)</PresentationFormat>
  <Paragraphs>171</Paragraphs>
  <Slides>17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17</vt:i4>
      </vt:variant>
    </vt:vector>
  </HeadingPairs>
  <TitlesOfParts>
    <vt:vector size="27" baseType="lpstr">
      <vt:lpstr>Arial</vt:lpstr>
      <vt:lpstr>Calibri</vt:lpstr>
      <vt:lpstr>Franklin Gothic Medium</vt:lpstr>
      <vt:lpstr>Times New Roman</vt:lpstr>
      <vt:lpstr>Trebuchet MS</vt:lpstr>
      <vt:lpstr>Wingdings</vt:lpstr>
      <vt:lpstr>Wingdings 2</vt:lpstr>
      <vt:lpstr>Wingdings 3</vt:lpstr>
      <vt:lpstr>Fazeta</vt:lpstr>
      <vt:lpstr>Mřížka</vt:lpstr>
      <vt:lpstr>Strategie regionálního rozvoje</vt:lpstr>
      <vt:lpstr> Regionální politika </vt:lpstr>
      <vt:lpstr>Regionální politika EU</vt:lpstr>
      <vt:lpstr>Regionální politika EU - financování</vt:lpstr>
      <vt:lpstr>Zásady politiky soudržnosti EU</vt:lpstr>
      <vt:lpstr>Regionální politika v ČR</vt:lpstr>
      <vt:lpstr>Cíle regionální politiky ČR na období 2007–2013</vt:lpstr>
      <vt:lpstr>Prezentace aplikace PowerPoint</vt:lpstr>
      <vt:lpstr>Prezentace aplikace PowerPoint</vt:lpstr>
      <vt:lpstr>Prezentace aplikace PowerPoint</vt:lpstr>
      <vt:lpstr>Politika soudržnosti EU: Cíle 2014 - 2020</vt:lpstr>
      <vt:lpstr>Programy pro programové období 2014 - 2020 v ČR a jejich alokace (23,85 mld €)    </vt:lpstr>
      <vt:lpstr>Programy pro programové období  2021 - 2027 v ČR a jejich alokace </vt:lpstr>
      <vt:lpstr>Prezentace aplikace PowerPoint</vt:lpstr>
      <vt:lpstr>Prezentace aplikace PowerPoint</vt:lpstr>
      <vt:lpstr>Prezentace aplikace PowerPoint</vt:lpstr>
      <vt:lpstr>Srovnání celkové alokace prostředků  v rámci regionální politiky EU pro české regiony na období 2014-2020 a 2021-2027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ZVYŠOVÁNÍ VZÁJEMNÉ ZÁVISLOSTI V GLOBÁLNÍ EKONOMICE</dc:title>
  <dc:creator>Dominika</dc:creator>
  <cp:lastModifiedBy>Milan Viturka</cp:lastModifiedBy>
  <cp:revision>185</cp:revision>
  <cp:lastPrinted>2021-05-12T08:12:53Z</cp:lastPrinted>
  <dcterms:created xsi:type="dcterms:W3CDTF">2016-02-27T17:26:19Z</dcterms:created>
  <dcterms:modified xsi:type="dcterms:W3CDTF">2023-04-29T09:42:17Z</dcterms:modified>
</cp:coreProperties>
</file>