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8"/>
  </p:notesMasterIdLst>
  <p:sldIdLst>
    <p:sldId id="277" r:id="rId2"/>
    <p:sldId id="292" r:id="rId3"/>
    <p:sldId id="294" r:id="rId4"/>
    <p:sldId id="307" r:id="rId5"/>
    <p:sldId id="308" r:id="rId6"/>
    <p:sldId id="295" r:id="rId7"/>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008000"/>
    <a:srgbClr val="FF7C80"/>
    <a:srgbClr val="FF9933"/>
    <a:srgbClr val="33CCFF"/>
    <a:srgbClr val="CC9900"/>
    <a:srgbClr val="CC6600"/>
    <a:srgbClr val="66FF33"/>
    <a:srgbClr val="33CC33"/>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řední styl 4 – zvýraznění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660B408-B3CF-4A94-85FC-2B1E0A45F4A2}" styleName="Tmavý styl 2 – zvýraznění 1/zvýraznění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700" autoAdjust="0"/>
  </p:normalViewPr>
  <p:slideViewPr>
    <p:cSldViewPr>
      <p:cViewPr varScale="1">
        <p:scale>
          <a:sx n="75" d="100"/>
          <a:sy n="75" d="100"/>
        </p:scale>
        <p:origin x="316" y="5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7D21FE76-AD9F-455D-A278-3053BC7CAB49}" type="datetimeFigureOut">
              <a:rPr lang="cs-CZ" smtClean="0"/>
              <a:t>10.03.2023</a:t>
            </a:fld>
            <a:endParaRPr lang="cs-CZ" dirty="0"/>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4" y="9428583"/>
            <a:ext cx="2945659" cy="496332"/>
          </a:xfrm>
          <a:prstGeom prst="rect">
            <a:avLst/>
          </a:prstGeom>
        </p:spPr>
        <p:txBody>
          <a:bodyPr vert="horz" lIns="91440" tIns="45720" rIns="91440" bIns="45720" rtlCol="0" anchor="b"/>
          <a:lstStyle>
            <a:lvl1pPr algn="r">
              <a:defRPr sz="1200"/>
            </a:lvl1pPr>
          </a:lstStyle>
          <a:p>
            <a:fld id="{0D1EAE6F-0213-440F-9E40-47DCEE69C059}" type="slidenum">
              <a:rPr lang="cs-CZ" smtClean="0"/>
              <a:t>‹#›</a:t>
            </a:fld>
            <a:endParaRPr lang="cs-CZ" dirty="0"/>
          </a:p>
        </p:txBody>
      </p:sp>
    </p:spTree>
    <p:extLst>
      <p:ext uri="{BB962C8B-B14F-4D97-AF65-F5344CB8AC3E}">
        <p14:creationId xmlns:p14="http://schemas.microsoft.com/office/powerpoint/2010/main" val="756199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2</a:t>
            </a:fld>
            <a:endParaRPr lang="cs-CZ" dirty="0"/>
          </a:p>
        </p:txBody>
      </p:sp>
    </p:spTree>
    <p:extLst>
      <p:ext uri="{BB962C8B-B14F-4D97-AF65-F5344CB8AC3E}">
        <p14:creationId xmlns:p14="http://schemas.microsoft.com/office/powerpoint/2010/main" val="748595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3</a:t>
            </a:fld>
            <a:endParaRPr lang="cs-CZ" dirty="0"/>
          </a:p>
        </p:txBody>
      </p:sp>
    </p:spTree>
    <p:extLst>
      <p:ext uri="{BB962C8B-B14F-4D97-AF65-F5344CB8AC3E}">
        <p14:creationId xmlns:p14="http://schemas.microsoft.com/office/powerpoint/2010/main" val="748595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4</a:t>
            </a:fld>
            <a:endParaRPr lang="cs-CZ" dirty="0"/>
          </a:p>
        </p:txBody>
      </p:sp>
    </p:spTree>
    <p:extLst>
      <p:ext uri="{BB962C8B-B14F-4D97-AF65-F5344CB8AC3E}">
        <p14:creationId xmlns:p14="http://schemas.microsoft.com/office/powerpoint/2010/main" val="748595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5</a:t>
            </a:fld>
            <a:endParaRPr lang="cs-CZ" dirty="0"/>
          </a:p>
        </p:txBody>
      </p:sp>
    </p:spTree>
    <p:extLst>
      <p:ext uri="{BB962C8B-B14F-4D97-AF65-F5344CB8AC3E}">
        <p14:creationId xmlns:p14="http://schemas.microsoft.com/office/powerpoint/2010/main" val="748595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917575" y="744538"/>
            <a:ext cx="4962525" cy="3722687"/>
          </a:xfrm>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D1EAE6F-0213-440F-9E40-47DCEE69C059}" type="slidenum">
              <a:rPr lang="cs-CZ" smtClean="0"/>
              <a:t>6</a:t>
            </a:fld>
            <a:endParaRPr lang="cs-CZ" dirty="0"/>
          </a:p>
        </p:txBody>
      </p:sp>
    </p:spTree>
    <p:extLst>
      <p:ext uri="{BB962C8B-B14F-4D97-AF65-F5344CB8AC3E}">
        <p14:creationId xmlns:p14="http://schemas.microsoft.com/office/powerpoint/2010/main" val="748595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848600" cy="1927225"/>
          </a:xfrm>
        </p:spPr>
        <p:txBody>
          <a:bodyPr anchor="b">
            <a:noAutofit/>
          </a:bodyPr>
          <a:lstStyle>
            <a:lvl1pPr>
              <a:defRPr sz="5400" cap="all" baseline="0"/>
            </a:lvl1pPr>
          </a:lstStyle>
          <a:p>
            <a:r>
              <a:rPr lang="cs-CZ"/>
              <a:t>Kliknutím lze upravit styl.</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95EC1D4A-A796-47C3-A63E-CE236FB377E2}" type="datetimeFigureOut">
              <a:rPr lang="cs-CZ" smtClean="0"/>
              <a:t>10.03.2023</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cxnSp>
        <p:nvCxnSpPr>
          <p:cNvPr id="8" name="Straight Connector 7"/>
          <p:cNvCxnSpPr/>
          <p:nvPr/>
        </p:nvCxnSpPr>
        <p:spPr>
          <a:xfrm>
            <a:off x="685800" y="3398521"/>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95EC1D4A-A796-47C3-A63E-CE236FB377E2}" type="datetimeFigureOut">
              <a:rPr lang="cs-CZ" smtClean="0"/>
              <a:t>10.03.2023</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cs-CZ"/>
              <a:t>Kliknutím lze upravit styl.</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5EC1D4A-A796-47C3-A63E-CE236FB377E2}" type="datetimeFigureOut">
              <a:rPr lang="cs-CZ" smtClean="0"/>
              <a:t>10.03.2023</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95EC1D4A-A796-47C3-A63E-CE236FB377E2}" type="datetimeFigureOut">
              <a:rPr lang="cs-CZ" smtClean="0"/>
              <a:t>10.03.2023</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1"/>
            <a:ext cx="7772400" cy="2200275"/>
          </a:xfrm>
        </p:spPr>
        <p:txBody>
          <a:bodyPr anchor="b">
            <a:normAutofit/>
          </a:bodyPr>
          <a:lstStyle>
            <a:lvl1pPr algn="l">
              <a:defRPr sz="4800" b="0" cap="all"/>
            </a:lvl1pPr>
          </a:lstStyle>
          <a:p>
            <a:r>
              <a:rPr lang="cs-CZ"/>
              <a:t>Kliknutím lze upravit styl.</a:t>
            </a:r>
            <a:endParaRPr lang="en-US" dirty="0"/>
          </a:p>
        </p:txBody>
      </p:sp>
      <p:sp>
        <p:nvSpPr>
          <p:cNvPr id="3" name="Text Placeholder 2"/>
          <p:cNvSpPr>
            <a:spLocks noGrp="1"/>
          </p:cNvSpPr>
          <p:nvPr>
            <p:ph type="body" idx="1"/>
          </p:nvPr>
        </p:nvSpPr>
        <p:spPr>
          <a:xfrm>
            <a:off x="722313" y="4626865"/>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5EC1D4A-A796-47C3-A63E-CE236FB377E2}" type="datetimeFigureOut">
              <a:rPr lang="cs-CZ" smtClean="0"/>
              <a:t>10.03.2023</a:t>
            </a:fld>
            <a:endParaRPr lang="cs-CZ" dirty="0"/>
          </a:p>
        </p:txBody>
      </p:sp>
      <p:sp>
        <p:nvSpPr>
          <p:cNvPr id="5" name="Footer Placeholder 4"/>
          <p:cNvSpPr>
            <a:spLocks noGrp="1"/>
          </p:cNvSpPr>
          <p:nvPr>
            <p:ph type="ftr" sz="quarter" idx="11"/>
          </p:nvPr>
        </p:nvSpPr>
        <p:spPr/>
        <p:txBody>
          <a:bodyPr/>
          <a:lstStyle/>
          <a:p>
            <a:endParaRPr lang="cs-CZ" dirty="0"/>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dirty="0"/>
          </a:p>
        </p:txBody>
      </p:sp>
      <p:cxnSp>
        <p:nvCxnSpPr>
          <p:cNvPr id="7" name="Straight Connector 6"/>
          <p:cNvCxnSpPr/>
          <p:nvPr/>
        </p:nvCxnSpPr>
        <p:spPr>
          <a:xfrm>
            <a:off x="731520" y="4599433"/>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5EC1D4A-A796-47C3-A63E-CE236FB377E2}" type="datetimeFigureOut">
              <a:rPr lang="cs-CZ" smtClean="0"/>
              <a:t>10.03.2023</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457200" y="1676400"/>
            <a:ext cx="3931920" cy="639763"/>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754880" y="1676400"/>
            <a:ext cx="3931920" cy="639763"/>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5EC1D4A-A796-47C3-A63E-CE236FB377E2}" type="datetimeFigureOut">
              <a:rPr lang="cs-CZ" smtClean="0"/>
              <a:t>10.03.2023</a:t>
            </a:fld>
            <a:endParaRPr lang="cs-CZ" dirty="0"/>
          </a:p>
        </p:txBody>
      </p:sp>
      <p:sp>
        <p:nvSpPr>
          <p:cNvPr id="8" name="Footer Placeholder 7"/>
          <p:cNvSpPr>
            <a:spLocks noGrp="1"/>
          </p:cNvSpPr>
          <p:nvPr>
            <p:ph type="ftr" sz="quarter" idx="11"/>
          </p:nvPr>
        </p:nvSpPr>
        <p:spPr/>
        <p:txBody>
          <a:bodyPr/>
          <a:lstStyle/>
          <a:p>
            <a:endParaRPr lang="cs-CZ" dirty="0"/>
          </a:p>
        </p:txBody>
      </p:sp>
      <p:sp>
        <p:nvSpPr>
          <p:cNvPr id="9" name="Slide Number Placeholder 8"/>
          <p:cNvSpPr>
            <a:spLocks noGrp="1"/>
          </p:cNvSpPr>
          <p:nvPr>
            <p:ph type="sldNum" sz="quarter" idx="12"/>
          </p:nvPr>
        </p:nvSpPr>
        <p:spPr/>
        <p:txBody>
          <a:bodyPr/>
          <a:lstStyle/>
          <a:p>
            <a:fld id="{AC57A5DF-1266-40EA-9282-1E66B9DE06C0}" type="slidenum">
              <a:rPr lang="cs-CZ" smtClean="0"/>
              <a:t>‹#›</a:t>
            </a:fld>
            <a:endParaRPr lang="cs-CZ"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95EC1D4A-A796-47C3-A63E-CE236FB377E2}" type="datetimeFigureOut">
              <a:rPr lang="cs-CZ" smtClean="0"/>
              <a:t>10.03.2023</a:t>
            </a:fld>
            <a:endParaRPr lang="cs-CZ" dirty="0"/>
          </a:p>
        </p:txBody>
      </p:sp>
      <p:sp>
        <p:nvSpPr>
          <p:cNvPr id="4" name="Footer Placeholder 3"/>
          <p:cNvSpPr>
            <a:spLocks noGrp="1"/>
          </p:cNvSpPr>
          <p:nvPr>
            <p:ph type="ftr" sz="quarter" idx="11"/>
          </p:nvPr>
        </p:nvSpPr>
        <p:spPr/>
        <p:txBody>
          <a:bodyPr/>
          <a:lstStyle/>
          <a:p>
            <a:endParaRPr lang="cs-CZ" dirty="0"/>
          </a:p>
        </p:txBody>
      </p:sp>
      <p:sp>
        <p:nvSpPr>
          <p:cNvPr id="5" name="Slide Number Placeholder 4"/>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EC1D4A-A796-47C3-A63E-CE236FB377E2}" type="datetimeFigureOut">
              <a:rPr lang="cs-CZ" smtClean="0"/>
              <a:t>10.03.2023</a:t>
            </a:fld>
            <a:endParaRPr lang="cs-CZ" dirty="0"/>
          </a:p>
        </p:txBody>
      </p:sp>
      <p:sp>
        <p:nvSpPr>
          <p:cNvPr id="3" name="Footer Placeholder 2"/>
          <p:cNvSpPr>
            <a:spLocks noGrp="1"/>
          </p:cNvSpPr>
          <p:nvPr>
            <p:ph type="ftr" sz="quarter" idx="11"/>
          </p:nvPr>
        </p:nvSpPr>
        <p:spPr/>
        <p:txBody>
          <a:bodyPr/>
          <a:lstStyle/>
          <a:p>
            <a:endParaRPr lang="cs-CZ" dirty="0"/>
          </a:p>
        </p:txBody>
      </p:sp>
      <p:sp>
        <p:nvSpPr>
          <p:cNvPr id="4" name="Slide Number Placeholder 3"/>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457201" y="2130554"/>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95EC1D4A-A796-47C3-A63E-CE236FB377E2}" type="datetimeFigureOut">
              <a:rPr lang="cs-CZ" smtClean="0"/>
              <a:t>10.03.2023</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a:t>Kliknutím na ikonu přidáte obrázek.</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95EC1D4A-A796-47C3-A63E-CE236FB377E2}" type="datetimeFigureOut">
              <a:rPr lang="cs-CZ" smtClean="0"/>
              <a:t>10.03.2023</a:t>
            </a:fld>
            <a:endParaRPr lang="cs-CZ" dirty="0"/>
          </a:p>
        </p:txBody>
      </p:sp>
      <p:sp>
        <p:nvSpPr>
          <p:cNvPr id="6" name="Footer Placeholder 5"/>
          <p:cNvSpPr>
            <a:spLocks noGrp="1"/>
          </p:cNvSpPr>
          <p:nvPr>
            <p:ph type="ftr" sz="quarter" idx="11"/>
          </p:nvPr>
        </p:nvSpPr>
        <p:spPr/>
        <p:txBody>
          <a:bodyPr/>
          <a:lstStyle/>
          <a:p>
            <a:endParaRPr lang="cs-CZ" dirty="0"/>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7"/>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95EC1D4A-A796-47C3-A63E-CE236FB377E2}" type="datetimeFigureOut">
              <a:rPr lang="cs-CZ" smtClean="0"/>
              <a:t>10.03.2023</a:t>
            </a:fld>
            <a:endParaRPr lang="cs-CZ"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cs-CZ"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AC57A5DF-1266-40EA-9282-1E66B9DE06C0}" type="slidenum">
              <a:rPr lang="cs-CZ" smtClean="0"/>
              <a:t>‹#›</a:t>
            </a:fld>
            <a:endParaRPr lang="cs-CZ"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noChangeAspect="1"/>
          </p:cNvSpPr>
          <p:nvPr>
            <p:ph type="title"/>
          </p:nvPr>
        </p:nvSpPr>
        <p:spPr>
          <a:xfrm>
            <a:off x="323528" y="548680"/>
            <a:ext cx="8460000" cy="5940000"/>
          </a:xfrm>
        </p:spPr>
        <p:txBody>
          <a:bodyPr>
            <a:noAutofit/>
          </a:bodyPr>
          <a:lstStyle/>
          <a:p>
            <a:pPr marL="179705" indent="-179705" algn="ctr">
              <a:lnSpc>
                <a:spcPts val="3400"/>
              </a:lnSpc>
              <a:spcBef>
                <a:spcPts val="1200"/>
              </a:spcBef>
              <a:spcAft>
                <a:spcPts val="600"/>
              </a:spcAft>
              <a:tabLst>
                <a:tab pos="179705" algn="l"/>
              </a:tabLst>
            </a:pPr>
            <a:br>
              <a:rPr lang="cs-CZ" sz="3200" cap="all" dirty="0">
                <a:solidFill>
                  <a:srgbClr val="008000"/>
                </a:solidFill>
              </a:rPr>
            </a:br>
            <a:r>
              <a:rPr lang="cs-CZ" sz="3200" cap="all" dirty="0">
                <a:solidFill>
                  <a:srgbClr val="C00000"/>
                </a:solidFill>
              </a:rPr>
              <a:t>HodnocenÍ územních dopadů (territorial impact assessment)</a:t>
            </a:r>
            <a:br>
              <a:rPr lang="cs-CZ" sz="3200" cap="all" dirty="0">
                <a:solidFill>
                  <a:srgbClr val="C00000"/>
                </a:solidFill>
              </a:rPr>
            </a:br>
            <a:br>
              <a:rPr lang="cs-CZ" sz="3200" cap="all" dirty="0">
                <a:solidFill>
                  <a:srgbClr val="C00000"/>
                </a:solidFill>
              </a:rPr>
            </a:br>
            <a:r>
              <a:rPr lang="cs-CZ" sz="2800" dirty="0">
                <a:solidFill>
                  <a:srgbClr val="C00000"/>
                </a:solidFill>
              </a:rPr>
              <a:t>Prof. RNDr. Milan Viturka, CSc.: Regionální ekonomie a politika II.</a:t>
            </a:r>
            <a:br>
              <a:rPr lang="cs-CZ" sz="3200" cap="all" dirty="0">
                <a:solidFill>
                  <a:srgbClr val="008000"/>
                </a:solidFill>
              </a:rPr>
            </a:br>
            <a:br>
              <a:rPr lang="cs-CZ" sz="3200" cap="all" dirty="0">
                <a:solidFill>
                  <a:srgbClr val="008000"/>
                </a:solidFill>
              </a:rPr>
            </a:br>
            <a:endParaRPr lang="en-GB" sz="2400" dirty="0">
              <a:solidFill>
                <a:srgbClr val="00B050"/>
              </a:solidFill>
            </a:endParaRPr>
          </a:p>
        </p:txBody>
      </p:sp>
    </p:spTree>
    <p:extLst>
      <p:ext uri="{BB962C8B-B14F-4D97-AF65-F5344CB8AC3E}">
        <p14:creationId xmlns:p14="http://schemas.microsoft.com/office/powerpoint/2010/main" val="4083423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noChangeAspect="1"/>
          </p:cNvSpPr>
          <p:nvPr/>
        </p:nvSpPr>
        <p:spPr>
          <a:xfrm>
            <a:off x="342000" y="404664"/>
            <a:ext cx="8460000" cy="5890330"/>
          </a:xfrm>
          <a:prstGeom prst="rect">
            <a:avLst/>
          </a:prstGeom>
          <a:solidFill>
            <a:schemeClr val="bg2"/>
          </a:solidFill>
        </p:spPr>
        <p:txBody>
          <a:bodyPr wrap="square">
            <a:spAutoFit/>
          </a:bodyPr>
          <a:lstStyle/>
          <a:p>
            <a:pPr algn="just">
              <a:lnSpc>
                <a:spcPct val="114000"/>
              </a:lnSpc>
              <a:spcBef>
                <a:spcPts val="600"/>
              </a:spcBef>
              <a:spcAft>
                <a:spcPts val="1200"/>
              </a:spcAft>
            </a:pPr>
            <a:r>
              <a:rPr lang="cs-CZ" sz="2400" b="1" dirty="0">
                <a:solidFill>
                  <a:srgbClr val="C00000"/>
                </a:solidFill>
              </a:rPr>
              <a:t>Podstata a hlavní cíle metody </a:t>
            </a:r>
          </a:p>
          <a:p>
            <a:pPr algn="just">
              <a:lnSpc>
                <a:spcPct val="114000"/>
              </a:lnSpc>
              <a:spcBef>
                <a:spcPts val="600"/>
              </a:spcBef>
              <a:spcAft>
                <a:spcPts val="1200"/>
              </a:spcAft>
            </a:pPr>
            <a:endParaRPr lang="cs-CZ" sz="2400" b="1" dirty="0">
              <a:solidFill>
                <a:srgbClr val="C00000"/>
              </a:solidFill>
            </a:endParaRPr>
          </a:p>
          <a:p>
            <a:pPr lvl="0" algn="just" eaLnBrk="0" fontAlgn="base" hangingPunct="0">
              <a:lnSpc>
                <a:spcPct val="114000"/>
              </a:lnSpc>
              <a:spcBef>
                <a:spcPts val="600"/>
              </a:spcBef>
              <a:spcAft>
                <a:spcPts val="600"/>
              </a:spcAft>
              <a:buClr>
                <a:srgbClr val="FFFF99"/>
              </a:buClr>
              <a:defRPr/>
            </a:pPr>
            <a:r>
              <a:rPr lang="cs-CZ" altLang="cs-CZ" sz="1400" kern="0" dirty="0">
                <a:solidFill>
                  <a:srgbClr val="C00000"/>
                </a:solidFill>
                <a:latin typeface="+mj-lt"/>
                <a:cs typeface="Calibri" panose="020F0502020204030204" pitchFamily="34" charset="0"/>
              </a:rPr>
              <a:t>Hlavní cílem aplikace metody TIA/Territorial impact assessment je ex-ante hodnocení územních dopadů rozvojových intervencí (lze ji však aplikovat i na ex-post hodnocení). Její vznik odrážel zvyšující se potřebu územní percepce ekonomických, sociálních, environmentálních a institucionálních dopadů</a:t>
            </a:r>
            <a:r>
              <a:rPr lang="cs-CZ" sz="1400" dirty="0">
                <a:solidFill>
                  <a:srgbClr val="C00000"/>
                </a:solidFill>
                <a:latin typeface="+mj-lt"/>
                <a:ea typeface="Times New Roman"/>
                <a:cs typeface="RePublic Std"/>
              </a:rPr>
              <a:t>). V tomto kontextu je možné konstatovat, že TIA klade důraz na využití integrujícího holistického přístupu považujícího celek za něco více než prostý souhrn jeho částí (se zvláštním zřetelem na reflexi zpětných vazeb). Z dlouhodobého pohledu je logickým důsledkem omezenosti zdrojů nerovnoměrný rozvoj jak na národní, tak i regionální a lokální úrovni. V souladu s touto zřejmou skutečností je aplikace metody TIA úzce spojena s Politikou hospodářské, sociální a územní soudržnosti EU (považované za hlavní investiční politiku), jejímž cílem je stimulace konkurenceschopného a udržitelného rozvoje území. Aplikace diskutované metody tak podporuje implementaci principu solidarity, jehož odpovídající ideou  je ekonomická konvergence územních celků.</a:t>
            </a:r>
          </a:p>
          <a:p>
            <a:pPr lvl="0" algn="just" eaLnBrk="0" fontAlgn="base" hangingPunct="0">
              <a:lnSpc>
                <a:spcPct val="114000"/>
              </a:lnSpc>
              <a:spcBef>
                <a:spcPts val="600"/>
              </a:spcBef>
              <a:spcAft>
                <a:spcPts val="600"/>
              </a:spcAft>
              <a:buClr>
                <a:srgbClr val="FFFF99"/>
              </a:buClr>
              <a:defRPr/>
            </a:pPr>
            <a:r>
              <a:rPr lang="cs-CZ" sz="1400" b="1" dirty="0">
                <a:solidFill>
                  <a:srgbClr val="C00000"/>
                </a:solidFill>
              </a:rPr>
              <a:t>Z obecného pohledu potřeba aplikace metody TIA vyplývá z omezenosti zdrojů, která je logicky propojena s výběrem co nejúčelnějších resp. nejefektivnějších intervencí/projektů. Tento výběr by měl reflektovat nejen jejich finanční ale i nefinanční efekty, které v případě veřejných projektů obvykle hrají rozhodující roli</a:t>
            </a:r>
            <a:r>
              <a:rPr lang="cs-CZ" sz="1400" dirty="0">
                <a:solidFill>
                  <a:srgbClr val="C00000"/>
                </a:solidFill>
              </a:rPr>
              <a:t> (v tomto směru jde v podstatě o posouzení zda produkce pozitivních externalit nebude převážena produkcí externalit negativních).</a:t>
            </a:r>
          </a:p>
          <a:p>
            <a:pPr lvl="0" algn="just" eaLnBrk="0" fontAlgn="base" hangingPunct="0">
              <a:lnSpc>
                <a:spcPct val="114000"/>
              </a:lnSpc>
              <a:spcBef>
                <a:spcPts val="600"/>
              </a:spcBef>
              <a:spcAft>
                <a:spcPts val="600"/>
              </a:spcAft>
              <a:buClr>
                <a:srgbClr val="FFFF99"/>
              </a:buClr>
              <a:defRPr/>
            </a:pPr>
            <a:r>
              <a:rPr lang="cs-CZ" sz="1600" dirty="0">
                <a:solidFill>
                  <a:srgbClr val="FFFF00"/>
                </a:solidFill>
              </a:rPr>
              <a:t>				</a:t>
            </a:r>
            <a:endParaRPr lang="cs-CZ" b="1" dirty="0">
              <a:solidFill>
                <a:srgbClr val="00B0F0"/>
              </a:solidFill>
            </a:endParaRPr>
          </a:p>
        </p:txBody>
      </p:sp>
    </p:spTree>
    <p:extLst>
      <p:ext uri="{BB962C8B-B14F-4D97-AF65-F5344CB8AC3E}">
        <p14:creationId xmlns:p14="http://schemas.microsoft.com/office/powerpoint/2010/main" val="3862274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noChangeAspect="1"/>
          </p:cNvSpPr>
          <p:nvPr/>
        </p:nvSpPr>
        <p:spPr>
          <a:xfrm>
            <a:off x="179512" y="404664"/>
            <a:ext cx="8460000" cy="6190797"/>
          </a:xfrm>
          <a:prstGeom prst="rect">
            <a:avLst/>
          </a:prstGeom>
          <a:solidFill>
            <a:schemeClr val="bg2"/>
          </a:solidFill>
        </p:spPr>
        <p:txBody>
          <a:bodyPr wrap="square">
            <a:spAutoFit/>
          </a:bodyPr>
          <a:lstStyle/>
          <a:p>
            <a:pPr algn="just">
              <a:lnSpc>
                <a:spcPct val="114000"/>
              </a:lnSpc>
              <a:spcAft>
                <a:spcPts val="600"/>
              </a:spcAft>
            </a:pPr>
            <a:r>
              <a:rPr lang="cs-CZ" sz="2400" b="1" dirty="0">
                <a:solidFill>
                  <a:srgbClr val="C00000"/>
                </a:solidFill>
              </a:rPr>
              <a:t>Zavádění TIA v Evropské unii</a:t>
            </a:r>
          </a:p>
          <a:p>
            <a:pPr algn="just">
              <a:lnSpc>
                <a:spcPct val="114000"/>
              </a:lnSpc>
              <a:spcAft>
                <a:spcPts val="600"/>
              </a:spcAft>
            </a:pPr>
            <a:r>
              <a:rPr lang="cs-CZ" sz="1400" dirty="0">
                <a:solidFill>
                  <a:srgbClr val="C00000"/>
                </a:solidFill>
              </a:rPr>
              <a:t>Procedura TIA byla (po předchozích diskusích) oficiálně zavedena Evropskou komisí v roce 2002.  Zásadní roli v rozvoji teoreticko-metodologického zabezpečení TIA, která má některé shodné rysy s úspěšně aplikovanou metodou EIA, pak sehrál program ESPON (European Spatial Observation Network). Primárním cílem bylo vytvořit co nejjednodušší metodologii použitelnou na unijní, národní i regionální úrovni s co nejnižšími nároky na zdroje dat. Sekundárním cílem pak bylo zajistit aby užitá metodika měla robustní charakter zajišťující potřebnou flexibilitu při současném respektování systémů politiky a plánování uplatňovaných v jednotlivých zemích. Teno přístup vytváří vhodné předpoklady pro percepci různorodých efektů plánovaných intervencí a tudíž i pro včasné řešení potenciálních konfliktů s dotčenými subjekty včetně relevantních institucí veřejné správy a samosprávy. </a:t>
            </a:r>
            <a:r>
              <a:rPr lang="cs-CZ" sz="1400" b="1" dirty="0">
                <a:solidFill>
                  <a:srgbClr val="C00000"/>
                </a:solidFill>
              </a:rPr>
              <a:t>Pro hodnocení dopadů se obvykle využívá  tzv. matice dopadů obsahující nejčastější typy dopadů, které mohou v území nastat. </a:t>
            </a:r>
            <a:r>
              <a:rPr lang="cs-CZ" sz="1400" dirty="0">
                <a:solidFill>
                  <a:srgbClr val="C00000"/>
                </a:solidFill>
              </a:rPr>
              <a:t>Díky jednotnému metodologickému základu TIA  lze výsledky její aplikace  vzájemně porovnat a získávat tak rozsáhlé zkušenosti s její aplikací.</a:t>
            </a:r>
          </a:p>
          <a:p>
            <a:pPr algn="just">
              <a:lnSpc>
                <a:spcPct val="114000"/>
              </a:lnSpc>
            </a:pPr>
            <a:r>
              <a:rPr lang="cs-CZ" sz="1400" dirty="0">
                <a:solidFill>
                  <a:srgbClr val="C00000"/>
                </a:solidFill>
              </a:rPr>
              <a:t>Pokud jde o konkrétní využití TIA v rámci jednotlivých členských zemích EU patří mezi státy s nejvíce rozvinutými aplikacemi TIA především Německo a Rakousko (zde je tato  metoda i legislativně ukotvena). Pokud pak jde o jednotlivé politiky EU lze je na základě intenzity jejich vazeb na aplikaci TIA rozdělit do následujících skupin:</a:t>
            </a:r>
          </a:p>
          <a:p>
            <a:pPr marL="285750" indent="-285750" algn="just">
              <a:lnSpc>
                <a:spcPct val="114000"/>
              </a:lnSpc>
              <a:buFont typeface="Wingdings" panose="05000000000000000000" pitchFamily="2" charset="2"/>
              <a:buChar char="v"/>
            </a:pPr>
            <a:r>
              <a:rPr lang="cs-CZ" sz="1400" dirty="0">
                <a:solidFill>
                  <a:srgbClr val="C00000"/>
                </a:solidFill>
              </a:rPr>
              <a:t>nejsilnější vazby – kohezní politika,  zemědělská politika a politika rozvoje venkova, environmentální politika, dopravní politika, </a:t>
            </a:r>
          </a:p>
          <a:p>
            <a:pPr marL="285750" indent="-285750" algn="just">
              <a:lnSpc>
                <a:spcPct val="114000"/>
              </a:lnSpc>
              <a:buFont typeface="Wingdings" panose="05000000000000000000" pitchFamily="2" charset="2"/>
              <a:buChar char="v"/>
            </a:pPr>
            <a:r>
              <a:rPr lang="cs-CZ" sz="1400" dirty="0">
                <a:solidFill>
                  <a:srgbClr val="C00000"/>
                </a:solidFill>
              </a:rPr>
              <a:t>středně silné vazby – energetická politika, politika  vnitřního trhu a politika hospodářské soutěže,</a:t>
            </a:r>
          </a:p>
          <a:p>
            <a:pPr marL="285750" indent="-285750" algn="just">
              <a:lnSpc>
                <a:spcPct val="114000"/>
              </a:lnSpc>
              <a:buFont typeface="Wingdings" panose="05000000000000000000" pitchFamily="2" charset="2"/>
              <a:buChar char="v"/>
            </a:pPr>
            <a:r>
              <a:rPr lang="cs-CZ" sz="1400" dirty="0">
                <a:solidFill>
                  <a:srgbClr val="C00000"/>
                </a:solidFill>
              </a:rPr>
              <a:t>slabé vazby -  politika  výzkumu a vývoje, hospodářská a měnová politika, vývozní politika,   průmyslová politika.</a:t>
            </a:r>
          </a:p>
          <a:p>
            <a:pPr algn="just">
              <a:lnSpc>
                <a:spcPct val="114000"/>
              </a:lnSpc>
              <a:spcBef>
                <a:spcPts val="600"/>
              </a:spcBef>
            </a:pPr>
            <a:r>
              <a:rPr lang="cs-CZ" dirty="0">
                <a:solidFill>
                  <a:srgbClr val="00B0F0"/>
                </a:solidFill>
              </a:rPr>
              <a:t>	</a:t>
            </a:r>
            <a:endParaRPr lang="cs-CZ" b="1" dirty="0">
              <a:solidFill>
                <a:srgbClr val="00B0F0"/>
              </a:solidFill>
            </a:endParaRPr>
          </a:p>
        </p:txBody>
      </p:sp>
    </p:spTree>
    <p:extLst>
      <p:ext uri="{BB962C8B-B14F-4D97-AF65-F5344CB8AC3E}">
        <p14:creationId xmlns:p14="http://schemas.microsoft.com/office/powerpoint/2010/main" val="3862274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p:cNvSpPr>
          <p:nvPr/>
        </p:nvSpPr>
        <p:spPr>
          <a:xfrm>
            <a:off x="342000" y="614768"/>
            <a:ext cx="8460000" cy="5628464"/>
          </a:xfrm>
          <a:prstGeom prst="rect">
            <a:avLst/>
          </a:prstGeom>
          <a:solidFill>
            <a:schemeClr val="bg2"/>
          </a:solidFill>
        </p:spPr>
        <p:txBody>
          <a:bodyPr wrap="square">
            <a:spAutoFit/>
          </a:bodyPr>
          <a:lstStyle/>
          <a:p>
            <a:pPr algn="just">
              <a:lnSpc>
                <a:spcPct val="114000"/>
              </a:lnSpc>
              <a:spcAft>
                <a:spcPts val="600"/>
              </a:spcAft>
            </a:pPr>
            <a:r>
              <a:rPr lang="cs-CZ" sz="1400" dirty="0">
                <a:solidFill>
                  <a:srgbClr val="C00000"/>
                </a:solidFill>
              </a:rPr>
              <a:t>Pro konkrétní aplikaci TIA v zemích EU je charakteristická metodická procedura sestávající ze čtyř základních kroků: </a:t>
            </a:r>
          </a:p>
          <a:p>
            <a:pPr marL="342900" indent="-342900" algn="just">
              <a:lnSpc>
                <a:spcPct val="114000"/>
              </a:lnSpc>
              <a:buFont typeface="+mj-lt"/>
              <a:buAutoNum type="arabicPeriod"/>
            </a:pPr>
            <a:r>
              <a:rPr lang="cs-CZ" sz="1400" b="1" dirty="0">
                <a:solidFill>
                  <a:srgbClr val="C00000"/>
                </a:solidFill>
              </a:rPr>
              <a:t>screening –. posouzení zda je v daném případě metodu TIA účelné aplikovat,</a:t>
            </a:r>
          </a:p>
          <a:p>
            <a:pPr marL="342900" indent="-342900" algn="just">
              <a:lnSpc>
                <a:spcPct val="114000"/>
              </a:lnSpc>
              <a:buFont typeface="+mj-lt"/>
              <a:buAutoNum type="arabicPeriod"/>
            </a:pPr>
            <a:r>
              <a:rPr lang="cs-CZ" sz="1400" b="1" dirty="0">
                <a:solidFill>
                  <a:srgbClr val="C00000"/>
                </a:solidFill>
              </a:rPr>
              <a:t>scoping – určení rozsahu intervence/projektu determinující hierarchickou úroveň aplikace TIA (uvedené dva kroky musí respektovat příslušné národní regulační rámce),</a:t>
            </a:r>
          </a:p>
          <a:p>
            <a:pPr marL="342900" indent="-342900" algn="just">
              <a:lnSpc>
                <a:spcPct val="114000"/>
              </a:lnSpc>
              <a:buFont typeface="+mj-lt"/>
              <a:buAutoNum type="arabicPeriod"/>
            </a:pPr>
            <a:r>
              <a:rPr lang="cs-CZ" sz="1400" b="1" dirty="0">
                <a:solidFill>
                  <a:srgbClr val="C00000"/>
                </a:solidFill>
              </a:rPr>
              <a:t>analyzing – analýza potenciálních možností  aplikace kvantitativních a kvalitativních  přístupů,  </a:t>
            </a:r>
          </a:p>
          <a:p>
            <a:pPr marL="342900" indent="-342900" algn="just">
              <a:lnSpc>
                <a:spcPct val="114000"/>
              </a:lnSpc>
              <a:spcAft>
                <a:spcPts val="600"/>
              </a:spcAft>
              <a:buFont typeface="+mj-lt"/>
              <a:buAutoNum type="arabicPeriod"/>
            </a:pPr>
            <a:r>
              <a:rPr lang="cs-CZ" sz="1400" b="1" dirty="0">
                <a:solidFill>
                  <a:srgbClr val="C00000"/>
                </a:solidFill>
              </a:rPr>
              <a:t>assessing – vlastní posouzení intervencí/projektů vztahující se k dotčenému území na základě multikriteriální analýzy (s případným zohledněním názorů hlavních stakeholderů).</a:t>
            </a:r>
          </a:p>
          <a:p>
            <a:pPr algn="just">
              <a:lnSpc>
                <a:spcPct val="114000"/>
              </a:lnSpc>
              <a:spcAft>
                <a:spcPts val="600"/>
              </a:spcAft>
            </a:pPr>
            <a:r>
              <a:rPr lang="cs-CZ" sz="1400" dirty="0">
                <a:solidFill>
                  <a:srgbClr val="C00000"/>
                </a:solidFill>
              </a:rPr>
              <a:t>TIA klade důraz na využití jednoduchých metod v zájmu co nejsnazší aplikace veřejnými správními institucemi (nejčastěji jde o regionální a lokální instituce zodpovědné za územní plánování působící v interakci s centrálními institucemi). Tento přístup koresponduje s perspektivním charakterem hodnocení, pro které logicky nejsou k dispozici všechna relevantní data – alternativní využití predikcí je pak spojeno s řadou nejistot, které nemůže odstranit ani využití sofistikovaných matematicko-statistických modelů kladoucích důraz na dosavadní vývojové trendy v dané oblasti. Významným problémem jsou rovněž obtíže s dosahováním potřebného konsensu mezi příslušnými aktéry, které výrazně narůstají s rostoucí složitostí a časovým horizontem intervencí resp. projektů. Na druhé straně je potřebné zmínit relativně snadnou replikovatelnost metody vytvářející potřebný prostor pro její flexibilní aplikaci s využitím bottom-up přístupu a rovněž pro účelné zohlednění institucionální a plánovací tradice jednotlivých členských zemí EU. Za největší praktický problém spojený se zaváděním resp. prováděním TIA  na národní úrovni je považována neochota centrálních institucí (odvíjející se od malých  zkušenosti v dané oblasti) a na regionální a lokální úrovni pak všeobecná skepse ohledně možností ovlivňovat rozhodnutí přijímaná centrálními institucemi.</a:t>
            </a:r>
            <a:endParaRPr lang="cs-CZ" sz="1600" dirty="0">
              <a:solidFill>
                <a:srgbClr val="C00000"/>
              </a:solidFill>
            </a:endParaRPr>
          </a:p>
        </p:txBody>
      </p:sp>
    </p:spTree>
    <p:extLst>
      <p:ext uri="{BB962C8B-B14F-4D97-AF65-F5344CB8AC3E}">
        <p14:creationId xmlns:p14="http://schemas.microsoft.com/office/powerpoint/2010/main" val="3972136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noChangeAspect="1"/>
          </p:cNvSpPr>
          <p:nvPr/>
        </p:nvSpPr>
        <p:spPr>
          <a:xfrm>
            <a:off x="342000" y="657215"/>
            <a:ext cx="8460000" cy="6034729"/>
          </a:xfrm>
          <a:prstGeom prst="rect">
            <a:avLst/>
          </a:prstGeom>
          <a:solidFill>
            <a:schemeClr val="bg2"/>
          </a:solidFill>
        </p:spPr>
        <p:txBody>
          <a:bodyPr wrap="square">
            <a:spAutoFit/>
          </a:bodyPr>
          <a:lstStyle/>
          <a:p>
            <a:pPr algn="just">
              <a:lnSpc>
                <a:spcPct val="114000"/>
              </a:lnSpc>
              <a:spcAft>
                <a:spcPts val="600"/>
              </a:spcAft>
            </a:pPr>
            <a:r>
              <a:rPr lang="cs-CZ" sz="2400" b="1" dirty="0">
                <a:solidFill>
                  <a:srgbClr val="C00000"/>
                </a:solidFill>
              </a:rPr>
              <a:t>Zavádění TIA v České republice</a:t>
            </a:r>
          </a:p>
          <a:p>
            <a:pPr algn="just">
              <a:lnSpc>
                <a:spcPct val="114000"/>
              </a:lnSpc>
              <a:spcAft>
                <a:spcPts val="600"/>
              </a:spcAft>
              <a:tabLst>
                <a:tab pos="179705" algn="l"/>
              </a:tabLst>
            </a:pPr>
            <a:r>
              <a:rPr lang="cs-CZ" sz="1400" dirty="0">
                <a:solidFill>
                  <a:srgbClr val="C00000"/>
                </a:solidFill>
                <a:latin typeface="+mj-lt"/>
                <a:ea typeface="Times New Roman"/>
                <a:cs typeface="RePublic Std"/>
              </a:rPr>
              <a:t>V roce 2015 nechalo MMR zpracovat metodiku TIA (Hodnocení územních dopadů) zaměřenou na posuzování projektových záměrů v českém institucionálním rámci (Nosek, Urbanismus a územní rozvoj, 2017). Předpokládá se, že na  základě  tohoto hodnocení budou  moci  veřejné subjekty (především  města, obce, kraje, ministerstva a jejich organizace) snáze rozhodovat zdali danou intervenci realizovat či nikoliv. V tomto kontextu pak nejde pouze o deklarované cíle TIA, ale především o různorodé potenciální územní aplikace této metody umožňující rozhodovat který hodnocený projekt má  větší  efekt/přínos pro rozvoj území v případě naplnění stanoveného cíle. </a:t>
            </a:r>
            <a:r>
              <a:rPr lang="cs-CZ" sz="1400" b="1" dirty="0">
                <a:solidFill>
                  <a:srgbClr val="C00000"/>
                </a:solidFill>
                <a:latin typeface="+mj-lt"/>
                <a:ea typeface="Times New Roman"/>
                <a:cs typeface="RePublic Std"/>
              </a:rPr>
              <a:t>V tomto směru tedy vytváří předpoklady pro  kvalifikovaný výběr projektů/záměrů či jejich variant, které představují nejefektivnější řešení nejen z hlediska nákladů a přínosů v oblasti kterou chce investor/realizátor řešit, ale i z hlediska nákladů a přínosů v územích dotčených danou intervencí (které mohou výrazně vyšší než primární lokální vazby daného projektu). Podle vypracovaných metodik </a:t>
            </a:r>
            <a:r>
              <a:rPr lang="cs-CZ" sz="1400" dirty="0">
                <a:solidFill>
                  <a:srgbClr val="C00000"/>
                </a:solidFill>
                <a:latin typeface="+mj-lt"/>
                <a:ea typeface="Times New Roman"/>
                <a:cs typeface="RePublic Std"/>
              </a:rPr>
              <a:t>(např. Berman Group, 2016) hodnocení obsahuje komentář, jakým způsobem bylo posouzení provedeno, a jakým způsobem byly jednotlivé dopady posouzeny a rozčleněny do vybraných kategorií (projekty se zásadním, středním a malým dopadem).</a:t>
            </a:r>
          </a:p>
          <a:p>
            <a:pPr algn="just">
              <a:lnSpc>
                <a:spcPct val="114000"/>
              </a:lnSpc>
              <a:spcAft>
                <a:spcPts val="600"/>
              </a:spcAft>
              <a:tabLst>
                <a:tab pos="179705" algn="l"/>
              </a:tabLst>
            </a:pPr>
            <a:r>
              <a:rPr lang="cs-CZ" sz="1400" dirty="0">
                <a:solidFill>
                  <a:srgbClr val="C00000"/>
                </a:solidFill>
                <a:latin typeface="+mj-lt"/>
                <a:ea typeface="Times New Roman"/>
                <a:cs typeface="RePublic Std"/>
              </a:rPr>
              <a:t>Závěrem je možné konstatovat, že zavádění metody TIA v České republice  by mělo významný vliv nejen na zvýšení celkové efektivnosti intervencí, ale i na kvalitu podnikatelského a sociálního prostředí resp. kvalita života a rovněž na kvalitu institucionálního prostředí, která s předchozími komponentami často velmi úzce souvisí. Zároveň jde o významný nástroj podporující decentralizaci rozhodování ve veřejné  správě a tím i jeho žádoucí přiblížení občanům.  Z praktických příkladů pak lze uvést originální metodu multikriteriálního hodnocení dopravních projektů (Viturka a kol. 2015 a 2023).</a:t>
            </a:r>
          </a:p>
          <a:p>
            <a:pPr algn="just">
              <a:lnSpc>
                <a:spcPct val="114000"/>
              </a:lnSpc>
              <a:spcBef>
                <a:spcPts val="1200"/>
              </a:spcBef>
            </a:pPr>
            <a:r>
              <a:rPr lang="cs-CZ" sz="1400" dirty="0">
                <a:solidFill>
                  <a:srgbClr val="FFFF00"/>
                </a:solidFill>
                <a:latin typeface="+mj-lt"/>
              </a:rPr>
              <a:t>				</a:t>
            </a:r>
          </a:p>
        </p:txBody>
      </p:sp>
    </p:spTree>
    <p:extLst>
      <p:ext uri="{BB962C8B-B14F-4D97-AF65-F5344CB8AC3E}">
        <p14:creationId xmlns:p14="http://schemas.microsoft.com/office/powerpoint/2010/main" val="3795763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a:spLocks noChangeAspect="1"/>
          </p:cNvSpPr>
          <p:nvPr/>
        </p:nvSpPr>
        <p:spPr>
          <a:xfrm>
            <a:off x="342000" y="595275"/>
            <a:ext cx="8460000" cy="5667449"/>
          </a:xfrm>
          <a:prstGeom prst="rect">
            <a:avLst/>
          </a:prstGeom>
          <a:solidFill>
            <a:schemeClr val="bg2"/>
          </a:solidFill>
        </p:spPr>
        <p:txBody>
          <a:bodyPr wrap="square">
            <a:spAutoFit/>
          </a:bodyPr>
          <a:lstStyle/>
          <a:p>
            <a:pPr algn="just">
              <a:lnSpc>
                <a:spcPct val="114000"/>
              </a:lnSpc>
              <a:spcAft>
                <a:spcPts val="1200"/>
              </a:spcAft>
            </a:pPr>
            <a:r>
              <a:rPr lang="cs-CZ" sz="2400" b="1" dirty="0">
                <a:solidFill>
                  <a:srgbClr val="C00000"/>
                </a:solidFill>
              </a:rPr>
              <a:t>Systémové vazby TIA</a:t>
            </a:r>
            <a:endParaRPr lang="cs-CZ" sz="2000" b="1" dirty="0">
              <a:solidFill>
                <a:srgbClr val="C00000"/>
              </a:solidFill>
            </a:endParaRPr>
          </a:p>
          <a:p>
            <a:pPr algn="just">
              <a:lnSpc>
                <a:spcPct val="114000"/>
              </a:lnSpc>
              <a:spcAft>
                <a:spcPts val="600"/>
              </a:spcAft>
            </a:pPr>
            <a:r>
              <a:rPr lang="cs-CZ" sz="1400" dirty="0">
                <a:solidFill>
                  <a:srgbClr val="C00000"/>
                </a:solidFill>
              </a:rPr>
              <a:t>Systémové vazby TIA, kromě její metodologické návaznosti  na metodu EIA, se logicky vztahují k územnímu rozvoji a v tomto kontextu zohledňují relevantní plánovací procesy a realizaci příslušných záměrů včetně funkcí a aktivit územní správy a samosprávy. Při její aplikaci jde přednostně o regionální úroveň a příčinné souvislosti spojené s realizací dané intervence resp. projektu. K tomu je nezbytné podotknout, že TIA nenahrazuje nástroje jako je studie proveditelnosti a neřeší tedy problém zda je projekt vhodné realizovat z hlediska jeho finanční resp. ekonomické návratnosti. Pochopitelně také nenahrazuje  ani zavedené správní postupy, jako je územní plánování či EIA.</a:t>
            </a:r>
          </a:p>
          <a:p>
            <a:pPr algn="just">
              <a:lnSpc>
                <a:spcPct val="114000"/>
              </a:lnSpc>
              <a:spcAft>
                <a:spcPts val="600"/>
              </a:spcAft>
            </a:pPr>
            <a:r>
              <a:rPr lang="cs-CZ" sz="1400" dirty="0">
                <a:solidFill>
                  <a:srgbClr val="C00000"/>
                </a:solidFill>
              </a:rPr>
              <a:t>Popsané přístupy k aplikaci TIA jsou modifikovány, kombinovány a doplněny novými postupy do uceleného, široce využitelného metodického postupu hodnocení územních dopadů na projektové úrovni, případně za určitých podmínek i na úrovni programové. Vytvořená metodika je založena na komplexním pohledu  na  území,  zohledňuje  hierarchický  význam  území  a  sídelní  strukturu i typologickou odlišnost jednotlivých území. V průběhu zpracování počítá s propojením jednotlivých složek a prvků v území, přičemž zohledňuje geografické pravidelností v uspořádání území a současně bere v úvahu jedinečnou povahu každé intervence. Na druhé straně nehodnotí zdali projekt  je  či  není  možné  realizovat  podle  stávajících platných  norem  (soulad  s územně  plánovací dokumentací,  legislativa  v oblasti  ochrany  životního  prostředí  apod.)  a nenahrazuje tedy jiné již zavedené procesy posuzování a povolování projektů jako je SEA či EIA, ani posuzování projektu v kontextu ÚPD. Za zcela zásadní otázku pak je považováno posouzení dopadů na hlavní cílové skupiny stakeholderů. Zde je přitom důležité nejenom to o jakou skupinu se jedná, ale i zda bude mít projekt stejný vliv na všechny cílové skupiny, nebo zda bude na některé skupiny působit odlišně.</a:t>
            </a:r>
            <a:r>
              <a:rPr lang="cs-CZ" sz="1600" dirty="0">
                <a:solidFill>
                  <a:srgbClr val="FFFF00"/>
                </a:solidFill>
              </a:rPr>
              <a:t>				</a:t>
            </a:r>
          </a:p>
        </p:txBody>
      </p:sp>
    </p:spTree>
    <p:extLst>
      <p:ext uri="{BB962C8B-B14F-4D97-AF65-F5344CB8AC3E}">
        <p14:creationId xmlns:p14="http://schemas.microsoft.com/office/powerpoint/2010/main" val="38622740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řehlednost">
  <a:themeElements>
    <a:clrScheme name="Přehlednost">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 klasické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řehlednost">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1964</TotalTime>
  <Words>1432</Words>
  <Application>Microsoft Office PowerPoint</Application>
  <PresentationFormat>Předvádění na obrazovce (4:3)</PresentationFormat>
  <Paragraphs>31</Paragraphs>
  <Slides>6</Slides>
  <Notes>5</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vt:i4>
      </vt:variant>
    </vt:vector>
  </HeadingPairs>
  <TitlesOfParts>
    <vt:vector size="10" baseType="lpstr">
      <vt:lpstr>Arial</vt:lpstr>
      <vt:lpstr>Calibri</vt:lpstr>
      <vt:lpstr>Wingdings</vt:lpstr>
      <vt:lpstr>Přehlednost</vt:lpstr>
      <vt:lpstr> HodnocenÍ územních dopadů (territorial impact assessment)  Prof. RNDr. Milan Viturka, CSc.: Regionální ekonomie a politika II.  </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Mezinárodní spolupráce z pohledu malých a středních firem</dc:title>
  <dc:creator>Tóthová Dominika</dc:creator>
  <cp:lastModifiedBy>Milan Viturka</cp:lastModifiedBy>
  <cp:revision>366</cp:revision>
  <cp:lastPrinted>2020-03-30T08:07:37Z</cp:lastPrinted>
  <dcterms:created xsi:type="dcterms:W3CDTF">2016-03-03T14:15:08Z</dcterms:created>
  <dcterms:modified xsi:type="dcterms:W3CDTF">2023-03-10T14:42:47Z</dcterms:modified>
</cp:coreProperties>
</file>