
<file path=[Content_Types].xml><?xml version="1.0" encoding="utf-8"?>
<Types xmlns="http://schemas.openxmlformats.org/package/2006/content-types">
  <Default Extension="emf" ContentType="image/x-emf"/>
  <Default Extension="jpg" ContentType="image/jp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256" r:id="rId2"/>
    <p:sldId id="257" r:id="rId3"/>
    <p:sldId id="258" r:id="rId4"/>
    <p:sldId id="259" r:id="rId5"/>
    <p:sldId id="260" r:id="rId6"/>
    <p:sldId id="286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</p:sldIdLst>
  <p:sldSz cx="4610100" cy="3460750"/>
  <p:notesSz cx="4610100" cy="34607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204" autoAdjust="0"/>
  </p:normalViewPr>
  <p:slideViewPr>
    <p:cSldViewPr>
      <p:cViewPr varScale="1">
        <p:scale>
          <a:sx n="142" d="100"/>
          <a:sy n="142" d="100"/>
        </p:scale>
        <p:origin x="1771" y="8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1997075" cy="1730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2611438" y="0"/>
            <a:ext cx="1997075" cy="1730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921700-DC9F-4127-ACFB-C1F9589237E9}" type="datetimeFigureOut">
              <a:rPr lang="en-US" smtClean="0"/>
              <a:t>2/18/2023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527175" y="433388"/>
            <a:ext cx="1555750" cy="11668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460375" y="1665288"/>
            <a:ext cx="3689350" cy="136366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3287713"/>
            <a:ext cx="1997075" cy="1730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2611438" y="3287713"/>
            <a:ext cx="1997075" cy="1730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3FE5AC-E097-4157-8A82-97AB2F362A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6345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Example, probability that heads shows up less or equal than 3 times after flipping it 5 times =&gt; need to sum all probabilities: 0 times, once, twice and three times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3FE5AC-E097-4157-8A82-97AB2F362AFE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0039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When you increase the number of observations (100-&gt;1000) empirical distribution approaches the theoretical one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3FE5AC-E097-4157-8A82-97AB2F362AFE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8125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Example of variance</a:t>
            </a:r>
            <a:r>
              <a:rPr lang="en-US"/>
              <a:t>, darts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3FE5AC-E097-4157-8A82-97AB2F362AFE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7109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9860" y="271891"/>
            <a:ext cx="4410379" cy="2444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691515" y="1938020"/>
            <a:ext cx="3227070" cy="8651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2/18/2023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rgbClr val="7F7F7F"/>
                </a:solidFill>
                <a:latin typeface="Book Antiqua"/>
                <a:cs typeface="Book Antiqua"/>
              </a:defRPr>
            </a:lvl1pPr>
          </a:lstStyle>
          <a:p>
            <a:pPr marL="254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pc="-5" dirty="0"/>
              <a:t>‹#›</a:t>
            </a:fld>
            <a:r>
              <a:rPr spc="-85" dirty="0"/>
              <a:t> </a:t>
            </a:r>
            <a:r>
              <a:rPr spc="-5" dirty="0"/>
              <a:t>/</a:t>
            </a:r>
            <a:r>
              <a:rPr spc="-80" dirty="0"/>
              <a:t> </a:t>
            </a:r>
            <a:r>
              <a:rPr spc="-5" dirty="0"/>
              <a:t>30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150" b="0" i="0">
                <a:solidFill>
                  <a:schemeClr val="tx1"/>
                </a:solidFill>
                <a:latin typeface="Book Antiqua"/>
                <a:cs typeface="Book Antiqu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Book Antiqua"/>
                <a:cs typeface="Book Antiqu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2/18/2023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rgbClr val="7F7F7F"/>
                </a:solidFill>
                <a:latin typeface="Book Antiqua"/>
                <a:cs typeface="Book Antiqua"/>
              </a:defRPr>
            </a:lvl1pPr>
          </a:lstStyle>
          <a:p>
            <a:pPr marL="254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pc="-5" dirty="0"/>
              <a:t>‹#›</a:t>
            </a:fld>
            <a:r>
              <a:rPr spc="-85" dirty="0"/>
              <a:t> </a:t>
            </a:r>
            <a:r>
              <a:rPr spc="-5" dirty="0"/>
              <a:t>/</a:t>
            </a:r>
            <a:r>
              <a:rPr spc="-80" dirty="0"/>
              <a:t> </a:t>
            </a:r>
            <a:r>
              <a:rPr spc="-5" dirty="0"/>
              <a:t>30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150" b="0" i="0">
                <a:solidFill>
                  <a:schemeClr val="tx1"/>
                </a:solidFill>
                <a:latin typeface="Book Antiqua"/>
                <a:cs typeface="Book Antiqu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30505" y="795972"/>
            <a:ext cx="2005393" cy="22840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374201" y="795972"/>
            <a:ext cx="2005393" cy="22840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2/18/2023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rgbClr val="7F7F7F"/>
                </a:solidFill>
                <a:latin typeface="Book Antiqua"/>
                <a:cs typeface="Book Antiqua"/>
              </a:defRPr>
            </a:lvl1pPr>
          </a:lstStyle>
          <a:p>
            <a:pPr marL="254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pc="-5" dirty="0"/>
              <a:t>‹#›</a:t>
            </a:fld>
            <a:r>
              <a:rPr spc="-85" dirty="0"/>
              <a:t> </a:t>
            </a:r>
            <a:r>
              <a:rPr spc="-5" dirty="0"/>
              <a:t>/</a:t>
            </a:r>
            <a:r>
              <a:rPr spc="-80" dirty="0"/>
              <a:t> </a:t>
            </a:r>
            <a:r>
              <a:rPr spc="-5" dirty="0"/>
              <a:t>30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150" b="0" i="0">
                <a:solidFill>
                  <a:schemeClr val="tx1"/>
                </a:solidFill>
                <a:latin typeface="Book Antiqua"/>
                <a:cs typeface="Book Antiqu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2/18/2023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rgbClr val="7F7F7F"/>
                </a:solidFill>
                <a:latin typeface="Book Antiqua"/>
                <a:cs typeface="Book Antiqua"/>
              </a:defRPr>
            </a:lvl1pPr>
          </a:lstStyle>
          <a:p>
            <a:pPr marL="254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pc="-5" dirty="0"/>
              <a:t>‹#›</a:t>
            </a:fld>
            <a:r>
              <a:rPr spc="-85" dirty="0"/>
              <a:t> </a:t>
            </a:r>
            <a:r>
              <a:rPr spc="-5" dirty="0"/>
              <a:t>/</a:t>
            </a:r>
            <a:r>
              <a:rPr spc="-80" dirty="0"/>
              <a:t> </a:t>
            </a:r>
            <a:r>
              <a:rPr spc="-5" dirty="0"/>
              <a:t>30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2/18/2023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rgbClr val="7F7F7F"/>
                </a:solidFill>
                <a:latin typeface="Book Antiqua"/>
                <a:cs typeface="Book Antiqua"/>
              </a:defRPr>
            </a:lvl1pPr>
          </a:lstStyle>
          <a:p>
            <a:pPr marL="254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pc="-5" dirty="0"/>
              <a:t>‹#›</a:t>
            </a:fld>
            <a:r>
              <a:rPr spc="-85" dirty="0"/>
              <a:t> </a:t>
            </a:r>
            <a:r>
              <a:rPr spc="-5" dirty="0"/>
              <a:t>/</a:t>
            </a:r>
            <a:r>
              <a:rPr spc="-80" dirty="0"/>
              <a:t> </a:t>
            </a:r>
            <a:r>
              <a:rPr spc="-5" dirty="0"/>
              <a:t>30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3095448" y="3281704"/>
            <a:ext cx="43180" cy="30480"/>
          </a:xfrm>
          <a:custGeom>
            <a:avLst/>
            <a:gdLst/>
            <a:ahLst/>
            <a:cxnLst/>
            <a:rect l="l" t="t" r="r" b="b"/>
            <a:pathLst>
              <a:path w="43180" h="30479">
                <a:moveTo>
                  <a:pt x="0" y="30366"/>
                </a:moveTo>
                <a:lnTo>
                  <a:pt x="43019" y="30366"/>
                </a:lnTo>
                <a:lnTo>
                  <a:pt x="43019" y="0"/>
                </a:lnTo>
                <a:lnTo>
                  <a:pt x="0" y="0"/>
                </a:lnTo>
                <a:lnTo>
                  <a:pt x="0" y="30366"/>
                </a:lnTo>
                <a:close/>
              </a:path>
            </a:pathLst>
          </a:custGeom>
          <a:ln w="5060">
            <a:solidFill>
              <a:srgbClr val="99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3015831" y="3277742"/>
            <a:ext cx="25400" cy="38100"/>
          </a:xfrm>
          <a:custGeom>
            <a:avLst/>
            <a:gdLst/>
            <a:ahLst/>
            <a:cxnLst/>
            <a:rect l="l" t="t" r="r" b="b"/>
            <a:pathLst>
              <a:path w="254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</a:pathLst>
          </a:custGeom>
          <a:solidFill>
            <a:srgbClr val="CCCC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3193633" y="3277742"/>
            <a:ext cx="25400" cy="38100"/>
          </a:xfrm>
          <a:custGeom>
            <a:avLst/>
            <a:gdLst/>
            <a:ahLst/>
            <a:cxnLst/>
            <a:rect l="l" t="t" r="r" b="b"/>
            <a:pathLst>
              <a:path w="25400" h="38100">
                <a:moveTo>
                  <a:pt x="0" y="0"/>
                </a:moveTo>
                <a:lnTo>
                  <a:pt x="0" y="38100"/>
                </a:lnTo>
                <a:lnTo>
                  <a:pt x="25400" y="19050"/>
                </a:lnTo>
                <a:lnTo>
                  <a:pt x="0" y="0"/>
                </a:lnTo>
                <a:close/>
              </a:path>
            </a:pathLst>
          </a:custGeom>
          <a:solidFill>
            <a:srgbClr val="CCCC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3344696" y="3291826"/>
            <a:ext cx="43180" cy="30480"/>
          </a:xfrm>
          <a:custGeom>
            <a:avLst/>
            <a:gdLst/>
            <a:ahLst/>
            <a:cxnLst/>
            <a:rect l="l" t="t" r="r" b="b"/>
            <a:pathLst>
              <a:path w="43179" h="30479">
                <a:moveTo>
                  <a:pt x="0" y="30366"/>
                </a:moveTo>
                <a:lnTo>
                  <a:pt x="43019" y="30366"/>
                </a:lnTo>
                <a:lnTo>
                  <a:pt x="43019" y="0"/>
                </a:lnTo>
                <a:lnTo>
                  <a:pt x="0" y="0"/>
                </a:lnTo>
                <a:lnTo>
                  <a:pt x="0" y="30366"/>
                </a:lnTo>
                <a:close/>
              </a:path>
            </a:pathLst>
          </a:custGeom>
          <a:ln w="5060">
            <a:solidFill>
              <a:srgbClr val="99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3355188" y="3281552"/>
            <a:ext cx="43180" cy="30480"/>
          </a:xfrm>
          <a:custGeom>
            <a:avLst/>
            <a:gdLst/>
            <a:ahLst/>
            <a:cxnLst/>
            <a:rect l="l" t="t" r="r" b="b"/>
            <a:pathLst>
              <a:path w="43179" h="30479">
                <a:moveTo>
                  <a:pt x="0" y="10160"/>
                </a:moveTo>
                <a:lnTo>
                  <a:pt x="0" y="0"/>
                </a:lnTo>
                <a:lnTo>
                  <a:pt x="43180" y="0"/>
                </a:lnTo>
                <a:lnTo>
                  <a:pt x="43180" y="30480"/>
                </a:lnTo>
                <a:lnTo>
                  <a:pt x="33020" y="30480"/>
                </a:lnTo>
              </a:path>
            </a:pathLst>
          </a:custGeom>
          <a:ln w="5060">
            <a:solidFill>
              <a:srgbClr val="99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3365348" y="3271392"/>
            <a:ext cx="43180" cy="30480"/>
          </a:xfrm>
          <a:custGeom>
            <a:avLst/>
            <a:gdLst/>
            <a:ahLst/>
            <a:cxnLst/>
            <a:rect l="l" t="t" r="r" b="b"/>
            <a:pathLst>
              <a:path w="43179" h="30479">
                <a:moveTo>
                  <a:pt x="0" y="10160"/>
                </a:moveTo>
                <a:lnTo>
                  <a:pt x="0" y="0"/>
                </a:lnTo>
                <a:lnTo>
                  <a:pt x="43180" y="0"/>
                </a:lnTo>
                <a:lnTo>
                  <a:pt x="43180" y="30480"/>
                </a:lnTo>
                <a:lnTo>
                  <a:pt x="33020" y="30480"/>
                </a:lnTo>
              </a:path>
            </a:pathLst>
          </a:custGeom>
          <a:ln w="5060">
            <a:solidFill>
              <a:srgbClr val="99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k object 22"/>
          <p:cNvSpPr/>
          <p:nvPr/>
        </p:nvSpPr>
        <p:spPr>
          <a:xfrm>
            <a:off x="3281527" y="3277742"/>
            <a:ext cx="203200" cy="38100"/>
          </a:xfrm>
          <a:custGeom>
            <a:avLst/>
            <a:gdLst/>
            <a:ahLst/>
            <a:cxnLst/>
            <a:rect l="l" t="t" r="r" b="b"/>
            <a:pathLst>
              <a:path w="2032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  <a:path w="203200" h="38100">
                <a:moveTo>
                  <a:pt x="177802" y="0"/>
                </a:moveTo>
                <a:lnTo>
                  <a:pt x="177802" y="38100"/>
                </a:lnTo>
                <a:lnTo>
                  <a:pt x="203202" y="19050"/>
                </a:lnTo>
                <a:lnTo>
                  <a:pt x="177802" y="0"/>
                </a:lnTo>
                <a:close/>
              </a:path>
            </a:pathLst>
          </a:custGeom>
          <a:solidFill>
            <a:srgbClr val="CCCC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k object 23"/>
          <p:cNvSpPr/>
          <p:nvPr/>
        </p:nvSpPr>
        <p:spPr>
          <a:xfrm>
            <a:off x="3636138" y="3284092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99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k object 24"/>
          <p:cNvSpPr/>
          <p:nvPr/>
        </p:nvSpPr>
        <p:spPr>
          <a:xfrm>
            <a:off x="3547237" y="3277742"/>
            <a:ext cx="203200" cy="38100"/>
          </a:xfrm>
          <a:custGeom>
            <a:avLst/>
            <a:gdLst/>
            <a:ahLst/>
            <a:cxnLst/>
            <a:rect l="l" t="t" r="r" b="b"/>
            <a:pathLst>
              <a:path w="2032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  <a:path w="203200" h="38100">
                <a:moveTo>
                  <a:pt x="177802" y="0"/>
                </a:moveTo>
                <a:lnTo>
                  <a:pt x="177802" y="38100"/>
                </a:lnTo>
                <a:lnTo>
                  <a:pt x="203202" y="19050"/>
                </a:lnTo>
                <a:lnTo>
                  <a:pt x="177802" y="0"/>
                </a:lnTo>
                <a:close/>
              </a:path>
            </a:pathLst>
          </a:custGeom>
          <a:solidFill>
            <a:srgbClr val="CCCC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k object 25"/>
          <p:cNvSpPr/>
          <p:nvPr/>
        </p:nvSpPr>
        <p:spPr>
          <a:xfrm>
            <a:off x="3623438" y="3271392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CCCC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k object 26"/>
          <p:cNvSpPr/>
          <p:nvPr/>
        </p:nvSpPr>
        <p:spPr>
          <a:xfrm>
            <a:off x="3636138" y="3296792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CCCC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k object 27"/>
          <p:cNvSpPr/>
          <p:nvPr/>
        </p:nvSpPr>
        <p:spPr>
          <a:xfrm>
            <a:off x="3623438" y="3309492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CCCC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k object 28"/>
          <p:cNvSpPr/>
          <p:nvPr/>
        </p:nvSpPr>
        <p:spPr>
          <a:xfrm>
            <a:off x="3636138" y="3322192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CCCC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bk object 29"/>
          <p:cNvSpPr/>
          <p:nvPr/>
        </p:nvSpPr>
        <p:spPr>
          <a:xfrm>
            <a:off x="3889147" y="3271392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99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bk object 30"/>
          <p:cNvSpPr/>
          <p:nvPr/>
        </p:nvSpPr>
        <p:spPr>
          <a:xfrm>
            <a:off x="3901847" y="3284092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99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bk object 31"/>
          <p:cNvSpPr/>
          <p:nvPr/>
        </p:nvSpPr>
        <p:spPr>
          <a:xfrm>
            <a:off x="3901847" y="3296792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99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bk object 32"/>
          <p:cNvSpPr/>
          <p:nvPr/>
        </p:nvSpPr>
        <p:spPr>
          <a:xfrm>
            <a:off x="3812946" y="3277742"/>
            <a:ext cx="203200" cy="38100"/>
          </a:xfrm>
          <a:custGeom>
            <a:avLst/>
            <a:gdLst/>
            <a:ahLst/>
            <a:cxnLst/>
            <a:rect l="l" t="t" r="r" b="b"/>
            <a:pathLst>
              <a:path w="2032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  <a:path w="203200" h="38100">
                <a:moveTo>
                  <a:pt x="177802" y="0"/>
                </a:moveTo>
                <a:lnTo>
                  <a:pt x="177802" y="38100"/>
                </a:lnTo>
                <a:lnTo>
                  <a:pt x="203202" y="19050"/>
                </a:lnTo>
                <a:lnTo>
                  <a:pt x="177802" y="0"/>
                </a:lnTo>
                <a:close/>
              </a:path>
            </a:pathLst>
          </a:custGeom>
          <a:solidFill>
            <a:srgbClr val="CCCC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bk object 33"/>
          <p:cNvSpPr/>
          <p:nvPr/>
        </p:nvSpPr>
        <p:spPr>
          <a:xfrm>
            <a:off x="3889147" y="3309492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CCCC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bk object 34"/>
          <p:cNvSpPr/>
          <p:nvPr/>
        </p:nvSpPr>
        <p:spPr>
          <a:xfrm>
            <a:off x="3901847" y="3322192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CCCC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bk object 35"/>
          <p:cNvSpPr/>
          <p:nvPr/>
        </p:nvSpPr>
        <p:spPr>
          <a:xfrm>
            <a:off x="4154844" y="3271392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99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bk object 36"/>
          <p:cNvSpPr/>
          <p:nvPr/>
        </p:nvSpPr>
        <p:spPr>
          <a:xfrm>
            <a:off x="4167544" y="3284092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99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bk object 37"/>
          <p:cNvSpPr/>
          <p:nvPr/>
        </p:nvSpPr>
        <p:spPr>
          <a:xfrm>
            <a:off x="4167544" y="3296792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99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bk object 38"/>
          <p:cNvSpPr/>
          <p:nvPr/>
        </p:nvSpPr>
        <p:spPr>
          <a:xfrm>
            <a:off x="4154844" y="3309492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99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bk object 39"/>
          <p:cNvSpPr/>
          <p:nvPr/>
        </p:nvSpPr>
        <p:spPr>
          <a:xfrm>
            <a:off x="4167544" y="3322192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99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bk object 40"/>
          <p:cNvSpPr/>
          <p:nvPr/>
        </p:nvSpPr>
        <p:spPr>
          <a:xfrm>
            <a:off x="4451033" y="3301872"/>
            <a:ext cx="20320" cy="20320"/>
          </a:xfrm>
          <a:custGeom>
            <a:avLst/>
            <a:gdLst/>
            <a:ahLst/>
            <a:cxnLst/>
            <a:rect l="l" t="t" r="r" b="b"/>
            <a:pathLst>
              <a:path w="20320" h="20320">
                <a:moveTo>
                  <a:pt x="0" y="0"/>
                </a:moveTo>
                <a:lnTo>
                  <a:pt x="20320" y="20320"/>
                </a:lnTo>
              </a:path>
            </a:pathLst>
          </a:custGeom>
          <a:ln w="7591">
            <a:solidFill>
              <a:srgbClr val="99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bk object 41"/>
          <p:cNvSpPr/>
          <p:nvPr/>
        </p:nvSpPr>
        <p:spPr>
          <a:xfrm>
            <a:off x="4423969" y="3275377"/>
            <a:ext cx="30480" cy="30480"/>
          </a:xfrm>
          <a:custGeom>
            <a:avLst/>
            <a:gdLst/>
            <a:ahLst/>
            <a:cxnLst/>
            <a:rect l="l" t="t" r="r" b="b"/>
            <a:pathLst>
              <a:path w="30479" h="30479">
                <a:moveTo>
                  <a:pt x="30366" y="15183"/>
                </a:moveTo>
                <a:lnTo>
                  <a:pt x="30366" y="6797"/>
                </a:lnTo>
                <a:lnTo>
                  <a:pt x="23568" y="0"/>
                </a:lnTo>
                <a:lnTo>
                  <a:pt x="15183" y="0"/>
                </a:lnTo>
                <a:lnTo>
                  <a:pt x="6797" y="0"/>
                </a:lnTo>
                <a:lnTo>
                  <a:pt x="0" y="6797"/>
                </a:lnTo>
                <a:lnTo>
                  <a:pt x="0" y="15183"/>
                </a:lnTo>
                <a:lnTo>
                  <a:pt x="0" y="23568"/>
                </a:lnTo>
                <a:lnTo>
                  <a:pt x="6797" y="30366"/>
                </a:lnTo>
                <a:lnTo>
                  <a:pt x="15183" y="30366"/>
                </a:lnTo>
                <a:lnTo>
                  <a:pt x="23568" y="30366"/>
                </a:lnTo>
                <a:lnTo>
                  <a:pt x="30366" y="23568"/>
                </a:lnTo>
                <a:lnTo>
                  <a:pt x="30366" y="15183"/>
                </a:lnTo>
                <a:close/>
              </a:path>
            </a:pathLst>
          </a:custGeom>
          <a:ln w="5060">
            <a:solidFill>
              <a:srgbClr val="99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bk object 42"/>
          <p:cNvSpPr/>
          <p:nvPr/>
        </p:nvSpPr>
        <p:spPr>
          <a:xfrm>
            <a:off x="4344352" y="3271392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50800"/>
                </a:moveTo>
                <a:lnTo>
                  <a:pt x="35160" y="48796"/>
                </a:lnTo>
                <a:lnTo>
                  <a:pt x="43248" y="43339"/>
                </a:lnTo>
                <a:lnTo>
                  <a:pt x="48762" y="35262"/>
                </a:lnTo>
                <a:lnTo>
                  <a:pt x="50800" y="25400"/>
                </a:lnTo>
                <a:lnTo>
                  <a:pt x="48796" y="15537"/>
                </a:lnTo>
                <a:lnTo>
                  <a:pt x="43339" y="7461"/>
                </a:lnTo>
                <a:lnTo>
                  <a:pt x="35262" y="2004"/>
                </a:lnTo>
                <a:lnTo>
                  <a:pt x="25400" y="0"/>
                </a:lnTo>
                <a:lnTo>
                  <a:pt x="15537" y="2004"/>
                </a:lnTo>
                <a:lnTo>
                  <a:pt x="7461" y="7461"/>
                </a:lnTo>
                <a:lnTo>
                  <a:pt x="2004" y="15537"/>
                </a:lnTo>
                <a:lnTo>
                  <a:pt x="0" y="25400"/>
                </a:lnTo>
              </a:path>
            </a:pathLst>
          </a:custGeom>
          <a:ln w="5060">
            <a:solidFill>
              <a:srgbClr val="99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bk object 43"/>
          <p:cNvSpPr/>
          <p:nvPr/>
        </p:nvSpPr>
        <p:spPr>
          <a:xfrm>
            <a:off x="4329112" y="3289172"/>
            <a:ext cx="30480" cy="12700"/>
          </a:xfrm>
          <a:custGeom>
            <a:avLst/>
            <a:gdLst/>
            <a:ahLst/>
            <a:cxnLst/>
            <a:rect l="l" t="t" r="r" b="b"/>
            <a:pathLst>
              <a:path w="30479" h="12700">
                <a:moveTo>
                  <a:pt x="30480" y="0"/>
                </a:moveTo>
                <a:lnTo>
                  <a:pt x="15240" y="12699"/>
                </a:lnTo>
                <a:lnTo>
                  <a:pt x="0" y="0"/>
                </a:lnTo>
              </a:path>
            </a:pathLst>
          </a:custGeom>
          <a:ln w="5060">
            <a:solidFill>
              <a:srgbClr val="99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bk object 44"/>
          <p:cNvSpPr/>
          <p:nvPr/>
        </p:nvSpPr>
        <p:spPr>
          <a:xfrm>
            <a:off x="4496754" y="3271392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50800"/>
                </a:moveTo>
                <a:lnTo>
                  <a:pt x="15537" y="48796"/>
                </a:lnTo>
                <a:lnTo>
                  <a:pt x="7461" y="43339"/>
                </a:lnTo>
                <a:lnTo>
                  <a:pt x="2004" y="35262"/>
                </a:lnTo>
                <a:lnTo>
                  <a:pt x="0" y="25400"/>
                </a:lnTo>
                <a:lnTo>
                  <a:pt x="2004" y="15537"/>
                </a:lnTo>
                <a:lnTo>
                  <a:pt x="7461" y="7461"/>
                </a:lnTo>
                <a:lnTo>
                  <a:pt x="15537" y="2004"/>
                </a:lnTo>
                <a:lnTo>
                  <a:pt x="25400" y="0"/>
                </a:lnTo>
                <a:lnTo>
                  <a:pt x="35262" y="2004"/>
                </a:lnTo>
                <a:lnTo>
                  <a:pt x="43339" y="7461"/>
                </a:lnTo>
                <a:lnTo>
                  <a:pt x="48796" y="15537"/>
                </a:lnTo>
                <a:lnTo>
                  <a:pt x="50800" y="25400"/>
                </a:lnTo>
              </a:path>
            </a:pathLst>
          </a:custGeom>
          <a:ln w="5060">
            <a:solidFill>
              <a:srgbClr val="99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bk object 45"/>
          <p:cNvSpPr/>
          <p:nvPr/>
        </p:nvSpPr>
        <p:spPr>
          <a:xfrm>
            <a:off x="4532315" y="3289172"/>
            <a:ext cx="30480" cy="12700"/>
          </a:xfrm>
          <a:custGeom>
            <a:avLst/>
            <a:gdLst/>
            <a:ahLst/>
            <a:cxnLst/>
            <a:rect l="l" t="t" r="r" b="b"/>
            <a:pathLst>
              <a:path w="30479" h="12700">
                <a:moveTo>
                  <a:pt x="30480" y="0"/>
                </a:moveTo>
                <a:lnTo>
                  <a:pt x="15240" y="12699"/>
                </a:lnTo>
                <a:lnTo>
                  <a:pt x="0" y="0"/>
                </a:lnTo>
              </a:path>
            </a:pathLst>
          </a:custGeom>
          <a:ln w="5060">
            <a:solidFill>
              <a:srgbClr val="99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bk object 46"/>
          <p:cNvSpPr/>
          <p:nvPr/>
        </p:nvSpPr>
        <p:spPr>
          <a:xfrm>
            <a:off x="0" y="0"/>
            <a:ext cx="4608195" cy="166370"/>
          </a:xfrm>
          <a:custGeom>
            <a:avLst/>
            <a:gdLst/>
            <a:ahLst/>
            <a:cxnLst/>
            <a:rect l="l" t="t" r="r" b="b"/>
            <a:pathLst>
              <a:path w="4608195" h="166370">
                <a:moveTo>
                  <a:pt x="0" y="165874"/>
                </a:moveTo>
                <a:lnTo>
                  <a:pt x="4608004" y="165874"/>
                </a:lnTo>
                <a:lnTo>
                  <a:pt x="4608004" y="0"/>
                </a:lnTo>
                <a:lnTo>
                  <a:pt x="0" y="0"/>
                </a:lnTo>
                <a:lnTo>
                  <a:pt x="0" y="165874"/>
                </a:lnTo>
                <a:close/>
              </a:path>
            </a:pathLst>
          </a:custGeom>
          <a:solidFill>
            <a:srgbClr val="E5E5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bk object 47"/>
          <p:cNvSpPr/>
          <p:nvPr/>
        </p:nvSpPr>
        <p:spPr>
          <a:xfrm>
            <a:off x="0" y="165874"/>
            <a:ext cx="4608195" cy="38100"/>
          </a:xfrm>
          <a:custGeom>
            <a:avLst/>
            <a:gdLst/>
            <a:ahLst/>
            <a:cxnLst/>
            <a:rect l="l" t="t" r="r" b="b"/>
            <a:pathLst>
              <a:path w="4608195" h="38100">
                <a:moveTo>
                  <a:pt x="0" y="37960"/>
                </a:moveTo>
                <a:lnTo>
                  <a:pt x="4608004" y="37960"/>
                </a:lnTo>
                <a:lnTo>
                  <a:pt x="4608004" y="0"/>
                </a:lnTo>
                <a:lnTo>
                  <a:pt x="0" y="0"/>
                </a:lnTo>
                <a:lnTo>
                  <a:pt x="0" y="37960"/>
                </a:lnTo>
                <a:close/>
              </a:path>
            </a:pathLst>
          </a:custGeom>
          <a:solidFill>
            <a:srgbClr val="00688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9860" y="271891"/>
            <a:ext cx="4410379" cy="2444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150" b="0" i="0">
                <a:solidFill>
                  <a:schemeClr val="tx1"/>
                </a:solidFill>
                <a:latin typeface="Book Antiqua"/>
                <a:cs typeface="Book Antiqu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46570" y="1026501"/>
            <a:ext cx="3916959" cy="14319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100" b="0" i="0">
                <a:solidFill>
                  <a:schemeClr val="tx1"/>
                </a:solidFill>
                <a:latin typeface="Book Antiqua"/>
                <a:cs typeface="Book Antiqu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567434" y="3218497"/>
            <a:ext cx="1475232" cy="1730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30505" y="3218497"/>
            <a:ext cx="1060323" cy="1730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2/18/2023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283544" y="3337485"/>
            <a:ext cx="261620" cy="11874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0" b="0" i="0">
                <a:solidFill>
                  <a:srgbClr val="7F7F7F"/>
                </a:solidFill>
                <a:latin typeface="Book Antiqua"/>
                <a:cs typeface="Book Antiqua"/>
              </a:defRPr>
            </a:lvl1pPr>
          </a:lstStyle>
          <a:p>
            <a:pPr marL="254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pc="-5" dirty="0"/>
              <a:t>‹#›</a:t>
            </a:fld>
            <a:r>
              <a:rPr spc="-85" dirty="0"/>
              <a:t> </a:t>
            </a:r>
            <a:r>
              <a:rPr spc="-5" dirty="0"/>
              <a:t>/</a:t>
            </a:r>
            <a:r>
              <a:rPr spc="-80" dirty="0"/>
              <a:t> </a:t>
            </a:r>
            <a:r>
              <a:rPr spc="-5" dirty="0"/>
              <a:t>30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emf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pGfwj4GrUlA&amp;amp;list=PLEzw67WWDg82xKriFiOoixGpNLXK2GNs9&amp;amp;index=4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VFjaBh12C6s&amp;amp;index=3&amp;amp;list=PLEzw67WWDg82xKriFiOoixGpNLXK2GNs9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emf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dr1DynUzjq0&amp;amp;index=2&amp;amp;list=PLEzw67WWDg82xKriFiOoixGpNLXK2GNs9" TargetMode="External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mailto:245603@mail.muni.cz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14869" y="538401"/>
            <a:ext cx="2378710" cy="1599797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35"/>
              </a:spcBef>
            </a:pPr>
            <a:r>
              <a:rPr sz="1400" spc="20" dirty="0">
                <a:latin typeface="Book Antiqua"/>
                <a:cs typeface="Book Antiqua"/>
              </a:rPr>
              <a:t>LECTURE</a:t>
            </a:r>
            <a:r>
              <a:rPr sz="1400" dirty="0">
                <a:latin typeface="Book Antiqua"/>
                <a:cs typeface="Book Antiqua"/>
              </a:rPr>
              <a:t> </a:t>
            </a:r>
            <a:r>
              <a:rPr sz="1400" spc="15" dirty="0">
                <a:latin typeface="Book Antiqua"/>
                <a:cs typeface="Book Antiqua"/>
              </a:rPr>
              <a:t>1</a:t>
            </a:r>
            <a:endParaRPr sz="1400" dirty="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</a:pPr>
            <a:endParaRPr sz="17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500" dirty="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sz="1400" spc="10" dirty="0">
                <a:latin typeface="Book Antiqua"/>
                <a:cs typeface="Book Antiqua"/>
              </a:rPr>
              <a:t>Introduction </a:t>
            </a:r>
            <a:r>
              <a:rPr sz="1400" spc="15" dirty="0">
                <a:latin typeface="Book Antiqua"/>
                <a:cs typeface="Book Antiqua"/>
              </a:rPr>
              <a:t>to</a:t>
            </a:r>
            <a:r>
              <a:rPr sz="1400" spc="-25" dirty="0">
                <a:latin typeface="Book Antiqua"/>
                <a:cs typeface="Book Antiqua"/>
              </a:rPr>
              <a:t> </a:t>
            </a:r>
            <a:r>
              <a:rPr sz="1400" spc="15" dirty="0">
                <a:latin typeface="Book Antiqua"/>
                <a:cs typeface="Book Antiqua"/>
              </a:rPr>
              <a:t>Econometrics</a:t>
            </a:r>
            <a:endParaRPr sz="1400" dirty="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</a:pPr>
            <a:endParaRPr sz="17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300" dirty="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lang="en-US" sz="1200" dirty="0">
                <a:latin typeface="Book Antiqua"/>
                <a:cs typeface="Book Antiqua"/>
              </a:rPr>
              <a:t>Dali Laxton</a:t>
            </a:r>
            <a:endParaRPr sz="1200" dirty="0">
              <a:latin typeface="Book Antiqua"/>
              <a:cs typeface="Book Antiqua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pc="-5" dirty="0"/>
              <a:t>1</a:t>
            </a:fld>
            <a:r>
              <a:rPr spc="-85" dirty="0"/>
              <a:t> </a:t>
            </a:r>
            <a:r>
              <a:rPr spc="-5" dirty="0"/>
              <a:t>/</a:t>
            </a:r>
            <a:r>
              <a:rPr spc="-80" dirty="0"/>
              <a:t> </a:t>
            </a:r>
            <a:r>
              <a:rPr spc="-5" dirty="0"/>
              <a:t>30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704568" y="2812134"/>
            <a:ext cx="1198880" cy="180819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lang="en-US" sz="1100" spc="-5" dirty="0">
                <a:latin typeface="Book Antiqua"/>
                <a:cs typeface="Book Antiqua"/>
              </a:rPr>
              <a:t>February 17</a:t>
            </a:r>
            <a:r>
              <a:rPr sz="1100" spc="-5" dirty="0">
                <a:latin typeface="Book Antiqua"/>
                <a:cs typeface="Book Antiqua"/>
              </a:rPr>
              <a:t>,</a:t>
            </a:r>
            <a:r>
              <a:rPr sz="1100" spc="-85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20</a:t>
            </a:r>
            <a:r>
              <a:rPr lang="en-US" sz="1100" spc="-5" dirty="0">
                <a:latin typeface="Book Antiqua"/>
                <a:cs typeface="Book Antiqua"/>
              </a:rPr>
              <a:t>23</a:t>
            </a:r>
            <a:endParaRPr sz="1100" dirty="0">
              <a:latin typeface="Book Antiqua"/>
              <a:cs typeface="Book Antiqua"/>
            </a:endParaRPr>
          </a:p>
        </p:txBody>
      </p:sp>
    </p:spTree>
  </p:cSld>
  <p:clrMapOvr>
    <a:masterClrMapping/>
  </p:clrMapOvr>
  <p:transition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172466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60" dirty="0"/>
              <a:t>R</a:t>
            </a:r>
            <a:r>
              <a:rPr spc="60" dirty="0"/>
              <a:t>ANDOM</a:t>
            </a:r>
            <a:r>
              <a:rPr spc="70" dirty="0"/>
              <a:t> </a:t>
            </a:r>
            <a:r>
              <a:rPr spc="45" dirty="0"/>
              <a:t>VARIABLES</a:t>
            </a:r>
            <a:endParaRPr sz="1400"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pc="-5" dirty="0"/>
              <a:t>10</a:t>
            </a:fld>
            <a:r>
              <a:rPr spc="-85" dirty="0"/>
              <a:t> </a:t>
            </a:r>
            <a:r>
              <a:rPr spc="-5" dirty="0"/>
              <a:t>/</a:t>
            </a:r>
            <a:r>
              <a:rPr spc="-80" dirty="0"/>
              <a:t> </a:t>
            </a:r>
            <a:r>
              <a:rPr spc="-5" dirty="0"/>
              <a:t>30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25589" y="743875"/>
            <a:ext cx="3833495" cy="2289538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211454" marR="66675" indent="-148590">
              <a:lnSpc>
                <a:spcPct val="102600"/>
              </a:lnSpc>
              <a:spcBef>
                <a:spcPts val="55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10" dirty="0">
                <a:latin typeface="Book Antiqua"/>
                <a:cs typeface="Book Antiqua"/>
              </a:rPr>
              <a:t>A </a:t>
            </a:r>
            <a:r>
              <a:rPr sz="1100" b="1" spc="-10" dirty="0">
                <a:latin typeface="Book Antiqua"/>
                <a:cs typeface="Book Antiqua"/>
              </a:rPr>
              <a:t>random </a:t>
            </a:r>
            <a:r>
              <a:rPr sz="1100" b="1" spc="-5" dirty="0">
                <a:latin typeface="Book Antiqua"/>
                <a:cs typeface="Book Antiqua"/>
              </a:rPr>
              <a:t>variable </a:t>
            </a:r>
            <a:r>
              <a:rPr sz="1100" i="1" spc="-10" dirty="0">
                <a:latin typeface="Book Antiqua"/>
                <a:cs typeface="Book Antiqua"/>
              </a:rPr>
              <a:t>X </a:t>
            </a:r>
            <a:r>
              <a:rPr sz="1100" spc="-5" dirty="0">
                <a:latin typeface="Book Antiqua"/>
                <a:cs typeface="Book Antiqua"/>
              </a:rPr>
              <a:t>is a variable </a:t>
            </a:r>
            <a:r>
              <a:rPr sz="1100" spc="-10" dirty="0">
                <a:latin typeface="Book Antiqua"/>
                <a:cs typeface="Book Antiqua"/>
              </a:rPr>
              <a:t>whose </a:t>
            </a:r>
            <a:r>
              <a:rPr sz="1100" spc="-5" dirty="0">
                <a:latin typeface="Book Antiqua"/>
                <a:cs typeface="Book Antiqua"/>
              </a:rPr>
              <a:t>numerical value  is determined </a:t>
            </a:r>
            <a:r>
              <a:rPr sz="1100" spc="-10" dirty="0">
                <a:latin typeface="Book Antiqua"/>
                <a:cs typeface="Book Antiqua"/>
              </a:rPr>
              <a:t>by </a:t>
            </a:r>
            <a:r>
              <a:rPr sz="1100" spc="-5" dirty="0">
                <a:latin typeface="Book Antiqua"/>
                <a:cs typeface="Book Antiqua"/>
              </a:rPr>
              <a:t>chance. It is a </a:t>
            </a:r>
            <a:r>
              <a:rPr sz="1100" spc="-10" dirty="0">
                <a:latin typeface="Book Antiqua"/>
                <a:cs typeface="Book Antiqua"/>
              </a:rPr>
              <a:t>quantification </a:t>
            </a:r>
            <a:r>
              <a:rPr sz="1100" spc="-5" dirty="0">
                <a:latin typeface="Book Antiqua"/>
                <a:cs typeface="Book Antiqua"/>
              </a:rPr>
              <a:t>of the  outcome of a </a:t>
            </a:r>
            <a:r>
              <a:rPr sz="1100" spc="-10" dirty="0">
                <a:latin typeface="Book Antiqua"/>
                <a:cs typeface="Book Antiqua"/>
              </a:rPr>
              <a:t>random</a:t>
            </a:r>
            <a:r>
              <a:rPr sz="1100" spc="-15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phenomenon.</a:t>
            </a:r>
            <a:endParaRPr sz="1100" dirty="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300" dirty="0">
              <a:latin typeface="Times New Roman"/>
              <a:cs typeface="Times New Roman"/>
            </a:endParaRPr>
          </a:p>
          <a:p>
            <a:pPr marL="211454" marR="313690" indent="-148590">
              <a:lnSpc>
                <a:spcPts val="1200"/>
              </a:lnSpc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b="1" spc="-5" dirty="0">
                <a:latin typeface="Book Antiqua"/>
                <a:cs typeface="Book Antiqua"/>
              </a:rPr>
              <a:t>Discrete </a:t>
            </a:r>
            <a:r>
              <a:rPr sz="1100" b="1" spc="-10" dirty="0">
                <a:latin typeface="Book Antiqua"/>
                <a:cs typeface="Book Antiqua"/>
              </a:rPr>
              <a:t>random </a:t>
            </a:r>
            <a:r>
              <a:rPr sz="1100" b="1" spc="-5" dirty="0">
                <a:latin typeface="Book Antiqua"/>
                <a:cs typeface="Book Antiqua"/>
              </a:rPr>
              <a:t>variable</a:t>
            </a:r>
            <a:r>
              <a:rPr sz="1100" spc="-5" dirty="0">
                <a:latin typeface="Book Antiqua"/>
                <a:cs typeface="Book Antiqua"/>
              </a:rPr>
              <a:t>: has a countable </a:t>
            </a:r>
            <a:r>
              <a:rPr sz="1100" spc="-10" dirty="0">
                <a:latin typeface="Book Antiqua"/>
                <a:cs typeface="Book Antiqua"/>
              </a:rPr>
              <a:t>number </a:t>
            </a:r>
            <a:r>
              <a:rPr sz="1100" spc="-5" dirty="0">
                <a:latin typeface="Book Antiqua"/>
                <a:cs typeface="Book Antiqua"/>
              </a:rPr>
              <a:t>of  possible</a:t>
            </a:r>
            <a:r>
              <a:rPr sz="1100" spc="-1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values</a:t>
            </a:r>
            <a:endParaRPr sz="1100" dirty="0">
              <a:latin typeface="Book Antiqua"/>
              <a:cs typeface="Book Antiqua"/>
            </a:endParaRPr>
          </a:p>
          <a:p>
            <a:pPr marL="488315" marR="187960" indent="-137160">
              <a:lnSpc>
                <a:spcPct val="100000"/>
              </a:lnSpc>
              <a:spcBef>
                <a:spcPts val="450"/>
              </a:spcBef>
            </a:pPr>
            <a:r>
              <a:rPr sz="1000" spc="-5" dirty="0">
                <a:latin typeface="Book Antiqua"/>
                <a:cs typeface="Book Antiqua"/>
              </a:rPr>
              <a:t>Example: the number of times that a coin will be flipped  </a:t>
            </a:r>
            <a:r>
              <a:rPr sz="1000" spc="-10" dirty="0">
                <a:latin typeface="Book Antiqua"/>
                <a:cs typeface="Book Antiqua"/>
              </a:rPr>
              <a:t>before </a:t>
            </a:r>
            <a:r>
              <a:rPr sz="1000" spc="-5" dirty="0">
                <a:latin typeface="Book Antiqua"/>
                <a:cs typeface="Book Antiqua"/>
              </a:rPr>
              <a:t>a heads is obtained</a:t>
            </a:r>
            <a:endParaRPr sz="1000" dirty="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300" dirty="0">
              <a:latin typeface="Times New Roman"/>
              <a:cs typeface="Times New Roman"/>
            </a:endParaRPr>
          </a:p>
          <a:p>
            <a:pPr marL="211454" marR="43180" indent="-148590">
              <a:lnSpc>
                <a:spcPts val="1200"/>
              </a:lnSpc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b="1" spc="-5" dirty="0">
                <a:latin typeface="Book Antiqua"/>
                <a:cs typeface="Book Antiqua"/>
              </a:rPr>
              <a:t>Continuous </a:t>
            </a:r>
            <a:r>
              <a:rPr sz="1100" b="1" spc="-10" dirty="0">
                <a:latin typeface="Book Antiqua"/>
                <a:cs typeface="Book Antiqua"/>
              </a:rPr>
              <a:t>random </a:t>
            </a:r>
            <a:r>
              <a:rPr sz="1100" b="1" spc="-5" dirty="0">
                <a:latin typeface="Book Antiqua"/>
                <a:cs typeface="Book Antiqua"/>
              </a:rPr>
              <a:t>variable</a:t>
            </a:r>
            <a:r>
              <a:rPr sz="1100" spc="-5" dirty="0">
                <a:latin typeface="Book Antiqua"/>
                <a:cs typeface="Book Antiqua"/>
              </a:rPr>
              <a:t>: can take </a:t>
            </a:r>
            <a:r>
              <a:rPr sz="1100" spc="-10" dirty="0">
                <a:latin typeface="Book Antiqua"/>
                <a:cs typeface="Book Antiqua"/>
              </a:rPr>
              <a:t>on </a:t>
            </a:r>
            <a:r>
              <a:rPr sz="1100" spc="-5" dirty="0">
                <a:latin typeface="Book Antiqua"/>
                <a:cs typeface="Book Antiqua"/>
              </a:rPr>
              <a:t>any value in an  interval</a:t>
            </a:r>
            <a:endParaRPr sz="1100" dirty="0">
              <a:latin typeface="Book Antiqua"/>
              <a:cs typeface="Book Antiqua"/>
            </a:endParaRPr>
          </a:p>
          <a:p>
            <a:pPr marL="488315" marR="281305" indent="-137160">
              <a:lnSpc>
                <a:spcPct val="100000"/>
              </a:lnSpc>
              <a:spcBef>
                <a:spcPts val="450"/>
              </a:spcBef>
            </a:pPr>
            <a:r>
              <a:rPr sz="1000" spc="-5">
                <a:latin typeface="Book Antiqua"/>
                <a:cs typeface="Book Antiqua"/>
              </a:rPr>
              <a:t>Example</a:t>
            </a:r>
            <a:r>
              <a:rPr sz="1000" spc="-5" dirty="0">
                <a:latin typeface="Book Antiqua"/>
                <a:cs typeface="Book Antiqua"/>
              </a:rPr>
              <a:t>: time until the </a:t>
            </a:r>
            <a:r>
              <a:rPr sz="1000" spc="-10" dirty="0">
                <a:latin typeface="Book Antiqua"/>
                <a:cs typeface="Book Antiqua"/>
              </a:rPr>
              <a:t>first </a:t>
            </a:r>
            <a:r>
              <a:rPr sz="1000" spc="-5" dirty="0">
                <a:latin typeface="Book Antiqua"/>
                <a:cs typeface="Book Antiqua"/>
              </a:rPr>
              <a:t>goal is scored in a football  match between </a:t>
            </a:r>
            <a:r>
              <a:rPr sz="1000" spc="-5" dirty="0">
                <a:solidFill>
                  <a:srgbClr val="FF0000"/>
                </a:solidFill>
                <a:latin typeface="Book Antiqua"/>
                <a:cs typeface="Book Antiqua"/>
              </a:rPr>
              <a:t>Liverpool </a:t>
            </a:r>
            <a:r>
              <a:rPr sz="1000" spc="-5" dirty="0">
                <a:latin typeface="Book Antiqua"/>
                <a:cs typeface="Book Antiqua"/>
              </a:rPr>
              <a:t>and Manchester</a:t>
            </a:r>
            <a:r>
              <a:rPr sz="1000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United</a:t>
            </a:r>
            <a:endParaRPr sz="1000" dirty="0">
              <a:latin typeface="Book Antiqua"/>
              <a:cs typeface="Book Antiqua"/>
            </a:endParaRPr>
          </a:p>
        </p:txBody>
      </p:sp>
    </p:spTree>
  </p:cSld>
  <p:clrMapOvr>
    <a:masterClrMapping/>
  </p:clrMapOvr>
  <p:transition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255333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60" dirty="0"/>
              <a:t>D</a:t>
            </a:r>
            <a:r>
              <a:rPr spc="60" dirty="0"/>
              <a:t>ISCRETE </a:t>
            </a:r>
            <a:r>
              <a:rPr spc="55" dirty="0"/>
              <a:t>RANDOM</a:t>
            </a:r>
            <a:r>
              <a:rPr spc="175" dirty="0"/>
              <a:t> </a:t>
            </a:r>
            <a:r>
              <a:rPr spc="45" dirty="0"/>
              <a:t>VARIABLES</a:t>
            </a:r>
            <a:endParaRPr sz="1400"/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pc="-5" dirty="0"/>
              <a:t>11</a:t>
            </a:fld>
            <a:r>
              <a:rPr spc="-85" dirty="0"/>
              <a:t> </a:t>
            </a:r>
            <a:r>
              <a:rPr spc="-5" dirty="0"/>
              <a:t>/</a:t>
            </a:r>
            <a:r>
              <a:rPr spc="-80" dirty="0"/>
              <a:t> </a:t>
            </a:r>
            <a:r>
              <a:rPr spc="-5" dirty="0"/>
              <a:t>30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50989" y="580604"/>
            <a:ext cx="3799204" cy="1476375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186055" marR="30480" indent="-148590">
              <a:lnSpc>
                <a:spcPct val="102699"/>
              </a:lnSpc>
              <a:spcBef>
                <a:spcPts val="55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5" dirty="0">
                <a:latin typeface="Book Antiqua"/>
                <a:cs typeface="Book Antiqua"/>
              </a:rPr>
              <a:t>Described </a:t>
            </a:r>
            <a:r>
              <a:rPr sz="1100" spc="-10" dirty="0">
                <a:latin typeface="Book Antiqua"/>
                <a:cs typeface="Book Antiqua"/>
              </a:rPr>
              <a:t>by </a:t>
            </a:r>
            <a:r>
              <a:rPr sz="1100" spc="-5" dirty="0">
                <a:latin typeface="Book Antiqua"/>
                <a:cs typeface="Book Antiqua"/>
              </a:rPr>
              <a:t>listing the possible values </a:t>
            </a:r>
            <a:r>
              <a:rPr sz="1100" spc="-10" dirty="0">
                <a:latin typeface="Book Antiqua"/>
                <a:cs typeface="Book Antiqua"/>
              </a:rPr>
              <a:t>and </a:t>
            </a:r>
            <a:r>
              <a:rPr sz="1100" spc="-5" dirty="0">
                <a:latin typeface="Book Antiqua"/>
                <a:cs typeface="Book Antiqua"/>
              </a:rPr>
              <a:t>the associated  </a:t>
            </a:r>
            <a:r>
              <a:rPr sz="1100" spc="-10" dirty="0">
                <a:latin typeface="Book Antiqua"/>
                <a:cs typeface="Book Antiqua"/>
              </a:rPr>
              <a:t>probability </a:t>
            </a:r>
            <a:r>
              <a:rPr sz="1100" spc="-5" dirty="0">
                <a:latin typeface="Book Antiqua"/>
                <a:cs typeface="Book Antiqua"/>
              </a:rPr>
              <a:t>that it takes </a:t>
            </a:r>
            <a:r>
              <a:rPr sz="1100" spc="-10" dirty="0">
                <a:latin typeface="Book Antiqua"/>
                <a:cs typeface="Book Antiqua"/>
              </a:rPr>
              <a:t>on </a:t>
            </a:r>
            <a:r>
              <a:rPr sz="1100" spc="-5" dirty="0">
                <a:latin typeface="Book Antiqua"/>
                <a:cs typeface="Book Antiqua"/>
              </a:rPr>
              <a:t>each</a:t>
            </a:r>
            <a:r>
              <a:rPr sz="110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value</a:t>
            </a:r>
            <a:endParaRPr sz="1100" dirty="0">
              <a:latin typeface="Book Antiqua"/>
              <a:cs typeface="Book Antiqua"/>
            </a:endParaRPr>
          </a:p>
          <a:p>
            <a:pPr marL="186055" marR="353060" indent="-148590">
              <a:lnSpc>
                <a:spcPct val="102699"/>
              </a:lnSpc>
              <a:spcBef>
                <a:spcPts val="295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b="1" spc="-5" dirty="0">
                <a:latin typeface="Book Antiqua"/>
                <a:cs typeface="Book Antiqua"/>
              </a:rPr>
              <a:t>Probability distribution </a:t>
            </a:r>
            <a:r>
              <a:rPr sz="1100" spc="-5" dirty="0">
                <a:latin typeface="Book Antiqua"/>
                <a:cs typeface="Book Antiqua"/>
              </a:rPr>
              <a:t>of a variable </a:t>
            </a:r>
            <a:r>
              <a:rPr sz="1100" i="1" spc="-10" dirty="0">
                <a:latin typeface="Book Antiqua"/>
                <a:cs typeface="Book Antiqua"/>
              </a:rPr>
              <a:t>X </a:t>
            </a:r>
            <a:r>
              <a:rPr sz="1100" spc="-5" dirty="0">
                <a:latin typeface="Book Antiqua"/>
                <a:cs typeface="Book Antiqua"/>
              </a:rPr>
              <a:t>that can take  values</a:t>
            </a:r>
            <a:r>
              <a:rPr sz="1100" spc="-10" dirty="0">
                <a:latin typeface="Book Antiqua"/>
                <a:cs typeface="Book Antiqua"/>
              </a:rPr>
              <a:t> </a:t>
            </a:r>
            <a:r>
              <a:rPr sz="1100" i="1" spc="10" dirty="0">
                <a:latin typeface="Book Antiqua"/>
                <a:cs typeface="Book Antiqua"/>
              </a:rPr>
              <a:t>x</a:t>
            </a:r>
            <a:r>
              <a:rPr sz="1200" spc="15" baseline="-13888" dirty="0">
                <a:latin typeface="Book Antiqua"/>
                <a:cs typeface="Book Antiqua"/>
              </a:rPr>
              <a:t>1</a:t>
            </a:r>
            <a:r>
              <a:rPr sz="1100" spc="10" dirty="0">
                <a:latin typeface="Book Antiqua"/>
                <a:cs typeface="Book Antiqua"/>
              </a:rPr>
              <a:t>,</a:t>
            </a:r>
            <a:r>
              <a:rPr sz="1100" spc="-5" dirty="0">
                <a:latin typeface="Book Antiqua"/>
                <a:cs typeface="Book Antiqua"/>
              </a:rPr>
              <a:t> </a:t>
            </a:r>
            <a:r>
              <a:rPr sz="1100" i="1" spc="10" dirty="0">
                <a:latin typeface="Book Antiqua"/>
                <a:cs typeface="Book Antiqua"/>
              </a:rPr>
              <a:t>x</a:t>
            </a:r>
            <a:r>
              <a:rPr sz="1200" spc="15" baseline="-10416" dirty="0">
                <a:latin typeface="Book Antiqua"/>
                <a:cs typeface="Book Antiqua"/>
              </a:rPr>
              <a:t>2</a:t>
            </a:r>
            <a:r>
              <a:rPr sz="1100" spc="10" dirty="0">
                <a:latin typeface="Book Antiqua"/>
                <a:cs typeface="Book Antiqua"/>
              </a:rPr>
              <a:t>,</a:t>
            </a:r>
            <a:r>
              <a:rPr sz="1100" spc="-5" dirty="0">
                <a:latin typeface="Book Antiqua"/>
                <a:cs typeface="Book Antiqua"/>
              </a:rPr>
              <a:t> </a:t>
            </a:r>
            <a:r>
              <a:rPr sz="1100" i="1" spc="10" dirty="0">
                <a:latin typeface="Book Antiqua"/>
                <a:cs typeface="Book Antiqua"/>
              </a:rPr>
              <a:t>x</a:t>
            </a:r>
            <a:r>
              <a:rPr sz="1200" spc="15" baseline="-10416" dirty="0">
                <a:latin typeface="Book Antiqua"/>
                <a:cs typeface="Book Antiqua"/>
              </a:rPr>
              <a:t>3</a:t>
            </a:r>
            <a:r>
              <a:rPr sz="1100" spc="10" dirty="0">
                <a:latin typeface="Book Antiqua"/>
                <a:cs typeface="Book Antiqua"/>
              </a:rPr>
              <a:t>,</a:t>
            </a:r>
            <a:r>
              <a:rPr sz="1100" spc="-5" dirty="0">
                <a:latin typeface="Book Antiqua"/>
                <a:cs typeface="Book Antiqua"/>
              </a:rPr>
              <a:t> </a:t>
            </a:r>
            <a:r>
              <a:rPr sz="1100" i="1" spc="-5" dirty="0">
                <a:latin typeface="Arial"/>
                <a:cs typeface="Arial"/>
              </a:rPr>
              <a:t>.</a:t>
            </a:r>
            <a:r>
              <a:rPr sz="1100" i="1" spc="-130" dirty="0">
                <a:latin typeface="Arial"/>
                <a:cs typeface="Arial"/>
              </a:rPr>
              <a:t> </a:t>
            </a:r>
            <a:r>
              <a:rPr sz="1100" i="1" spc="-5" dirty="0">
                <a:latin typeface="Arial"/>
                <a:cs typeface="Arial"/>
              </a:rPr>
              <a:t>.</a:t>
            </a:r>
            <a:r>
              <a:rPr sz="1100" i="1" spc="-125" dirty="0">
                <a:latin typeface="Arial"/>
                <a:cs typeface="Arial"/>
              </a:rPr>
              <a:t> </a:t>
            </a:r>
            <a:r>
              <a:rPr sz="1100" i="1" spc="-5" dirty="0">
                <a:latin typeface="Arial"/>
                <a:cs typeface="Arial"/>
              </a:rPr>
              <a:t>.</a:t>
            </a:r>
            <a:r>
              <a:rPr sz="1100" i="1" spc="-35" dirty="0">
                <a:latin typeface="Arial"/>
                <a:cs typeface="Arial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:</a:t>
            </a:r>
            <a:endParaRPr sz="1100" dirty="0">
              <a:latin typeface="Book Antiqua"/>
              <a:cs typeface="Book Antiqua"/>
            </a:endParaRPr>
          </a:p>
          <a:p>
            <a:pPr marL="1445260" marR="1259840" algn="just">
              <a:lnSpc>
                <a:spcPct val="125299"/>
              </a:lnSpc>
              <a:spcBef>
                <a:spcPts val="790"/>
              </a:spcBef>
            </a:pPr>
            <a:r>
              <a:rPr sz="1100" i="1" spc="15" dirty="0">
                <a:latin typeface="Book Antiqua"/>
                <a:cs typeface="Book Antiqua"/>
              </a:rPr>
              <a:t>P</a:t>
            </a:r>
            <a:r>
              <a:rPr sz="1100" spc="15" dirty="0">
                <a:latin typeface="Lucida Sans Unicode"/>
                <a:cs typeface="Lucida Sans Unicode"/>
              </a:rPr>
              <a:t>(</a:t>
            </a:r>
            <a:r>
              <a:rPr sz="1100" i="1" spc="15" dirty="0">
                <a:latin typeface="Book Antiqua"/>
                <a:cs typeface="Book Antiqua"/>
              </a:rPr>
              <a:t>X </a:t>
            </a:r>
            <a:r>
              <a:rPr sz="1100" spc="-30" dirty="0">
                <a:latin typeface="Lucida Sans Unicode"/>
                <a:cs typeface="Lucida Sans Unicode"/>
              </a:rPr>
              <a:t>= </a:t>
            </a:r>
            <a:r>
              <a:rPr sz="1100" i="1" spc="30" dirty="0">
                <a:latin typeface="Book Antiqua"/>
                <a:cs typeface="Book Antiqua"/>
              </a:rPr>
              <a:t>x</a:t>
            </a:r>
            <a:r>
              <a:rPr sz="1200" spc="44" baseline="-13888" dirty="0">
                <a:latin typeface="Book Antiqua"/>
                <a:cs typeface="Book Antiqua"/>
              </a:rPr>
              <a:t>1</a:t>
            </a:r>
            <a:r>
              <a:rPr sz="1100" spc="30" dirty="0">
                <a:latin typeface="Lucida Sans Unicode"/>
                <a:cs typeface="Lucida Sans Unicode"/>
              </a:rPr>
              <a:t>) </a:t>
            </a:r>
            <a:r>
              <a:rPr sz="1100" spc="-30" dirty="0">
                <a:latin typeface="Lucida Sans Unicode"/>
                <a:cs typeface="Lucida Sans Unicode"/>
              </a:rPr>
              <a:t>= </a:t>
            </a:r>
            <a:r>
              <a:rPr sz="1100" i="1" spc="-5" dirty="0">
                <a:latin typeface="Book Antiqua"/>
                <a:cs typeface="Book Antiqua"/>
              </a:rPr>
              <a:t>p</a:t>
            </a:r>
            <a:r>
              <a:rPr sz="1200" spc="-7" baseline="-13888" dirty="0">
                <a:latin typeface="Book Antiqua"/>
                <a:cs typeface="Book Antiqua"/>
              </a:rPr>
              <a:t>1  </a:t>
            </a:r>
            <a:r>
              <a:rPr sz="1100" i="1" spc="15" dirty="0">
                <a:latin typeface="Book Antiqua"/>
                <a:cs typeface="Book Antiqua"/>
              </a:rPr>
              <a:t>P</a:t>
            </a:r>
            <a:r>
              <a:rPr sz="1100" spc="15" dirty="0">
                <a:latin typeface="Lucida Sans Unicode"/>
                <a:cs typeface="Lucida Sans Unicode"/>
              </a:rPr>
              <a:t>(</a:t>
            </a:r>
            <a:r>
              <a:rPr sz="1100" i="1" spc="15" dirty="0">
                <a:latin typeface="Book Antiqua"/>
                <a:cs typeface="Book Antiqua"/>
              </a:rPr>
              <a:t>X </a:t>
            </a:r>
            <a:r>
              <a:rPr sz="1100" spc="-30" dirty="0">
                <a:latin typeface="Lucida Sans Unicode"/>
                <a:cs typeface="Lucida Sans Unicode"/>
              </a:rPr>
              <a:t>= </a:t>
            </a:r>
            <a:r>
              <a:rPr sz="1100" i="1" spc="30" dirty="0">
                <a:latin typeface="Book Antiqua"/>
                <a:cs typeface="Book Antiqua"/>
              </a:rPr>
              <a:t>x</a:t>
            </a:r>
            <a:r>
              <a:rPr sz="1200" spc="44" baseline="-10416" dirty="0">
                <a:latin typeface="Book Antiqua"/>
                <a:cs typeface="Book Antiqua"/>
              </a:rPr>
              <a:t>2</a:t>
            </a:r>
            <a:r>
              <a:rPr sz="1100" spc="30" dirty="0">
                <a:latin typeface="Lucida Sans Unicode"/>
                <a:cs typeface="Lucida Sans Unicode"/>
              </a:rPr>
              <a:t>) </a:t>
            </a:r>
            <a:r>
              <a:rPr sz="1100" spc="-30" dirty="0">
                <a:latin typeface="Lucida Sans Unicode"/>
                <a:cs typeface="Lucida Sans Unicode"/>
              </a:rPr>
              <a:t>= </a:t>
            </a:r>
            <a:r>
              <a:rPr sz="1100" i="1" spc="-5" dirty="0">
                <a:latin typeface="Book Antiqua"/>
                <a:cs typeface="Book Antiqua"/>
              </a:rPr>
              <a:t>p</a:t>
            </a:r>
            <a:r>
              <a:rPr sz="1200" spc="-7" baseline="-10416" dirty="0">
                <a:latin typeface="Book Antiqua"/>
                <a:cs typeface="Book Antiqua"/>
              </a:rPr>
              <a:t>2  </a:t>
            </a:r>
            <a:r>
              <a:rPr sz="1100" i="1" spc="15" dirty="0">
                <a:latin typeface="Book Antiqua"/>
                <a:cs typeface="Book Antiqua"/>
              </a:rPr>
              <a:t>P</a:t>
            </a:r>
            <a:r>
              <a:rPr sz="1100" spc="15" dirty="0">
                <a:latin typeface="Lucida Sans Unicode"/>
                <a:cs typeface="Lucida Sans Unicode"/>
              </a:rPr>
              <a:t>(</a:t>
            </a:r>
            <a:r>
              <a:rPr sz="1100" i="1" spc="15" dirty="0">
                <a:latin typeface="Book Antiqua"/>
                <a:cs typeface="Book Antiqua"/>
              </a:rPr>
              <a:t>X </a:t>
            </a:r>
            <a:r>
              <a:rPr sz="1100" spc="-30" dirty="0">
                <a:latin typeface="Lucida Sans Unicode"/>
                <a:cs typeface="Lucida Sans Unicode"/>
              </a:rPr>
              <a:t>= </a:t>
            </a:r>
            <a:r>
              <a:rPr sz="1100" i="1" spc="30" dirty="0">
                <a:latin typeface="Book Antiqua"/>
                <a:cs typeface="Book Antiqua"/>
              </a:rPr>
              <a:t>x</a:t>
            </a:r>
            <a:r>
              <a:rPr sz="1200" spc="44" baseline="-10416" dirty="0">
                <a:latin typeface="Book Antiqua"/>
                <a:cs typeface="Book Antiqua"/>
              </a:rPr>
              <a:t>3</a:t>
            </a:r>
            <a:r>
              <a:rPr sz="1100" spc="30" dirty="0">
                <a:latin typeface="Lucida Sans Unicode"/>
                <a:cs typeface="Lucida Sans Unicode"/>
              </a:rPr>
              <a:t>)</a:t>
            </a:r>
            <a:r>
              <a:rPr sz="1100" spc="405" dirty="0">
                <a:latin typeface="Lucida Sans Unicode"/>
                <a:cs typeface="Lucida Sans Unicode"/>
              </a:rPr>
              <a:t> </a:t>
            </a:r>
            <a:r>
              <a:rPr sz="1100" spc="-30" dirty="0">
                <a:latin typeface="Lucida Sans Unicode"/>
                <a:cs typeface="Lucida Sans Unicode"/>
              </a:rPr>
              <a:t>=</a:t>
            </a:r>
            <a:r>
              <a:rPr sz="1100" spc="130" dirty="0">
                <a:latin typeface="Lucida Sans Unicode"/>
                <a:cs typeface="Lucida Sans Unicode"/>
              </a:rPr>
              <a:t> </a:t>
            </a:r>
            <a:r>
              <a:rPr sz="1100" i="1" spc="-5" dirty="0">
                <a:latin typeface="Book Antiqua"/>
                <a:cs typeface="Book Antiqua"/>
              </a:rPr>
              <a:t>p</a:t>
            </a:r>
            <a:r>
              <a:rPr sz="1200" spc="-7" baseline="-10416" dirty="0">
                <a:latin typeface="Book Antiqua"/>
                <a:cs typeface="Book Antiqua"/>
              </a:rPr>
              <a:t>3</a:t>
            </a:r>
            <a:endParaRPr sz="1200" baseline="-10416" dirty="0">
              <a:latin typeface="Book Antiqua"/>
              <a:cs typeface="Book Antiqu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651937" y="2096578"/>
            <a:ext cx="60325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spc="-5" dirty="0">
                <a:latin typeface="Book Antiqua"/>
                <a:cs typeface="Book Antiqua"/>
              </a:rPr>
              <a:t>.</a:t>
            </a:r>
            <a:endParaRPr sz="1100">
              <a:latin typeface="Book Antiqua"/>
              <a:cs typeface="Book Antiqu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651937" y="2147187"/>
            <a:ext cx="60325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spc="-5" dirty="0">
                <a:latin typeface="Book Antiqua"/>
                <a:cs typeface="Book Antiqua"/>
              </a:rPr>
              <a:t>.</a:t>
            </a:r>
            <a:endParaRPr sz="1100">
              <a:latin typeface="Book Antiqua"/>
              <a:cs typeface="Book Antiqu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12889" y="2495282"/>
            <a:ext cx="3237230" cy="180819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76200">
              <a:lnSpc>
                <a:spcPct val="100000"/>
              </a:lnSpc>
              <a:spcBef>
                <a:spcPts val="90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b="1" spc="-5" dirty="0">
                <a:latin typeface="Book Antiqua"/>
                <a:cs typeface="Book Antiqua"/>
              </a:rPr>
              <a:t>Cumulative distribution function </a:t>
            </a:r>
            <a:r>
              <a:rPr sz="1100" spc="-5" dirty="0">
                <a:latin typeface="Book Antiqua"/>
                <a:cs typeface="Book Antiqua"/>
              </a:rPr>
              <a:t>(CDF)</a:t>
            </a:r>
            <a:r>
              <a:rPr sz="1100" spc="-195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:</a:t>
            </a:r>
            <a:endParaRPr sz="1100" dirty="0">
              <a:latin typeface="Book Antiqua"/>
              <a:cs typeface="Book Antiqua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225F0B4-1FD0-4F0F-B0B9-4F3F7A1022B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6436" y="2726651"/>
            <a:ext cx="2597227" cy="479354"/>
          </a:xfrm>
          <a:prstGeom prst="rect">
            <a:avLst/>
          </a:prstGeom>
        </p:spPr>
      </p:pic>
    </p:spTree>
  </p:cSld>
  <p:clrMapOvr>
    <a:masterClrMapping/>
  </p:clrMapOvr>
  <p:transition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9860" y="214952"/>
            <a:ext cx="3545204" cy="521970"/>
          </a:xfrm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L="12700" marR="5080">
              <a:lnSpc>
                <a:spcPct val="121600"/>
              </a:lnSpc>
              <a:spcBef>
                <a:spcPts val="220"/>
              </a:spcBef>
            </a:pPr>
            <a:r>
              <a:rPr sz="1400" spc="60" dirty="0">
                <a:latin typeface="Book Antiqua"/>
                <a:cs typeface="Book Antiqua"/>
              </a:rPr>
              <a:t>S</a:t>
            </a:r>
            <a:r>
              <a:rPr sz="1150" spc="60" dirty="0">
                <a:latin typeface="Book Antiqua"/>
                <a:cs typeface="Book Antiqua"/>
              </a:rPr>
              <a:t>IX</a:t>
            </a:r>
            <a:r>
              <a:rPr sz="1400" spc="60" dirty="0">
                <a:latin typeface="Book Antiqua"/>
                <a:cs typeface="Book Antiqua"/>
              </a:rPr>
              <a:t>-</a:t>
            </a:r>
            <a:r>
              <a:rPr sz="1150" spc="60" dirty="0">
                <a:latin typeface="Book Antiqua"/>
                <a:cs typeface="Book Antiqua"/>
              </a:rPr>
              <a:t>SIDED </a:t>
            </a:r>
            <a:r>
              <a:rPr sz="1150" spc="50" dirty="0">
                <a:latin typeface="Book Antiqua"/>
                <a:cs typeface="Book Antiqua"/>
              </a:rPr>
              <a:t>DIE</a:t>
            </a:r>
            <a:r>
              <a:rPr sz="1400" spc="50" dirty="0">
                <a:latin typeface="Book Antiqua"/>
                <a:cs typeface="Book Antiqua"/>
              </a:rPr>
              <a:t>: </a:t>
            </a:r>
            <a:r>
              <a:rPr sz="1150" spc="60" dirty="0">
                <a:latin typeface="Book Antiqua"/>
                <a:cs typeface="Book Antiqua"/>
              </a:rPr>
              <a:t>PROBABILITY DISTRIBUTION  </a:t>
            </a:r>
            <a:r>
              <a:rPr sz="1150" spc="55" dirty="0">
                <a:latin typeface="Book Antiqua"/>
                <a:cs typeface="Book Antiqua"/>
              </a:rPr>
              <a:t>FUNCTION</a:t>
            </a:r>
            <a:endParaRPr sz="1150">
              <a:latin typeface="Book Antiqua"/>
              <a:cs typeface="Book Antiqu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537307" y="830694"/>
            <a:ext cx="3566704" cy="233335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pc="-5" dirty="0"/>
              <a:t>12</a:t>
            </a:fld>
            <a:r>
              <a:rPr spc="-85" dirty="0"/>
              <a:t> </a:t>
            </a:r>
            <a:r>
              <a:rPr spc="-5" dirty="0"/>
              <a:t>/</a:t>
            </a:r>
            <a:r>
              <a:rPr spc="-80" dirty="0"/>
              <a:t> </a:t>
            </a:r>
            <a:r>
              <a:rPr spc="-5" dirty="0"/>
              <a:t>30</a:t>
            </a:r>
          </a:p>
        </p:txBody>
      </p:sp>
    </p:spTree>
  </p:cSld>
  <p:clrMapOvr>
    <a:masterClrMapping/>
  </p:clrMapOvr>
  <p:transition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9860" y="271891"/>
            <a:ext cx="4056379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60" dirty="0">
                <a:latin typeface="Book Antiqua"/>
                <a:cs typeface="Book Antiqua"/>
              </a:rPr>
              <a:t>S</a:t>
            </a:r>
            <a:r>
              <a:rPr sz="1150" spc="60" dirty="0">
                <a:latin typeface="Book Antiqua"/>
                <a:cs typeface="Book Antiqua"/>
              </a:rPr>
              <a:t>IX</a:t>
            </a:r>
            <a:r>
              <a:rPr sz="1400" spc="60" dirty="0">
                <a:latin typeface="Book Antiqua"/>
                <a:cs typeface="Book Antiqua"/>
              </a:rPr>
              <a:t>-</a:t>
            </a:r>
            <a:r>
              <a:rPr sz="1150" spc="60" dirty="0">
                <a:latin typeface="Book Antiqua"/>
                <a:cs typeface="Book Antiqua"/>
              </a:rPr>
              <a:t>SIDED </a:t>
            </a:r>
            <a:r>
              <a:rPr sz="1150" spc="50" dirty="0">
                <a:latin typeface="Book Antiqua"/>
                <a:cs typeface="Book Antiqua"/>
              </a:rPr>
              <a:t>DIE</a:t>
            </a:r>
            <a:r>
              <a:rPr sz="1400" spc="50" dirty="0">
                <a:latin typeface="Book Antiqua"/>
                <a:cs typeface="Book Antiqua"/>
              </a:rPr>
              <a:t>: </a:t>
            </a:r>
            <a:r>
              <a:rPr sz="1150" spc="55" dirty="0">
                <a:latin typeface="Book Antiqua"/>
                <a:cs typeface="Book Antiqua"/>
              </a:rPr>
              <a:t>HISTOGRAM </a:t>
            </a:r>
            <a:r>
              <a:rPr sz="1150" spc="30" dirty="0">
                <a:latin typeface="Book Antiqua"/>
                <a:cs typeface="Book Antiqua"/>
              </a:rPr>
              <a:t>OF </a:t>
            </a:r>
            <a:r>
              <a:rPr sz="1150" spc="5" dirty="0">
                <a:latin typeface="Book Antiqua"/>
                <a:cs typeface="Book Antiqua"/>
              </a:rPr>
              <a:t>DATA </a:t>
            </a:r>
            <a:r>
              <a:rPr sz="1400" spc="65" dirty="0">
                <a:latin typeface="Book Antiqua"/>
                <a:cs typeface="Book Antiqua"/>
              </a:rPr>
              <a:t>(100</a:t>
            </a:r>
            <a:r>
              <a:rPr sz="1400" spc="355" dirty="0">
                <a:latin typeface="Book Antiqua"/>
                <a:cs typeface="Book Antiqua"/>
              </a:rPr>
              <a:t> </a:t>
            </a:r>
            <a:r>
              <a:rPr sz="1150" spc="55" dirty="0">
                <a:latin typeface="Book Antiqua"/>
                <a:cs typeface="Book Antiqua"/>
              </a:rPr>
              <a:t>ROLLS</a:t>
            </a:r>
            <a:r>
              <a:rPr sz="1400" spc="55" dirty="0">
                <a:latin typeface="Book Antiqua"/>
                <a:cs typeface="Book Antiqua"/>
              </a:rPr>
              <a:t>)</a:t>
            </a:r>
            <a:endParaRPr sz="1400">
              <a:latin typeface="Book Antiqua"/>
              <a:cs typeface="Book Antiqu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538581" y="795045"/>
            <a:ext cx="3556750" cy="210642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pc="-5" dirty="0"/>
              <a:t>13</a:t>
            </a:fld>
            <a:r>
              <a:rPr spc="-85" dirty="0"/>
              <a:t> </a:t>
            </a:r>
            <a:r>
              <a:rPr spc="-5" dirty="0"/>
              <a:t>/</a:t>
            </a:r>
            <a:r>
              <a:rPr spc="-80" dirty="0"/>
              <a:t> </a:t>
            </a:r>
            <a:r>
              <a:rPr spc="-5" dirty="0"/>
              <a:t>30</a:t>
            </a:r>
          </a:p>
        </p:txBody>
      </p:sp>
    </p:spTree>
  </p:cSld>
  <p:clrMapOvr>
    <a:masterClrMapping/>
  </p:clrMapOvr>
  <p:transition>
    <p:cut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9860" y="271891"/>
            <a:ext cx="415671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60" dirty="0">
                <a:latin typeface="Book Antiqua"/>
                <a:cs typeface="Book Antiqua"/>
              </a:rPr>
              <a:t>S</a:t>
            </a:r>
            <a:r>
              <a:rPr sz="1150" spc="60" dirty="0">
                <a:latin typeface="Book Antiqua"/>
                <a:cs typeface="Book Antiqua"/>
              </a:rPr>
              <a:t>IX</a:t>
            </a:r>
            <a:r>
              <a:rPr sz="1400" spc="60" dirty="0">
                <a:latin typeface="Book Antiqua"/>
                <a:cs typeface="Book Antiqua"/>
              </a:rPr>
              <a:t>-</a:t>
            </a:r>
            <a:r>
              <a:rPr sz="1150" spc="60" dirty="0">
                <a:latin typeface="Book Antiqua"/>
                <a:cs typeface="Book Antiqua"/>
              </a:rPr>
              <a:t>SIDED </a:t>
            </a:r>
            <a:r>
              <a:rPr sz="1150" spc="50" dirty="0">
                <a:latin typeface="Book Antiqua"/>
                <a:cs typeface="Book Antiqua"/>
              </a:rPr>
              <a:t>DIE</a:t>
            </a:r>
            <a:r>
              <a:rPr sz="1400" spc="50" dirty="0">
                <a:latin typeface="Book Antiqua"/>
                <a:cs typeface="Book Antiqua"/>
              </a:rPr>
              <a:t>: </a:t>
            </a:r>
            <a:r>
              <a:rPr sz="1150" spc="55" dirty="0">
                <a:latin typeface="Book Antiqua"/>
                <a:cs typeface="Book Antiqua"/>
              </a:rPr>
              <a:t>HISTOGRAM </a:t>
            </a:r>
            <a:r>
              <a:rPr sz="1150" spc="30" dirty="0">
                <a:latin typeface="Book Antiqua"/>
                <a:cs typeface="Book Antiqua"/>
              </a:rPr>
              <a:t>OF </a:t>
            </a:r>
            <a:r>
              <a:rPr sz="1150" spc="5" dirty="0">
                <a:latin typeface="Book Antiqua"/>
                <a:cs typeface="Book Antiqua"/>
              </a:rPr>
              <a:t>DATA </a:t>
            </a:r>
            <a:r>
              <a:rPr sz="1400" spc="70" dirty="0">
                <a:latin typeface="Book Antiqua"/>
                <a:cs typeface="Book Antiqua"/>
              </a:rPr>
              <a:t>(1000</a:t>
            </a:r>
            <a:r>
              <a:rPr sz="1400" spc="350" dirty="0">
                <a:latin typeface="Book Antiqua"/>
                <a:cs typeface="Book Antiqua"/>
              </a:rPr>
              <a:t> </a:t>
            </a:r>
            <a:r>
              <a:rPr sz="1150" spc="55" dirty="0">
                <a:latin typeface="Book Antiqua"/>
                <a:cs typeface="Book Antiqua"/>
              </a:rPr>
              <a:t>ROLLS</a:t>
            </a:r>
            <a:r>
              <a:rPr sz="1400" spc="55" dirty="0">
                <a:latin typeface="Book Antiqua"/>
                <a:cs typeface="Book Antiqua"/>
              </a:rPr>
              <a:t>)</a:t>
            </a:r>
            <a:endParaRPr sz="1400">
              <a:latin typeface="Book Antiqua"/>
              <a:cs typeface="Book Antiqu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538782" y="806167"/>
            <a:ext cx="3513084" cy="212176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pc="-5" dirty="0"/>
              <a:t>14</a:t>
            </a:fld>
            <a:r>
              <a:rPr spc="-85" dirty="0"/>
              <a:t> </a:t>
            </a:r>
            <a:r>
              <a:rPr spc="-5" dirty="0"/>
              <a:t>/</a:t>
            </a:r>
            <a:r>
              <a:rPr spc="-80" dirty="0"/>
              <a:t> </a:t>
            </a:r>
            <a:r>
              <a:rPr spc="-5" dirty="0"/>
              <a:t>30</a:t>
            </a:r>
          </a:p>
        </p:txBody>
      </p:sp>
    </p:spTree>
  </p:cSld>
  <p:clrMapOvr>
    <a:masterClrMapping/>
  </p:clrMapOvr>
  <p:transition>
    <p:cut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287845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60" dirty="0"/>
              <a:t>C</a:t>
            </a:r>
            <a:r>
              <a:rPr spc="60" dirty="0"/>
              <a:t>ONTINUOUS </a:t>
            </a:r>
            <a:r>
              <a:rPr spc="55" dirty="0"/>
              <a:t>RANDOM</a:t>
            </a:r>
            <a:r>
              <a:rPr spc="185" dirty="0"/>
              <a:t> </a:t>
            </a:r>
            <a:r>
              <a:rPr spc="45" dirty="0"/>
              <a:t>VARIABLES</a:t>
            </a:r>
            <a:endParaRPr sz="1400"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pc="-5" dirty="0"/>
              <a:t>15</a:t>
            </a:fld>
            <a:r>
              <a:rPr spc="-85" dirty="0"/>
              <a:t> </a:t>
            </a:r>
            <a:r>
              <a:rPr spc="-5" dirty="0"/>
              <a:t>/</a:t>
            </a:r>
            <a:r>
              <a:rPr spc="-80" dirty="0"/>
              <a:t> </a:t>
            </a:r>
            <a:r>
              <a:rPr spc="-5" dirty="0"/>
              <a:t>30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00189" y="762087"/>
            <a:ext cx="3808729" cy="1833002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236854" marR="81280" indent="-148590">
              <a:lnSpc>
                <a:spcPct val="102600"/>
              </a:lnSpc>
              <a:spcBef>
                <a:spcPts val="55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b="1" spc="-5" dirty="0">
                <a:latin typeface="Book Antiqua"/>
                <a:cs typeface="Book Antiqua"/>
              </a:rPr>
              <a:t>Probability density function </a:t>
            </a:r>
            <a:r>
              <a:rPr sz="1100" i="1" spc="35" dirty="0">
                <a:latin typeface="Book Antiqua"/>
                <a:cs typeface="Book Antiqua"/>
              </a:rPr>
              <a:t>f</a:t>
            </a:r>
            <a:r>
              <a:rPr sz="1200" i="1" spc="52" baseline="-13888" dirty="0">
                <a:latin typeface="Book Antiqua"/>
                <a:cs typeface="Book Antiqua"/>
              </a:rPr>
              <a:t>X</a:t>
            </a:r>
            <a:r>
              <a:rPr sz="1100" spc="35" dirty="0">
                <a:latin typeface="Lucida Sans Unicode"/>
                <a:cs typeface="Lucida Sans Unicode"/>
              </a:rPr>
              <a:t>(</a:t>
            </a:r>
            <a:r>
              <a:rPr sz="1100" i="1" spc="35" dirty="0">
                <a:latin typeface="Book Antiqua"/>
                <a:cs typeface="Book Antiqua"/>
              </a:rPr>
              <a:t>x</a:t>
            </a:r>
            <a:r>
              <a:rPr sz="1100" spc="35" dirty="0">
                <a:latin typeface="Lucida Sans Unicode"/>
                <a:cs typeface="Lucida Sans Unicode"/>
              </a:rPr>
              <a:t>) </a:t>
            </a:r>
            <a:r>
              <a:rPr sz="1100" spc="-5" dirty="0">
                <a:latin typeface="Book Antiqua"/>
                <a:cs typeface="Book Antiqua"/>
              </a:rPr>
              <a:t>(PDF) describes the  </a:t>
            </a:r>
            <a:r>
              <a:rPr sz="1100" spc="-10" dirty="0">
                <a:latin typeface="Book Antiqua"/>
                <a:cs typeface="Book Antiqua"/>
              </a:rPr>
              <a:t>relative </a:t>
            </a:r>
            <a:r>
              <a:rPr sz="1100" spc="-5" dirty="0">
                <a:latin typeface="Book Antiqua"/>
                <a:cs typeface="Book Antiqua"/>
              </a:rPr>
              <a:t>likelihood for the </a:t>
            </a:r>
            <a:r>
              <a:rPr sz="1100" spc="-10" dirty="0">
                <a:latin typeface="Book Antiqua"/>
                <a:cs typeface="Book Antiqua"/>
              </a:rPr>
              <a:t>random </a:t>
            </a:r>
            <a:r>
              <a:rPr sz="1100" spc="-5" dirty="0">
                <a:latin typeface="Book Antiqua"/>
                <a:cs typeface="Book Antiqua"/>
              </a:rPr>
              <a:t>variable </a:t>
            </a:r>
            <a:r>
              <a:rPr sz="1100" i="1" spc="-10" dirty="0">
                <a:latin typeface="Book Antiqua"/>
                <a:cs typeface="Book Antiqua"/>
              </a:rPr>
              <a:t>X </a:t>
            </a:r>
            <a:r>
              <a:rPr sz="1100" spc="-5" dirty="0">
                <a:latin typeface="Book Antiqua"/>
                <a:cs typeface="Book Antiqua"/>
              </a:rPr>
              <a:t>to take </a:t>
            </a:r>
            <a:r>
              <a:rPr sz="1100" spc="-10" dirty="0">
                <a:latin typeface="Book Antiqua"/>
                <a:cs typeface="Book Antiqua"/>
              </a:rPr>
              <a:t>on </a:t>
            </a:r>
            <a:r>
              <a:rPr sz="1100" spc="-5" dirty="0">
                <a:latin typeface="Book Antiqua"/>
                <a:cs typeface="Book Antiqua"/>
              </a:rPr>
              <a:t>a  particular value</a:t>
            </a:r>
            <a:r>
              <a:rPr sz="1100" spc="-10" dirty="0">
                <a:latin typeface="Book Antiqua"/>
                <a:cs typeface="Book Antiqua"/>
              </a:rPr>
              <a:t> </a:t>
            </a:r>
            <a:r>
              <a:rPr sz="1100" i="1" spc="-5" dirty="0">
                <a:latin typeface="Book Antiqua"/>
                <a:cs typeface="Book Antiqua"/>
              </a:rPr>
              <a:t>x</a:t>
            </a:r>
            <a:endParaRPr sz="1100" dirty="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300" dirty="0">
              <a:latin typeface="Times New Roman"/>
              <a:cs typeface="Times New Roman"/>
            </a:endParaRPr>
          </a:p>
          <a:p>
            <a:pPr marL="88900">
              <a:lnSpc>
                <a:spcPct val="100000"/>
              </a:lnSpc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b="1" spc="-5" dirty="0">
                <a:latin typeface="Book Antiqua"/>
                <a:cs typeface="Book Antiqua"/>
              </a:rPr>
              <a:t>Cumulative distribution function </a:t>
            </a:r>
            <a:r>
              <a:rPr sz="1100" spc="-5" dirty="0">
                <a:latin typeface="Book Antiqua"/>
                <a:cs typeface="Book Antiqua"/>
              </a:rPr>
              <a:t>(CDF)</a:t>
            </a:r>
            <a:r>
              <a:rPr sz="1100" spc="-18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:</a:t>
            </a:r>
            <a:endParaRPr lang="en-US" sz="1100" spc="-5" dirty="0">
              <a:latin typeface="Book Antiqua"/>
              <a:cs typeface="Book Antiqua"/>
            </a:endParaRPr>
          </a:p>
          <a:p>
            <a:pPr marL="88900">
              <a:lnSpc>
                <a:spcPct val="100000"/>
              </a:lnSpc>
            </a:pPr>
            <a:endParaRPr lang="en-US" sz="1100" spc="-5" dirty="0">
              <a:latin typeface="Book Antiqua"/>
              <a:cs typeface="Book Antiqua"/>
            </a:endParaRPr>
          </a:p>
          <a:p>
            <a:pPr marL="88900">
              <a:lnSpc>
                <a:spcPct val="100000"/>
              </a:lnSpc>
            </a:pPr>
            <a:endParaRPr sz="1100" dirty="0">
              <a:latin typeface="Book Antiqua"/>
              <a:cs typeface="Book Antiqua"/>
            </a:endParaRPr>
          </a:p>
          <a:p>
            <a:pPr marL="88900">
              <a:lnSpc>
                <a:spcPct val="100000"/>
              </a:lnSpc>
              <a:spcBef>
                <a:spcPts val="910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b="1" spc="-5" dirty="0">
                <a:latin typeface="Book Antiqua"/>
                <a:cs typeface="Book Antiqua"/>
              </a:rPr>
              <a:t>Computational</a:t>
            </a:r>
            <a:r>
              <a:rPr sz="1100" b="1" spc="-170" dirty="0">
                <a:latin typeface="Book Antiqua"/>
                <a:cs typeface="Book Antiqua"/>
              </a:rPr>
              <a:t> </a:t>
            </a:r>
            <a:r>
              <a:rPr sz="1100" b="1" spc="-5" dirty="0">
                <a:latin typeface="Book Antiqua"/>
                <a:cs typeface="Book Antiqua"/>
              </a:rPr>
              <a:t>rule:</a:t>
            </a:r>
            <a:endParaRPr sz="1100" dirty="0">
              <a:latin typeface="Book Antiqua"/>
              <a:cs typeface="Book Antiqua"/>
            </a:endParaRPr>
          </a:p>
          <a:p>
            <a:pPr marL="275590" algn="ctr">
              <a:lnSpc>
                <a:spcPct val="100000"/>
              </a:lnSpc>
              <a:spcBef>
                <a:spcPts val="1130"/>
              </a:spcBef>
            </a:pPr>
            <a:r>
              <a:rPr sz="1100" i="1" spc="15" dirty="0">
                <a:latin typeface="Book Antiqua"/>
                <a:cs typeface="Book Antiqua"/>
              </a:rPr>
              <a:t>P</a:t>
            </a:r>
            <a:r>
              <a:rPr sz="1100" spc="15" dirty="0">
                <a:latin typeface="Lucida Sans Unicode"/>
                <a:cs typeface="Lucida Sans Unicode"/>
              </a:rPr>
              <a:t>(</a:t>
            </a:r>
            <a:r>
              <a:rPr lang="en-US" sz="1100" i="1" spc="15" dirty="0">
                <a:latin typeface="Book Antiqua"/>
                <a:cs typeface="Book Antiqua"/>
              </a:rPr>
              <a:t>X &gt; x</a:t>
            </a:r>
            <a:r>
              <a:rPr sz="1100" spc="25" dirty="0">
                <a:latin typeface="Lucida Sans Unicode"/>
                <a:cs typeface="Lucida Sans Unicode"/>
              </a:rPr>
              <a:t>) </a:t>
            </a:r>
            <a:r>
              <a:rPr sz="1100" spc="-30" dirty="0">
                <a:latin typeface="Lucida Sans Unicode"/>
                <a:cs typeface="Lucida Sans Unicode"/>
              </a:rPr>
              <a:t>= </a:t>
            </a:r>
            <a:r>
              <a:rPr sz="1100" spc="-5" dirty="0">
                <a:latin typeface="Book Antiqua"/>
                <a:cs typeface="Book Antiqua"/>
              </a:rPr>
              <a:t>1 </a:t>
            </a:r>
            <a:r>
              <a:rPr sz="1100" spc="-30" dirty="0">
                <a:latin typeface="Lucida Sans Unicode"/>
                <a:cs typeface="Lucida Sans Unicode"/>
              </a:rPr>
              <a:t>− </a:t>
            </a:r>
            <a:r>
              <a:rPr sz="1100" i="1" spc="15" dirty="0">
                <a:latin typeface="Book Antiqua"/>
                <a:cs typeface="Book Antiqua"/>
              </a:rPr>
              <a:t>P</a:t>
            </a:r>
            <a:r>
              <a:rPr sz="1100" spc="15" dirty="0">
                <a:latin typeface="Lucida Sans Unicode"/>
                <a:cs typeface="Lucida Sans Unicode"/>
              </a:rPr>
              <a:t>(</a:t>
            </a:r>
            <a:r>
              <a:rPr sz="1100" i="1" spc="15" dirty="0">
                <a:latin typeface="Book Antiqua"/>
                <a:cs typeface="Book Antiqua"/>
              </a:rPr>
              <a:t>X </a:t>
            </a:r>
            <a:r>
              <a:rPr sz="1100" spc="-30" dirty="0">
                <a:latin typeface="Lucida Sans Unicode"/>
                <a:cs typeface="Lucida Sans Unicode"/>
              </a:rPr>
              <a:t>≤</a:t>
            </a:r>
            <a:r>
              <a:rPr sz="1100" spc="-215" dirty="0">
                <a:latin typeface="Lucida Sans Unicode"/>
                <a:cs typeface="Lucida Sans Unicode"/>
              </a:rPr>
              <a:t> </a:t>
            </a:r>
            <a:r>
              <a:rPr sz="1100" i="1" spc="25" dirty="0">
                <a:latin typeface="Book Antiqua"/>
                <a:cs typeface="Book Antiqua"/>
              </a:rPr>
              <a:t>x</a:t>
            </a:r>
            <a:r>
              <a:rPr sz="1100" spc="25" dirty="0">
                <a:latin typeface="Lucida Sans Unicode"/>
                <a:cs typeface="Lucida Sans Unicode"/>
              </a:rPr>
              <a:t>)</a:t>
            </a:r>
            <a:endParaRPr sz="1100" dirty="0">
              <a:latin typeface="Lucida Sans Unicode"/>
              <a:cs typeface="Lucida Sans Unicode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9DE9E81-40E9-45EE-AD7D-056B2E7C3E6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0650" y="1654174"/>
            <a:ext cx="1752600" cy="480213"/>
          </a:xfrm>
          <a:prstGeom prst="rect">
            <a:avLst/>
          </a:prstGeom>
        </p:spPr>
      </p:pic>
    </p:spTree>
  </p:cSld>
  <p:clrMapOvr>
    <a:masterClrMapping/>
  </p:clrMapOvr>
  <p:transition>
    <p:cut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259651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60" dirty="0"/>
              <a:t>E</a:t>
            </a:r>
            <a:r>
              <a:rPr spc="60" dirty="0"/>
              <a:t>XPECTED </a:t>
            </a:r>
            <a:r>
              <a:rPr spc="25" dirty="0"/>
              <a:t>VALUE </a:t>
            </a:r>
            <a:r>
              <a:rPr spc="40" dirty="0"/>
              <a:t>AND</a:t>
            </a:r>
            <a:r>
              <a:rPr spc="-10" dirty="0"/>
              <a:t> </a:t>
            </a:r>
            <a:r>
              <a:rPr spc="55" dirty="0"/>
              <a:t>MEDIAN</a:t>
            </a:r>
            <a:endParaRPr sz="1400"/>
          </a:p>
        </p:txBody>
      </p:sp>
      <p:sp>
        <p:nvSpPr>
          <p:cNvPr id="12" name="object 12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pc="-5" dirty="0"/>
              <a:t>16</a:t>
            </a:fld>
            <a:r>
              <a:rPr spc="-85" dirty="0"/>
              <a:t> </a:t>
            </a:r>
            <a:r>
              <a:rPr spc="-5" dirty="0"/>
              <a:t>/</a:t>
            </a:r>
            <a:r>
              <a:rPr spc="-80" dirty="0"/>
              <a:t> </a:t>
            </a:r>
            <a:r>
              <a:rPr spc="-5" dirty="0"/>
              <a:t>30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38289" y="680987"/>
            <a:ext cx="3695065" cy="706755"/>
          </a:xfrm>
          <a:prstGeom prst="rect">
            <a:avLst/>
          </a:prstGeom>
        </p:spPr>
        <p:txBody>
          <a:bodyPr vert="horz" wrap="square" lIns="0" tIns="78105" rIns="0" bIns="0" rtlCol="0">
            <a:spAutoFit/>
          </a:bodyPr>
          <a:lstStyle/>
          <a:p>
            <a:pPr marL="50800">
              <a:lnSpc>
                <a:spcPct val="100000"/>
              </a:lnSpc>
              <a:spcBef>
                <a:spcPts val="615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b="1" spc="-5" dirty="0">
                <a:latin typeface="Book Antiqua"/>
                <a:cs typeface="Book Antiqua"/>
              </a:rPr>
              <a:t>Expected value (mean)</a:t>
            </a:r>
            <a:r>
              <a:rPr sz="1100" b="1" spc="-175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:</a:t>
            </a:r>
            <a:endParaRPr sz="1100" dirty="0">
              <a:latin typeface="Book Antiqua"/>
              <a:cs typeface="Book Antiqua"/>
            </a:endParaRPr>
          </a:p>
          <a:p>
            <a:pPr marL="338455">
              <a:lnSpc>
                <a:spcPct val="100000"/>
              </a:lnSpc>
              <a:spcBef>
                <a:spcPts val="475"/>
              </a:spcBef>
            </a:pPr>
            <a:r>
              <a:rPr sz="1000" spc="-5" dirty="0">
                <a:latin typeface="Book Antiqua"/>
                <a:cs typeface="Book Antiqua"/>
              </a:rPr>
              <a:t>Mean is the (long-run) average value of random</a:t>
            </a:r>
            <a:r>
              <a:rPr sz="1000" spc="75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variable</a:t>
            </a:r>
            <a:endParaRPr sz="1000" dirty="0">
              <a:latin typeface="Book Antiqua"/>
              <a:cs typeface="Book Antiqua"/>
            </a:endParaRPr>
          </a:p>
          <a:p>
            <a:pPr marL="182880">
              <a:lnSpc>
                <a:spcPct val="100000"/>
              </a:lnSpc>
              <a:spcBef>
                <a:spcPts val="650"/>
              </a:spcBef>
              <a:tabLst>
                <a:tab pos="2176145" algn="l"/>
              </a:tabLst>
            </a:pPr>
            <a:r>
              <a:rPr sz="1000" spc="-5" dirty="0">
                <a:latin typeface="Book Antiqua"/>
                <a:cs typeface="Book Antiqua"/>
              </a:rPr>
              <a:t>Discrete</a:t>
            </a:r>
            <a:r>
              <a:rPr sz="1000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variable	Continuous variable</a:t>
            </a:r>
            <a:endParaRPr sz="1000" dirty="0">
              <a:latin typeface="Book Antiqua"/>
              <a:cs typeface="Book Antiqu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165652" y="1454618"/>
            <a:ext cx="90170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spc="-275" dirty="0">
                <a:latin typeface="Arial"/>
                <a:cs typeface="Arial"/>
              </a:rPr>
              <a:t>∫</a:t>
            </a:r>
            <a:endParaRPr sz="11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38288" y="2241047"/>
            <a:ext cx="3845255" cy="72006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38455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Book Antiqua"/>
                <a:cs typeface="Book Antiqua"/>
              </a:rPr>
              <a:t>Example: calculating </a:t>
            </a:r>
            <a:r>
              <a:rPr lang="en-US" sz="1000" spc="-5" dirty="0">
                <a:latin typeface="Book Antiqua"/>
                <a:cs typeface="Book Antiqua"/>
              </a:rPr>
              <a:t>expected production </a:t>
            </a:r>
            <a:r>
              <a:rPr lang="en-US" sz="1000" spc="-5">
                <a:latin typeface="Book Antiqua"/>
                <a:cs typeface="Book Antiqua"/>
              </a:rPr>
              <a:t>of a wind </a:t>
            </a:r>
            <a:r>
              <a:rPr lang="en-US" sz="1000" spc="-5" dirty="0">
                <a:latin typeface="Book Antiqua"/>
                <a:cs typeface="Book Antiqua"/>
              </a:rPr>
              <a:t>turbine given wind speed distribution </a:t>
            </a:r>
            <a:r>
              <a:rPr lang="en-US" sz="1000" spc="-5">
                <a:latin typeface="Book Antiqua"/>
                <a:cs typeface="Book Antiqua"/>
              </a:rPr>
              <a:t>and a power </a:t>
            </a:r>
            <a:r>
              <a:rPr lang="en-US" sz="1000" spc="-5" dirty="0">
                <a:latin typeface="Book Antiqua"/>
                <a:cs typeface="Book Antiqua"/>
              </a:rPr>
              <a:t>curve</a:t>
            </a:r>
            <a:endParaRPr sz="1000" dirty="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500" dirty="0">
              <a:latin typeface="Times New Roman"/>
              <a:cs typeface="Times New Roman"/>
            </a:endParaRPr>
          </a:p>
          <a:p>
            <a:pPr marL="50800">
              <a:lnSpc>
                <a:spcPct val="100000"/>
              </a:lnSpc>
              <a:spcBef>
                <a:spcPts val="5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b="1" spc="-10" dirty="0">
                <a:latin typeface="Book Antiqua"/>
                <a:cs typeface="Book Antiqua"/>
              </a:rPr>
              <a:t>Median </a:t>
            </a:r>
            <a:r>
              <a:rPr sz="1100" spc="-5" dirty="0">
                <a:latin typeface="Book Antiqua"/>
                <a:cs typeface="Book Antiqua"/>
              </a:rPr>
              <a:t>: ”the value in the</a:t>
            </a:r>
            <a:r>
              <a:rPr sz="1100" spc="-114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middle”</a:t>
            </a:r>
            <a:endParaRPr sz="1100" dirty="0">
              <a:latin typeface="Book Antiqua"/>
              <a:cs typeface="Book Antiqua"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B4E4C88E-FD58-4674-A870-6B3F74D9F64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4995" y="1475943"/>
            <a:ext cx="1761903" cy="608492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C1B82569-4B41-4619-BF9B-58DE042E238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5821" y="1440231"/>
            <a:ext cx="1656202" cy="679915"/>
          </a:xfrm>
          <a:prstGeom prst="rect">
            <a:avLst/>
          </a:prstGeom>
        </p:spPr>
      </p:pic>
    </p:spTree>
  </p:cSld>
  <p:clrMapOvr>
    <a:masterClrMapping/>
  </p:clrMapOvr>
  <p:transition>
    <p:cut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947419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60" dirty="0"/>
              <a:t>E</a:t>
            </a:r>
            <a:r>
              <a:rPr spc="60" dirty="0"/>
              <a:t>XERCISE</a:t>
            </a:r>
            <a:r>
              <a:rPr spc="80" dirty="0"/>
              <a:t> </a:t>
            </a:r>
            <a:r>
              <a:rPr sz="1400" spc="15" dirty="0"/>
              <a:t>1</a:t>
            </a:r>
            <a:endParaRPr sz="1400"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pc="-5" dirty="0"/>
              <a:t>17</a:t>
            </a:fld>
            <a:r>
              <a:rPr spc="-85" dirty="0"/>
              <a:t> </a:t>
            </a:r>
            <a:r>
              <a:rPr spc="-5" dirty="0"/>
              <a:t>/</a:t>
            </a:r>
            <a:r>
              <a:rPr spc="-80" dirty="0"/>
              <a:t> </a:t>
            </a:r>
            <a:r>
              <a:rPr spc="-5" dirty="0"/>
              <a:t>30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38289" y="995132"/>
            <a:ext cx="3860800" cy="1662430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198755" marR="43180" indent="-148590">
              <a:lnSpc>
                <a:spcPct val="102600"/>
              </a:lnSpc>
              <a:spcBef>
                <a:spcPts val="55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10" dirty="0">
                <a:latin typeface="Book Antiqua"/>
                <a:cs typeface="Book Antiqua"/>
              </a:rPr>
              <a:t>A researcher </a:t>
            </a:r>
            <a:r>
              <a:rPr sz="1100" spc="-5" dirty="0">
                <a:latin typeface="Book Antiqua"/>
                <a:cs typeface="Book Antiqua"/>
              </a:rPr>
              <a:t>is analyzing data </a:t>
            </a:r>
            <a:r>
              <a:rPr sz="1100" spc="-10" dirty="0">
                <a:latin typeface="Book Antiqua"/>
                <a:cs typeface="Book Antiqua"/>
              </a:rPr>
              <a:t>on financial </a:t>
            </a:r>
            <a:r>
              <a:rPr sz="1100" spc="-5" dirty="0">
                <a:latin typeface="Book Antiqua"/>
                <a:cs typeface="Book Antiqua"/>
              </a:rPr>
              <a:t>wealth of 100  </a:t>
            </a:r>
            <a:r>
              <a:rPr sz="1100" spc="-10" dirty="0">
                <a:latin typeface="Book Antiqua"/>
                <a:cs typeface="Book Antiqua"/>
              </a:rPr>
              <a:t>professors </a:t>
            </a:r>
            <a:r>
              <a:rPr sz="1100" spc="-5" dirty="0">
                <a:latin typeface="Book Antiqua"/>
                <a:cs typeface="Book Antiqua"/>
              </a:rPr>
              <a:t>at a small liberal arts college. The values of their  wealth range </a:t>
            </a:r>
            <a:r>
              <a:rPr sz="1100" spc="-10" dirty="0">
                <a:latin typeface="Book Antiqua"/>
                <a:cs typeface="Book Antiqua"/>
              </a:rPr>
              <a:t>from </a:t>
            </a:r>
            <a:r>
              <a:rPr sz="1100" spc="-5" dirty="0">
                <a:latin typeface="Book Antiqua"/>
                <a:cs typeface="Book Antiqua"/>
              </a:rPr>
              <a:t>$400 to $400,000, with a </a:t>
            </a:r>
            <a:r>
              <a:rPr sz="1100" spc="-10" dirty="0">
                <a:latin typeface="Book Antiqua"/>
                <a:cs typeface="Book Antiqua"/>
              </a:rPr>
              <a:t>mean</a:t>
            </a:r>
            <a:r>
              <a:rPr sz="1100" spc="-25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of</a:t>
            </a:r>
            <a:endParaRPr sz="1100">
              <a:latin typeface="Book Antiqua"/>
              <a:cs typeface="Book Antiqua"/>
            </a:endParaRPr>
          </a:p>
          <a:p>
            <a:pPr marL="198755">
              <a:lnSpc>
                <a:spcPct val="100000"/>
              </a:lnSpc>
              <a:spcBef>
                <a:spcPts val="35"/>
              </a:spcBef>
            </a:pPr>
            <a:r>
              <a:rPr sz="1100" spc="-5" dirty="0">
                <a:latin typeface="Book Antiqua"/>
                <a:cs typeface="Book Antiqua"/>
              </a:rPr>
              <a:t>$40,000, </a:t>
            </a:r>
            <a:r>
              <a:rPr sz="1100" spc="-10" dirty="0">
                <a:latin typeface="Book Antiqua"/>
                <a:cs typeface="Book Antiqua"/>
              </a:rPr>
              <a:t>and </a:t>
            </a:r>
            <a:r>
              <a:rPr sz="1100" spc="-5" dirty="0">
                <a:latin typeface="Book Antiqua"/>
                <a:cs typeface="Book Antiqua"/>
              </a:rPr>
              <a:t>a median of</a:t>
            </a:r>
            <a:r>
              <a:rPr sz="1100" spc="-1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$25,000.</a:t>
            </a:r>
            <a:endParaRPr sz="1100">
              <a:latin typeface="Book Antiqua"/>
              <a:cs typeface="Book Antiqua"/>
            </a:endParaRPr>
          </a:p>
          <a:p>
            <a:pPr marL="198755" marR="489584" indent="-148590">
              <a:lnSpc>
                <a:spcPct val="102600"/>
              </a:lnSpc>
              <a:spcBef>
                <a:spcPts val="600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20" dirty="0">
                <a:latin typeface="Book Antiqua"/>
                <a:cs typeface="Book Antiqua"/>
              </a:rPr>
              <a:t>However, </a:t>
            </a:r>
            <a:r>
              <a:rPr sz="1100" spc="-10" dirty="0">
                <a:latin typeface="Book Antiqua"/>
                <a:cs typeface="Book Antiqua"/>
              </a:rPr>
              <a:t>when </a:t>
            </a:r>
            <a:r>
              <a:rPr sz="1100" spc="-5" dirty="0">
                <a:latin typeface="Book Antiqua"/>
                <a:cs typeface="Book Antiqua"/>
              </a:rPr>
              <a:t>entering these data into a statistical  </a:t>
            </a:r>
            <a:r>
              <a:rPr sz="1100" spc="-10" dirty="0">
                <a:latin typeface="Book Antiqua"/>
                <a:cs typeface="Book Antiqua"/>
              </a:rPr>
              <a:t>software </a:t>
            </a:r>
            <a:r>
              <a:rPr sz="1100" spc="-5" dirty="0">
                <a:latin typeface="Book Antiqua"/>
                <a:cs typeface="Book Antiqua"/>
              </a:rPr>
              <a:t>package, the </a:t>
            </a:r>
            <a:r>
              <a:rPr sz="1100" spc="-10" dirty="0">
                <a:latin typeface="Book Antiqua"/>
                <a:cs typeface="Book Antiqua"/>
              </a:rPr>
              <a:t>researcher </a:t>
            </a:r>
            <a:r>
              <a:rPr sz="1100" spc="-5" dirty="0">
                <a:latin typeface="Book Antiqua"/>
                <a:cs typeface="Book Antiqua"/>
              </a:rPr>
              <a:t>mistakenly</a:t>
            </a:r>
            <a:r>
              <a:rPr sz="1100" spc="-25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enters</a:t>
            </a:r>
            <a:endParaRPr sz="1100">
              <a:latin typeface="Book Antiqua"/>
              <a:cs typeface="Book Antiqua"/>
            </a:endParaRPr>
          </a:p>
          <a:p>
            <a:pPr marL="198755">
              <a:lnSpc>
                <a:spcPct val="100000"/>
              </a:lnSpc>
              <a:spcBef>
                <a:spcPts val="35"/>
              </a:spcBef>
            </a:pPr>
            <a:r>
              <a:rPr sz="1100" spc="-5" dirty="0">
                <a:latin typeface="Book Antiqua"/>
                <a:cs typeface="Book Antiqua"/>
              </a:rPr>
              <a:t>$4,000,000 for the person with $400,000</a:t>
            </a:r>
            <a:r>
              <a:rPr sz="1100" spc="-2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wealth.</a:t>
            </a:r>
            <a:endParaRPr sz="110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300">
              <a:latin typeface="Times New Roman"/>
              <a:cs typeface="Times New Roman"/>
            </a:endParaRPr>
          </a:p>
          <a:p>
            <a:pPr marL="50800">
              <a:lnSpc>
                <a:spcPct val="100000"/>
              </a:lnSpc>
              <a:spcBef>
                <a:spcPts val="5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10" dirty="0">
                <a:latin typeface="Book Antiqua"/>
                <a:cs typeface="Book Antiqua"/>
              </a:rPr>
              <a:t>How much </a:t>
            </a:r>
            <a:r>
              <a:rPr sz="1100" spc="-5" dirty="0">
                <a:latin typeface="Book Antiqua"/>
                <a:cs typeface="Book Antiqua"/>
              </a:rPr>
              <a:t>does this </a:t>
            </a:r>
            <a:r>
              <a:rPr sz="1100" spc="-10" dirty="0">
                <a:latin typeface="Book Antiqua"/>
                <a:cs typeface="Book Antiqua"/>
              </a:rPr>
              <a:t>error affect </a:t>
            </a:r>
            <a:r>
              <a:rPr sz="1100" spc="-5" dirty="0">
                <a:latin typeface="Book Antiqua"/>
                <a:cs typeface="Book Antiqua"/>
              </a:rPr>
              <a:t>the </a:t>
            </a:r>
            <a:r>
              <a:rPr sz="1100" spc="-10" dirty="0">
                <a:latin typeface="Book Antiqua"/>
                <a:cs typeface="Book Antiqua"/>
              </a:rPr>
              <a:t>mean and</a:t>
            </a:r>
            <a:r>
              <a:rPr sz="1100" spc="-145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median?</a:t>
            </a:r>
            <a:endParaRPr sz="1100">
              <a:latin typeface="Book Antiqua"/>
              <a:cs typeface="Book Antiqua"/>
            </a:endParaRPr>
          </a:p>
        </p:txBody>
      </p:sp>
    </p:spTree>
  </p:cSld>
  <p:clrMapOvr>
    <a:masterClrMapping/>
  </p:clrMapOvr>
  <p:transition>
    <p:cut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321246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40" dirty="0"/>
              <a:t>V</a:t>
            </a:r>
            <a:r>
              <a:rPr spc="40" dirty="0"/>
              <a:t>ARIANCE AND </a:t>
            </a:r>
            <a:r>
              <a:rPr spc="45" dirty="0"/>
              <a:t>STANDARD</a:t>
            </a:r>
            <a:r>
              <a:rPr spc="335" dirty="0"/>
              <a:t> </a:t>
            </a:r>
            <a:r>
              <a:rPr spc="50" dirty="0"/>
              <a:t>DEVIATION</a:t>
            </a:r>
            <a:endParaRPr sz="1400"/>
          </a:p>
        </p:txBody>
      </p:sp>
      <p:sp>
        <p:nvSpPr>
          <p:cNvPr id="3" name="object 3"/>
          <p:cNvSpPr/>
          <p:nvPr/>
        </p:nvSpPr>
        <p:spPr>
          <a:xfrm>
            <a:off x="2513774" y="2208110"/>
            <a:ext cx="384175" cy="0"/>
          </a:xfrm>
          <a:custGeom>
            <a:avLst/>
            <a:gdLst/>
            <a:ahLst/>
            <a:cxnLst/>
            <a:rect l="l" t="t" r="r" b="b"/>
            <a:pathLst>
              <a:path w="384175">
                <a:moveTo>
                  <a:pt x="0" y="0"/>
                </a:moveTo>
                <a:lnTo>
                  <a:pt x="383844" y="0"/>
                </a:lnTo>
              </a:path>
            </a:pathLst>
          </a:custGeom>
          <a:ln w="55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425589" y="789469"/>
            <a:ext cx="3797935" cy="1929374"/>
          </a:xfrm>
          <a:prstGeom prst="rect">
            <a:avLst/>
          </a:prstGeom>
        </p:spPr>
        <p:txBody>
          <a:bodyPr vert="horz" wrap="square" lIns="0" tIns="36195" rIns="0" bIns="0" rtlCol="0">
            <a:spAutoFit/>
          </a:bodyPr>
          <a:lstStyle/>
          <a:p>
            <a:pPr marL="63500">
              <a:lnSpc>
                <a:spcPct val="100000"/>
              </a:lnSpc>
              <a:spcBef>
                <a:spcPts val="285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b="1" spc="-25" dirty="0">
                <a:latin typeface="Book Antiqua"/>
                <a:cs typeface="Book Antiqua"/>
              </a:rPr>
              <a:t>Variance</a:t>
            </a:r>
            <a:r>
              <a:rPr sz="1100" b="1" spc="-17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:</a:t>
            </a:r>
            <a:endParaRPr sz="1100" dirty="0">
              <a:latin typeface="Book Antiqua"/>
              <a:cs typeface="Book Antiqua"/>
            </a:endParaRPr>
          </a:p>
          <a:p>
            <a:pPr marL="488315" marR="349250" indent="-137160">
              <a:lnSpc>
                <a:spcPct val="100000"/>
              </a:lnSpc>
              <a:spcBef>
                <a:spcPts val="175"/>
              </a:spcBef>
            </a:pPr>
            <a:r>
              <a:rPr sz="1000" spc="-5" dirty="0">
                <a:latin typeface="Book Antiqua"/>
                <a:cs typeface="Book Antiqua"/>
              </a:rPr>
              <a:t>Measures the extent to which the values of a random  variable </a:t>
            </a:r>
            <a:r>
              <a:rPr sz="1000" spc="-10" dirty="0">
                <a:latin typeface="Book Antiqua"/>
                <a:cs typeface="Book Antiqua"/>
              </a:rPr>
              <a:t>are </a:t>
            </a:r>
            <a:r>
              <a:rPr sz="1000" spc="-5" dirty="0">
                <a:latin typeface="Book Antiqua"/>
                <a:cs typeface="Book Antiqua"/>
              </a:rPr>
              <a:t>dispersed </a:t>
            </a:r>
            <a:r>
              <a:rPr sz="1000" spc="-10" dirty="0">
                <a:latin typeface="Book Antiqua"/>
                <a:cs typeface="Book Antiqua"/>
              </a:rPr>
              <a:t>from </a:t>
            </a:r>
            <a:r>
              <a:rPr sz="1000" spc="-5" dirty="0">
                <a:latin typeface="Book Antiqua"/>
                <a:cs typeface="Book Antiqua"/>
              </a:rPr>
              <a:t>the</a:t>
            </a:r>
            <a:r>
              <a:rPr sz="1000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mean.</a:t>
            </a:r>
            <a:endParaRPr sz="1000" dirty="0">
              <a:latin typeface="Book Antiqua"/>
              <a:cs typeface="Book Antiqua"/>
            </a:endParaRPr>
          </a:p>
          <a:p>
            <a:pPr marL="488315" marR="55880" indent="-137160">
              <a:lnSpc>
                <a:spcPct val="100000"/>
              </a:lnSpc>
              <a:spcBef>
                <a:spcPts val="290"/>
              </a:spcBef>
            </a:pPr>
            <a:r>
              <a:rPr sz="1000" spc="-5" dirty="0">
                <a:latin typeface="Book Antiqua"/>
                <a:cs typeface="Book Antiqua"/>
              </a:rPr>
              <a:t>If values (outcomes) </a:t>
            </a:r>
            <a:r>
              <a:rPr sz="1000" spc="-10" dirty="0">
                <a:latin typeface="Book Antiqua"/>
                <a:cs typeface="Book Antiqua"/>
              </a:rPr>
              <a:t>are </a:t>
            </a:r>
            <a:r>
              <a:rPr sz="1000" spc="-5" dirty="0">
                <a:latin typeface="Book Antiqua"/>
                <a:cs typeface="Book Antiqua"/>
              </a:rPr>
              <a:t>far away </a:t>
            </a:r>
            <a:r>
              <a:rPr sz="1000" spc="-10" dirty="0">
                <a:latin typeface="Book Antiqua"/>
                <a:cs typeface="Book Antiqua"/>
              </a:rPr>
              <a:t>from </a:t>
            </a:r>
            <a:r>
              <a:rPr sz="1000" spc="-5" dirty="0">
                <a:latin typeface="Book Antiqua"/>
                <a:cs typeface="Book Antiqua"/>
              </a:rPr>
              <a:t>the mean, variance  is high. If they </a:t>
            </a:r>
            <a:r>
              <a:rPr sz="1000" spc="-10" dirty="0">
                <a:latin typeface="Book Antiqua"/>
                <a:cs typeface="Book Antiqua"/>
              </a:rPr>
              <a:t>are </a:t>
            </a:r>
            <a:r>
              <a:rPr sz="1000" spc="-5" dirty="0">
                <a:latin typeface="Book Antiqua"/>
                <a:cs typeface="Book Antiqua"/>
              </a:rPr>
              <a:t>close to the mean, variance is</a:t>
            </a:r>
            <a:r>
              <a:rPr sz="1000" spc="85" dirty="0">
                <a:latin typeface="Book Antiqua"/>
                <a:cs typeface="Book Antiqua"/>
              </a:rPr>
              <a:t> </a:t>
            </a:r>
            <a:r>
              <a:rPr sz="1000" spc="-30" dirty="0">
                <a:latin typeface="Book Antiqua"/>
                <a:cs typeface="Book Antiqua"/>
              </a:rPr>
              <a:t>low.</a:t>
            </a:r>
            <a:endParaRPr lang="en-US" sz="1000" spc="-30" dirty="0">
              <a:latin typeface="Book Antiqua"/>
              <a:cs typeface="Book Antiqua"/>
            </a:endParaRPr>
          </a:p>
          <a:p>
            <a:pPr marL="488315" marR="55880" indent="-137160">
              <a:lnSpc>
                <a:spcPct val="100000"/>
              </a:lnSpc>
              <a:spcBef>
                <a:spcPts val="290"/>
              </a:spcBef>
            </a:pPr>
            <a:endParaRPr sz="1000" dirty="0">
              <a:latin typeface="Book Antiqua"/>
              <a:cs typeface="Book Antiqua"/>
            </a:endParaRPr>
          </a:p>
          <a:p>
            <a:pPr marL="63500">
              <a:lnSpc>
                <a:spcPct val="100000"/>
              </a:lnSpc>
              <a:spcBef>
                <a:spcPts val="2005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b="1" spc="-5" dirty="0">
                <a:latin typeface="Book Antiqua"/>
                <a:cs typeface="Book Antiqua"/>
              </a:rPr>
              <a:t>Standard deviation </a:t>
            </a:r>
            <a:r>
              <a:rPr sz="1100" spc="-5" dirty="0">
                <a:latin typeface="Book Antiqua"/>
                <a:cs typeface="Book Antiqua"/>
              </a:rPr>
              <a:t>: </a:t>
            </a:r>
            <a:endParaRPr lang="en-US" sz="1100" spc="-5" dirty="0">
              <a:latin typeface="Book Antiqua"/>
              <a:cs typeface="Book Antiqua"/>
            </a:endParaRPr>
          </a:p>
          <a:p>
            <a:pPr marL="234950" indent="-171450">
              <a:lnSpc>
                <a:spcPct val="100000"/>
              </a:lnSpc>
              <a:spcBef>
                <a:spcPts val="2005"/>
              </a:spcBef>
              <a:buFont typeface="Wingdings" panose="05000000000000000000" pitchFamily="2" charset="2"/>
              <a:buChar char="§"/>
            </a:pPr>
            <a:r>
              <a:rPr sz="1100" b="1" spc="-5" dirty="0">
                <a:latin typeface="Book Antiqua"/>
                <a:cs typeface="Book Antiqua"/>
              </a:rPr>
              <a:t>Note</a:t>
            </a:r>
            <a:r>
              <a:rPr sz="1100" spc="-5" dirty="0">
                <a:latin typeface="Book Antiqua"/>
                <a:cs typeface="Book Antiqua"/>
              </a:rPr>
              <a:t>: Outliers </a:t>
            </a:r>
            <a:r>
              <a:rPr sz="1100" spc="-10" dirty="0">
                <a:latin typeface="Book Antiqua"/>
                <a:cs typeface="Book Antiqua"/>
              </a:rPr>
              <a:t>influence on</a:t>
            </a:r>
            <a:r>
              <a:rPr sz="1100" spc="-105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variance/sd.</a:t>
            </a:r>
            <a:endParaRPr sz="1100" dirty="0">
              <a:latin typeface="Book Antiqua"/>
              <a:cs typeface="Book Antiqua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pc="-5" dirty="0"/>
              <a:t>18</a:t>
            </a:fld>
            <a:r>
              <a:rPr spc="-85" dirty="0"/>
              <a:t> </a:t>
            </a:r>
            <a:r>
              <a:rPr spc="-5" dirty="0"/>
              <a:t>/</a:t>
            </a:r>
            <a:r>
              <a:rPr spc="-80" dirty="0"/>
              <a:t> </a:t>
            </a:r>
            <a:r>
              <a:rPr spc="-5" dirty="0"/>
              <a:t>30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8D45416-24A3-4F70-8C78-23116984D2E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1050" y="1704402"/>
            <a:ext cx="3179284" cy="395086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E7F0C20-FA34-4FDE-95A6-F934F1615BE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04734" y="2099488"/>
            <a:ext cx="1586429" cy="391099"/>
          </a:xfrm>
          <a:prstGeom prst="rect">
            <a:avLst/>
          </a:prstGeom>
        </p:spPr>
      </p:pic>
    </p:spTree>
  </p:cSld>
  <p:clrMapOvr>
    <a:masterClrMapping/>
  </p:clrMapOvr>
  <p:transition>
    <p:cut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176720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60" dirty="0"/>
              <a:t>D</a:t>
            </a:r>
            <a:r>
              <a:rPr spc="60" dirty="0"/>
              <a:t>ANCING</a:t>
            </a:r>
            <a:r>
              <a:rPr spc="110" dirty="0"/>
              <a:t> </a:t>
            </a:r>
            <a:r>
              <a:rPr spc="40" dirty="0"/>
              <a:t>STATISTICS</a:t>
            </a:r>
            <a:endParaRPr sz="1400"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pc="-5" dirty="0"/>
              <a:t>19</a:t>
            </a:fld>
            <a:r>
              <a:rPr spc="-85" dirty="0"/>
              <a:t> </a:t>
            </a:r>
            <a:r>
              <a:rPr spc="-5" dirty="0"/>
              <a:t>/</a:t>
            </a:r>
            <a:r>
              <a:rPr spc="-80" dirty="0"/>
              <a:t> </a:t>
            </a:r>
            <a:r>
              <a:rPr spc="-5" dirty="0"/>
              <a:t>30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21894" y="648384"/>
            <a:ext cx="3824604" cy="2378075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38100" marR="30480">
              <a:lnSpc>
                <a:spcPct val="102600"/>
              </a:lnSpc>
              <a:spcBef>
                <a:spcPts val="55"/>
              </a:spcBef>
            </a:pPr>
            <a:r>
              <a:rPr sz="1100" spc="-30" dirty="0">
                <a:latin typeface="Book Antiqua"/>
                <a:cs typeface="Book Antiqua"/>
              </a:rPr>
              <a:t>Watch </a:t>
            </a:r>
            <a:r>
              <a:rPr sz="1100" spc="-5" dirty="0">
                <a:latin typeface="Book Antiqua"/>
                <a:cs typeface="Book Antiqua"/>
              </a:rPr>
              <a:t>the video ”Dancing statistics: Explaining the statistical  concept of variance </a:t>
            </a:r>
            <a:r>
              <a:rPr sz="1100" spc="-10" dirty="0">
                <a:latin typeface="Book Antiqua"/>
                <a:cs typeface="Book Antiqua"/>
              </a:rPr>
              <a:t>through</a:t>
            </a:r>
            <a:r>
              <a:rPr sz="1100" spc="-15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dance”:</a:t>
            </a:r>
            <a:endParaRPr sz="1100" dirty="0">
              <a:latin typeface="Book Antiqua"/>
              <a:cs typeface="Book Antiqua"/>
            </a:endParaRPr>
          </a:p>
          <a:p>
            <a:pPr marL="314960" marR="525780" indent="-148590">
              <a:lnSpc>
                <a:spcPts val="950"/>
              </a:lnSpc>
              <a:spcBef>
                <a:spcPts val="565"/>
              </a:spcBef>
            </a:pPr>
            <a:r>
              <a:rPr sz="1200" spc="127" baseline="6944" dirty="0">
                <a:latin typeface="Arial Black"/>
                <a:cs typeface="Arial Black"/>
              </a:rPr>
              <a:t> </a:t>
            </a:r>
            <a:r>
              <a:rPr sz="800" spc="-5" dirty="0">
                <a:latin typeface="Courier New"/>
                <a:cs typeface="Courier New"/>
                <a:hlinkClick r:id="rId2"/>
              </a:rPr>
              <a:t>https://www.youtube.com/watch?v=pGfwj4GrUlA&amp;list=  PLEzw67WWDg82xKriFiOoixGpNLXK2GNs9&amp;index=4</a:t>
            </a:r>
            <a:endParaRPr sz="800" dirty="0">
              <a:latin typeface="Courier New"/>
              <a:cs typeface="Courier New"/>
            </a:endParaRPr>
          </a:p>
          <a:p>
            <a:pPr>
              <a:lnSpc>
                <a:spcPct val="100000"/>
              </a:lnSpc>
            </a:pPr>
            <a:endParaRPr sz="800" dirty="0">
              <a:latin typeface="Times New Roman"/>
              <a:cs typeface="Times New Roman"/>
            </a:endParaRPr>
          </a:p>
          <a:p>
            <a:pPr marL="37465">
              <a:lnSpc>
                <a:spcPct val="100000"/>
              </a:lnSpc>
              <a:spcBef>
                <a:spcPts val="635"/>
              </a:spcBef>
            </a:pPr>
            <a:r>
              <a:rPr sz="1100" spc="-5" dirty="0">
                <a:latin typeface="Book Antiqua"/>
                <a:cs typeface="Book Antiqua"/>
              </a:rPr>
              <a:t>Use the ’dancing’ terminology to answer these</a:t>
            </a:r>
            <a:r>
              <a:rPr sz="1100" spc="-4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questions:</a:t>
            </a:r>
            <a:endParaRPr sz="1100" dirty="0">
              <a:latin typeface="Book Antiqua"/>
              <a:cs typeface="Book Antiqua"/>
            </a:endParaRPr>
          </a:p>
          <a:p>
            <a:pPr marL="314960" indent="-173990">
              <a:lnSpc>
                <a:spcPct val="100000"/>
              </a:lnSpc>
              <a:spcBef>
                <a:spcPts val="930"/>
              </a:spcBef>
              <a:buAutoNum type="arabicPeriod"/>
              <a:tabLst>
                <a:tab pos="315595" algn="l"/>
              </a:tabLst>
            </a:pPr>
            <a:r>
              <a:rPr sz="1100" spc="-10" dirty="0">
                <a:latin typeface="Book Antiqua"/>
                <a:cs typeface="Book Antiqua"/>
              </a:rPr>
              <a:t>How do we define</a:t>
            </a:r>
            <a:r>
              <a:rPr sz="1100" spc="5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variance?</a:t>
            </a:r>
            <a:endParaRPr sz="1100" dirty="0">
              <a:latin typeface="Book Antiqua"/>
              <a:cs typeface="Book Antiqua"/>
            </a:endParaRPr>
          </a:p>
          <a:p>
            <a:pPr marL="314960" indent="-173990">
              <a:lnSpc>
                <a:spcPct val="100000"/>
              </a:lnSpc>
              <a:spcBef>
                <a:spcPts val="335"/>
              </a:spcBef>
              <a:buAutoNum type="arabicPeriod"/>
              <a:tabLst>
                <a:tab pos="315595" algn="l"/>
              </a:tabLst>
            </a:pPr>
            <a:r>
              <a:rPr sz="1100" spc="-10" dirty="0">
                <a:latin typeface="Book Antiqua"/>
                <a:cs typeface="Book Antiqua"/>
              </a:rPr>
              <a:t>How </a:t>
            </a:r>
            <a:r>
              <a:rPr sz="1100" spc="-5" dirty="0">
                <a:latin typeface="Book Antiqua"/>
                <a:cs typeface="Book Antiqua"/>
              </a:rPr>
              <a:t>can </a:t>
            </a:r>
            <a:r>
              <a:rPr sz="1100" spc="-10" dirty="0">
                <a:latin typeface="Book Antiqua"/>
                <a:cs typeface="Book Antiqua"/>
              </a:rPr>
              <a:t>we </a:t>
            </a:r>
            <a:r>
              <a:rPr sz="1100" spc="-5" dirty="0">
                <a:latin typeface="Book Antiqua"/>
                <a:cs typeface="Book Antiqua"/>
              </a:rPr>
              <a:t>tell if variance is </a:t>
            </a:r>
            <a:r>
              <a:rPr sz="1100" spc="-10" dirty="0">
                <a:latin typeface="Book Antiqua"/>
                <a:cs typeface="Book Antiqua"/>
              </a:rPr>
              <a:t>large </a:t>
            </a:r>
            <a:r>
              <a:rPr sz="1100" spc="-5" dirty="0">
                <a:latin typeface="Book Antiqua"/>
                <a:cs typeface="Book Antiqua"/>
              </a:rPr>
              <a:t>or small?</a:t>
            </a:r>
            <a:endParaRPr sz="1100" dirty="0">
              <a:latin typeface="Book Antiqua"/>
              <a:cs typeface="Book Antiqua"/>
            </a:endParaRPr>
          </a:p>
          <a:p>
            <a:pPr marL="314960" indent="-173990">
              <a:lnSpc>
                <a:spcPct val="100000"/>
              </a:lnSpc>
              <a:spcBef>
                <a:spcPts val="335"/>
              </a:spcBef>
              <a:buAutoNum type="arabicPeriod"/>
              <a:tabLst>
                <a:tab pos="315595" algn="l"/>
              </a:tabLst>
            </a:pPr>
            <a:r>
              <a:rPr sz="1100" spc="-10" dirty="0">
                <a:latin typeface="Book Antiqua"/>
                <a:cs typeface="Book Antiqua"/>
              </a:rPr>
              <a:t>What </a:t>
            </a:r>
            <a:r>
              <a:rPr sz="1100" spc="-5" dirty="0">
                <a:latin typeface="Book Antiqua"/>
                <a:cs typeface="Book Antiqua"/>
              </a:rPr>
              <a:t>does it </a:t>
            </a:r>
            <a:r>
              <a:rPr sz="1100" spc="-10" dirty="0">
                <a:latin typeface="Book Antiqua"/>
                <a:cs typeface="Book Antiqua"/>
              </a:rPr>
              <a:t>mean </a:t>
            </a:r>
            <a:r>
              <a:rPr sz="1100" spc="-5" dirty="0">
                <a:latin typeface="Book Antiqua"/>
                <a:cs typeface="Book Antiqua"/>
              </a:rPr>
              <a:t>to evaluate variance within a</a:t>
            </a:r>
            <a:r>
              <a:rPr sz="1100" spc="-15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set?</a:t>
            </a:r>
            <a:endParaRPr sz="1100" dirty="0">
              <a:latin typeface="Book Antiqua"/>
              <a:cs typeface="Book Antiqua"/>
            </a:endParaRPr>
          </a:p>
          <a:p>
            <a:pPr marL="314960" indent="-173990">
              <a:lnSpc>
                <a:spcPct val="100000"/>
              </a:lnSpc>
              <a:spcBef>
                <a:spcPts val="334"/>
              </a:spcBef>
              <a:buAutoNum type="arabicPeriod"/>
              <a:tabLst>
                <a:tab pos="315595" algn="l"/>
              </a:tabLst>
            </a:pPr>
            <a:r>
              <a:rPr sz="1100" spc="-10" dirty="0">
                <a:latin typeface="Book Antiqua"/>
                <a:cs typeface="Book Antiqua"/>
              </a:rPr>
              <a:t>What </a:t>
            </a:r>
            <a:r>
              <a:rPr sz="1100" spc="-5" dirty="0">
                <a:latin typeface="Book Antiqua"/>
                <a:cs typeface="Book Antiqua"/>
              </a:rPr>
              <a:t>does it </a:t>
            </a:r>
            <a:r>
              <a:rPr sz="1100" spc="-10" dirty="0">
                <a:latin typeface="Book Antiqua"/>
                <a:cs typeface="Book Antiqua"/>
              </a:rPr>
              <a:t>mean </a:t>
            </a:r>
            <a:r>
              <a:rPr sz="1100" spc="-5" dirty="0">
                <a:latin typeface="Book Antiqua"/>
                <a:cs typeface="Book Antiqua"/>
              </a:rPr>
              <a:t>to evaluate variance between</a:t>
            </a:r>
            <a:r>
              <a:rPr sz="1100" spc="-2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sets?</a:t>
            </a:r>
            <a:endParaRPr sz="1100" dirty="0">
              <a:latin typeface="Book Antiqua"/>
              <a:cs typeface="Book Antiqua"/>
            </a:endParaRPr>
          </a:p>
          <a:p>
            <a:pPr marL="314960" indent="-173990">
              <a:lnSpc>
                <a:spcPct val="100000"/>
              </a:lnSpc>
              <a:spcBef>
                <a:spcPts val="330"/>
              </a:spcBef>
              <a:buAutoNum type="arabicPeriod"/>
              <a:tabLst>
                <a:tab pos="315595" algn="l"/>
              </a:tabLst>
            </a:pPr>
            <a:r>
              <a:rPr sz="1100" spc="-10" dirty="0">
                <a:latin typeface="Book Antiqua"/>
                <a:cs typeface="Book Antiqua"/>
              </a:rPr>
              <a:t>What </a:t>
            </a:r>
            <a:r>
              <a:rPr sz="1100" spc="-5" dirty="0">
                <a:latin typeface="Book Antiqua"/>
                <a:cs typeface="Book Antiqua"/>
              </a:rPr>
              <a:t>is the homogeneity of</a:t>
            </a:r>
            <a:r>
              <a:rPr sz="1100" spc="-1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variance?</a:t>
            </a:r>
            <a:endParaRPr sz="1100" dirty="0">
              <a:latin typeface="Book Antiqua"/>
              <a:cs typeface="Book Antiqua"/>
            </a:endParaRPr>
          </a:p>
          <a:p>
            <a:pPr marL="314960" indent="-173990">
              <a:lnSpc>
                <a:spcPct val="100000"/>
              </a:lnSpc>
              <a:spcBef>
                <a:spcPts val="335"/>
              </a:spcBef>
              <a:buAutoNum type="arabicPeriod"/>
              <a:tabLst>
                <a:tab pos="315595" algn="l"/>
              </a:tabLst>
            </a:pPr>
            <a:r>
              <a:rPr sz="1100" spc="-10" dirty="0">
                <a:latin typeface="Book Antiqua"/>
                <a:cs typeface="Book Antiqua"/>
              </a:rPr>
              <a:t>What </a:t>
            </a:r>
            <a:r>
              <a:rPr sz="1100" spc="-5" dirty="0">
                <a:latin typeface="Book Antiqua"/>
                <a:cs typeface="Book Antiqua"/>
              </a:rPr>
              <a:t>is the </a:t>
            </a:r>
            <a:r>
              <a:rPr sz="1100" spc="-10" dirty="0">
                <a:latin typeface="Book Antiqua"/>
                <a:cs typeface="Book Antiqua"/>
              </a:rPr>
              <a:t>heterogeneity </a:t>
            </a:r>
            <a:r>
              <a:rPr sz="1100" spc="-5" dirty="0">
                <a:latin typeface="Book Antiqua"/>
                <a:cs typeface="Book Antiqua"/>
              </a:rPr>
              <a:t>of</a:t>
            </a:r>
            <a:r>
              <a:rPr sz="110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variance?</a:t>
            </a:r>
            <a:endParaRPr sz="1100" dirty="0">
              <a:latin typeface="Book Antiqua"/>
              <a:cs typeface="Book Antiqua"/>
            </a:endParaRPr>
          </a:p>
        </p:txBody>
      </p:sp>
    </p:spTree>
  </p:cSld>
  <p:clrMapOvr>
    <a:masterClrMapping/>
  </p:clrMapOvr>
  <p:transition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216662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35" dirty="0"/>
              <a:t>W</a:t>
            </a:r>
            <a:r>
              <a:rPr spc="35" dirty="0"/>
              <a:t>HAT </a:t>
            </a:r>
            <a:r>
              <a:rPr spc="30" dirty="0"/>
              <a:t>IS</a:t>
            </a:r>
            <a:r>
              <a:rPr spc="225" dirty="0"/>
              <a:t> </a:t>
            </a:r>
            <a:r>
              <a:rPr spc="60" dirty="0"/>
              <a:t>ECONOMETRICS</a:t>
            </a:r>
            <a:r>
              <a:rPr sz="1400" spc="60" dirty="0"/>
              <a:t>?</a:t>
            </a:r>
            <a:endParaRPr sz="1400"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pc="-5" dirty="0"/>
              <a:t>2</a:t>
            </a:fld>
            <a:r>
              <a:rPr spc="-85" dirty="0"/>
              <a:t> </a:t>
            </a:r>
            <a:r>
              <a:rPr spc="-5" dirty="0"/>
              <a:t>/</a:t>
            </a:r>
            <a:r>
              <a:rPr spc="-80" dirty="0"/>
              <a:t> </a:t>
            </a:r>
            <a:r>
              <a:rPr spc="-5" dirty="0"/>
              <a:t>30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47294" y="974329"/>
            <a:ext cx="3697604" cy="12731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24500"/>
              </a:lnSpc>
              <a:spcBef>
                <a:spcPts val="100"/>
              </a:spcBef>
            </a:pPr>
            <a:r>
              <a:rPr sz="1100" i="1" spc="-70" dirty="0">
                <a:latin typeface="Book Antiqua"/>
                <a:cs typeface="Book Antiqua"/>
              </a:rPr>
              <a:t>To </a:t>
            </a:r>
            <a:r>
              <a:rPr sz="1100" i="1" spc="-5" dirty="0">
                <a:latin typeface="Book Antiqua"/>
                <a:cs typeface="Book Antiqua"/>
              </a:rPr>
              <a:t>beginning students, it </a:t>
            </a:r>
            <a:r>
              <a:rPr sz="1100" i="1" spc="-10" dirty="0">
                <a:latin typeface="Book Antiqua"/>
                <a:cs typeface="Book Antiqua"/>
              </a:rPr>
              <a:t>may </a:t>
            </a:r>
            <a:r>
              <a:rPr sz="1100" i="1" spc="-5" dirty="0">
                <a:latin typeface="Book Antiqua"/>
                <a:cs typeface="Book Antiqua"/>
              </a:rPr>
              <a:t>seem as if econometrics is an overly  complex obstacle to an otherwise useful education. </a:t>
            </a:r>
            <a:r>
              <a:rPr sz="1100" i="1" spc="-10" dirty="0">
                <a:latin typeface="Book Antiqua"/>
                <a:cs typeface="Book Antiqua"/>
              </a:rPr>
              <a:t>(</a:t>
            </a:r>
            <a:r>
              <a:rPr sz="1100" i="1" spc="-10" dirty="0">
                <a:latin typeface="Arial"/>
                <a:cs typeface="Arial"/>
              </a:rPr>
              <a:t>. </a:t>
            </a:r>
            <a:r>
              <a:rPr sz="1100" i="1" spc="-5" dirty="0">
                <a:latin typeface="Arial"/>
                <a:cs typeface="Arial"/>
              </a:rPr>
              <a:t>. .</a:t>
            </a:r>
            <a:r>
              <a:rPr sz="1100" i="1" spc="-5" dirty="0">
                <a:latin typeface="Book Antiqua"/>
                <a:cs typeface="Book Antiqua"/>
              </a:rPr>
              <a:t>) </a:t>
            </a:r>
            <a:r>
              <a:rPr sz="1100" i="1" spc="-70" dirty="0">
                <a:latin typeface="Book Antiqua"/>
                <a:cs typeface="Book Antiqua"/>
              </a:rPr>
              <a:t>To  </a:t>
            </a:r>
            <a:r>
              <a:rPr sz="1100" i="1" spc="-10" dirty="0">
                <a:latin typeface="Book Antiqua"/>
                <a:cs typeface="Book Antiqua"/>
              </a:rPr>
              <a:t>professionals </a:t>
            </a:r>
            <a:r>
              <a:rPr sz="1100" i="1" spc="-5" dirty="0">
                <a:latin typeface="Book Antiqua"/>
                <a:cs typeface="Book Antiqua"/>
              </a:rPr>
              <a:t>in the </a:t>
            </a:r>
            <a:r>
              <a:rPr sz="1100" i="1" spc="-10" dirty="0">
                <a:latin typeface="Book Antiqua"/>
                <a:cs typeface="Book Antiqua"/>
              </a:rPr>
              <a:t>field, </a:t>
            </a:r>
            <a:r>
              <a:rPr sz="1100" i="1" spc="-5" dirty="0">
                <a:latin typeface="Book Antiqua"/>
                <a:cs typeface="Book Antiqua"/>
              </a:rPr>
              <a:t>econometrics is a fascinating set of  techniques that allows the </a:t>
            </a:r>
            <a:r>
              <a:rPr sz="1100" i="1" spc="-10" dirty="0">
                <a:latin typeface="Book Antiqua"/>
                <a:cs typeface="Book Antiqua"/>
              </a:rPr>
              <a:t>measurement </a:t>
            </a:r>
            <a:r>
              <a:rPr sz="1100" i="1" spc="-5" dirty="0">
                <a:latin typeface="Book Antiqua"/>
                <a:cs typeface="Book Antiqua"/>
              </a:rPr>
              <a:t>and analysis of economic  phenomena and the </a:t>
            </a:r>
            <a:r>
              <a:rPr sz="1100" i="1" spc="-10" dirty="0">
                <a:latin typeface="Book Antiqua"/>
                <a:cs typeface="Book Antiqua"/>
              </a:rPr>
              <a:t>prediction </a:t>
            </a:r>
            <a:r>
              <a:rPr sz="1100" i="1" spc="-5" dirty="0">
                <a:latin typeface="Book Antiqua"/>
                <a:cs typeface="Book Antiqua"/>
              </a:rPr>
              <a:t>of </a:t>
            </a:r>
            <a:r>
              <a:rPr sz="1100" i="1" spc="-10" dirty="0">
                <a:latin typeface="Book Antiqua"/>
                <a:cs typeface="Book Antiqua"/>
              </a:rPr>
              <a:t>future </a:t>
            </a:r>
            <a:r>
              <a:rPr sz="1100" i="1" spc="-5" dirty="0">
                <a:latin typeface="Book Antiqua"/>
                <a:cs typeface="Book Antiqua"/>
              </a:rPr>
              <a:t>economic</a:t>
            </a:r>
            <a:r>
              <a:rPr sz="1100" i="1" spc="5" dirty="0">
                <a:latin typeface="Book Antiqua"/>
                <a:cs typeface="Book Antiqua"/>
              </a:rPr>
              <a:t> </a:t>
            </a:r>
            <a:r>
              <a:rPr sz="1100" i="1" spc="-10" dirty="0">
                <a:latin typeface="Book Antiqua"/>
                <a:cs typeface="Book Antiqua"/>
              </a:rPr>
              <a:t>trends.</a:t>
            </a:r>
            <a:endParaRPr sz="1100">
              <a:latin typeface="Book Antiqua"/>
              <a:cs typeface="Book Antiqua"/>
            </a:endParaRPr>
          </a:p>
          <a:p>
            <a:pPr marL="775335">
              <a:lnSpc>
                <a:spcPct val="100000"/>
              </a:lnSpc>
              <a:spcBef>
                <a:spcPts val="525"/>
              </a:spcBef>
            </a:pPr>
            <a:r>
              <a:rPr sz="900" spc="-5" dirty="0">
                <a:latin typeface="Book Antiqua"/>
                <a:cs typeface="Book Antiqua"/>
              </a:rPr>
              <a:t>Studenmund (</a:t>
            </a:r>
            <a:r>
              <a:rPr sz="900" i="1" spc="-5" dirty="0">
                <a:latin typeface="Book Antiqua"/>
                <a:cs typeface="Book Antiqua"/>
              </a:rPr>
              <a:t>Using Econometrics: A Practical</a:t>
            </a:r>
            <a:r>
              <a:rPr sz="900" i="1" spc="60" dirty="0">
                <a:latin typeface="Book Antiqua"/>
                <a:cs typeface="Book Antiqua"/>
              </a:rPr>
              <a:t> </a:t>
            </a:r>
            <a:r>
              <a:rPr sz="900" i="1" spc="-5" dirty="0">
                <a:latin typeface="Book Antiqua"/>
                <a:cs typeface="Book Antiqua"/>
              </a:rPr>
              <a:t>Guide</a:t>
            </a:r>
            <a:r>
              <a:rPr sz="900" spc="-5" dirty="0">
                <a:latin typeface="Book Antiqua"/>
                <a:cs typeface="Book Antiqua"/>
              </a:rPr>
              <a:t>)</a:t>
            </a:r>
            <a:endParaRPr sz="900">
              <a:latin typeface="Book Antiqua"/>
              <a:cs typeface="Book Antiqua"/>
            </a:endParaRPr>
          </a:p>
        </p:txBody>
      </p:sp>
    </p:spTree>
  </p:cSld>
  <p:clrMapOvr>
    <a:masterClrMapping/>
  </p:clrMapOvr>
  <p:transition>
    <p:cut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947419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60" dirty="0"/>
              <a:t>E</a:t>
            </a:r>
            <a:r>
              <a:rPr spc="60" dirty="0"/>
              <a:t>XERCISE</a:t>
            </a:r>
            <a:r>
              <a:rPr spc="80" dirty="0"/>
              <a:t> </a:t>
            </a:r>
            <a:r>
              <a:rPr sz="1400" spc="15" dirty="0"/>
              <a:t>2</a:t>
            </a:r>
            <a:endParaRPr sz="1400"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pc="-5" dirty="0"/>
              <a:t>20</a:t>
            </a:fld>
            <a:r>
              <a:rPr spc="-85" dirty="0"/>
              <a:t> </a:t>
            </a:r>
            <a:r>
              <a:rPr spc="-5" dirty="0"/>
              <a:t>/</a:t>
            </a:r>
            <a:r>
              <a:rPr spc="-80" dirty="0"/>
              <a:t> </a:t>
            </a:r>
            <a:r>
              <a:rPr spc="-5" dirty="0"/>
              <a:t>30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38289" y="1053260"/>
            <a:ext cx="3849370" cy="1480185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198755" marR="43180" indent="-148590">
              <a:lnSpc>
                <a:spcPct val="102699"/>
              </a:lnSpc>
              <a:spcBef>
                <a:spcPts val="55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10" dirty="0">
                <a:latin typeface="Book Antiqua"/>
                <a:cs typeface="Book Antiqua"/>
              </a:rPr>
              <a:t>Which </a:t>
            </a:r>
            <a:r>
              <a:rPr sz="1100" spc="-5" dirty="0">
                <a:latin typeface="Book Antiqua"/>
                <a:cs typeface="Book Antiqua"/>
              </a:rPr>
              <a:t>has a higher expected value </a:t>
            </a:r>
            <a:r>
              <a:rPr sz="1100" spc="-10" dirty="0">
                <a:latin typeface="Book Antiqua"/>
                <a:cs typeface="Book Antiqua"/>
              </a:rPr>
              <a:t>and </a:t>
            </a:r>
            <a:r>
              <a:rPr sz="1100" spc="-5" dirty="0">
                <a:latin typeface="Book Antiqua"/>
                <a:cs typeface="Book Antiqua"/>
              </a:rPr>
              <a:t>which has a higher  </a:t>
            </a:r>
            <a:r>
              <a:rPr sz="1100" spc="-10" dirty="0">
                <a:latin typeface="Book Antiqua"/>
                <a:cs typeface="Book Antiqua"/>
              </a:rPr>
              <a:t>standard </a:t>
            </a:r>
            <a:r>
              <a:rPr sz="1100" spc="-5" dirty="0">
                <a:latin typeface="Book Antiqua"/>
                <a:cs typeface="Book Antiqua"/>
              </a:rPr>
              <a:t>deviation:</a:t>
            </a:r>
            <a:endParaRPr sz="1100" dirty="0">
              <a:latin typeface="Book Antiqua"/>
              <a:cs typeface="Book Antiqua"/>
            </a:endParaRPr>
          </a:p>
          <a:p>
            <a:pPr marL="338455">
              <a:lnSpc>
                <a:spcPts val="1200"/>
              </a:lnSpc>
              <a:spcBef>
                <a:spcPts val="470"/>
              </a:spcBef>
            </a:pPr>
            <a:r>
              <a:rPr sz="1000" spc="-5" dirty="0">
                <a:latin typeface="Book Antiqua"/>
                <a:cs typeface="Book Antiqua"/>
              </a:rPr>
              <a:t>a standard six-sided die</a:t>
            </a:r>
            <a:r>
              <a:rPr sz="1000" spc="35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or</a:t>
            </a:r>
            <a:endParaRPr sz="1000" dirty="0">
              <a:latin typeface="Book Antiqua"/>
              <a:cs typeface="Book Antiqua"/>
            </a:endParaRPr>
          </a:p>
          <a:p>
            <a:pPr marL="475615" marR="162560" indent="-137160">
              <a:lnSpc>
                <a:spcPts val="1200"/>
              </a:lnSpc>
              <a:spcBef>
                <a:spcPts val="40"/>
              </a:spcBef>
            </a:pPr>
            <a:r>
              <a:rPr sz="1000" spc="-5" dirty="0">
                <a:latin typeface="Book Antiqua"/>
                <a:cs typeface="Book Antiqua"/>
              </a:rPr>
              <a:t>a four-sided die with the numbers 1 through 4 printed on  the</a:t>
            </a:r>
            <a:r>
              <a:rPr sz="1000" spc="-10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sides?</a:t>
            </a:r>
            <a:endParaRPr sz="1000" dirty="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700" dirty="0">
              <a:latin typeface="Times New Roman"/>
              <a:cs typeface="Times New Roman"/>
            </a:endParaRPr>
          </a:p>
          <a:p>
            <a:pPr marL="198755" marR="205740" indent="-148590">
              <a:lnSpc>
                <a:spcPct val="102600"/>
              </a:lnSpc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5" dirty="0">
                <a:latin typeface="Book Antiqua"/>
                <a:cs typeface="Book Antiqua"/>
              </a:rPr>
              <a:t>Explain your </a:t>
            </a:r>
            <a:r>
              <a:rPr sz="1100" spc="-10" dirty="0">
                <a:latin typeface="Book Antiqua"/>
                <a:cs typeface="Book Antiqua"/>
              </a:rPr>
              <a:t>reasoning, </a:t>
            </a:r>
            <a:r>
              <a:rPr sz="1100" spc="-5" dirty="0">
                <a:latin typeface="Book Antiqua"/>
                <a:cs typeface="Book Antiqua"/>
              </a:rPr>
              <a:t>without doing any calculations,  then </a:t>
            </a:r>
            <a:r>
              <a:rPr sz="1100" spc="-25" dirty="0">
                <a:latin typeface="Book Antiqua"/>
                <a:cs typeface="Book Antiqua"/>
              </a:rPr>
              <a:t>verify, </a:t>
            </a:r>
            <a:r>
              <a:rPr sz="1100" spc="-5" dirty="0">
                <a:latin typeface="Book Antiqua"/>
                <a:cs typeface="Book Antiqua"/>
              </a:rPr>
              <a:t>doing the</a:t>
            </a:r>
            <a:r>
              <a:rPr sz="1100" spc="5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calculations.</a:t>
            </a:r>
            <a:endParaRPr sz="1100" dirty="0">
              <a:latin typeface="Book Antiqua"/>
              <a:cs typeface="Book Antiqua"/>
            </a:endParaRPr>
          </a:p>
        </p:txBody>
      </p:sp>
    </p:spTree>
  </p:cSld>
  <p:clrMapOvr>
    <a:masterClrMapping/>
  </p:clrMapOvr>
  <p:transition>
    <p:cut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378714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50" dirty="0"/>
              <a:t>C</a:t>
            </a:r>
            <a:r>
              <a:rPr spc="50" dirty="0"/>
              <a:t>OVARIANCE</a:t>
            </a:r>
            <a:r>
              <a:rPr sz="1400" spc="50" dirty="0"/>
              <a:t>, </a:t>
            </a:r>
            <a:r>
              <a:rPr spc="55" dirty="0"/>
              <a:t>CORRELATION</a:t>
            </a:r>
            <a:r>
              <a:rPr sz="1400" spc="55" dirty="0"/>
              <a:t>,</a:t>
            </a:r>
            <a:r>
              <a:rPr sz="1400" spc="100" dirty="0"/>
              <a:t> </a:t>
            </a:r>
            <a:r>
              <a:rPr spc="60" dirty="0"/>
              <a:t>INDEPENDENCE</a:t>
            </a:r>
            <a:endParaRPr sz="1400"/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pc="-5" dirty="0"/>
              <a:t>21</a:t>
            </a:fld>
            <a:r>
              <a:rPr spc="-85" dirty="0"/>
              <a:t> </a:t>
            </a:r>
            <a:r>
              <a:rPr spc="-5" dirty="0"/>
              <a:t>/</a:t>
            </a:r>
            <a:r>
              <a:rPr spc="-80" dirty="0"/>
              <a:t> </a:t>
            </a:r>
            <a:r>
              <a:rPr spc="-5" dirty="0"/>
              <a:t>30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50989" y="692416"/>
            <a:ext cx="3779520" cy="1967846"/>
          </a:xfrm>
          <a:prstGeom prst="rect">
            <a:avLst/>
          </a:prstGeom>
        </p:spPr>
        <p:txBody>
          <a:bodyPr vert="horz" wrap="square" lIns="0" tIns="3619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285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b="1" spc="-5" dirty="0">
                <a:latin typeface="Book Antiqua"/>
                <a:cs typeface="Book Antiqua"/>
              </a:rPr>
              <a:t>Covariance</a:t>
            </a:r>
            <a:r>
              <a:rPr sz="1100" b="1" spc="-17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:</a:t>
            </a:r>
            <a:endParaRPr sz="1100" dirty="0">
              <a:latin typeface="Book Antiqua"/>
              <a:cs typeface="Book Antiqua"/>
            </a:endParaRPr>
          </a:p>
          <a:p>
            <a:pPr marL="497205" marR="258445" indent="-171450">
              <a:lnSpc>
                <a:spcPct val="100000"/>
              </a:lnSpc>
              <a:spcBef>
                <a:spcPts val="175"/>
              </a:spcBef>
              <a:buFont typeface="Wingdings" panose="05000000000000000000" pitchFamily="2" charset="2"/>
              <a:buChar char="§"/>
            </a:pPr>
            <a:r>
              <a:rPr sz="1000" spc="-30" dirty="0">
                <a:latin typeface="Book Antiqua"/>
                <a:cs typeface="Book Antiqua"/>
              </a:rPr>
              <a:t>How, </a:t>
            </a:r>
            <a:r>
              <a:rPr sz="1000" spc="-5" dirty="0">
                <a:latin typeface="Book Antiqua"/>
                <a:cs typeface="Book Antiqua"/>
              </a:rPr>
              <a:t>on average, two random variables vary with one  </a:t>
            </a:r>
            <a:r>
              <a:rPr sz="1000" spc="-15" dirty="0">
                <a:latin typeface="Book Antiqua"/>
                <a:cs typeface="Book Antiqua"/>
              </a:rPr>
              <a:t>another.</a:t>
            </a:r>
            <a:endParaRPr sz="1000" dirty="0">
              <a:latin typeface="Book Antiqua"/>
              <a:cs typeface="Book Antiqua"/>
            </a:endParaRPr>
          </a:p>
          <a:p>
            <a:pPr marL="497205" marR="469265" indent="-171450">
              <a:lnSpc>
                <a:spcPts val="1200"/>
              </a:lnSpc>
              <a:spcBef>
                <a:spcPts val="35"/>
              </a:spcBef>
              <a:buFont typeface="Wingdings" panose="05000000000000000000" pitchFamily="2" charset="2"/>
              <a:buChar char="§"/>
            </a:pPr>
            <a:r>
              <a:rPr sz="1000" spc="-5" dirty="0">
                <a:latin typeface="Book Antiqua"/>
                <a:cs typeface="Book Antiqua"/>
              </a:rPr>
              <a:t>Do the two variables move in the same or opposite  direction?</a:t>
            </a:r>
            <a:endParaRPr sz="1000" dirty="0">
              <a:latin typeface="Book Antiqua"/>
              <a:cs typeface="Book Antiqua"/>
            </a:endParaRPr>
          </a:p>
          <a:p>
            <a:pPr marL="497205" indent="-171450">
              <a:lnSpc>
                <a:spcPts val="1150"/>
              </a:lnSpc>
              <a:buFont typeface="Wingdings" panose="05000000000000000000" pitchFamily="2" charset="2"/>
              <a:buChar char="§"/>
            </a:pPr>
            <a:r>
              <a:rPr sz="1000" spc="-5" dirty="0">
                <a:latin typeface="Book Antiqua"/>
                <a:cs typeface="Book Antiqua"/>
              </a:rPr>
              <a:t>Measures the amount of linear dependence between</a:t>
            </a:r>
            <a:r>
              <a:rPr sz="1000" spc="55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two</a:t>
            </a:r>
            <a:r>
              <a:rPr lang="en-US" sz="1000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variables.</a:t>
            </a:r>
            <a:endParaRPr sz="1000" dirty="0">
              <a:latin typeface="Book Antiqua"/>
              <a:cs typeface="Book Antiqua"/>
            </a:endParaRPr>
          </a:p>
          <a:p>
            <a:pPr marL="241935">
              <a:lnSpc>
                <a:spcPct val="100000"/>
              </a:lnSpc>
              <a:spcBef>
                <a:spcPts val="550"/>
              </a:spcBef>
            </a:pPr>
            <a:r>
              <a:rPr sz="1100" i="1" spc="5" dirty="0">
                <a:latin typeface="Book Antiqua"/>
                <a:cs typeface="Book Antiqua"/>
              </a:rPr>
              <a:t>Cov</a:t>
            </a:r>
            <a:r>
              <a:rPr sz="1100" spc="5" dirty="0">
                <a:latin typeface="Lucida Sans Unicode"/>
                <a:cs typeface="Lucida Sans Unicode"/>
              </a:rPr>
              <a:t>(</a:t>
            </a:r>
            <a:r>
              <a:rPr sz="1100" i="1" spc="5" dirty="0">
                <a:latin typeface="Book Antiqua"/>
                <a:cs typeface="Book Antiqua"/>
              </a:rPr>
              <a:t>X</a:t>
            </a:r>
            <a:r>
              <a:rPr sz="1100" i="1" spc="5" dirty="0">
                <a:latin typeface="Arial"/>
                <a:cs typeface="Arial"/>
              </a:rPr>
              <a:t>,</a:t>
            </a:r>
            <a:r>
              <a:rPr sz="1100" i="1" spc="-130" dirty="0">
                <a:latin typeface="Arial"/>
                <a:cs typeface="Arial"/>
              </a:rPr>
              <a:t> </a:t>
            </a:r>
            <a:r>
              <a:rPr sz="1100" i="1" spc="30" dirty="0">
                <a:latin typeface="Book Antiqua"/>
                <a:cs typeface="Book Antiqua"/>
              </a:rPr>
              <a:t>Y</a:t>
            </a:r>
            <a:r>
              <a:rPr sz="1100" spc="30" dirty="0">
                <a:latin typeface="Lucida Sans Unicode"/>
                <a:cs typeface="Lucida Sans Unicode"/>
              </a:rPr>
              <a:t>)</a:t>
            </a:r>
            <a:r>
              <a:rPr sz="1100" spc="-45" dirty="0">
                <a:latin typeface="Lucida Sans Unicode"/>
                <a:cs typeface="Lucida Sans Unicode"/>
              </a:rPr>
              <a:t> </a:t>
            </a:r>
            <a:r>
              <a:rPr sz="1100" spc="-30" dirty="0">
                <a:latin typeface="Lucida Sans Unicode"/>
                <a:cs typeface="Lucida Sans Unicode"/>
              </a:rPr>
              <a:t>=</a:t>
            </a:r>
            <a:r>
              <a:rPr sz="1100" spc="-45" dirty="0">
                <a:latin typeface="Lucida Sans Unicode"/>
                <a:cs typeface="Lucida Sans Unicode"/>
              </a:rPr>
              <a:t> </a:t>
            </a:r>
            <a:r>
              <a:rPr sz="1100" i="1" spc="-10" dirty="0">
                <a:latin typeface="Book Antiqua"/>
                <a:cs typeface="Book Antiqua"/>
              </a:rPr>
              <a:t>E</a:t>
            </a:r>
            <a:r>
              <a:rPr sz="1100" i="1" spc="-95" dirty="0">
                <a:latin typeface="Book Antiqua"/>
                <a:cs typeface="Book Antiqua"/>
              </a:rPr>
              <a:t> </a:t>
            </a:r>
            <a:r>
              <a:rPr sz="1100" dirty="0">
                <a:latin typeface="Lucida Sans Unicode"/>
                <a:cs typeface="Lucida Sans Unicode"/>
              </a:rPr>
              <a:t>[(</a:t>
            </a:r>
            <a:r>
              <a:rPr sz="1100" i="1" dirty="0">
                <a:latin typeface="Book Antiqua"/>
                <a:cs typeface="Book Antiqua"/>
              </a:rPr>
              <a:t>X</a:t>
            </a:r>
            <a:r>
              <a:rPr sz="1100" i="1" spc="-25" dirty="0">
                <a:latin typeface="Book Antiqua"/>
                <a:cs typeface="Book Antiqua"/>
              </a:rPr>
              <a:t> </a:t>
            </a:r>
            <a:r>
              <a:rPr sz="1100" spc="-30" dirty="0">
                <a:latin typeface="Lucida Sans Unicode"/>
                <a:cs typeface="Lucida Sans Unicode"/>
              </a:rPr>
              <a:t>−</a:t>
            </a:r>
            <a:r>
              <a:rPr sz="1100" spc="-105" dirty="0">
                <a:latin typeface="Lucida Sans Unicode"/>
                <a:cs typeface="Lucida Sans Unicode"/>
              </a:rPr>
              <a:t> </a:t>
            </a:r>
            <a:r>
              <a:rPr sz="1100" i="1" spc="-10" dirty="0">
                <a:latin typeface="Book Antiqua"/>
                <a:cs typeface="Book Antiqua"/>
              </a:rPr>
              <a:t>E</a:t>
            </a:r>
            <a:r>
              <a:rPr sz="1100" spc="-10" dirty="0">
                <a:latin typeface="Lucida Sans Unicode"/>
                <a:cs typeface="Lucida Sans Unicode"/>
              </a:rPr>
              <a:t>[</a:t>
            </a:r>
            <a:r>
              <a:rPr sz="1100" i="1" spc="-10" dirty="0">
                <a:latin typeface="Book Antiqua"/>
                <a:cs typeface="Book Antiqua"/>
              </a:rPr>
              <a:t>X</a:t>
            </a:r>
            <a:r>
              <a:rPr sz="1100" spc="-10" dirty="0">
                <a:latin typeface="Lucida Sans Unicode"/>
                <a:cs typeface="Lucida Sans Unicode"/>
              </a:rPr>
              <a:t>])</a:t>
            </a:r>
            <a:r>
              <a:rPr sz="1100" spc="-165" dirty="0">
                <a:latin typeface="Lucida Sans Unicode"/>
                <a:cs typeface="Lucida Sans Unicode"/>
              </a:rPr>
              <a:t> </a:t>
            </a:r>
            <a:r>
              <a:rPr sz="1100" spc="25" dirty="0">
                <a:latin typeface="Lucida Sans Unicode"/>
                <a:cs typeface="Lucida Sans Unicode"/>
              </a:rPr>
              <a:t>(</a:t>
            </a:r>
            <a:r>
              <a:rPr sz="1100" i="1" spc="25" dirty="0">
                <a:latin typeface="Book Antiqua"/>
                <a:cs typeface="Book Antiqua"/>
              </a:rPr>
              <a:t>Y</a:t>
            </a:r>
            <a:r>
              <a:rPr sz="1100" i="1" spc="-25" dirty="0">
                <a:latin typeface="Book Antiqua"/>
                <a:cs typeface="Book Antiqua"/>
              </a:rPr>
              <a:t> </a:t>
            </a:r>
            <a:r>
              <a:rPr sz="1100" spc="-30" dirty="0">
                <a:latin typeface="Lucida Sans Unicode"/>
                <a:cs typeface="Lucida Sans Unicode"/>
              </a:rPr>
              <a:t>−</a:t>
            </a:r>
            <a:r>
              <a:rPr sz="1100" spc="-105" dirty="0">
                <a:latin typeface="Lucida Sans Unicode"/>
                <a:cs typeface="Lucida Sans Unicode"/>
              </a:rPr>
              <a:t> </a:t>
            </a:r>
            <a:r>
              <a:rPr sz="1100" i="1" spc="-20" dirty="0">
                <a:latin typeface="Book Antiqua"/>
                <a:cs typeface="Book Antiqua"/>
              </a:rPr>
              <a:t>E</a:t>
            </a:r>
            <a:r>
              <a:rPr sz="1100" spc="-20" dirty="0">
                <a:latin typeface="Lucida Sans Unicode"/>
                <a:cs typeface="Lucida Sans Unicode"/>
              </a:rPr>
              <a:t>[</a:t>
            </a:r>
            <a:r>
              <a:rPr sz="1100" i="1" spc="-20" dirty="0">
                <a:latin typeface="Book Antiqua"/>
                <a:cs typeface="Book Antiqua"/>
              </a:rPr>
              <a:t>Y</a:t>
            </a:r>
            <a:r>
              <a:rPr sz="1100" spc="-20" dirty="0">
                <a:latin typeface="Lucida Sans Unicode"/>
                <a:cs typeface="Lucida Sans Unicode"/>
              </a:rPr>
              <a:t>])]</a:t>
            </a:r>
            <a:r>
              <a:rPr sz="1100" spc="-50" dirty="0">
                <a:latin typeface="Lucida Sans Unicode"/>
                <a:cs typeface="Lucida Sans Unicode"/>
              </a:rPr>
              <a:t> </a:t>
            </a:r>
            <a:r>
              <a:rPr sz="1100" spc="-30" dirty="0">
                <a:latin typeface="Lucida Sans Unicode"/>
                <a:cs typeface="Lucida Sans Unicode"/>
              </a:rPr>
              <a:t>=</a:t>
            </a:r>
            <a:r>
              <a:rPr sz="1100" spc="-45" dirty="0">
                <a:latin typeface="Lucida Sans Unicode"/>
                <a:cs typeface="Lucida Sans Unicode"/>
              </a:rPr>
              <a:t> </a:t>
            </a:r>
            <a:r>
              <a:rPr sz="1100" i="1" spc="-10" dirty="0">
                <a:latin typeface="Book Antiqua"/>
                <a:cs typeface="Book Antiqua"/>
              </a:rPr>
              <a:t>E</a:t>
            </a:r>
            <a:r>
              <a:rPr sz="1100" i="1" spc="-95" dirty="0">
                <a:latin typeface="Book Antiqua"/>
                <a:cs typeface="Book Antiqua"/>
              </a:rPr>
              <a:t> </a:t>
            </a:r>
            <a:r>
              <a:rPr sz="1100" spc="-30" dirty="0">
                <a:latin typeface="Lucida Sans Unicode"/>
                <a:cs typeface="Lucida Sans Unicode"/>
              </a:rPr>
              <a:t>[</a:t>
            </a:r>
            <a:r>
              <a:rPr sz="1100" i="1" spc="-30" dirty="0">
                <a:latin typeface="Book Antiqua"/>
                <a:cs typeface="Book Antiqua"/>
              </a:rPr>
              <a:t>XY</a:t>
            </a:r>
            <a:r>
              <a:rPr sz="1100" spc="-30" dirty="0">
                <a:latin typeface="Lucida Sans Unicode"/>
                <a:cs typeface="Lucida Sans Unicode"/>
              </a:rPr>
              <a:t>]</a:t>
            </a:r>
            <a:r>
              <a:rPr sz="1100" spc="-105" dirty="0">
                <a:latin typeface="Lucida Sans Unicode"/>
                <a:cs typeface="Lucida Sans Unicode"/>
              </a:rPr>
              <a:t> </a:t>
            </a:r>
            <a:r>
              <a:rPr sz="1100" spc="-30" dirty="0">
                <a:latin typeface="Lucida Sans Unicode"/>
                <a:cs typeface="Lucida Sans Unicode"/>
              </a:rPr>
              <a:t>−</a:t>
            </a:r>
            <a:r>
              <a:rPr sz="1100" spc="-105" dirty="0">
                <a:latin typeface="Lucida Sans Unicode"/>
                <a:cs typeface="Lucida Sans Unicode"/>
              </a:rPr>
              <a:t> </a:t>
            </a:r>
            <a:r>
              <a:rPr sz="1100" i="1" spc="-30" dirty="0">
                <a:latin typeface="Book Antiqua"/>
                <a:cs typeface="Book Antiqua"/>
              </a:rPr>
              <a:t>E</a:t>
            </a:r>
            <a:r>
              <a:rPr sz="1100" spc="-30" dirty="0">
                <a:latin typeface="Lucida Sans Unicode"/>
                <a:cs typeface="Lucida Sans Unicode"/>
              </a:rPr>
              <a:t>[</a:t>
            </a:r>
            <a:r>
              <a:rPr sz="1100" i="1" spc="-30" dirty="0">
                <a:latin typeface="Book Antiqua"/>
                <a:cs typeface="Book Antiqua"/>
              </a:rPr>
              <a:t>X</a:t>
            </a:r>
            <a:r>
              <a:rPr sz="1100" spc="-30" dirty="0">
                <a:latin typeface="Lucida Sans Unicode"/>
                <a:cs typeface="Lucida Sans Unicode"/>
              </a:rPr>
              <a:t>]</a:t>
            </a:r>
            <a:r>
              <a:rPr sz="1100" i="1" spc="-30" dirty="0">
                <a:latin typeface="Book Antiqua"/>
                <a:cs typeface="Book Antiqua"/>
              </a:rPr>
              <a:t>E</a:t>
            </a:r>
            <a:r>
              <a:rPr sz="1100" spc="-30" dirty="0">
                <a:latin typeface="Lucida Sans Unicode"/>
                <a:cs typeface="Lucida Sans Unicode"/>
              </a:rPr>
              <a:t>[</a:t>
            </a:r>
            <a:r>
              <a:rPr sz="1100" i="1" spc="-30" dirty="0">
                <a:latin typeface="Book Antiqua"/>
                <a:cs typeface="Book Antiqua"/>
              </a:rPr>
              <a:t>Y</a:t>
            </a:r>
            <a:r>
              <a:rPr sz="1100" spc="-30" dirty="0">
                <a:latin typeface="Lucida Sans Unicode"/>
                <a:cs typeface="Lucida Sans Unicode"/>
              </a:rPr>
              <a:t>]</a:t>
            </a:r>
            <a:endParaRPr sz="1100" dirty="0">
              <a:latin typeface="Lucida Sans Unicode"/>
              <a:cs typeface="Lucida Sans Unicode"/>
            </a:endParaRPr>
          </a:p>
          <a:p>
            <a:pPr marL="38100">
              <a:lnSpc>
                <a:spcPct val="100000"/>
              </a:lnSpc>
              <a:spcBef>
                <a:spcPts val="525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b="1" spc="-5" dirty="0">
                <a:latin typeface="Book Antiqua"/>
                <a:cs typeface="Book Antiqua"/>
              </a:rPr>
              <a:t>Correlation</a:t>
            </a:r>
            <a:r>
              <a:rPr sz="1100" b="1" spc="-17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:</a:t>
            </a:r>
            <a:endParaRPr sz="1100" dirty="0">
              <a:latin typeface="Book Antiqua"/>
              <a:cs typeface="Book Antiqua"/>
            </a:endParaRPr>
          </a:p>
          <a:p>
            <a:pPr marL="325755">
              <a:lnSpc>
                <a:spcPts val="1200"/>
              </a:lnSpc>
              <a:spcBef>
                <a:spcPts val="175"/>
              </a:spcBef>
            </a:pPr>
            <a:r>
              <a:rPr sz="1000" spc="-5" dirty="0">
                <a:latin typeface="Book Antiqua"/>
                <a:cs typeface="Book Antiqua"/>
              </a:rPr>
              <a:t>Similar concept to covariance, but easier to</a:t>
            </a:r>
            <a:r>
              <a:rPr sz="1000" spc="60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interpret.</a:t>
            </a:r>
            <a:endParaRPr sz="1000" dirty="0">
              <a:latin typeface="Book Antiqua"/>
              <a:cs typeface="Book Antiqua"/>
            </a:endParaRPr>
          </a:p>
          <a:p>
            <a:pPr marL="325755">
              <a:lnSpc>
                <a:spcPts val="1200"/>
              </a:lnSpc>
            </a:pPr>
            <a:r>
              <a:rPr sz="1000" spc="-5" dirty="0">
                <a:latin typeface="Book Antiqua"/>
                <a:cs typeface="Book Antiqua"/>
              </a:rPr>
              <a:t>It has values between -1 and</a:t>
            </a:r>
            <a:r>
              <a:rPr sz="1000" spc="40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1.</a:t>
            </a:r>
            <a:endParaRPr sz="1000" dirty="0">
              <a:latin typeface="Book Antiqua"/>
              <a:cs typeface="Book Antiqu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689912" y="2727742"/>
            <a:ext cx="1490345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r>
              <a:rPr sz="1100" i="1" spc="5" dirty="0">
                <a:latin typeface="Book Antiqua"/>
                <a:cs typeface="Book Antiqua"/>
              </a:rPr>
              <a:t>Corr</a:t>
            </a:r>
            <a:r>
              <a:rPr sz="1100" spc="5" dirty="0">
                <a:latin typeface="Lucida Sans Unicode"/>
                <a:cs typeface="Lucida Sans Unicode"/>
              </a:rPr>
              <a:t>(</a:t>
            </a:r>
            <a:r>
              <a:rPr sz="1100" i="1" spc="5" dirty="0">
                <a:latin typeface="Book Antiqua"/>
                <a:cs typeface="Book Antiqua"/>
              </a:rPr>
              <a:t>X</a:t>
            </a:r>
            <a:r>
              <a:rPr sz="1100" i="1" spc="5" dirty="0">
                <a:latin typeface="Arial"/>
                <a:cs typeface="Arial"/>
              </a:rPr>
              <a:t>, </a:t>
            </a:r>
            <a:r>
              <a:rPr sz="1100" i="1" spc="30" dirty="0">
                <a:latin typeface="Book Antiqua"/>
                <a:cs typeface="Book Antiqua"/>
              </a:rPr>
              <a:t>Y</a:t>
            </a:r>
            <a:r>
              <a:rPr sz="1100" spc="30" dirty="0">
                <a:latin typeface="Lucida Sans Unicode"/>
                <a:cs typeface="Lucida Sans Unicode"/>
              </a:rPr>
              <a:t>)</a:t>
            </a:r>
            <a:r>
              <a:rPr sz="1100" spc="-245" dirty="0">
                <a:latin typeface="Lucida Sans Unicode"/>
                <a:cs typeface="Lucida Sans Unicode"/>
              </a:rPr>
              <a:t> </a:t>
            </a:r>
            <a:r>
              <a:rPr sz="1100" spc="-30" dirty="0">
                <a:latin typeface="Lucida Sans Unicode"/>
                <a:cs typeface="Lucida Sans Unicode"/>
              </a:rPr>
              <a:t>= </a:t>
            </a:r>
            <a:r>
              <a:rPr sz="1650" i="1" u="sng" spc="7" baseline="37878" dirty="0">
                <a:uFill>
                  <a:solidFill>
                    <a:srgbClr val="000000"/>
                  </a:solidFill>
                </a:uFill>
                <a:latin typeface="Book Antiqua"/>
                <a:cs typeface="Book Antiqua"/>
              </a:rPr>
              <a:t>Cov</a:t>
            </a:r>
            <a:r>
              <a:rPr sz="1650" u="sng" spc="7" baseline="37878" dirty="0">
                <a:uFill>
                  <a:solidFill>
                    <a:srgbClr val="000000"/>
                  </a:solidFill>
                </a:uFill>
                <a:latin typeface="Lucida Sans Unicode"/>
                <a:cs typeface="Lucida Sans Unicode"/>
              </a:rPr>
              <a:t>(</a:t>
            </a:r>
            <a:r>
              <a:rPr sz="1650" i="1" u="sng" spc="7" baseline="37878" dirty="0">
                <a:uFill>
                  <a:solidFill>
                    <a:srgbClr val="000000"/>
                  </a:solidFill>
                </a:uFill>
                <a:latin typeface="Book Antiqua"/>
                <a:cs typeface="Book Antiqua"/>
              </a:rPr>
              <a:t>X</a:t>
            </a:r>
            <a:r>
              <a:rPr sz="1650" i="1" u="sng" spc="7" baseline="37878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, </a:t>
            </a:r>
            <a:r>
              <a:rPr sz="1650" i="1" u="sng" spc="44" baseline="37878" dirty="0">
                <a:uFill>
                  <a:solidFill>
                    <a:srgbClr val="000000"/>
                  </a:solidFill>
                </a:uFill>
                <a:latin typeface="Book Antiqua"/>
                <a:cs typeface="Book Antiqua"/>
              </a:rPr>
              <a:t>Y</a:t>
            </a:r>
            <a:r>
              <a:rPr sz="1650" u="sng" spc="44" baseline="37878" dirty="0">
                <a:uFill>
                  <a:solidFill>
                    <a:srgbClr val="000000"/>
                  </a:solidFill>
                </a:uFill>
                <a:latin typeface="Lucida Sans Unicode"/>
                <a:cs typeface="Lucida Sans Unicode"/>
              </a:rPr>
              <a:t>)</a:t>
            </a:r>
            <a:endParaRPr sz="1650" baseline="37878">
              <a:latin typeface="Lucida Sans Unicode"/>
              <a:cs typeface="Lucida Sans Unicode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653131" y="2822776"/>
            <a:ext cx="382905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r>
              <a:rPr sz="1100" i="1" spc="-10" dirty="0">
                <a:latin typeface="Arial"/>
                <a:cs typeface="Arial"/>
              </a:rPr>
              <a:t>σ</a:t>
            </a:r>
            <a:r>
              <a:rPr sz="1200" i="1" spc="-15" baseline="-13888" dirty="0">
                <a:latin typeface="Book Antiqua"/>
                <a:cs typeface="Book Antiqua"/>
              </a:rPr>
              <a:t>X</a:t>
            </a:r>
            <a:r>
              <a:rPr sz="1100" i="1" spc="-10" dirty="0">
                <a:latin typeface="Arial"/>
                <a:cs typeface="Arial"/>
              </a:rPr>
              <a:t>σ</a:t>
            </a:r>
            <a:r>
              <a:rPr sz="1200" i="1" spc="-15" baseline="-13888" dirty="0">
                <a:latin typeface="Book Antiqua"/>
                <a:cs typeface="Book Antiqua"/>
              </a:rPr>
              <a:t>Y</a:t>
            </a:r>
            <a:endParaRPr sz="1200" baseline="-13888">
              <a:latin typeface="Book Antiqua"/>
              <a:cs typeface="Book Antiqua"/>
            </a:endParaRPr>
          </a:p>
        </p:txBody>
      </p:sp>
    </p:spTree>
  </p:cSld>
  <p:clrMapOvr>
    <a:masterClrMapping/>
  </p:clrMapOvr>
  <p:transition>
    <p:cut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251460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60" dirty="0"/>
              <a:t>I</a:t>
            </a:r>
            <a:r>
              <a:rPr spc="60" dirty="0"/>
              <a:t>NDEPENDENCE </a:t>
            </a:r>
            <a:r>
              <a:rPr spc="30" dirty="0"/>
              <a:t>OF</a:t>
            </a:r>
            <a:r>
              <a:rPr spc="185" dirty="0"/>
              <a:t> </a:t>
            </a:r>
            <a:r>
              <a:rPr spc="45" dirty="0"/>
              <a:t>VARIABLES</a:t>
            </a:r>
            <a:endParaRPr sz="1400"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pc="-5" dirty="0"/>
              <a:t>22</a:t>
            </a:fld>
            <a:r>
              <a:rPr spc="-85" dirty="0"/>
              <a:t> </a:t>
            </a:r>
            <a:r>
              <a:rPr spc="-5" dirty="0"/>
              <a:t>/</a:t>
            </a:r>
            <a:r>
              <a:rPr spc="-80" dirty="0"/>
              <a:t> </a:t>
            </a:r>
            <a:r>
              <a:rPr spc="-5" dirty="0"/>
              <a:t>30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25589" y="836814"/>
            <a:ext cx="3886200" cy="1894429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211454" marR="55880" indent="-148590" algn="just">
              <a:lnSpc>
                <a:spcPct val="102600"/>
              </a:lnSpc>
              <a:spcBef>
                <a:spcPts val="55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b="1" spc="-5" dirty="0">
                <a:latin typeface="Book Antiqua"/>
                <a:cs typeface="Book Antiqua"/>
              </a:rPr>
              <a:t>Independence </a:t>
            </a:r>
            <a:r>
              <a:rPr sz="1100" spc="-5" dirty="0">
                <a:latin typeface="Book Antiqua"/>
                <a:cs typeface="Book Antiqua"/>
              </a:rPr>
              <a:t>: </a:t>
            </a:r>
            <a:r>
              <a:rPr sz="1100" i="1" spc="-10" dirty="0">
                <a:latin typeface="Book Antiqua"/>
                <a:cs typeface="Book Antiqua"/>
              </a:rPr>
              <a:t>X </a:t>
            </a:r>
            <a:r>
              <a:rPr sz="1100" spc="-10" dirty="0">
                <a:latin typeface="Book Antiqua"/>
                <a:cs typeface="Book Antiqua"/>
              </a:rPr>
              <a:t>and </a:t>
            </a:r>
            <a:r>
              <a:rPr sz="1100" i="1" spc="-10" dirty="0">
                <a:latin typeface="Book Antiqua"/>
                <a:cs typeface="Book Antiqua"/>
              </a:rPr>
              <a:t>Y </a:t>
            </a:r>
            <a:r>
              <a:rPr sz="1100" spc="-15" dirty="0">
                <a:latin typeface="Book Antiqua"/>
                <a:cs typeface="Book Antiqua"/>
              </a:rPr>
              <a:t>are </a:t>
            </a:r>
            <a:r>
              <a:rPr sz="1100" spc="-5" dirty="0">
                <a:latin typeface="Book Antiqua"/>
                <a:cs typeface="Book Antiqua"/>
              </a:rPr>
              <a:t>independent if the conditional  </a:t>
            </a:r>
            <a:r>
              <a:rPr sz="1100" spc="-10" dirty="0">
                <a:latin typeface="Book Antiqua"/>
                <a:cs typeface="Book Antiqua"/>
              </a:rPr>
              <a:t>probability </a:t>
            </a:r>
            <a:r>
              <a:rPr sz="1100" spc="-5" dirty="0">
                <a:latin typeface="Book Antiqua"/>
                <a:cs typeface="Book Antiqua"/>
              </a:rPr>
              <a:t>distribution of </a:t>
            </a:r>
            <a:r>
              <a:rPr sz="1100" i="1" spc="-10" dirty="0">
                <a:latin typeface="Book Antiqua"/>
                <a:cs typeface="Book Antiqua"/>
              </a:rPr>
              <a:t>X </a:t>
            </a:r>
            <a:r>
              <a:rPr sz="1100" spc="-5" dirty="0">
                <a:latin typeface="Book Antiqua"/>
                <a:cs typeface="Book Antiqua"/>
              </a:rPr>
              <a:t>given the observed value of </a:t>
            </a:r>
            <a:r>
              <a:rPr sz="1100" i="1" spc="-10" dirty="0">
                <a:latin typeface="Book Antiqua"/>
                <a:cs typeface="Book Antiqua"/>
              </a:rPr>
              <a:t>Y  </a:t>
            </a:r>
            <a:r>
              <a:rPr sz="1100" spc="-5" dirty="0">
                <a:latin typeface="Book Antiqua"/>
                <a:cs typeface="Book Antiqua"/>
              </a:rPr>
              <a:t>is the </a:t>
            </a:r>
            <a:r>
              <a:rPr sz="1100" spc="-10" dirty="0">
                <a:latin typeface="Book Antiqua"/>
                <a:cs typeface="Book Antiqua"/>
              </a:rPr>
              <a:t>same </a:t>
            </a:r>
            <a:r>
              <a:rPr sz="1100" spc="-5" dirty="0">
                <a:latin typeface="Book Antiqua"/>
                <a:cs typeface="Book Antiqua"/>
              </a:rPr>
              <a:t>as if the value of </a:t>
            </a:r>
            <a:r>
              <a:rPr sz="1100" i="1" spc="-10" dirty="0">
                <a:latin typeface="Book Antiqua"/>
                <a:cs typeface="Book Antiqua"/>
              </a:rPr>
              <a:t>Y </a:t>
            </a:r>
            <a:r>
              <a:rPr sz="1100" spc="-10" dirty="0">
                <a:latin typeface="Book Antiqua"/>
                <a:cs typeface="Book Antiqua"/>
              </a:rPr>
              <a:t>had </a:t>
            </a:r>
            <a:r>
              <a:rPr sz="1100" spc="-5" dirty="0">
                <a:latin typeface="Book Antiqua"/>
                <a:cs typeface="Book Antiqua"/>
              </a:rPr>
              <a:t>not been</a:t>
            </a:r>
            <a:r>
              <a:rPr sz="110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observed.</a:t>
            </a:r>
            <a:endParaRPr sz="1100" dirty="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</a:pPr>
            <a:endParaRPr sz="1300" dirty="0">
              <a:latin typeface="Times New Roman"/>
              <a:cs typeface="Times New Roman"/>
            </a:endParaRPr>
          </a:p>
          <a:p>
            <a:pPr marL="211454" marR="276225" indent="-148590">
              <a:lnSpc>
                <a:spcPct val="102600"/>
              </a:lnSpc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5" dirty="0">
                <a:latin typeface="Book Antiqua"/>
                <a:cs typeface="Book Antiqua"/>
              </a:rPr>
              <a:t>If </a:t>
            </a:r>
            <a:r>
              <a:rPr sz="1100" i="1" spc="-10" dirty="0">
                <a:latin typeface="Book Antiqua"/>
                <a:cs typeface="Book Antiqua"/>
              </a:rPr>
              <a:t>X </a:t>
            </a:r>
            <a:r>
              <a:rPr sz="1100" spc="-10" dirty="0">
                <a:latin typeface="Book Antiqua"/>
                <a:cs typeface="Book Antiqua"/>
              </a:rPr>
              <a:t>and </a:t>
            </a:r>
            <a:r>
              <a:rPr sz="1100" i="1" spc="-10" dirty="0">
                <a:latin typeface="Book Antiqua"/>
                <a:cs typeface="Book Antiqua"/>
              </a:rPr>
              <a:t>Y </a:t>
            </a:r>
            <a:r>
              <a:rPr sz="1100" spc="-15" dirty="0">
                <a:latin typeface="Book Antiqua"/>
                <a:cs typeface="Book Antiqua"/>
              </a:rPr>
              <a:t>are </a:t>
            </a:r>
            <a:r>
              <a:rPr sz="1100" spc="-5" dirty="0">
                <a:latin typeface="Book Antiqua"/>
                <a:cs typeface="Book Antiqua"/>
              </a:rPr>
              <a:t>independent, then </a:t>
            </a:r>
            <a:r>
              <a:rPr sz="1100" i="1" spc="5" dirty="0">
                <a:latin typeface="Book Antiqua"/>
                <a:cs typeface="Book Antiqua"/>
              </a:rPr>
              <a:t>Cov</a:t>
            </a:r>
            <a:r>
              <a:rPr sz="1100" spc="5" dirty="0">
                <a:latin typeface="Lucida Sans Unicode"/>
                <a:cs typeface="Lucida Sans Unicode"/>
              </a:rPr>
              <a:t>(</a:t>
            </a:r>
            <a:r>
              <a:rPr sz="1100" i="1" spc="5" dirty="0">
                <a:latin typeface="Book Antiqua"/>
                <a:cs typeface="Book Antiqua"/>
              </a:rPr>
              <a:t>X</a:t>
            </a:r>
            <a:r>
              <a:rPr sz="1100" i="1" spc="5" dirty="0">
                <a:latin typeface="Arial"/>
                <a:cs typeface="Arial"/>
              </a:rPr>
              <a:t>, </a:t>
            </a:r>
            <a:r>
              <a:rPr sz="1100" i="1" spc="30" dirty="0">
                <a:latin typeface="Book Antiqua"/>
                <a:cs typeface="Book Antiqua"/>
              </a:rPr>
              <a:t>Y</a:t>
            </a:r>
            <a:r>
              <a:rPr sz="1100" spc="30" dirty="0">
                <a:latin typeface="Lucida Sans Unicode"/>
                <a:cs typeface="Lucida Sans Unicode"/>
              </a:rPr>
              <a:t>) </a:t>
            </a:r>
            <a:r>
              <a:rPr sz="1100" spc="-30" dirty="0">
                <a:latin typeface="Lucida Sans Unicode"/>
                <a:cs typeface="Lucida Sans Unicode"/>
              </a:rPr>
              <a:t>= </a:t>
            </a:r>
            <a:r>
              <a:rPr sz="1100" spc="-5" dirty="0">
                <a:latin typeface="Book Antiqua"/>
                <a:cs typeface="Book Antiqua"/>
              </a:rPr>
              <a:t>0 (not the  other </a:t>
            </a:r>
            <a:r>
              <a:rPr sz="1100" spc="-10" dirty="0">
                <a:latin typeface="Book Antiqua"/>
                <a:cs typeface="Book Antiqua"/>
              </a:rPr>
              <a:t>way round </a:t>
            </a:r>
            <a:r>
              <a:rPr sz="1100" spc="-5" dirty="0">
                <a:latin typeface="Book Antiqua"/>
                <a:cs typeface="Book Antiqua"/>
              </a:rPr>
              <a:t>in general)</a:t>
            </a:r>
            <a:endParaRPr sz="1100" dirty="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300" dirty="0">
              <a:latin typeface="Times New Roman"/>
              <a:cs typeface="Times New Roman"/>
            </a:endParaRPr>
          </a:p>
          <a:p>
            <a:pPr marL="211454" marR="364490" indent="-148590">
              <a:lnSpc>
                <a:spcPts val="1200"/>
              </a:lnSpc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5" dirty="0">
                <a:latin typeface="Book Antiqua"/>
                <a:cs typeface="Book Antiqua"/>
              </a:rPr>
              <a:t>Dancing statistics: explaining the statistical concept of  </a:t>
            </a:r>
            <a:r>
              <a:rPr sz="1100" spc="-10" dirty="0">
                <a:latin typeface="Book Antiqua"/>
                <a:cs typeface="Book Antiqua"/>
              </a:rPr>
              <a:t>correlation through</a:t>
            </a:r>
            <a:r>
              <a:rPr sz="1100" spc="-5" dirty="0">
                <a:latin typeface="Book Antiqua"/>
                <a:cs typeface="Book Antiqua"/>
              </a:rPr>
              <a:t> dance</a:t>
            </a:r>
            <a:endParaRPr sz="1100" dirty="0">
              <a:latin typeface="Book Antiqua"/>
              <a:cs typeface="Book Antiqua"/>
            </a:endParaRPr>
          </a:p>
          <a:p>
            <a:pPr marL="488315" marR="231140" indent="-137160">
              <a:lnSpc>
                <a:spcPts val="950"/>
              </a:lnSpc>
              <a:spcBef>
                <a:spcPts val="440"/>
              </a:spcBef>
            </a:pPr>
            <a:r>
              <a:rPr sz="800" spc="-5" dirty="0">
                <a:latin typeface="Courier New"/>
                <a:cs typeface="Courier New"/>
                <a:hlinkClick r:id="rId2"/>
              </a:rPr>
              <a:t>https://www.youtube.com/watch?v=VFjaBh12C6s&amp;index=3&amp; </a:t>
            </a:r>
            <a:r>
              <a:rPr sz="800" spc="-5" dirty="0">
                <a:latin typeface="Courier New"/>
                <a:cs typeface="Courier New"/>
              </a:rPr>
              <a:t> </a:t>
            </a:r>
            <a:r>
              <a:rPr sz="800" spc="-5" dirty="0">
                <a:latin typeface="Courier New"/>
                <a:cs typeface="Courier New"/>
                <a:hlinkClick r:id="rId2"/>
              </a:rPr>
              <a:t>list=PLEzw67WWDg82xKriFiOoixGpNLXK2GNs9</a:t>
            </a:r>
            <a:endParaRPr sz="800" dirty="0">
              <a:latin typeface="Courier New"/>
              <a:cs typeface="Courier New"/>
            </a:endParaRPr>
          </a:p>
        </p:txBody>
      </p:sp>
    </p:spTree>
  </p:cSld>
  <p:clrMapOvr>
    <a:masterClrMapping/>
  </p:clrMapOvr>
  <p:transition>
    <p:cut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9860" y="271891"/>
            <a:ext cx="203073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50" dirty="0">
                <a:latin typeface="Book Antiqua"/>
                <a:cs typeface="Book Antiqua"/>
              </a:rPr>
              <a:t>C</a:t>
            </a:r>
            <a:r>
              <a:rPr sz="1150" spc="50" dirty="0">
                <a:latin typeface="Book Antiqua"/>
                <a:cs typeface="Book Antiqua"/>
              </a:rPr>
              <a:t>OMPUTATIONAL</a:t>
            </a:r>
            <a:r>
              <a:rPr sz="1150" spc="100" dirty="0">
                <a:latin typeface="Book Antiqua"/>
                <a:cs typeface="Book Antiqua"/>
              </a:rPr>
              <a:t> </a:t>
            </a:r>
            <a:r>
              <a:rPr sz="1150" spc="50" dirty="0">
                <a:latin typeface="Book Antiqua"/>
                <a:cs typeface="Book Antiqua"/>
              </a:rPr>
              <a:t>RULES</a:t>
            </a:r>
            <a:endParaRPr sz="1150">
              <a:latin typeface="Book Antiqua"/>
              <a:cs typeface="Book Antiqua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pc="-5" dirty="0"/>
              <a:t>23</a:t>
            </a:fld>
            <a:r>
              <a:rPr spc="-85" dirty="0"/>
              <a:t> </a:t>
            </a:r>
            <a:r>
              <a:rPr spc="-5" dirty="0"/>
              <a:t>/</a:t>
            </a:r>
            <a:r>
              <a:rPr spc="-80" dirty="0"/>
              <a:t> </a:t>
            </a:r>
            <a:r>
              <a:rPr spc="-5" dirty="0"/>
              <a:t>30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758723" y="866896"/>
          <a:ext cx="3090544" cy="227295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442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43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119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85206">
                <a:tc>
                  <a:txBody>
                    <a:bodyPr/>
                    <a:lstStyle/>
                    <a:p>
                      <a:pPr marR="55244" algn="r">
                        <a:lnSpc>
                          <a:spcPts val="1245"/>
                        </a:lnSpc>
                      </a:pPr>
                      <a:r>
                        <a:rPr sz="1100" i="1" spc="-10" dirty="0">
                          <a:latin typeface="Book Antiqua"/>
                          <a:cs typeface="Book Antiqua"/>
                        </a:rPr>
                        <a:t>E</a:t>
                      </a:r>
                      <a:r>
                        <a:rPr sz="1100" i="1" spc="-120" dirty="0">
                          <a:latin typeface="Book Antiqua"/>
                          <a:cs typeface="Book Antiqua"/>
                        </a:rPr>
                        <a:t> </a:t>
                      </a:r>
                      <a:r>
                        <a:rPr sz="1100" spc="15" dirty="0">
                          <a:latin typeface="Lucida Sans Unicode"/>
                          <a:cs typeface="Lucida Sans Unicode"/>
                        </a:rPr>
                        <a:t>(</a:t>
                      </a:r>
                      <a:r>
                        <a:rPr sz="1100" i="1" spc="15" dirty="0">
                          <a:latin typeface="Book Antiqua"/>
                          <a:cs typeface="Book Antiqua"/>
                        </a:rPr>
                        <a:t>aX</a:t>
                      </a:r>
                      <a:r>
                        <a:rPr sz="1100" i="1" spc="-50" dirty="0">
                          <a:latin typeface="Book Antiqua"/>
                          <a:cs typeface="Book Antiqua"/>
                        </a:rPr>
                        <a:t> </a:t>
                      </a:r>
                      <a:r>
                        <a:rPr sz="1100" spc="-30" dirty="0">
                          <a:latin typeface="Lucida Sans Unicode"/>
                          <a:cs typeface="Lucida Sans Unicode"/>
                        </a:rPr>
                        <a:t>+</a:t>
                      </a:r>
                      <a:r>
                        <a:rPr sz="1100" spc="-135" dirty="0">
                          <a:latin typeface="Lucida Sans Unicode"/>
                          <a:cs typeface="Lucida Sans Unicode"/>
                        </a:rPr>
                        <a:t> </a:t>
                      </a:r>
                      <a:r>
                        <a:rPr sz="1100" i="1" spc="30" dirty="0">
                          <a:latin typeface="Book Antiqua"/>
                          <a:cs typeface="Book Antiqua"/>
                        </a:rPr>
                        <a:t>b</a:t>
                      </a:r>
                      <a:r>
                        <a:rPr sz="1100" spc="30" dirty="0">
                          <a:latin typeface="Lucida Sans Unicode"/>
                          <a:cs typeface="Lucida Sans Unicode"/>
                        </a:rPr>
                        <a:t>)</a:t>
                      </a:r>
                      <a:endParaRPr sz="1100">
                        <a:latin typeface="Lucida Sans Unicode"/>
                        <a:cs typeface="Lucida Sans Unicode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45"/>
                        </a:lnSpc>
                      </a:pPr>
                      <a:r>
                        <a:rPr sz="1100" dirty="0">
                          <a:latin typeface="Lucida Sans Unicode"/>
                          <a:cs typeface="Lucida Sans Unicode"/>
                        </a:rPr>
                        <a:t>=</a:t>
                      </a:r>
                      <a:endParaRPr sz="1100">
                        <a:latin typeface="Lucida Sans Unicode"/>
                        <a:cs typeface="Lucida Sans Unicode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ts val="1245"/>
                        </a:lnSpc>
                      </a:pPr>
                      <a:r>
                        <a:rPr sz="1100" i="1" spc="25" dirty="0">
                          <a:latin typeface="Book Antiqua"/>
                          <a:cs typeface="Book Antiqua"/>
                        </a:rPr>
                        <a:t>aE</a:t>
                      </a:r>
                      <a:r>
                        <a:rPr sz="1100" spc="25" dirty="0">
                          <a:latin typeface="Lucida Sans Unicode"/>
                          <a:cs typeface="Lucida Sans Unicode"/>
                        </a:rPr>
                        <a:t>(</a:t>
                      </a:r>
                      <a:r>
                        <a:rPr sz="1100" i="1" spc="25" dirty="0">
                          <a:latin typeface="Book Antiqua"/>
                          <a:cs typeface="Book Antiqua"/>
                        </a:rPr>
                        <a:t>X</a:t>
                      </a:r>
                      <a:r>
                        <a:rPr sz="1100" spc="25" dirty="0">
                          <a:latin typeface="Lucida Sans Unicode"/>
                          <a:cs typeface="Lucida Sans Unicode"/>
                        </a:rPr>
                        <a:t>) </a:t>
                      </a:r>
                      <a:r>
                        <a:rPr sz="1100" spc="-30" dirty="0">
                          <a:latin typeface="Lucida Sans Unicode"/>
                          <a:cs typeface="Lucida Sans Unicode"/>
                        </a:rPr>
                        <a:t>+</a:t>
                      </a:r>
                      <a:r>
                        <a:rPr sz="1100" spc="-240" dirty="0">
                          <a:latin typeface="Lucida Sans Unicode"/>
                          <a:cs typeface="Lucida Sans Unicode"/>
                        </a:rPr>
                        <a:t> </a:t>
                      </a:r>
                      <a:r>
                        <a:rPr sz="1100" i="1" spc="-5" dirty="0">
                          <a:latin typeface="Book Antiqua"/>
                          <a:cs typeface="Book Antiqua"/>
                        </a:rPr>
                        <a:t>b</a:t>
                      </a:r>
                      <a:endParaRPr sz="1100">
                        <a:latin typeface="Book Antiqua"/>
                        <a:cs typeface="Book Antiqua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1066">
                <a:tc>
                  <a:txBody>
                    <a:bodyPr/>
                    <a:lstStyle/>
                    <a:p>
                      <a:pPr marR="55244" algn="r">
                        <a:lnSpc>
                          <a:spcPct val="100000"/>
                        </a:lnSpc>
                        <a:spcBef>
                          <a:spcPts val="985"/>
                        </a:spcBef>
                      </a:pPr>
                      <a:r>
                        <a:rPr sz="1100" i="1" spc="-10" dirty="0">
                          <a:latin typeface="Book Antiqua"/>
                          <a:cs typeface="Book Antiqua"/>
                        </a:rPr>
                        <a:t>Var</a:t>
                      </a:r>
                      <a:r>
                        <a:rPr sz="1100" spc="-10" dirty="0">
                          <a:latin typeface="Lucida Sans Unicode"/>
                          <a:cs typeface="Lucida Sans Unicode"/>
                        </a:rPr>
                        <a:t>(</a:t>
                      </a:r>
                      <a:r>
                        <a:rPr sz="1100" i="1" spc="-10" dirty="0">
                          <a:latin typeface="Book Antiqua"/>
                          <a:cs typeface="Book Antiqua"/>
                        </a:rPr>
                        <a:t>aX </a:t>
                      </a:r>
                      <a:r>
                        <a:rPr sz="1100" spc="-30" dirty="0">
                          <a:latin typeface="Lucida Sans Unicode"/>
                          <a:cs typeface="Lucida Sans Unicode"/>
                        </a:rPr>
                        <a:t>+</a:t>
                      </a:r>
                      <a:r>
                        <a:rPr sz="1100" spc="-195" dirty="0">
                          <a:latin typeface="Lucida Sans Unicode"/>
                          <a:cs typeface="Lucida Sans Unicode"/>
                        </a:rPr>
                        <a:t> </a:t>
                      </a:r>
                      <a:r>
                        <a:rPr sz="1100" i="1" spc="30" dirty="0">
                          <a:latin typeface="Book Antiqua"/>
                          <a:cs typeface="Book Antiqua"/>
                        </a:rPr>
                        <a:t>b</a:t>
                      </a:r>
                      <a:r>
                        <a:rPr sz="1100" spc="30" dirty="0">
                          <a:latin typeface="Lucida Sans Unicode"/>
                          <a:cs typeface="Lucida Sans Unicode"/>
                        </a:rPr>
                        <a:t>)</a:t>
                      </a:r>
                      <a:endParaRPr sz="1100">
                        <a:latin typeface="Lucida Sans Unicode"/>
                        <a:cs typeface="Lucida Sans Unicode"/>
                      </a:endParaRPr>
                    </a:p>
                  </a:txBody>
                  <a:tcPr marL="0" marR="0" marT="12509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85"/>
                        </a:spcBef>
                      </a:pPr>
                      <a:r>
                        <a:rPr sz="1100" dirty="0">
                          <a:latin typeface="Lucida Sans Unicode"/>
                          <a:cs typeface="Lucida Sans Unicode"/>
                        </a:rPr>
                        <a:t>=</a:t>
                      </a:r>
                      <a:endParaRPr sz="1100">
                        <a:latin typeface="Lucida Sans Unicode"/>
                        <a:cs typeface="Lucida Sans Unicode"/>
                      </a:endParaRPr>
                    </a:p>
                  </a:txBody>
                  <a:tcPr marL="0" marR="0" marT="125095" marB="0"/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  <a:spcBef>
                          <a:spcPts val="985"/>
                        </a:spcBef>
                      </a:pPr>
                      <a:r>
                        <a:rPr sz="1100" i="1" spc="5" dirty="0">
                          <a:latin typeface="Book Antiqua"/>
                          <a:cs typeface="Book Antiqua"/>
                        </a:rPr>
                        <a:t>a</a:t>
                      </a:r>
                      <a:r>
                        <a:rPr sz="1200" spc="7" baseline="31250" dirty="0">
                          <a:latin typeface="Book Antiqua"/>
                          <a:cs typeface="Book Antiqua"/>
                        </a:rPr>
                        <a:t>2</a:t>
                      </a:r>
                      <a:r>
                        <a:rPr sz="1100" i="1" spc="5" dirty="0">
                          <a:latin typeface="Book Antiqua"/>
                          <a:cs typeface="Book Antiqua"/>
                        </a:rPr>
                        <a:t>Var</a:t>
                      </a:r>
                      <a:r>
                        <a:rPr sz="1100" spc="5" dirty="0">
                          <a:latin typeface="Lucida Sans Unicode"/>
                          <a:cs typeface="Lucida Sans Unicode"/>
                        </a:rPr>
                        <a:t>(</a:t>
                      </a:r>
                      <a:r>
                        <a:rPr sz="1100" i="1" spc="5" dirty="0">
                          <a:latin typeface="Book Antiqua"/>
                          <a:cs typeface="Book Antiqua"/>
                        </a:rPr>
                        <a:t>X</a:t>
                      </a:r>
                      <a:r>
                        <a:rPr sz="1100" spc="5" dirty="0">
                          <a:latin typeface="Lucida Sans Unicode"/>
                          <a:cs typeface="Lucida Sans Unicode"/>
                        </a:rPr>
                        <a:t>)</a:t>
                      </a:r>
                      <a:endParaRPr sz="1100">
                        <a:latin typeface="Lucida Sans Unicode"/>
                        <a:cs typeface="Lucida Sans Unicode"/>
                      </a:endParaRPr>
                    </a:p>
                  </a:txBody>
                  <a:tcPr marL="0" marR="0" marT="12509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0203">
                <a:tc>
                  <a:txBody>
                    <a:bodyPr/>
                    <a:lstStyle/>
                    <a:p>
                      <a:pPr marR="55244" algn="r">
                        <a:lnSpc>
                          <a:spcPct val="100000"/>
                        </a:lnSpc>
                        <a:spcBef>
                          <a:spcPts val="900"/>
                        </a:spcBef>
                      </a:pPr>
                      <a:r>
                        <a:rPr sz="1100" i="1" spc="-10" dirty="0">
                          <a:latin typeface="Book Antiqua"/>
                          <a:cs typeface="Book Antiqua"/>
                        </a:rPr>
                        <a:t>Var</a:t>
                      </a:r>
                      <a:r>
                        <a:rPr sz="1100" spc="-10" dirty="0">
                          <a:latin typeface="Lucida Sans Unicode"/>
                          <a:cs typeface="Lucida Sans Unicode"/>
                        </a:rPr>
                        <a:t>(</a:t>
                      </a:r>
                      <a:r>
                        <a:rPr sz="1100" i="1" spc="-10" dirty="0">
                          <a:latin typeface="Book Antiqua"/>
                          <a:cs typeface="Book Antiqua"/>
                        </a:rPr>
                        <a:t>X </a:t>
                      </a:r>
                      <a:r>
                        <a:rPr sz="1100" spc="-30" dirty="0">
                          <a:latin typeface="Lucida Sans Unicode"/>
                          <a:cs typeface="Lucida Sans Unicode"/>
                        </a:rPr>
                        <a:t>+</a:t>
                      </a:r>
                      <a:r>
                        <a:rPr sz="1100" spc="-200" dirty="0">
                          <a:latin typeface="Lucida Sans Unicode"/>
                          <a:cs typeface="Lucida Sans Unicode"/>
                        </a:rPr>
                        <a:t> </a:t>
                      </a:r>
                      <a:r>
                        <a:rPr sz="1100" i="1" spc="30" dirty="0">
                          <a:latin typeface="Book Antiqua"/>
                          <a:cs typeface="Book Antiqua"/>
                        </a:rPr>
                        <a:t>Y</a:t>
                      </a:r>
                      <a:r>
                        <a:rPr sz="1100" spc="30" dirty="0">
                          <a:latin typeface="Lucida Sans Unicode"/>
                          <a:cs typeface="Lucida Sans Unicode"/>
                        </a:rPr>
                        <a:t>)</a:t>
                      </a:r>
                      <a:endParaRPr sz="1100">
                        <a:latin typeface="Lucida Sans Unicode"/>
                        <a:cs typeface="Lucida Sans Unicode"/>
                      </a:endParaRPr>
                    </a:p>
                  </a:txBody>
                  <a:tcPr marL="0" marR="0" marT="11430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00"/>
                        </a:spcBef>
                      </a:pPr>
                      <a:r>
                        <a:rPr sz="1100" dirty="0">
                          <a:latin typeface="Lucida Sans Unicode"/>
                          <a:cs typeface="Lucida Sans Unicode"/>
                        </a:rPr>
                        <a:t>=</a:t>
                      </a:r>
                      <a:endParaRPr sz="1100">
                        <a:latin typeface="Lucida Sans Unicode"/>
                        <a:cs typeface="Lucida Sans Unicode"/>
                      </a:endParaRPr>
                    </a:p>
                  </a:txBody>
                  <a:tcPr marL="0" marR="0" marT="114300" marB="0"/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  <a:spcBef>
                          <a:spcPts val="900"/>
                        </a:spcBef>
                      </a:pPr>
                      <a:r>
                        <a:rPr sz="1100" i="1" spc="5" dirty="0">
                          <a:latin typeface="Book Antiqua"/>
                          <a:cs typeface="Book Antiqua"/>
                        </a:rPr>
                        <a:t>Var</a:t>
                      </a:r>
                      <a:r>
                        <a:rPr sz="1100" spc="5" dirty="0">
                          <a:latin typeface="Lucida Sans Unicode"/>
                          <a:cs typeface="Lucida Sans Unicode"/>
                        </a:rPr>
                        <a:t>(</a:t>
                      </a:r>
                      <a:r>
                        <a:rPr sz="1100" i="1" spc="5" dirty="0">
                          <a:latin typeface="Book Antiqua"/>
                          <a:cs typeface="Book Antiqua"/>
                        </a:rPr>
                        <a:t>X</a:t>
                      </a:r>
                      <a:r>
                        <a:rPr sz="1100" spc="5" dirty="0">
                          <a:latin typeface="Lucida Sans Unicode"/>
                          <a:cs typeface="Lucida Sans Unicode"/>
                        </a:rPr>
                        <a:t>)</a:t>
                      </a:r>
                      <a:r>
                        <a:rPr sz="1100" spc="-120" dirty="0">
                          <a:latin typeface="Lucida Sans Unicode"/>
                          <a:cs typeface="Lucida Sans Unicode"/>
                        </a:rPr>
                        <a:t> </a:t>
                      </a:r>
                      <a:r>
                        <a:rPr sz="1100" spc="-30" dirty="0">
                          <a:latin typeface="Lucida Sans Unicode"/>
                          <a:cs typeface="Lucida Sans Unicode"/>
                        </a:rPr>
                        <a:t>+</a:t>
                      </a:r>
                      <a:r>
                        <a:rPr sz="1100" spc="-120" dirty="0">
                          <a:latin typeface="Lucida Sans Unicode"/>
                          <a:cs typeface="Lucida Sans Unicode"/>
                        </a:rPr>
                        <a:t> </a:t>
                      </a:r>
                      <a:r>
                        <a:rPr sz="1100" i="1" spc="5" dirty="0">
                          <a:latin typeface="Book Antiqua"/>
                          <a:cs typeface="Book Antiqua"/>
                        </a:rPr>
                        <a:t>Var</a:t>
                      </a:r>
                      <a:r>
                        <a:rPr sz="1100" spc="5" dirty="0">
                          <a:latin typeface="Lucida Sans Unicode"/>
                          <a:cs typeface="Lucida Sans Unicode"/>
                        </a:rPr>
                        <a:t>(</a:t>
                      </a:r>
                      <a:r>
                        <a:rPr sz="1100" i="1" spc="5" dirty="0">
                          <a:latin typeface="Book Antiqua"/>
                          <a:cs typeface="Book Antiqua"/>
                        </a:rPr>
                        <a:t>Y</a:t>
                      </a:r>
                      <a:r>
                        <a:rPr sz="1100" spc="5" dirty="0">
                          <a:latin typeface="Lucida Sans Unicode"/>
                          <a:cs typeface="Lucida Sans Unicode"/>
                        </a:rPr>
                        <a:t>)</a:t>
                      </a:r>
                      <a:r>
                        <a:rPr sz="1100" spc="-120" dirty="0">
                          <a:latin typeface="Lucida Sans Unicode"/>
                          <a:cs typeface="Lucida Sans Unicode"/>
                        </a:rPr>
                        <a:t> </a:t>
                      </a:r>
                      <a:r>
                        <a:rPr sz="1100" spc="-30" dirty="0">
                          <a:latin typeface="Lucida Sans Unicode"/>
                          <a:cs typeface="Lucida Sans Unicode"/>
                        </a:rPr>
                        <a:t>+</a:t>
                      </a:r>
                      <a:r>
                        <a:rPr sz="1100" spc="-114" dirty="0">
                          <a:latin typeface="Lucida Sans Unicode"/>
                          <a:cs typeface="Lucida Sans Unicode"/>
                        </a:rPr>
                        <a:t> </a:t>
                      </a:r>
                      <a:r>
                        <a:rPr sz="1100" spc="5" dirty="0">
                          <a:latin typeface="Book Antiqua"/>
                          <a:cs typeface="Book Antiqua"/>
                        </a:rPr>
                        <a:t>2</a:t>
                      </a:r>
                      <a:r>
                        <a:rPr sz="1100" i="1" spc="5" dirty="0">
                          <a:latin typeface="Book Antiqua"/>
                          <a:cs typeface="Book Antiqua"/>
                        </a:rPr>
                        <a:t>Cov</a:t>
                      </a:r>
                      <a:r>
                        <a:rPr sz="1100" spc="5" dirty="0">
                          <a:latin typeface="Lucida Sans Unicode"/>
                          <a:cs typeface="Lucida Sans Unicode"/>
                        </a:rPr>
                        <a:t>(</a:t>
                      </a:r>
                      <a:r>
                        <a:rPr sz="1100" i="1" spc="5" dirty="0">
                          <a:latin typeface="Book Antiqua"/>
                          <a:cs typeface="Book Antiqua"/>
                        </a:rPr>
                        <a:t>X</a:t>
                      </a:r>
                      <a:r>
                        <a:rPr sz="1100" i="1" spc="5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100" i="1" spc="-1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i="1" spc="30" dirty="0">
                          <a:latin typeface="Book Antiqua"/>
                          <a:cs typeface="Book Antiqua"/>
                        </a:rPr>
                        <a:t>Y</a:t>
                      </a:r>
                      <a:r>
                        <a:rPr sz="1100" spc="30" dirty="0">
                          <a:latin typeface="Lucida Sans Unicode"/>
                          <a:cs typeface="Lucida Sans Unicode"/>
                        </a:rPr>
                        <a:t>)</a:t>
                      </a:r>
                      <a:endParaRPr sz="1100">
                        <a:latin typeface="Lucida Sans Unicode"/>
                        <a:cs typeface="Lucida Sans Unicode"/>
                      </a:endParaRPr>
                    </a:p>
                  </a:txBody>
                  <a:tcPr marL="0" marR="0" marT="11430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0065">
                <a:tc>
                  <a:txBody>
                    <a:bodyPr/>
                    <a:lstStyle/>
                    <a:p>
                      <a:pPr marR="55244" algn="r">
                        <a:lnSpc>
                          <a:spcPct val="100000"/>
                        </a:lnSpc>
                        <a:spcBef>
                          <a:spcPts val="900"/>
                        </a:spcBef>
                      </a:pPr>
                      <a:r>
                        <a:rPr sz="1100" i="1" spc="5" dirty="0">
                          <a:latin typeface="Book Antiqua"/>
                          <a:cs typeface="Book Antiqua"/>
                        </a:rPr>
                        <a:t>Cov</a:t>
                      </a:r>
                      <a:r>
                        <a:rPr sz="1100" spc="5" dirty="0">
                          <a:latin typeface="Lucida Sans Unicode"/>
                          <a:cs typeface="Lucida Sans Unicode"/>
                        </a:rPr>
                        <a:t>(</a:t>
                      </a:r>
                      <a:r>
                        <a:rPr sz="1100" i="1" spc="5" dirty="0">
                          <a:latin typeface="Book Antiqua"/>
                          <a:cs typeface="Book Antiqua"/>
                        </a:rPr>
                        <a:t>aX</a:t>
                      </a:r>
                      <a:r>
                        <a:rPr sz="1100" i="1" spc="5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100" i="1" spc="-2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i="1" spc="20" dirty="0">
                          <a:latin typeface="Book Antiqua"/>
                          <a:cs typeface="Book Antiqua"/>
                        </a:rPr>
                        <a:t>bY</a:t>
                      </a:r>
                      <a:r>
                        <a:rPr sz="1100" spc="20" dirty="0">
                          <a:latin typeface="Lucida Sans Unicode"/>
                          <a:cs typeface="Lucida Sans Unicode"/>
                        </a:rPr>
                        <a:t>)</a:t>
                      </a:r>
                      <a:endParaRPr sz="1100">
                        <a:latin typeface="Lucida Sans Unicode"/>
                        <a:cs typeface="Lucida Sans Unicode"/>
                      </a:endParaRPr>
                    </a:p>
                  </a:txBody>
                  <a:tcPr marL="0" marR="0" marT="11430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00"/>
                        </a:spcBef>
                      </a:pPr>
                      <a:r>
                        <a:rPr sz="1100" dirty="0">
                          <a:latin typeface="Lucida Sans Unicode"/>
                          <a:cs typeface="Lucida Sans Unicode"/>
                        </a:rPr>
                        <a:t>=</a:t>
                      </a:r>
                      <a:endParaRPr sz="1100">
                        <a:latin typeface="Lucida Sans Unicode"/>
                        <a:cs typeface="Lucida Sans Unicode"/>
                      </a:endParaRPr>
                    </a:p>
                  </a:txBody>
                  <a:tcPr marL="0" marR="0" marT="114300" marB="0"/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  <a:spcBef>
                          <a:spcPts val="900"/>
                        </a:spcBef>
                      </a:pPr>
                      <a:r>
                        <a:rPr sz="1100" i="1" spc="5" dirty="0">
                          <a:latin typeface="Book Antiqua"/>
                          <a:cs typeface="Book Antiqua"/>
                        </a:rPr>
                        <a:t>Cov</a:t>
                      </a:r>
                      <a:r>
                        <a:rPr sz="1100" spc="5" dirty="0">
                          <a:latin typeface="Lucida Sans Unicode"/>
                          <a:cs typeface="Lucida Sans Unicode"/>
                        </a:rPr>
                        <a:t>(</a:t>
                      </a:r>
                      <a:r>
                        <a:rPr sz="1100" i="1" spc="5" dirty="0">
                          <a:latin typeface="Book Antiqua"/>
                          <a:cs typeface="Book Antiqua"/>
                        </a:rPr>
                        <a:t>bY</a:t>
                      </a:r>
                      <a:r>
                        <a:rPr sz="1100" i="1" spc="5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100" i="1" spc="-1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i="1" spc="20" dirty="0">
                          <a:latin typeface="Book Antiqua"/>
                          <a:cs typeface="Book Antiqua"/>
                        </a:rPr>
                        <a:t>aX</a:t>
                      </a:r>
                      <a:r>
                        <a:rPr sz="1100" spc="20" dirty="0">
                          <a:latin typeface="Lucida Sans Unicode"/>
                          <a:cs typeface="Lucida Sans Unicode"/>
                        </a:rPr>
                        <a:t>)</a:t>
                      </a:r>
                      <a:r>
                        <a:rPr sz="1100" spc="-55" dirty="0">
                          <a:latin typeface="Lucida Sans Unicode"/>
                          <a:cs typeface="Lucida Sans Unicode"/>
                        </a:rPr>
                        <a:t> </a:t>
                      </a:r>
                      <a:r>
                        <a:rPr sz="1100" spc="-30" dirty="0">
                          <a:latin typeface="Lucida Sans Unicode"/>
                          <a:cs typeface="Lucida Sans Unicode"/>
                        </a:rPr>
                        <a:t>=</a:t>
                      </a:r>
                      <a:r>
                        <a:rPr sz="1100" spc="-55" dirty="0">
                          <a:latin typeface="Lucida Sans Unicode"/>
                          <a:cs typeface="Lucida Sans Unicode"/>
                        </a:rPr>
                        <a:t> </a:t>
                      </a:r>
                      <a:r>
                        <a:rPr sz="1100" i="1" spc="5" dirty="0">
                          <a:latin typeface="Book Antiqua"/>
                          <a:cs typeface="Book Antiqua"/>
                        </a:rPr>
                        <a:t>abCov</a:t>
                      </a:r>
                      <a:r>
                        <a:rPr sz="1100" spc="5" dirty="0">
                          <a:latin typeface="Lucida Sans Unicode"/>
                          <a:cs typeface="Lucida Sans Unicode"/>
                        </a:rPr>
                        <a:t>(</a:t>
                      </a:r>
                      <a:r>
                        <a:rPr sz="1100" i="1" spc="5" dirty="0">
                          <a:latin typeface="Book Antiqua"/>
                          <a:cs typeface="Book Antiqua"/>
                        </a:rPr>
                        <a:t>X</a:t>
                      </a:r>
                      <a:r>
                        <a:rPr sz="1100" i="1" spc="5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100" i="1" spc="-1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i="1" spc="30" dirty="0">
                          <a:latin typeface="Book Antiqua"/>
                          <a:cs typeface="Book Antiqua"/>
                        </a:rPr>
                        <a:t>Y</a:t>
                      </a:r>
                      <a:r>
                        <a:rPr sz="1100" spc="30" dirty="0">
                          <a:latin typeface="Lucida Sans Unicode"/>
                          <a:cs typeface="Lucida Sans Unicode"/>
                        </a:rPr>
                        <a:t>)</a:t>
                      </a:r>
                      <a:endParaRPr sz="1100">
                        <a:latin typeface="Lucida Sans Unicode"/>
                        <a:cs typeface="Lucida Sans Unicode"/>
                      </a:endParaRPr>
                    </a:p>
                  </a:txBody>
                  <a:tcPr marL="0" marR="0" marT="11430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0065">
                <a:tc>
                  <a:txBody>
                    <a:bodyPr/>
                    <a:lstStyle/>
                    <a:p>
                      <a:pPr marR="55244" algn="r">
                        <a:lnSpc>
                          <a:spcPct val="100000"/>
                        </a:lnSpc>
                        <a:spcBef>
                          <a:spcPts val="900"/>
                        </a:spcBef>
                      </a:pPr>
                      <a:r>
                        <a:rPr sz="1100" i="1" spc="5" dirty="0">
                          <a:latin typeface="Book Antiqua"/>
                          <a:cs typeface="Book Antiqua"/>
                        </a:rPr>
                        <a:t>Cov</a:t>
                      </a:r>
                      <a:r>
                        <a:rPr sz="1100" spc="5" dirty="0">
                          <a:latin typeface="Lucida Sans Unicode"/>
                          <a:cs typeface="Lucida Sans Unicode"/>
                        </a:rPr>
                        <a:t>(</a:t>
                      </a:r>
                      <a:r>
                        <a:rPr sz="1100" i="1" spc="5" dirty="0">
                          <a:latin typeface="Book Antiqua"/>
                          <a:cs typeface="Book Antiqua"/>
                        </a:rPr>
                        <a:t>X</a:t>
                      </a:r>
                      <a:r>
                        <a:rPr sz="1100" i="1" spc="-50" dirty="0">
                          <a:latin typeface="Book Antiqua"/>
                          <a:cs typeface="Book Antiqua"/>
                        </a:rPr>
                        <a:t> </a:t>
                      </a:r>
                      <a:r>
                        <a:rPr sz="1100" spc="-30" dirty="0">
                          <a:latin typeface="Lucida Sans Unicode"/>
                          <a:cs typeface="Lucida Sans Unicode"/>
                        </a:rPr>
                        <a:t>+</a:t>
                      </a:r>
                      <a:r>
                        <a:rPr sz="1100" spc="-130" dirty="0">
                          <a:latin typeface="Lucida Sans Unicode"/>
                          <a:cs typeface="Lucida Sans Unicode"/>
                        </a:rPr>
                        <a:t> </a:t>
                      </a:r>
                      <a:r>
                        <a:rPr sz="1100" i="1" spc="-5" dirty="0">
                          <a:latin typeface="Book Antiqua"/>
                          <a:cs typeface="Book Antiqua"/>
                        </a:rPr>
                        <a:t>Z</a:t>
                      </a:r>
                      <a:r>
                        <a:rPr sz="1100" i="1" spc="-5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100" i="1" spc="-1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i="1" spc="30" dirty="0">
                          <a:latin typeface="Book Antiqua"/>
                          <a:cs typeface="Book Antiqua"/>
                        </a:rPr>
                        <a:t>Y</a:t>
                      </a:r>
                      <a:r>
                        <a:rPr sz="1100" spc="30" dirty="0">
                          <a:latin typeface="Lucida Sans Unicode"/>
                          <a:cs typeface="Lucida Sans Unicode"/>
                        </a:rPr>
                        <a:t>)</a:t>
                      </a:r>
                      <a:endParaRPr sz="1100">
                        <a:latin typeface="Lucida Sans Unicode"/>
                        <a:cs typeface="Lucida Sans Unicode"/>
                      </a:endParaRPr>
                    </a:p>
                  </a:txBody>
                  <a:tcPr marL="0" marR="0" marT="11430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00"/>
                        </a:spcBef>
                      </a:pPr>
                      <a:r>
                        <a:rPr sz="1100" dirty="0">
                          <a:latin typeface="Lucida Sans Unicode"/>
                          <a:cs typeface="Lucida Sans Unicode"/>
                        </a:rPr>
                        <a:t>=</a:t>
                      </a:r>
                      <a:endParaRPr sz="1100">
                        <a:latin typeface="Lucida Sans Unicode"/>
                        <a:cs typeface="Lucida Sans Unicode"/>
                      </a:endParaRPr>
                    </a:p>
                  </a:txBody>
                  <a:tcPr marL="0" marR="0" marT="114300" marB="0"/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  <a:spcBef>
                          <a:spcPts val="900"/>
                        </a:spcBef>
                      </a:pPr>
                      <a:r>
                        <a:rPr sz="1100" i="1" spc="5" dirty="0">
                          <a:latin typeface="Book Antiqua"/>
                          <a:cs typeface="Book Antiqua"/>
                        </a:rPr>
                        <a:t>Cov</a:t>
                      </a:r>
                      <a:r>
                        <a:rPr sz="1100" spc="5" dirty="0">
                          <a:latin typeface="Lucida Sans Unicode"/>
                          <a:cs typeface="Lucida Sans Unicode"/>
                        </a:rPr>
                        <a:t>(</a:t>
                      </a:r>
                      <a:r>
                        <a:rPr sz="1100" i="1" spc="5" dirty="0">
                          <a:latin typeface="Book Antiqua"/>
                          <a:cs typeface="Book Antiqua"/>
                        </a:rPr>
                        <a:t>X</a:t>
                      </a:r>
                      <a:r>
                        <a:rPr sz="1100" i="1" spc="5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100" i="1" spc="-1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i="1" spc="30" dirty="0">
                          <a:latin typeface="Book Antiqua"/>
                          <a:cs typeface="Book Antiqua"/>
                        </a:rPr>
                        <a:t>Y</a:t>
                      </a:r>
                      <a:r>
                        <a:rPr sz="1100" spc="30" dirty="0">
                          <a:latin typeface="Lucida Sans Unicode"/>
                          <a:cs typeface="Lucida Sans Unicode"/>
                        </a:rPr>
                        <a:t>)</a:t>
                      </a:r>
                      <a:r>
                        <a:rPr sz="1100" spc="-110" dirty="0">
                          <a:latin typeface="Lucida Sans Unicode"/>
                          <a:cs typeface="Lucida Sans Unicode"/>
                        </a:rPr>
                        <a:t> </a:t>
                      </a:r>
                      <a:r>
                        <a:rPr sz="1100" spc="-30" dirty="0">
                          <a:latin typeface="Lucida Sans Unicode"/>
                          <a:cs typeface="Lucida Sans Unicode"/>
                        </a:rPr>
                        <a:t>+</a:t>
                      </a:r>
                      <a:r>
                        <a:rPr sz="1100" spc="-105" dirty="0">
                          <a:latin typeface="Lucida Sans Unicode"/>
                          <a:cs typeface="Lucida Sans Unicode"/>
                        </a:rPr>
                        <a:t> </a:t>
                      </a:r>
                      <a:r>
                        <a:rPr sz="1100" i="1" spc="5" dirty="0">
                          <a:latin typeface="Book Antiqua"/>
                          <a:cs typeface="Book Antiqua"/>
                        </a:rPr>
                        <a:t>Cov</a:t>
                      </a:r>
                      <a:r>
                        <a:rPr sz="1100" spc="5" dirty="0">
                          <a:latin typeface="Lucida Sans Unicode"/>
                          <a:cs typeface="Lucida Sans Unicode"/>
                        </a:rPr>
                        <a:t>(</a:t>
                      </a:r>
                      <a:r>
                        <a:rPr sz="1100" i="1" spc="5" dirty="0">
                          <a:latin typeface="Book Antiqua"/>
                          <a:cs typeface="Book Antiqua"/>
                        </a:rPr>
                        <a:t>Z</a:t>
                      </a:r>
                      <a:r>
                        <a:rPr sz="1100" i="1" spc="5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100" i="1" spc="-1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i="1" spc="30" dirty="0">
                          <a:latin typeface="Book Antiqua"/>
                          <a:cs typeface="Book Antiqua"/>
                        </a:rPr>
                        <a:t>Y</a:t>
                      </a:r>
                      <a:r>
                        <a:rPr sz="1100" spc="30" dirty="0">
                          <a:latin typeface="Lucida Sans Unicode"/>
                          <a:cs typeface="Lucida Sans Unicode"/>
                        </a:rPr>
                        <a:t>)</a:t>
                      </a:r>
                      <a:endParaRPr sz="1100">
                        <a:latin typeface="Lucida Sans Unicode"/>
                        <a:cs typeface="Lucida Sans Unicode"/>
                      </a:endParaRPr>
                    </a:p>
                  </a:txBody>
                  <a:tcPr marL="0" marR="0" marT="11430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6346">
                <a:tc>
                  <a:txBody>
                    <a:bodyPr/>
                    <a:lstStyle/>
                    <a:p>
                      <a:pPr marR="55244" algn="r">
                        <a:lnSpc>
                          <a:spcPct val="100000"/>
                        </a:lnSpc>
                        <a:spcBef>
                          <a:spcPts val="900"/>
                        </a:spcBef>
                      </a:pPr>
                      <a:r>
                        <a:rPr sz="1100" i="1" spc="5" dirty="0">
                          <a:latin typeface="Book Antiqua"/>
                          <a:cs typeface="Book Antiqua"/>
                        </a:rPr>
                        <a:t>Cov</a:t>
                      </a:r>
                      <a:r>
                        <a:rPr sz="1100" spc="5" dirty="0">
                          <a:latin typeface="Lucida Sans Unicode"/>
                          <a:cs typeface="Lucida Sans Unicode"/>
                        </a:rPr>
                        <a:t>(</a:t>
                      </a:r>
                      <a:r>
                        <a:rPr sz="1100" i="1" spc="5" dirty="0">
                          <a:latin typeface="Book Antiqua"/>
                          <a:cs typeface="Book Antiqua"/>
                        </a:rPr>
                        <a:t>X</a:t>
                      </a:r>
                      <a:r>
                        <a:rPr sz="1100" i="1" spc="5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100" i="1" spc="-20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i="1" spc="30" dirty="0">
                          <a:latin typeface="Book Antiqua"/>
                          <a:cs typeface="Book Antiqua"/>
                        </a:rPr>
                        <a:t>X</a:t>
                      </a:r>
                      <a:r>
                        <a:rPr sz="1100" spc="30" dirty="0">
                          <a:latin typeface="Lucida Sans Unicode"/>
                          <a:cs typeface="Lucida Sans Unicode"/>
                        </a:rPr>
                        <a:t>)</a:t>
                      </a:r>
                      <a:endParaRPr sz="1100">
                        <a:latin typeface="Lucida Sans Unicode"/>
                        <a:cs typeface="Lucida Sans Unicode"/>
                      </a:endParaRPr>
                    </a:p>
                  </a:txBody>
                  <a:tcPr marL="0" marR="0" marT="11430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00"/>
                        </a:spcBef>
                      </a:pPr>
                      <a:r>
                        <a:rPr sz="1100" dirty="0">
                          <a:latin typeface="Lucida Sans Unicode"/>
                          <a:cs typeface="Lucida Sans Unicode"/>
                        </a:rPr>
                        <a:t>=</a:t>
                      </a:r>
                      <a:endParaRPr sz="1100">
                        <a:latin typeface="Lucida Sans Unicode"/>
                        <a:cs typeface="Lucida Sans Unicode"/>
                      </a:endParaRPr>
                    </a:p>
                  </a:txBody>
                  <a:tcPr marL="0" marR="0" marT="114300" marB="0"/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  <a:spcBef>
                          <a:spcPts val="900"/>
                        </a:spcBef>
                      </a:pPr>
                      <a:r>
                        <a:rPr sz="1100" i="1" spc="-35" dirty="0">
                          <a:latin typeface="Book Antiqua"/>
                          <a:cs typeface="Book Antiqua"/>
                        </a:rPr>
                        <a:t>Var</a:t>
                      </a:r>
                      <a:r>
                        <a:rPr sz="1100" spc="-35" dirty="0">
                          <a:latin typeface="Lucida Sans Unicode"/>
                          <a:cs typeface="Lucida Sans Unicode"/>
                        </a:rPr>
                        <a:t>[</a:t>
                      </a:r>
                      <a:r>
                        <a:rPr sz="1100" i="1" spc="-35" dirty="0">
                          <a:latin typeface="Book Antiqua"/>
                          <a:cs typeface="Book Antiqua"/>
                        </a:rPr>
                        <a:t>X</a:t>
                      </a:r>
                      <a:r>
                        <a:rPr sz="1100" spc="-35" dirty="0">
                          <a:latin typeface="Lucida Sans Unicode"/>
                          <a:cs typeface="Lucida Sans Unicode"/>
                        </a:rPr>
                        <a:t>]</a:t>
                      </a:r>
                      <a:endParaRPr sz="1100">
                        <a:latin typeface="Lucida Sans Unicode"/>
                        <a:cs typeface="Lucida Sans Unicode"/>
                      </a:endParaRPr>
                    </a:p>
                  </a:txBody>
                  <a:tcPr marL="0" marR="0" marT="11430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cut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157416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60" dirty="0"/>
              <a:t>R</a:t>
            </a:r>
            <a:r>
              <a:rPr spc="60" dirty="0"/>
              <a:t>ANDOM</a:t>
            </a:r>
            <a:r>
              <a:rPr spc="65" dirty="0"/>
              <a:t> </a:t>
            </a:r>
            <a:r>
              <a:rPr spc="55" dirty="0"/>
              <a:t>VECTORS</a:t>
            </a:r>
            <a:endParaRPr sz="1400"/>
          </a:p>
        </p:txBody>
      </p:sp>
      <p:sp>
        <p:nvSpPr>
          <p:cNvPr id="25" name="object 2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pc="-5" dirty="0"/>
              <a:t>24</a:t>
            </a:fld>
            <a:r>
              <a:rPr spc="-85" dirty="0"/>
              <a:t> </a:t>
            </a:r>
            <a:r>
              <a:rPr spc="-5" dirty="0"/>
              <a:t>/</a:t>
            </a:r>
            <a:r>
              <a:rPr spc="-80" dirty="0"/>
              <a:t> </a:t>
            </a:r>
            <a:r>
              <a:rPr spc="-5" dirty="0"/>
              <a:t>30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38289" y="1079066"/>
            <a:ext cx="1587500" cy="180819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50800">
              <a:lnSpc>
                <a:spcPct val="100000"/>
              </a:lnSpc>
              <a:spcBef>
                <a:spcPts val="90"/>
              </a:spcBef>
              <a:tabLst>
                <a:tab pos="986790" algn="l"/>
                <a:tab pos="1448435" algn="l"/>
              </a:tabLst>
            </a:pPr>
            <a:r>
              <a:rPr sz="1200" spc="127" baseline="6944" dirty="0">
                <a:latin typeface="Arial Black"/>
                <a:cs typeface="Arial Black"/>
              </a:rPr>
              <a:t>e</a:t>
            </a:r>
            <a:r>
              <a:rPr sz="1200" spc="412" baseline="6944" dirty="0">
                <a:latin typeface="Arial Black"/>
                <a:cs typeface="Arial Black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Example:	</a:t>
            </a:r>
            <a:endParaRPr sz="1100" dirty="0">
              <a:latin typeface="Book Antiqua"/>
              <a:cs typeface="Book Antiqu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50989" y="676413"/>
            <a:ext cx="3499485" cy="319383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8100">
              <a:lnSpc>
                <a:spcPts val="1150"/>
              </a:lnSpc>
              <a:spcBef>
                <a:spcPts val="90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5" dirty="0">
                <a:latin typeface="Book Antiqua"/>
                <a:cs typeface="Book Antiqua"/>
              </a:rPr>
              <a:t>Sometimes, </a:t>
            </a:r>
            <a:r>
              <a:rPr sz="1100" spc="-10" dirty="0">
                <a:latin typeface="Book Antiqua"/>
                <a:cs typeface="Book Antiqua"/>
              </a:rPr>
              <a:t>we </a:t>
            </a:r>
            <a:r>
              <a:rPr sz="1100" spc="-5" dirty="0">
                <a:latin typeface="Book Antiqua"/>
                <a:cs typeface="Book Antiqua"/>
              </a:rPr>
              <a:t>deal with vectors of </a:t>
            </a:r>
            <a:r>
              <a:rPr sz="1100" spc="-10" dirty="0">
                <a:latin typeface="Book Antiqua"/>
                <a:cs typeface="Book Antiqua"/>
              </a:rPr>
              <a:t>random</a:t>
            </a:r>
            <a:r>
              <a:rPr sz="1100" spc="-195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variables</a:t>
            </a:r>
            <a:endParaRPr sz="1100" dirty="0">
              <a:latin typeface="Book Antiqua"/>
              <a:cs typeface="Book Antiqua"/>
            </a:endParaRPr>
          </a:p>
          <a:p>
            <a:pPr marR="461645" algn="ctr">
              <a:lnSpc>
                <a:spcPts val="1150"/>
              </a:lnSpc>
            </a:pPr>
            <a:r>
              <a:rPr sz="1200" spc="-7" baseline="-69444" dirty="0">
                <a:latin typeface="Book Antiqua"/>
                <a:cs typeface="Book Antiqua"/>
              </a:rPr>
              <a:t> </a:t>
            </a:r>
            <a:endParaRPr sz="1100" dirty="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25589" y="1683853"/>
            <a:ext cx="2401570" cy="180819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63500">
              <a:lnSpc>
                <a:spcPct val="100000"/>
              </a:lnSpc>
              <a:spcBef>
                <a:spcPts val="90"/>
              </a:spcBef>
              <a:tabLst>
                <a:tab pos="1397635" algn="l"/>
                <a:tab pos="2044064" algn="l"/>
              </a:tabLst>
            </a:pPr>
            <a:r>
              <a:rPr sz="1200" spc="127" baseline="6944" dirty="0">
                <a:latin typeface="Arial Black"/>
                <a:cs typeface="Arial Black"/>
              </a:rPr>
              <a:t>e</a:t>
            </a:r>
            <a:r>
              <a:rPr sz="1200" spc="412" baseline="6944" dirty="0">
                <a:latin typeface="Arial Black"/>
                <a:cs typeface="Arial Black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Expected</a:t>
            </a:r>
            <a:r>
              <a:rPr sz="110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value:	</a:t>
            </a:r>
            <a:endParaRPr sz="1100" dirty="0">
              <a:latin typeface="Lucida Sans Unicode"/>
              <a:cs typeface="Lucida Sans Unicode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38289" y="1780842"/>
            <a:ext cx="2401570" cy="518091"/>
          </a:xfrm>
          <a:prstGeom prst="rect">
            <a:avLst/>
          </a:prstGeom>
        </p:spPr>
        <p:txBody>
          <a:bodyPr vert="horz" wrap="square" lIns="0" tIns="86360" rIns="0" bIns="0" rtlCol="0">
            <a:spAutoFit/>
          </a:bodyPr>
          <a:lstStyle/>
          <a:p>
            <a:pPr marR="43180" algn="r">
              <a:lnSpc>
                <a:spcPct val="100000"/>
              </a:lnSpc>
              <a:spcBef>
                <a:spcPts val="680"/>
              </a:spcBef>
            </a:pPr>
            <a:endParaRPr sz="1100" dirty="0">
              <a:latin typeface="Lucida Sans Unicode"/>
              <a:cs typeface="Lucida Sans Unicode"/>
            </a:endParaRPr>
          </a:p>
          <a:p>
            <a:pPr marL="50800">
              <a:lnSpc>
                <a:spcPct val="100000"/>
              </a:lnSpc>
              <a:spcBef>
                <a:spcPts val="580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10" dirty="0">
                <a:latin typeface="Book Antiqua"/>
                <a:cs typeface="Book Antiqua"/>
              </a:rPr>
              <a:t>Variance/covariance</a:t>
            </a:r>
            <a:r>
              <a:rPr sz="1100" spc="-185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matrix:</a:t>
            </a:r>
            <a:endParaRPr sz="1100" dirty="0">
              <a:latin typeface="Book Antiqua"/>
              <a:cs typeface="Book Antiqua"/>
            </a:endParaRPr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id="{5D0D0E43-89AD-4DBA-874A-38E0DACDEE3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9250" y="876686"/>
            <a:ext cx="914400" cy="586596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39062431-8E9E-4F73-B3D1-71E05349C46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07784" y="1431741"/>
            <a:ext cx="1412514" cy="706257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216F22DF-5A84-4EC0-86C4-952507EB17A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7650" y="2470391"/>
            <a:ext cx="4362450" cy="757796"/>
          </a:xfrm>
          <a:prstGeom prst="rect">
            <a:avLst/>
          </a:prstGeom>
        </p:spPr>
      </p:pic>
    </p:spTree>
  </p:cSld>
  <p:clrMapOvr>
    <a:masterClrMapping/>
  </p:clrMapOvr>
  <p:transition>
    <p:cut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304800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55" dirty="0"/>
              <a:t>S</a:t>
            </a:r>
            <a:r>
              <a:rPr spc="55" dirty="0"/>
              <a:t>TANDARDIZED RANDOM</a:t>
            </a:r>
            <a:r>
              <a:rPr spc="180" dirty="0"/>
              <a:t> </a:t>
            </a:r>
            <a:r>
              <a:rPr spc="45" dirty="0"/>
              <a:t>VARIABLES</a:t>
            </a:r>
            <a:endParaRPr sz="1400"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pc="-5" dirty="0"/>
              <a:t>25</a:t>
            </a:fld>
            <a:r>
              <a:rPr spc="-85" dirty="0"/>
              <a:t> </a:t>
            </a:r>
            <a:r>
              <a:rPr spc="-5" dirty="0"/>
              <a:t>/</a:t>
            </a:r>
            <a:r>
              <a:rPr spc="-80" dirty="0"/>
              <a:t> </a:t>
            </a:r>
            <a:r>
              <a:rPr spc="-5" dirty="0"/>
              <a:t>30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25589" y="714272"/>
            <a:ext cx="3885565" cy="2268855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211454" marR="151765" indent="-148590">
              <a:lnSpc>
                <a:spcPct val="102600"/>
              </a:lnSpc>
              <a:spcBef>
                <a:spcPts val="55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10" dirty="0">
                <a:latin typeface="Book Antiqua"/>
                <a:cs typeface="Book Antiqua"/>
              </a:rPr>
              <a:t>Standardization </a:t>
            </a:r>
            <a:r>
              <a:rPr sz="1100" spc="-5" dirty="0">
                <a:latin typeface="Book Antiqua"/>
                <a:cs typeface="Book Antiqua"/>
              </a:rPr>
              <a:t>is used for better comparison of </a:t>
            </a:r>
            <a:r>
              <a:rPr sz="1100" spc="-10" dirty="0">
                <a:latin typeface="Book Antiqua"/>
                <a:cs typeface="Book Antiqua"/>
              </a:rPr>
              <a:t>different  </a:t>
            </a:r>
            <a:r>
              <a:rPr sz="1100" spc="-5" dirty="0">
                <a:latin typeface="Book Antiqua"/>
                <a:cs typeface="Book Antiqua"/>
              </a:rPr>
              <a:t>variables</a:t>
            </a:r>
            <a:endParaRPr sz="1100" dirty="0">
              <a:latin typeface="Book Antiqua"/>
              <a:cs typeface="Book Antiqua"/>
            </a:endParaRPr>
          </a:p>
          <a:p>
            <a:pPr marL="63500">
              <a:lnSpc>
                <a:spcPct val="100000"/>
              </a:lnSpc>
              <a:spcBef>
                <a:spcPts val="635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10" dirty="0">
                <a:latin typeface="Book Antiqua"/>
                <a:cs typeface="Book Antiqua"/>
              </a:rPr>
              <a:t>Define </a:t>
            </a:r>
            <a:r>
              <a:rPr sz="1100" i="1" spc="-10" dirty="0">
                <a:latin typeface="Book Antiqua"/>
                <a:cs typeface="Book Antiqua"/>
              </a:rPr>
              <a:t>Z </a:t>
            </a:r>
            <a:r>
              <a:rPr sz="1100" spc="-5" dirty="0">
                <a:latin typeface="Book Antiqua"/>
                <a:cs typeface="Book Antiqua"/>
              </a:rPr>
              <a:t>to be the </a:t>
            </a:r>
            <a:r>
              <a:rPr sz="1100" spc="-10" dirty="0">
                <a:latin typeface="Book Antiqua"/>
                <a:cs typeface="Book Antiqua"/>
              </a:rPr>
              <a:t>standardized </a:t>
            </a:r>
            <a:r>
              <a:rPr sz="1100" spc="-5" dirty="0">
                <a:latin typeface="Book Antiqua"/>
                <a:cs typeface="Book Antiqua"/>
              </a:rPr>
              <a:t>variable of</a:t>
            </a:r>
            <a:r>
              <a:rPr sz="1100" spc="-160" dirty="0">
                <a:latin typeface="Book Antiqua"/>
                <a:cs typeface="Book Antiqua"/>
              </a:rPr>
              <a:t> </a:t>
            </a:r>
            <a:r>
              <a:rPr sz="1100" i="1" dirty="0">
                <a:latin typeface="Book Antiqua"/>
                <a:cs typeface="Book Antiqua"/>
              </a:rPr>
              <a:t>X</a:t>
            </a:r>
            <a:r>
              <a:rPr sz="1100" dirty="0">
                <a:latin typeface="Book Antiqua"/>
                <a:cs typeface="Book Antiqua"/>
              </a:rPr>
              <a:t>:</a:t>
            </a:r>
          </a:p>
          <a:p>
            <a:pPr marL="125095" algn="ctr">
              <a:lnSpc>
                <a:spcPct val="100000"/>
              </a:lnSpc>
              <a:spcBef>
                <a:spcPts val="950"/>
              </a:spcBef>
            </a:pPr>
            <a:r>
              <a:rPr sz="1650" i="1" spc="-15" baseline="-37878" dirty="0">
                <a:latin typeface="Book Antiqua"/>
                <a:cs typeface="Book Antiqua"/>
              </a:rPr>
              <a:t>Z </a:t>
            </a:r>
            <a:r>
              <a:rPr sz="1650" spc="-44" baseline="-37878" dirty="0">
                <a:latin typeface="Lucida Sans Unicode"/>
                <a:cs typeface="Lucida Sans Unicode"/>
              </a:rPr>
              <a:t>= </a:t>
            </a:r>
            <a:r>
              <a:rPr sz="1100" i="1" u="sng" spc="-10" dirty="0">
                <a:uFill>
                  <a:solidFill>
                    <a:srgbClr val="000000"/>
                  </a:solidFill>
                </a:uFill>
                <a:latin typeface="Book Antiqua"/>
                <a:cs typeface="Book Antiqua"/>
              </a:rPr>
              <a:t>X </a:t>
            </a:r>
            <a:r>
              <a:rPr sz="1100" u="sng" spc="-30" dirty="0">
                <a:uFill>
                  <a:solidFill>
                    <a:srgbClr val="000000"/>
                  </a:solidFill>
                </a:uFill>
                <a:latin typeface="Lucida Sans Unicode"/>
                <a:cs typeface="Lucida Sans Unicode"/>
              </a:rPr>
              <a:t>−</a:t>
            </a:r>
            <a:r>
              <a:rPr sz="1100" u="sng" spc="15" dirty="0">
                <a:uFill>
                  <a:solidFill>
                    <a:srgbClr val="000000"/>
                  </a:solidFill>
                </a:uFill>
                <a:latin typeface="Lucida Sans Unicode"/>
                <a:cs typeface="Lucida Sans Unicode"/>
              </a:rPr>
              <a:t> </a:t>
            </a:r>
            <a:r>
              <a:rPr sz="1100" i="1" u="sng" spc="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µ</a:t>
            </a:r>
            <a:r>
              <a:rPr sz="1200" i="1" u="sng" spc="15" baseline="-13888" dirty="0">
                <a:uFill>
                  <a:solidFill>
                    <a:srgbClr val="000000"/>
                  </a:solidFill>
                </a:uFill>
                <a:latin typeface="Book Antiqua"/>
                <a:cs typeface="Book Antiqua"/>
              </a:rPr>
              <a:t>X</a:t>
            </a:r>
            <a:endParaRPr sz="1200" baseline="-13888" dirty="0">
              <a:latin typeface="Book Antiqua"/>
              <a:cs typeface="Book Antiqua"/>
            </a:endParaRPr>
          </a:p>
          <a:p>
            <a:pPr marL="417830" algn="ctr">
              <a:lnSpc>
                <a:spcPct val="100000"/>
              </a:lnSpc>
              <a:spcBef>
                <a:spcPts val="165"/>
              </a:spcBef>
            </a:pPr>
            <a:r>
              <a:rPr sz="1100" i="1" spc="-25" dirty="0">
                <a:latin typeface="Arial"/>
                <a:cs typeface="Arial"/>
              </a:rPr>
              <a:t>σ</a:t>
            </a:r>
            <a:r>
              <a:rPr sz="1200" i="1" spc="-37" baseline="-13888" dirty="0">
                <a:latin typeface="Book Antiqua"/>
                <a:cs typeface="Book Antiqua"/>
              </a:rPr>
              <a:t>X</a:t>
            </a:r>
            <a:endParaRPr sz="1200" baseline="-13888" dirty="0">
              <a:latin typeface="Book Antiqua"/>
              <a:cs typeface="Book Antiqua"/>
            </a:endParaRPr>
          </a:p>
          <a:p>
            <a:pPr marL="211454" marR="55880" indent="-148590">
              <a:lnSpc>
                <a:spcPct val="102600"/>
              </a:lnSpc>
              <a:spcBef>
                <a:spcPts val="819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5" dirty="0">
                <a:latin typeface="Book Antiqua"/>
                <a:cs typeface="Book Antiqua"/>
              </a:rPr>
              <a:t>The </a:t>
            </a:r>
            <a:r>
              <a:rPr sz="1100" spc="-10" dirty="0">
                <a:latin typeface="Book Antiqua"/>
                <a:cs typeface="Book Antiqua"/>
              </a:rPr>
              <a:t>standardized </a:t>
            </a:r>
            <a:r>
              <a:rPr sz="1100" spc="-5" dirty="0">
                <a:latin typeface="Book Antiqua"/>
                <a:cs typeface="Book Antiqua"/>
              </a:rPr>
              <a:t>variable </a:t>
            </a:r>
            <a:r>
              <a:rPr sz="1100" i="1" spc="-10" dirty="0">
                <a:latin typeface="Book Antiqua"/>
                <a:cs typeface="Book Antiqua"/>
              </a:rPr>
              <a:t>Z </a:t>
            </a:r>
            <a:r>
              <a:rPr sz="1100" spc="-10" dirty="0">
                <a:latin typeface="Book Antiqua"/>
                <a:cs typeface="Book Antiqua"/>
              </a:rPr>
              <a:t>measures how many standard  </a:t>
            </a:r>
            <a:r>
              <a:rPr sz="1100" spc="-5" dirty="0">
                <a:latin typeface="Book Antiqua"/>
                <a:cs typeface="Book Antiqua"/>
              </a:rPr>
              <a:t>deviations </a:t>
            </a:r>
            <a:r>
              <a:rPr sz="1100" i="1" spc="-10" dirty="0">
                <a:latin typeface="Book Antiqua"/>
                <a:cs typeface="Book Antiqua"/>
              </a:rPr>
              <a:t>X </a:t>
            </a:r>
            <a:r>
              <a:rPr sz="1100" spc="-5" dirty="0">
                <a:latin typeface="Book Antiqua"/>
                <a:cs typeface="Book Antiqua"/>
              </a:rPr>
              <a:t>is below or above its</a:t>
            </a:r>
            <a:r>
              <a:rPr sz="1100" spc="5" dirty="0">
                <a:latin typeface="Book Antiqua"/>
                <a:cs typeface="Book Antiqua"/>
              </a:rPr>
              <a:t> </a:t>
            </a:r>
            <a:r>
              <a:rPr sz="1100" spc="-10" dirty="0">
                <a:latin typeface="Book Antiqua"/>
                <a:cs typeface="Book Antiqua"/>
              </a:rPr>
              <a:t>mean</a:t>
            </a:r>
            <a:endParaRPr sz="1100" dirty="0">
              <a:latin typeface="Book Antiqua"/>
              <a:cs typeface="Book Antiqua"/>
            </a:endParaRPr>
          </a:p>
          <a:p>
            <a:pPr marL="211454" marR="139065" indent="-148590">
              <a:lnSpc>
                <a:spcPct val="102600"/>
              </a:lnSpc>
              <a:spcBef>
                <a:spcPts val="600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10" dirty="0">
                <a:latin typeface="Book Antiqua"/>
                <a:cs typeface="Book Antiqua"/>
              </a:rPr>
              <a:t>No </a:t>
            </a:r>
            <a:r>
              <a:rPr sz="1100" spc="-5" dirty="0">
                <a:latin typeface="Book Antiqua"/>
                <a:cs typeface="Book Antiqua"/>
              </a:rPr>
              <a:t>matter </a:t>
            </a:r>
            <a:r>
              <a:rPr sz="1100" spc="-10" dirty="0">
                <a:latin typeface="Book Antiqua"/>
                <a:cs typeface="Book Antiqua"/>
              </a:rPr>
              <a:t>what </a:t>
            </a:r>
            <a:r>
              <a:rPr sz="1100" spc="-15" dirty="0">
                <a:latin typeface="Book Antiqua"/>
                <a:cs typeface="Book Antiqua"/>
              </a:rPr>
              <a:t>are </a:t>
            </a:r>
            <a:r>
              <a:rPr sz="1100" spc="-5" dirty="0">
                <a:latin typeface="Book Antiqua"/>
                <a:cs typeface="Book Antiqua"/>
              </a:rPr>
              <a:t>the expected value </a:t>
            </a:r>
            <a:r>
              <a:rPr sz="1100" spc="-10" dirty="0">
                <a:latin typeface="Book Antiqua"/>
                <a:cs typeface="Book Antiqua"/>
              </a:rPr>
              <a:t>and </a:t>
            </a:r>
            <a:r>
              <a:rPr sz="1100" spc="-5" dirty="0">
                <a:latin typeface="Book Antiqua"/>
                <a:cs typeface="Book Antiqua"/>
              </a:rPr>
              <a:t>variance of </a:t>
            </a:r>
            <a:r>
              <a:rPr sz="1100" i="1" dirty="0">
                <a:latin typeface="Book Antiqua"/>
                <a:cs typeface="Book Antiqua"/>
              </a:rPr>
              <a:t>X</a:t>
            </a:r>
            <a:r>
              <a:rPr sz="1100" dirty="0">
                <a:latin typeface="Book Antiqua"/>
                <a:cs typeface="Book Antiqua"/>
              </a:rPr>
              <a:t>,  </a:t>
            </a:r>
            <a:r>
              <a:rPr sz="1100" spc="-5" dirty="0">
                <a:latin typeface="Book Antiqua"/>
                <a:cs typeface="Book Antiqua"/>
              </a:rPr>
              <a:t>it always holds</a:t>
            </a:r>
            <a:r>
              <a:rPr sz="1100" spc="-1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that</a:t>
            </a:r>
            <a:endParaRPr sz="1100" dirty="0">
              <a:latin typeface="Book Antiqua"/>
              <a:cs typeface="Book Antiqua"/>
            </a:endParaRPr>
          </a:p>
          <a:p>
            <a:pPr marL="147955" algn="ctr">
              <a:lnSpc>
                <a:spcPct val="100000"/>
              </a:lnSpc>
              <a:spcBef>
                <a:spcPts val="1130"/>
              </a:spcBef>
              <a:tabLst>
                <a:tab pos="829310" algn="l"/>
                <a:tab pos="1236980" algn="l"/>
              </a:tabLst>
            </a:pPr>
            <a:r>
              <a:rPr sz="1100" i="1" spc="-35" dirty="0">
                <a:latin typeface="Book Antiqua"/>
                <a:cs typeface="Book Antiqua"/>
              </a:rPr>
              <a:t>E</a:t>
            </a:r>
            <a:r>
              <a:rPr sz="1100" spc="-35" dirty="0">
                <a:latin typeface="Lucida Sans Unicode"/>
                <a:cs typeface="Lucida Sans Unicode"/>
              </a:rPr>
              <a:t>[</a:t>
            </a:r>
            <a:r>
              <a:rPr sz="1100" i="1" spc="-35" dirty="0">
                <a:latin typeface="Book Antiqua"/>
                <a:cs typeface="Book Antiqua"/>
              </a:rPr>
              <a:t>Z</a:t>
            </a:r>
            <a:r>
              <a:rPr sz="1100" spc="-35" dirty="0">
                <a:latin typeface="Lucida Sans Unicode"/>
                <a:cs typeface="Lucida Sans Unicode"/>
              </a:rPr>
              <a:t>]</a:t>
            </a:r>
            <a:r>
              <a:rPr sz="1100" spc="-45" dirty="0">
                <a:latin typeface="Lucida Sans Unicode"/>
                <a:cs typeface="Lucida Sans Unicode"/>
              </a:rPr>
              <a:t> </a:t>
            </a:r>
            <a:r>
              <a:rPr sz="1100" spc="-30" dirty="0">
                <a:latin typeface="Lucida Sans Unicode"/>
                <a:cs typeface="Lucida Sans Unicode"/>
              </a:rPr>
              <a:t>=</a:t>
            </a:r>
            <a:r>
              <a:rPr sz="1100" spc="-40" dirty="0">
                <a:latin typeface="Lucida Sans Unicode"/>
                <a:cs typeface="Lucida Sans Unicode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0	</a:t>
            </a:r>
            <a:r>
              <a:rPr sz="1100" spc="-10" dirty="0">
                <a:latin typeface="Book Antiqua"/>
                <a:cs typeface="Book Antiqua"/>
              </a:rPr>
              <a:t>and	</a:t>
            </a:r>
            <a:r>
              <a:rPr sz="1100" i="1" spc="-40" dirty="0">
                <a:latin typeface="Book Antiqua"/>
                <a:cs typeface="Book Antiqua"/>
              </a:rPr>
              <a:t>Var</a:t>
            </a:r>
            <a:r>
              <a:rPr sz="1100" spc="-40" dirty="0">
                <a:latin typeface="Lucida Sans Unicode"/>
                <a:cs typeface="Lucida Sans Unicode"/>
              </a:rPr>
              <a:t>[</a:t>
            </a:r>
            <a:r>
              <a:rPr sz="1100" i="1" spc="-40" dirty="0">
                <a:latin typeface="Book Antiqua"/>
                <a:cs typeface="Book Antiqua"/>
              </a:rPr>
              <a:t>Z</a:t>
            </a:r>
            <a:r>
              <a:rPr sz="1100" spc="-40" dirty="0">
                <a:latin typeface="Lucida Sans Unicode"/>
                <a:cs typeface="Lucida Sans Unicode"/>
              </a:rPr>
              <a:t>] </a:t>
            </a:r>
            <a:r>
              <a:rPr sz="1100" spc="-30" dirty="0">
                <a:latin typeface="Lucida Sans Unicode"/>
                <a:cs typeface="Lucida Sans Unicode"/>
              </a:rPr>
              <a:t>= </a:t>
            </a:r>
            <a:r>
              <a:rPr sz="1100" i="1" spc="-25" dirty="0">
                <a:latin typeface="Arial"/>
                <a:cs typeface="Arial"/>
              </a:rPr>
              <a:t>σ</a:t>
            </a:r>
            <a:r>
              <a:rPr sz="1200" i="1" spc="-37" baseline="-13888" dirty="0">
                <a:latin typeface="Book Antiqua"/>
                <a:cs typeface="Book Antiqua"/>
              </a:rPr>
              <a:t>Z</a:t>
            </a:r>
            <a:r>
              <a:rPr lang="en-US" sz="1200" i="1" spc="-37" baseline="30000" dirty="0">
                <a:latin typeface="Book Antiqua"/>
                <a:cs typeface="Book Antiqua"/>
              </a:rPr>
              <a:t>2</a:t>
            </a:r>
            <a:r>
              <a:rPr sz="1200" i="1" spc="-37" baseline="-13888" dirty="0">
                <a:latin typeface="Book Antiqua"/>
                <a:cs typeface="Book Antiqua"/>
              </a:rPr>
              <a:t> </a:t>
            </a:r>
            <a:r>
              <a:rPr sz="1100" spc="-30" dirty="0">
                <a:latin typeface="Lucida Sans Unicode"/>
                <a:cs typeface="Lucida Sans Unicode"/>
              </a:rPr>
              <a:t>=</a:t>
            </a:r>
            <a:r>
              <a:rPr sz="1100" spc="-75" dirty="0">
                <a:latin typeface="Lucida Sans Unicode"/>
                <a:cs typeface="Lucida Sans Unicode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1</a:t>
            </a:r>
            <a:endParaRPr sz="1100" dirty="0">
              <a:latin typeface="Book Antiqua"/>
              <a:cs typeface="Book Antiqua"/>
            </a:endParaRPr>
          </a:p>
        </p:txBody>
      </p:sp>
    </p:spTree>
  </p:cSld>
  <p:clrMapOvr>
    <a:masterClrMapping/>
  </p:clrMapOvr>
  <p:transition>
    <p:cut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303911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60" dirty="0"/>
              <a:t>N</a:t>
            </a:r>
            <a:r>
              <a:rPr spc="60" dirty="0"/>
              <a:t>ORMAL </a:t>
            </a:r>
            <a:r>
              <a:rPr sz="1400" spc="65" dirty="0"/>
              <a:t>(G</a:t>
            </a:r>
            <a:r>
              <a:rPr spc="65" dirty="0"/>
              <a:t>AUSSIAN</a:t>
            </a:r>
            <a:r>
              <a:rPr sz="1400" spc="65" dirty="0"/>
              <a:t>)</a:t>
            </a:r>
            <a:r>
              <a:rPr sz="1400" spc="125" dirty="0"/>
              <a:t> </a:t>
            </a:r>
            <a:r>
              <a:rPr spc="60" dirty="0"/>
              <a:t>DISTRIBUTION</a:t>
            </a:r>
            <a:endParaRPr sz="1400"/>
          </a:p>
        </p:txBody>
      </p:sp>
      <p:sp>
        <p:nvSpPr>
          <p:cNvPr id="3" name="object 3"/>
          <p:cNvSpPr txBox="1"/>
          <p:nvPr/>
        </p:nvSpPr>
        <p:spPr>
          <a:xfrm>
            <a:off x="234378" y="754213"/>
            <a:ext cx="1744345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5" dirty="0">
                <a:latin typeface="Book Antiqua"/>
                <a:cs typeface="Book Antiqua"/>
              </a:rPr>
              <a:t>Notation : </a:t>
            </a:r>
            <a:r>
              <a:rPr sz="1100" i="1" spc="-10" dirty="0">
                <a:latin typeface="Book Antiqua"/>
                <a:cs typeface="Book Antiqua"/>
              </a:rPr>
              <a:t>X </a:t>
            </a:r>
            <a:r>
              <a:rPr sz="1100" spc="-30" dirty="0">
                <a:latin typeface="Lucida Sans Unicode"/>
                <a:cs typeface="Lucida Sans Unicode"/>
              </a:rPr>
              <a:t>∼ </a:t>
            </a:r>
            <a:r>
              <a:rPr sz="1100" i="1" spc="25" dirty="0">
                <a:latin typeface="Book Antiqua"/>
                <a:cs typeface="Book Antiqua"/>
              </a:rPr>
              <a:t>N</a:t>
            </a:r>
            <a:r>
              <a:rPr sz="1100" spc="25" dirty="0">
                <a:latin typeface="Lucida Sans Unicode"/>
                <a:cs typeface="Lucida Sans Unicode"/>
              </a:rPr>
              <a:t>(</a:t>
            </a:r>
            <a:r>
              <a:rPr sz="1100" i="1" spc="25" dirty="0">
                <a:latin typeface="Arial"/>
                <a:cs typeface="Arial"/>
              </a:rPr>
              <a:t>µ,</a:t>
            </a:r>
            <a:r>
              <a:rPr sz="1100" i="1" spc="-245" dirty="0">
                <a:latin typeface="Arial"/>
                <a:cs typeface="Arial"/>
              </a:rPr>
              <a:t> </a:t>
            </a:r>
            <a:r>
              <a:rPr sz="1100" i="1" spc="30" dirty="0">
                <a:latin typeface="Arial"/>
                <a:cs typeface="Arial"/>
              </a:rPr>
              <a:t>σ</a:t>
            </a:r>
            <a:r>
              <a:rPr sz="1200" spc="44" baseline="27777" dirty="0">
                <a:latin typeface="Book Antiqua"/>
                <a:cs typeface="Book Antiqua"/>
              </a:rPr>
              <a:t>2</a:t>
            </a:r>
            <a:r>
              <a:rPr sz="1100" spc="30" dirty="0">
                <a:latin typeface="Lucida Sans Unicode"/>
                <a:cs typeface="Lucida Sans Unicode"/>
              </a:rPr>
              <a:t>)</a:t>
            </a:r>
            <a:endParaRPr sz="1100">
              <a:latin typeface="Lucida Sans Unicode"/>
              <a:cs typeface="Lucida Sans Unicode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300782" y="716253"/>
            <a:ext cx="1896745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  <a:tabLst>
                <a:tab pos="1007110" algn="l"/>
              </a:tabLst>
            </a:pPr>
            <a:r>
              <a:rPr sz="1200" spc="127" baseline="6944" dirty="0">
                <a:latin typeface="Arial Black"/>
                <a:cs typeface="Arial Black"/>
              </a:rPr>
              <a:t>e  </a:t>
            </a:r>
            <a:r>
              <a:rPr sz="1100" i="1" spc="-30" dirty="0">
                <a:latin typeface="Book Antiqua"/>
                <a:cs typeface="Book Antiqua"/>
              </a:rPr>
              <a:t>E</a:t>
            </a:r>
            <a:r>
              <a:rPr sz="1100" spc="-30" dirty="0">
                <a:latin typeface="Lucida Sans Unicode"/>
                <a:cs typeface="Lucida Sans Unicode"/>
              </a:rPr>
              <a:t>[</a:t>
            </a:r>
            <a:r>
              <a:rPr sz="1100" i="1" spc="-30" dirty="0">
                <a:latin typeface="Book Antiqua"/>
                <a:cs typeface="Book Antiqua"/>
              </a:rPr>
              <a:t>X</a:t>
            </a:r>
            <a:r>
              <a:rPr sz="1100" spc="-30" dirty="0">
                <a:latin typeface="Lucida Sans Unicode"/>
                <a:cs typeface="Lucida Sans Unicode"/>
              </a:rPr>
              <a:t>]</a:t>
            </a:r>
            <a:r>
              <a:rPr sz="1100" spc="-200" dirty="0">
                <a:latin typeface="Lucida Sans Unicode"/>
                <a:cs typeface="Lucida Sans Unicode"/>
              </a:rPr>
              <a:t> </a:t>
            </a:r>
            <a:r>
              <a:rPr sz="1100" spc="-30" dirty="0">
                <a:latin typeface="Lucida Sans Unicode"/>
                <a:cs typeface="Lucida Sans Unicode"/>
              </a:rPr>
              <a:t>=</a:t>
            </a:r>
            <a:r>
              <a:rPr sz="1100" spc="-45" dirty="0">
                <a:latin typeface="Lucida Sans Unicode"/>
                <a:cs typeface="Lucida Sans Unicode"/>
              </a:rPr>
              <a:t> </a:t>
            </a:r>
            <a:r>
              <a:rPr sz="1100" i="1" spc="20" dirty="0">
                <a:latin typeface="Arial"/>
                <a:cs typeface="Arial"/>
              </a:rPr>
              <a:t>µ	</a:t>
            </a: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i="1" spc="-35" dirty="0">
                <a:latin typeface="Book Antiqua"/>
                <a:cs typeface="Book Antiqua"/>
              </a:rPr>
              <a:t>Var</a:t>
            </a:r>
            <a:r>
              <a:rPr sz="1100" spc="-35" dirty="0">
                <a:latin typeface="Lucida Sans Unicode"/>
                <a:cs typeface="Lucida Sans Unicode"/>
              </a:rPr>
              <a:t>[</a:t>
            </a:r>
            <a:r>
              <a:rPr sz="1100" i="1" spc="-35" dirty="0">
                <a:latin typeface="Book Antiqua"/>
                <a:cs typeface="Book Antiqua"/>
              </a:rPr>
              <a:t>X</a:t>
            </a:r>
            <a:r>
              <a:rPr sz="1100" spc="-35" dirty="0">
                <a:latin typeface="Lucida Sans Unicode"/>
                <a:cs typeface="Lucida Sans Unicode"/>
              </a:rPr>
              <a:t>] </a:t>
            </a:r>
            <a:r>
              <a:rPr sz="1100" spc="-30" dirty="0">
                <a:latin typeface="Lucida Sans Unicode"/>
                <a:cs typeface="Lucida Sans Unicode"/>
              </a:rPr>
              <a:t>=</a:t>
            </a:r>
            <a:r>
              <a:rPr sz="1100" spc="65" dirty="0">
                <a:latin typeface="Lucida Sans Unicode"/>
                <a:cs typeface="Lucida Sans Unicode"/>
              </a:rPr>
              <a:t> </a:t>
            </a:r>
            <a:r>
              <a:rPr sz="1100" i="1" spc="-5" dirty="0">
                <a:latin typeface="Arial"/>
                <a:cs typeface="Arial"/>
              </a:rPr>
              <a:t>σ</a:t>
            </a:r>
            <a:r>
              <a:rPr sz="1200" spc="-7" baseline="27777" dirty="0">
                <a:latin typeface="Book Antiqua"/>
                <a:cs typeface="Book Antiqua"/>
              </a:rPr>
              <a:t>2</a:t>
            </a:r>
            <a:endParaRPr sz="1200" baseline="27777">
              <a:latin typeface="Book Antiqua"/>
              <a:cs typeface="Book Antiqu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182547" y="1166086"/>
            <a:ext cx="2520020" cy="143535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450989" y="2692861"/>
            <a:ext cx="3659504" cy="576440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675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5" dirty="0">
                <a:latin typeface="Book Antiqua"/>
                <a:cs typeface="Book Antiqua"/>
              </a:rPr>
              <a:t>Dancing</a:t>
            </a:r>
            <a:r>
              <a:rPr sz="1100" spc="-17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statistics</a:t>
            </a:r>
            <a:endParaRPr sz="1100" dirty="0">
              <a:latin typeface="Book Antiqua"/>
              <a:cs typeface="Book Antiqua"/>
            </a:endParaRPr>
          </a:p>
          <a:p>
            <a:pPr marL="462915" marR="30480" indent="-137160">
              <a:lnSpc>
                <a:spcPts val="950"/>
              </a:lnSpc>
              <a:spcBef>
                <a:spcPts val="465"/>
              </a:spcBef>
            </a:pPr>
            <a:r>
              <a:rPr sz="800" spc="-5" dirty="0">
                <a:latin typeface="Courier New"/>
                <a:cs typeface="Courier New"/>
                <a:hlinkClick r:id="rId3"/>
              </a:rPr>
              <a:t>https://www.youtube.com/watch?v=dr1DynUzjq0&amp;index=2&amp; </a:t>
            </a:r>
            <a:r>
              <a:rPr sz="800" spc="-5" dirty="0">
                <a:latin typeface="Courier New"/>
                <a:cs typeface="Courier New"/>
              </a:rPr>
              <a:t> </a:t>
            </a:r>
            <a:r>
              <a:rPr sz="800" spc="-5" dirty="0">
                <a:latin typeface="Courier New"/>
                <a:cs typeface="Courier New"/>
                <a:hlinkClick r:id="rId3"/>
              </a:rPr>
              <a:t>list=PLEzw67WWDg82xKriFiOoixGpNLXK2GNs9</a:t>
            </a:r>
            <a:endParaRPr sz="800" dirty="0">
              <a:latin typeface="Courier New"/>
              <a:cs typeface="Courier New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pc="-5" dirty="0"/>
              <a:t>26</a:t>
            </a:fld>
            <a:r>
              <a:rPr spc="-85" dirty="0"/>
              <a:t> </a:t>
            </a:r>
            <a:r>
              <a:rPr spc="-5" dirty="0"/>
              <a:t>/</a:t>
            </a:r>
            <a:r>
              <a:rPr spc="-80" dirty="0"/>
              <a:t> </a:t>
            </a:r>
            <a:r>
              <a:rPr spc="-5" dirty="0"/>
              <a:t>30</a:t>
            </a:r>
          </a:p>
        </p:txBody>
      </p:sp>
    </p:spTree>
  </p:cSld>
  <p:clrMapOvr>
    <a:masterClrMapping/>
  </p:clrMapOvr>
  <p:transition>
    <p:cut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947419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60" dirty="0"/>
              <a:t>E</a:t>
            </a:r>
            <a:r>
              <a:rPr spc="60" dirty="0"/>
              <a:t>XERCISE</a:t>
            </a:r>
            <a:r>
              <a:rPr spc="80" dirty="0"/>
              <a:t> </a:t>
            </a:r>
            <a:r>
              <a:rPr sz="1400" spc="15" dirty="0"/>
              <a:t>3</a:t>
            </a:r>
            <a:endParaRPr sz="1400"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pc="-5" dirty="0"/>
              <a:t>27</a:t>
            </a:fld>
            <a:r>
              <a:rPr spc="-85" dirty="0"/>
              <a:t> </a:t>
            </a:r>
            <a:r>
              <a:rPr spc="-5" dirty="0"/>
              <a:t>/</a:t>
            </a:r>
            <a:r>
              <a:rPr spc="-80" dirty="0"/>
              <a:t> </a:t>
            </a:r>
            <a:r>
              <a:rPr spc="-5" dirty="0"/>
              <a:t>30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50989" y="1193963"/>
            <a:ext cx="3811904" cy="1128395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186055" marR="288925" indent="-148590" algn="just">
              <a:lnSpc>
                <a:spcPct val="102600"/>
              </a:lnSpc>
              <a:spcBef>
                <a:spcPts val="55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5" dirty="0">
                <a:latin typeface="Book Antiqua"/>
                <a:cs typeface="Book Antiqua"/>
              </a:rPr>
              <a:t>The heights of U.S. females between age 25 </a:t>
            </a:r>
            <a:r>
              <a:rPr sz="1100" spc="-10" dirty="0">
                <a:latin typeface="Book Antiqua"/>
                <a:cs typeface="Book Antiqua"/>
              </a:rPr>
              <a:t>and </a:t>
            </a:r>
            <a:r>
              <a:rPr sz="1100" spc="-5" dirty="0">
                <a:latin typeface="Book Antiqua"/>
                <a:cs typeface="Book Antiqua"/>
              </a:rPr>
              <a:t>34 </a:t>
            </a:r>
            <a:r>
              <a:rPr sz="1100" spc="-15" dirty="0">
                <a:latin typeface="Book Antiqua"/>
                <a:cs typeface="Book Antiqua"/>
              </a:rPr>
              <a:t>are  </a:t>
            </a:r>
            <a:r>
              <a:rPr sz="1100" spc="-10" dirty="0">
                <a:latin typeface="Book Antiqua"/>
                <a:cs typeface="Book Antiqua"/>
              </a:rPr>
              <a:t>approximately </a:t>
            </a:r>
            <a:r>
              <a:rPr sz="1100" spc="-5" dirty="0">
                <a:latin typeface="Book Antiqua"/>
                <a:cs typeface="Book Antiqua"/>
              </a:rPr>
              <a:t>normally distributed with a </a:t>
            </a:r>
            <a:r>
              <a:rPr sz="1100" spc="-10" dirty="0">
                <a:latin typeface="Book Antiqua"/>
                <a:cs typeface="Book Antiqua"/>
              </a:rPr>
              <a:t>mean </a:t>
            </a:r>
            <a:r>
              <a:rPr sz="1100" spc="-5" dirty="0">
                <a:latin typeface="Book Antiqua"/>
                <a:cs typeface="Book Antiqua"/>
              </a:rPr>
              <a:t>of 66  inches </a:t>
            </a:r>
            <a:r>
              <a:rPr sz="1100" spc="-10" dirty="0">
                <a:latin typeface="Book Antiqua"/>
                <a:cs typeface="Book Antiqua"/>
              </a:rPr>
              <a:t>and </a:t>
            </a:r>
            <a:r>
              <a:rPr sz="1100" spc="-5" dirty="0">
                <a:latin typeface="Book Antiqua"/>
                <a:cs typeface="Book Antiqua"/>
              </a:rPr>
              <a:t>a </a:t>
            </a:r>
            <a:r>
              <a:rPr sz="1100" spc="-10" dirty="0">
                <a:latin typeface="Book Antiqua"/>
                <a:cs typeface="Book Antiqua"/>
              </a:rPr>
              <a:t>standard </a:t>
            </a:r>
            <a:r>
              <a:rPr sz="1100" spc="-5" dirty="0">
                <a:latin typeface="Book Antiqua"/>
                <a:cs typeface="Book Antiqua"/>
              </a:rPr>
              <a:t>deviation of 2.5</a:t>
            </a:r>
            <a:r>
              <a:rPr sz="1100" spc="-1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inches.</a:t>
            </a:r>
            <a:endParaRPr sz="1100">
              <a:latin typeface="Book Antiqua"/>
              <a:cs typeface="Book Antiqua"/>
            </a:endParaRPr>
          </a:p>
          <a:p>
            <a:pPr marL="186055" marR="30480" indent="-148590">
              <a:lnSpc>
                <a:spcPct val="102600"/>
              </a:lnSpc>
              <a:spcBef>
                <a:spcPts val="600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10" dirty="0">
                <a:latin typeface="Book Antiqua"/>
                <a:cs typeface="Book Antiqua"/>
              </a:rPr>
              <a:t>What </a:t>
            </a:r>
            <a:r>
              <a:rPr sz="1100" spc="-5" dirty="0">
                <a:latin typeface="Book Antiqua"/>
                <a:cs typeface="Book Antiqua"/>
              </a:rPr>
              <a:t>fraction of U.S. female population in this age bracket  is taller than 70 inches, the height of average adult U.S.  male of this</a:t>
            </a:r>
            <a:r>
              <a:rPr sz="1100" spc="-1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age?</a:t>
            </a:r>
            <a:endParaRPr sz="1100">
              <a:latin typeface="Book Antiqua"/>
              <a:cs typeface="Book Antiqua"/>
            </a:endParaRPr>
          </a:p>
        </p:txBody>
      </p:sp>
    </p:spTree>
  </p:cSld>
  <p:clrMapOvr>
    <a:masterClrMapping/>
  </p:clrMapOvr>
  <p:transition>
    <p:cut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947419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60" dirty="0"/>
              <a:t>E</a:t>
            </a:r>
            <a:r>
              <a:rPr spc="60" dirty="0"/>
              <a:t>XERCISE</a:t>
            </a:r>
            <a:r>
              <a:rPr spc="80" dirty="0"/>
              <a:t> </a:t>
            </a:r>
            <a:r>
              <a:rPr sz="1400" spc="15" dirty="0"/>
              <a:t>4</a:t>
            </a:r>
            <a:endParaRPr sz="1400"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pc="-5" dirty="0"/>
              <a:t>28</a:t>
            </a:fld>
            <a:r>
              <a:rPr spc="-85" dirty="0"/>
              <a:t> </a:t>
            </a:r>
            <a:r>
              <a:rPr spc="-5" dirty="0"/>
              <a:t>/</a:t>
            </a:r>
            <a:r>
              <a:rPr spc="-80" dirty="0"/>
              <a:t> </a:t>
            </a:r>
            <a:r>
              <a:rPr spc="-5" dirty="0"/>
              <a:t>30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50989" y="1018183"/>
            <a:ext cx="3646170" cy="1568450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186055" marR="30480" indent="-148590">
              <a:lnSpc>
                <a:spcPct val="102600"/>
              </a:lnSpc>
              <a:spcBef>
                <a:spcPts val="55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10" dirty="0">
                <a:latin typeface="Book Antiqua"/>
                <a:cs typeface="Book Antiqua"/>
              </a:rPr>
              <a:t>A woman wrote </a:t>
            </a:r>
            <a:r>
              <a:rPr sz="1100" spc="-5" dirty="0">
                <a:latin typeface="Book Antiqua"/>
                <a:cs typeface="Book Antiqua"/>
              </a:rPr>
              <a:t>to Dear </a:t>
            </a:r>
            <a:r>
              <a:rPr sz="1100" spc="-30" dirty="0">
                <a:latin typeface="Book Antiqua"/>
                <a:cs typeface="Book Antiqua"/>
              </a:rPr>
              <a:t>Abby, </a:t>
            </a:r>
            <a:r>
              <a:rPr sz="1100" spc="-5" dirty="0">
                <a:latin typeface="Book Antiqua"/>
                <a:cs typeface="Book Antiqua"/>
              </a:rPr>
              <a:t>saying that she </a:t>
            </a:r>
            <a:r>
              <a:rPr sz="1100" spc="-10" dirty="0">
                <a:latin typeface="Book Antiqua"/>
                <a:cs typeface="Book Antiqua"/>
              </a:rPr>
              <a:t>had </a:t>
            </a:r>
            <a:r>
              <a:rPr sz="1100" spc="-5" dirty="0">
                <a:latin typeface="Book Antiqua"/>
                <a:cs typeface="Book Antiqua"/>
              </a:rPr>
              <a:t>been  </a:t>
            </a:r>
            <a:r>
              <a:rPr sz="1100" spc="-10" dirty="0">
                <a:latin typeface="Book Antiqua"/>
                <a:cs typeface="Book Antiqua"/>
              </a:rPr>
              <a:t>pregnant </a:t>
            </a:r>
            <a:r>
              <a:rPr sz="1100" spc="-5" dirty="0">
                <a:latin typeface="Book Antiqua"/>
                <a:cs typeface="Book Antiqua"/>
              </a:rPr>
              <a:t>for 310 days </a:t>
            </a:r>
            <a:r>
              <a:rPr sz="1100" spc="-10" dirty="0">
                <a:latin typeface="Book Antiqua"/>
                <a:cs typeface="Book Antiqua"/>
              </a:rPr>
              <a:t>before </a:t>
            </a:r>
            <a:r>
              <a:rPr sz="1100" spc="-5" dirty="0">
                <a:latin typeface="Book Antiqua"/>
                <a:cs typeface="Book Antiqua"/>
              </a:rPr>
              <a:t>giving birth.</a:t>
            </a:r>
            <a:endParaRPr sz="1100">
              <a:latin typeface="Book Antiqua"/>
              <a:cs typeface="Book Antiqua"/>
            </a:endParaRPr>
          </a:p>
          <a:p>
            <a:pPr marL="186055" marR="46355" indent="-148590">
              <a:lnSpc>
                <a:spcPct val="102600"/>
              </a:lnSpc>
              <a:spcBef>
                <a:spcPts val="600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5" dirty="0">
                <a:latin typeface="Book Antiqua"/>
                <a:cs typeface="Book Antiqua"/>
              </a:rPr>
              <a:t>Completed </a:t>
            </a:r>
            <a:r>
              <a:rPr sz="1100" spc="-10" dirty="0">
                <a:latin typeface="Book Antiqua"/>
                <a:cs typeface="Book Antiqua"/>
              </a:rPr>
              <a:t>pregnancies </a:t>
            </a:r>
            <a:r>
              <a:rPr sz="1100" spc="-15" dirty="0">
                <a:latin typeface="Book Antiqua"/>
                <a:cs typeface="Book Antiqua"/>
              </a:rPr>
              <a:t>are </a:t>
            </a:r>
            <a:r>
              <a:rPr sz="1100" spc="-5" dirty="0">
                <a:latin typeface="Book Antiqua"/>
                <a:cs typeface="Book Antiqua"/>
              </a:rPr>
              <a:t>normally distributed with a  </a:t>
            </a:r>
            <a:r>
              <a:rPr sz="1100" spc="-10" dirty="0">
                <a:latin typeface="Book Antiqua"/>
                <a:cs typeface="Book Antiqua"/>
              </a:rPr>
              <a:t>mean </a:t>
            </a:r>
            <a:r>
              <a:rPr sz="1100" spc="-5" dirty="0">
                <a:latin typeface="Book Antiqua"/>
                <a:cs typeface="Book Antiqua"/>
              </a:rPr>
              <a:t>of 266 days </a:t>
            </a:r>
            <a:r>
              <a:rPr sz="1100" spc="-10" dirty="0">
                <a:latin typeface="Book Antiqua"/>
                <a:cs typeface="Book Antiqua"/>
              </a:rPr>
              <a:t>and </a:t>
            </a:r>
            <a:r>
              <a:rPr sz="1100" spc="-5" dirty="0">
                <a:latin typeface="Book Antiqua"/>
                <a:cs typeface="Book Antiqua"/>
              </a:rPr>
              <a:t>a </a:t>
            </a:r>
            <a:r>
              <a:rPr sz="1100" spc="-10" dirty="0">
                <a:latin typeface="Book Antiqua"/>
                <a:cs typeface="Book Antiqua"/>
              </a:rPr>
              <a:t>standard </a:t>
            </a:r>
            <a:r>
              <a:rPr sz="1100" spc="-5" dirty="0">
                <a:latin typeface="Book Antiqua"/>
                <a:cs typeface="Book Antiqua"/>
              </a:rPr>
              <a:t>deviation of 16</a:t>
            </a:r>
            <a:r>
              <a:rPr sz="1100" spc="-1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days.</a:t>
            </a:r>
            <a:endParaRPr sz="1100">
              <a:latin typeface="Book Antiqua"/>
              <a:cs typeface="Book Antiqua"/>
            </a:endParaRPr>
          </a:p>
          <a:p>
            <a:pPr marL="186055" marR="85090" indent="-148590">
              <a:lnSpc>
                <a:spcPct val="102600"/>
              </a:lnSpc>
              <a:spcBef>
                <a:spcPts val="595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5" dirty="0">
                <a:latin typeface="Book Antiqua"/>
                <a:cs typeface="Book Antiqua"/>
              </a:rPr>
              <a:t>Use statistical tables to determine the </a:t>
            </a:r>
            <a:r>
              <a:rPr sz="1100" spc="-10" dirty="0">
                <a:latin typeface="Book Antiqua"/>
                <a:cs typeface="Book Antiqua"/>
              </a:rPr>
              <a:t>probability </a:t>
            </a:r>
            <a:r>
              <a:rPr sz="1100" spc="-5" dirty="0">
                <a:latin typeface="Book Antiqua"/>
                <a:cs typeface="Book Antiqua"/>
              </a:rPr>
              <a:t>that a  completed </a:t>
            </a:r>
            <a:r>
              <a:rPr sz="1100" spc="-10" dirty="0">
                <a:latin typeface="Book Antiqua"/>
                <a:cs typeface="Book Antiqua"/>
              </a:rPr>
              <a:t>pregnancy </a:t>
            </a:r>
            <a:r>
              <a:rPr sz="1100" spc="-5" dirty="0">
                <a:latin typeface="Book Antiqua"/>
                <a:cs typeface="Book Antiqua"/>
              </a:rPr>
              <a:t>lasts</a:t>
            </a:r>
            <a:endParaRPr sz="1100">
              <a:latin typeface="Book Antiqua"/>
              <a:cs typeface="Book Antiqua"/>
            </a:endParaRPr>
          </a:p>
          <a:p>
            <a:pPr marL="325755">
              <a:lnSpc>
                <a:spcPts val="1200"/>
              </a:lnSpc>
              <a:spcBef>
                <a:spcPts val="475"/>
              </a:spcBef>
            </a:pPr>
            <a:r>
              <a:rPr sz="900" spc="494" baseline="13888" dirty="0">
                <a:latin typeface="Arial"/>
                <a:cs typeface="Arial"/>
              </a:rPr>
              <a:t>) </a:t>
            </a:r>
            <a:r>
              <a:rPr sz="1000" spc="-5" dirty="0">
                <a:latin typeface="Book Antiqua"/>
                <a:cs typeface="Book Antiqua"/>
              </a:rPr>
              <a:t>at least 270</a:t>
            </a:r>
            <a:r>
              <a:rPr sz="1000" spc="-10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days</a:t>
            </a:r>
            <a:endParaRPr sz="1000">
              <a:latin typeface="Book Antiqua"/>
              <a:cs typeface="Book Antiqua"/>
            </a:endParaRPr>
          </a:p>
          <a:p>
            <a:pPr marL="325755">
              <a:lnSpc>
                <a:spcPts val="1200"/>
              </a:lnSpc>
            </a:pPr>
            <a:r>
              <a:rPr sz="900" spc="494" baseline="13888" dirty="0">
                <a:latin typeface="Arial"/>
                <a:cs typeface="Arial"/>
              </a:rPr>
              <a:t>) </a:t>
            </a:r>
            <a:r>
              <a:rPr sz="1000" spc="-5" dirty="0">
                <a:latin typeface="Book Antiqua"/>
                <a:cs typeface="Book Antiqua"/>
              </a:rPr>
              <a:t>at least 310</a:t>
            </a:r>
            <a:r>
              <a:rPr sz="1000" spc="-10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days</a:t>
            </a:r>
            <a:endParaRPr sz="1000">
              <a:latin typeface="Book Antiqua"/>
              <a:cs typeface="Book Antiqua"/>
            </a:endParaRPr>
          </a:p>
        </p:txBody>
      </p:sp>
    </p:spTree>
  </p:cSld>
  <p:clrMapOvr>
    <a:masterClrMapping/>
  </p:clrMapOvr>
  <p:transition>
    <p:cut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86741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50" dirty="0"/>
              <a:t>S</a:t>
            </a:r>
            <a:r>
              <a:rPr spc="50" dirty="0"/>
              <a:t>UMMARY</a:t>
            </a:r>
            <a:endParaRPr sz="1400"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pc="-5" dirty="0"/>
              <a:t>29</a:t>
            </a:fld>
            <a:r>
              <a:rPr spc="-85" dirty="0"/>
              <a:t> </a:t>
            </a:r>
            <a:r>
              <a:rPr spc="-5" dirty="0"/>
              <a:t>/</a:t>
            </a:r>
            <a:r>
              <a:rPr spc="-80" dirty="0"/>
              <a:t> </a:t>
            </a:r>
            <a:r>
              <a:rPr spc="-5" dirty="0"/>
              <a:t>30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290195" marR="216535" indent="-148590">
              <a:lnSpc>
                <a:spcPct val="102699"/>
              </a:lnSpc>
              <a:spcBef>
                <a:spcPts val="55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45" dirty="0"/>
              <a:t>Today, </a:t>
            </a:r>
            <a:r>
              <a:rPr sz="1100" spc="-10" dirty="0"/>
              <a:t>we revised some </a:t>
            </a:r>
            <a:r>
              <a:rPr sz="1100" spc="-5" dirty="0"/>
              <a:t>concepts </a:t>
            </a:r>
            <a:r>
              <a:rPr sz="1100" spc="-10" dirty="0"/>
              <a:t>from </a:t>
            </a:r>
            <a:r>
              <a:rPr sz="1100" spc="-5" dirty="0"/>
              <a:t>statistics that </a:t>
            </a:r>
            <a:r>
              <a:rPr sz="1100" spc="-10" dirty="0"/>
              <a:t>we  </a:t>
            </a:r>
            <a:r>
              <a:rPr sz="1100" spc="-5" dirty="0"/>
              <a:t>will use </a:t>
            </a:r>
            <a:r>
              <a:rPr sz="1100" spc="-10" dirty="0"/>
              <a:t>throughout </a:t>
            </a:r>
            <a:r>
              <a:rPr sz="1100" spc="-5" dirty="0"/>
              <a:t>our econometrics</a:t>
            </a:r>
            <a:r>
              <a:rPr sz="1100" spc="-10" dirty="0"/>
              <a:t> </a:t>
            </a:r>
            <a:r>
              <a:rPr sz="1100" spc="-5" dirty="0"/>
              <a:t>classes</a:t>
            </a:r>
            <a:endParaRPr sz="1100">
              <a:latin typeface="Arial Black"/>
              <a:cs typeface="Arial Black"/>
            </a:endParaRPr>
          </a:p>
          <a:p>
            <a:pPr marL="78740"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 marL="290195" marR="106680" indent="-148590">
              <a:lnSpc>
                <a:spcPct val="102600"/>
              </a:lnSpc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5" dirty="0"/>
              <a:t>It </a:t>
            </a:r>
            <a:r>
              <a:rPr sz="1100" spc="-10" dirty="0"/>
              <a:t>was </a:t>
            </a:r>
            <a:r>
              <a:rPr sz="1100" spc="-5" dirty="0"/>
              <a:t>a very brief </a:t>
            </a:r>
            <a:r>
              <a:rPr sz="1100" spc="-20" dirty="0"/>
              <a:t>overview, </a:t>
            </a:r>
            <a:r>
              <a:rPr sz="1100" spc="-5" dirty="0"/>
              <a:t>serving only for information  </a:t>
            </a:r>
            <a:r>
              <a:rPr sz="1100" spc="-10" dirty="0"/>
              <a:t>what </a:t>
            </a:r>
            <a:r>
              <a:rPr sz="1100" spc="-5" dirty="0"/>
              <a:t>students </a:t>
            </a:r>
            <a:r>
              <a:rPr sz="1100" spc="-15" dirty="0"/>
              <a:t>are </a:t>
            </a:r>
            <a:r>
              <a:rPr sz="1100" spc="-5" dirty="0"/>
              <a:t>expected to </a:t>
            </a:r>
            <a:r>
              <a:rPr sz="1100" spc="-10" dirty="0"/>
              <a:t>know</a:t>
            </a:r>
            <a:r>
              <a:rPr sz="1100" spc="5" dirty="0"/>
              <a:t> </a:t>
            </a:r>
            <a:r>
              <a:rPr sz="1100" spc="-10" dirty="0"/>
              <a:t>already</a:t>
            </a:r>
            <a:endParaRPr sz="1100">
              <a:latin typeface="Arial Black"/>
              <a:cs typeface="Arial Black"/>
            </a:endParaRPr>
          </a:p>
          <a:p>
            <a:pPr marL="78740"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 marL="290195" marR="43180" indent="-148590">
              <a:lnSpc>
                <a:spcPct val="102600"/>
              </a:lnSpc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5" dirty="0"/>
              <a:t>The focus </a:t>
            </a:r>
            <a:r>
              <a:rPr sz="1100" spc="-10" dirty="0"/>
              <a:t>was on properties </a:t>
            </a:r>
            <a:r>
              <a:rPr sz="1100" spc="-5" dirty="0"/>
              <a:t>of statistical distributions </a:t>
            </a:r>
            <a:r>
              <a:rPr sz="1100" spc="-10" dirty="0"/>
              <a:t>and  on work </a:t>
            </a:r>
            <a:r>
              <a:rPr sz="1100" spc="-5" dirty="0"/>
              <a:t>with normal distribution tables</a:t>
            </a:r>
            <a:endParaRPr sz="1100">
              <a:latin typeface="Arial Black"/>
              <a:cs typeface="Arial Black"/>
            </a:endParaRPr>
          </a:p>
        </p:txBody>
      </p:sp>
    </p:spTree>
  </p:cSld>
  <p:clrMapOvr>
    <a:masterClrMapping/>
  </p:clrMapOvr>
  <p:transition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216662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35" dirty="0"/>
              <a:t>W</a:t>
            </a:r>
            <a:r>
              <a:rPr spc="35" dirty="0"/>
              <a:t>HAT </a:t>
            </a:r>
            <a:r>
              <a:rPr spc="30" dirty="0"/>
              <a:t>IS</a:t>
            </a:r>
            <a:r>
              <a:rPr spc="225" dirty="0"/>
              <a:t> </a:t>
            </a:r>
            <a:r>
              <a:rPr spc="60" dirty="0"/>
              <a:t>ECONOMETRICS</a:t>
            </a:r>
            <a:r>
              <a:rPr sz="1400" spc="60" dirty="0"/>
              <a:t>?</a:t>
            </a:r>
            <a:endParaRPr sz="1400"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pc="-5" dirty="0"/>
              <a:t>3</a:t>
            </a:fld>
            <a:r>
              <a:rPr spc="-85" dirty="0"/>
              <a:t> </a:t>
            </a:r>
            <a:r>
              <a:rPr spc="-5" dirty="0"/>
              <a:t>/</a:t>
            </a:r>
            <a:r>
              <a:rPr spc="-80" dirty="0"/>
              <a:t> </a:t>
            </a:r>
            <a:r>
              <a:rPr spc="-5" dirty="0"/>
              <a:t>30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25589" y="728686"/>
            <a:ext cx="3886200" cy="2312621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234314" marR="55880" indent="-171450">
              <a:lnSpc>
                <a:spcPct val="102600"/>
              </a:lnSpc>
              <a:spcBef>
                <a:spcPts val="55"/>
              </a:spcBef>
              <a:buFont typeface="Wingdings" panose="05000000000000000000" pitchFamily="2" charset="2"/>
              <a:buChar char="q"/>
            </a:pPr>
            <a:r>
              <a:rPr sz="1200" spc="127" baseline="6944" dirty="0">
                <a:latin typeface="Arial Black"/>
                <a:cs typeface="Arial Black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Econometrics is a set of statistical tools </a:t>
            </a:r>
            <a:r>
              <a:rPr sz="1100" spc="-10" dirty="0">
                <a:latin typeface="Book Antiqua"/>
                <a:cs typeface="Book Antiqua"/>
              </a:rPr>
              <a:t>and </a:t>
            </a:r>
            <a:r>
              <a:rPr sz="1100" spc="-5" dirty="0">
                <a:latin typeface="Book Antiqua"/>
                <a:cs typeface="Book Antiqua"/>
              </a:rPr>
              <a:t>techniques for  quantitative </a:t>
            </a:r>
            <a:r>
              <a:rPr sz="1100" spc="-10" dirty="0">
                <a:latin typeface="Book Antiqua"/>
                <a:cs typeface="Book Antiqua"/>
              </a:rPr>
              <a:t>measurement </a:t>
            </a:r>
            <a:r>
              <a:rPr sz="1100" spc="-5" dirty="0">
                <a:latin typeface="Book Antiqua"/>
                <a:cs typeface="Book Antiqua"/>
              </a:rPr>
              <a:t>of actual economic </a:t>
            </a:r>
            <a:r>
              <a:rPr sz="1100" spc="-10" dirty="0">
                <a:latin typeface="Book Antiqua"/>
                <a:cs typeface="Book Antiqua"/>
              </a:rPr>
              <a:t>and</a:t>
            </a:r>
            <a:r>
              <a:rPr sz="1100" spc="-55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business  </a:t>
            </a:r>
            <a:r>
              <a:rPr sz="1100" spc="-10" dirty="0">
                <a:latin typeface="Book Antiqua"/>
                <a:cs typeface="Book Antiqua"/>
              </a:rPr>
              <a:t>phenomena</a:t>
            </a:r>
            <a:endParaRPr sz="1100" dirty="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150" dirty="0">
              <a:latin typeface="Times New Roman"/>
              <a:cs typeface="Times New Roman"/>
            </a:endParaRPr>
          </a:p>
          <a:p>
            <a:pPr marL="234950" indent="-171450">
              <a:lnSpc>
                <a:spcPct val="100000"/>
              </a:lnSpc>
              <a:spcBef>
                <a:spcPts val="5"/>
              </a:spcBef>
              <a:buFont typeface="Wingdings" panose="05000000000000000000" pitchFamily="2" charset="2"/>
              <a:buChar char="q"/>
            </a:pPr>
            <a:r>
              <a:rPr sz="1200" spc="127" baseline="6944" dirty="0">
                <a:latin typeface="Arial Black"/>
                <a:cs typeface="Arial Black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It attempts</a:t>
            </a:r>
            <a:r>
              <a:rPr sz="1100" spc="-17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to</a:t>
            </a:r>
            <a:endParaRPr sz="1100" dirty="0">
              <a:latin typeface="Book Antiqua"/>
              <a:cs typeface="Book Antiqua"/>
            </a:endParaRPr>
          </a:p>
          <a:p>
            <a:pPr marL="351155">
              <a:lnSpc>
                <a:spcPts val="1200"/>
              </a:lnSpc>
              <a:spcBef>
                <a:spcPts val="170"/>
              </a:spcBef>
            </a:pPr>
            <a:r>
              <a:rPr lang="en-US" sz="900" spc="494" baseline="13888" dirty="0">
                <a:latin typeface="Arial"/>
                <a:cs typeface="Arial"/>
              </a:rPr>
              <a:t>1. </a:t>
            </a:r>
            <a:r>
              <a:rPr sz="1000" spc="-5" dirty="0">
                <a:latin typeface="Book Antiqua"/>
                <a:cs typeface="Book Antiqua"/>
              </a:rPr>
              <a:t>quantify economic</a:t>
            </a:r>
            <a:r>
              <a:rPr sz="1000" spc="40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reality</a:t>
            </a:r>
            <a:endParaRPr sz="1000" dirty="0">
              <a:latin typeface="Book Antiqua"/>
              <a:cs typeface="Book Antiqua"/>
            </a:endParaRPr>
          </a:p>
          <a:p>
            <a:pPr marL="488315" marR="316230" indent="-137160">
              <a:lnSpc>
                <a:spcPts val="1200"/>
              </a:lnSpc>
              <a:spcBef>
                <a:spcPts val="40"/>
              </a:spcBef>
            </a:pPr>
            <a:r>
              <a:rPr lang="en-US" sz="900" spc="494" baseline="13888" dirty="0">
                <a:latin typeface="Arial"/>
                <a:cs typeface="Arial"/>
              </a:rPr>
              <a:t>2. </a:t>
            </a:r>
            <a:r>
              <a:rPr sz="1000" spc="-5" dirty="0">
                <a:latin typeface="Book Antiqua"/>
                <a:cs typeface="Book Antiqua"/>
              </a:rPr>
              <a:t>bridge the gap between the abstract world of economic  theory and the </a:t>
            </a:r>
            <a:r>
              <a:rPr sz="1000" spc="-10" dirty="0">
                <a:latin typeface="Book Antiqua"/>
                <a:cs typeface="Book Antiqua"/>
              </a:rPr>
              <a:t>real </a:t>
            </a:r>
            <a:r>
              <a:rPr sz="1000" spc="-5" dirty="0">
                <a:latin typeface="Book Antiqua"/>
                <a:cs typeface="Book Antiqua"/>
              </a:rPr>
              <a:t>world of human</a:t>
            </a:r>
            <a:r>
              <a:rPr sz="1000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activity</a:t>
            </a:r>
            <a:endParaRPr sz="1000" dirty="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150" dirty="0">
              <a:latin typeface="Times New Roman"/>
              <a:cs typeface="Times New Roman"/>
            </a:endParaRPr>
          </a:p>
          <a:p>
            <a:pPr marL="234315" indent="-171450">
              <a:lnSpc>
                <a:spcPct val="100000"/>
              </a:lnSpc>
              <a:spcBef>
                <a:spcPts val="5"/>
              </a:spcBef>
              <a:buFont typeface="Wingdings" panose="05000000000000000000" pitchFamily="2" charset="2"/>
              <a:buChar char="q"/>
            </a:pPr>
            <a:r>
              <a:rPr sz="1200" spc="127" baseline="6944" dirty="0">
                <a:latin typeface="Arial Black"/>
                <a:cs typeface="Arial Black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It has </a:t>
            </a:r>
            <a:r>
              <a:rPr sz="1100" spc="-10" dirty="0">
                <a:latin typeface="Book Antiqua"/>
                <a:cs typeface="Book Antiqua"/>
              </a:rPr>
              <a:t>three </a:t>
            </a:r>
            <a:r>
              <a:rPr sz="1100" spc="-5" dirty="0">
                <a:latin typeface="Book Antiqua"/>
                <a:cs typeface="Book Antiqua"/>
              </a:rPr>
              <a:t>major</a:t>
            </a:r>
            <a:r>
              <a:rPr sz="1100" spc="-170" dirty="0">
                <a:latin typeface="Book Antiqua"/>
                <a:cs typeface="Book Antiqua"/>
              </a:rPr>
              <a:t> </a:t>
            </a:r>
            <a:r>
              <a:rPr lang="en-US" sz="1100" spc="-170" dirty="0">
                <a:latin typeface="Book Antiqua"/>
                <a:cs typeface="Book Antiqua"/>
              </a:rPr>
              <a:t>    </a:t>
            </a:r>
            <a:r>
              <a:rPr sz="1100" spc="-5" dirty="0">
                <a:latin typeface="Book Antiqua"/>
                <a:cs typeface="Book Antiqua"/>
              </a:rPr>
              <a:t>uses:</a:t>
            </a:r>
            <a:endParaRPr sz="1100" dirty="0">
              <a:latin typeface="Book Antiqua"/>
              <a:cs typeface="Book Antiqua"/>
            </a:endParaRPr>
          </a:p>
          <a:p>
            <a:pPr marL="488315" indent="-165100">
              <a:lnSpc>
                <a:spcPct val="100000"/>
              </a:lnSpc>
              <a:spcBef>
                <a:spcPts val="470"/>
              </a:spcBef>
              <a:buAutoNum type="arabicPeriod"/>
              <a:tabLst>
                <a:tab pos="488950" algn="l"/>
              </a:tabLst>
            </a:pPr>
            <a:r>
              <a:rPr sz="1000" spc="-5" dirty="0">
                <a:latin typeface="Book Antiqua"/>
                <a:cs typeface="Book Antiqua"/>
              </a:rPr>
              <a:t>describing economic</a:t>
            </a:r>
            <a:r>
              <a:rPr sz="1000" spc="-10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reality</a:t>
            </a:r>
            <a:endParaRPr sz="1000" dirty="0">
              <a:latin typeface="Book Antiqua"/>
              <a:cs typeface="Book Antiqua"/>
            </a:endParaRPr>
          </a:p>
          <a:p>
            <a:pPr marL="488315" indent="-165100">
              <a:lnSpc>
                <a:spcPct val="100000"/>
              </a:lnSpc>
              <a:spcBef>
                <a:spcPts val="295"/>
              </a:spcBef>
              <a:buAutoNum type="arabicPeriod"/>
              <a:tabLst>
                <a:tab pos="488950" algn="l"/>
              </a:tabLst>
            </a:pPr>
            <a:r>
              <a:rPr sz="1000" spc="-5" dirty="0">
                <a:latin typeface="Book Antiqua"/>
                <a:cs typeface="Book Antiqua"/>
              </a:rPr>
              <a:t>testing hypotheses about economic theory</a:t>
            </a:r>
            <a:endParaRPr sz="1000" dirty="0">
              <a:latin typeface="Book Antiqua"/>
              <a:cs typeface="Book Antiqua"/>
            </a:endParaRPr>
          </a:p>
          <a:p>
            <a:pPr marL="488315" indent="-165100">
              <a:lnSpc>
                <a:spcPct val="100000"/>
              </a:lnSpc>
              <a:spcBef>
                <a:spcPts val="295"/>
              </a:spcBef>
              <a:buAutoNum type="arabicPeriod"/>
              <a:tabLst>
                <a:tab pos="488950" algn="l"/>
              </a:tabLst>
            </a:pPr>
            <a:r>
              <a:rPr sz="1000" spc="-5" dirty="0">
                <a:latin typeface="Book Antiqua"/>
                <a:cs typeface="Book Antiqua"/>
              </a:rPr>
              <a:t>forecasting </a:t>
            </a:r>
            <a:r>
              <a:rPr sz="1000" spc="-10" dirty="0">
                <a:latin typeface="Book Antiqua"/>
                <a:cs typeface="Book Antiqua"/>
              </a:rPr>
              <a:t>future </a:t>
            </a:r>
            <a:r>
              <a:rPr sz="1000" spc="-5" dirty="0">
                <a:latin typeface="Book Antiqua"/>
                <a:cs typeface="Book Antiqua"/>
              </a:rPr>
              <a:t>economic activity</a:t>
            </a:r>
            <a:endParaRPr sz="1000" dirty="0">
              <a:latin typeface="Book Antiqua"/>
              <a:cs typeface="Book Antiqua"/>
            </a:endParaRPr>
          </a:p>
        </p:txBody>
      </p:sp>
    </p:spTree>
  </p:cSld>
  <p:clrMapOvr>
    <a:masterClrMapping/>
  </p:clrMapOvr>
  <p:transition>
    <p:cut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9860" y="271891"/>
            <a:ext cx="125920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55" dirty="0">
                <a:latin typeface="Book Antiqua"/>
                <a:cs typeface="Book Antiqua"/>
              </a:rPr>
              <a:t>N</a:t>
            </a:r>
            <a:r>
              <a:rPr sz="1150" spc="55" dirty="0">
                <a:latin typeface="Book Antiqua"/>
                <a:cs typeface="Book Antiqua"/>
              </a:rPr>
              <a:t>EXT</a:t>
            </a:r>
            <a:r>
              <a:rPr sz="1150" spc="90" dirty="0">
                <a:latin typeface="Book Antiqua"/>
                <a:cs typeface="Book Antiqua"/>
              </a:rPr>
              <a:t> </a:t>
            </a:r>
            <a:r>
              <a:rPr sz="1150" spc="55" dirty="0">
                <a:latin typeface="Book Antiqua"/>
                <a:cs typeface="Book Antiqua"/>
              </a:rPr>
              <a:t>LECTURE</a:t>
            </a:r>
            <a:endParaRPr sz="1150">
              <a:latin typeface="Book Antiqua"/>
              <a:cs typeface="Book Antiqua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pc="-5" dirty="0"/>
              <a:t>30</a:t>
            </a:fld>
            <a:r>
              <a:rPr spc="-85" dirty="0"/>
              <a:t> </a:t>
            </a:r>
            <a:r>
              <a:rPr spc="-5" dirty="0"/>
              <a:t>/</a:t>
            </a:r>
            <a:r>
              <a:rPr spc="-80" dirty="0"/>
              <a:t> </a:t>
            </a:r>
            <a:r>
              <a:rPr spc="-5" dirty="0"/>
              <a:t>30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50989" y="1331619"/>
            <a:ext cx="3624579" cy="784225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186055" marR="427990" indent="-148590">
              <a:lnSpc>
                <a:spcPct val="102600"/>
              </a:lnSpc>
              <a:spcBef>
                <a:spcPts val="55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60" dirty="0">
                <a:latin typeface="Book Antiqua"/>
                <a:cs typeface="Book Antiqua"/>
              </a:rPr>
              <a:t>We </a:t>
            </a:r>
            <a:r>
              <a:rPr sz="1100" spc="-5" dirty="0">
                <a:latin typeface="Book Antiqua"/>
                <a:cs typeface="Book Antiqua"/>
              </a:rPr>
              <a:t>will go </a:t>
            </a:r>
            <a:r>
              <a:rPr sz="1100" spc="-10" dirty="0">
                <a:latin typeface="Book Antiqua"/>
                <a:cs typeface="Book Antiqua"/>
              </a:rPr>
              <a:t>through </a:t>
            </a:r>
            <a:r>
              <a:rPr sz="1100" spc="-5" dirty="0">
                <a:latin typeface="Book Antiqua"/>
                <a:cs typeface="Book Antiqua"/>
              </a:rPr>
              <a:t>terminology of sampling </a:t>
            </a:r>
            <a:r>
              <a:rPr sz="1100" spc="-10" dirty="0">
                <a:latin typeface="Book Antiqua"/>
                <a:cs typeface="Book Antiqua"/>
              </a:rPr>
              <a:t>and  </a:t>
            </a:r>
            <a:r>
              <a:rPr sz="1100" spc="-5" dirty="0">
                <a:latin typeface="Book Antiqua"/>
                <a:cs typeface="Book Antiqua"/>
              </a:rPr>
              <a:t>estimation</a:t>
            </a:r>
            <a:endParaRPr sz="1100">
              <a:latin typeface="Book Antiqua"/>
              <a:cs typeface="Book Antiqua"/>
            </a:endParaRPr>
          </a:p>
          <a:p>
            <a:pPr marL="186055" marR="30480" indent="-148590">
              <a:lnSpc>
                <a:spcPct val="102600"/>
              </a:lnSpc>
              <a:spcBef>
                <a:spcPts val="600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60" dirty="0">
                <a:latin typeface="Book Antiqua"/>
                <a:cs typeface="Book Antiqua"/>
              </a:rPr>
              <a:t>We </a:t>
            </a:r>
            <a:r>
              <a:rPr sz="1100" spc="-5" dirty="0">
                <a:latin typeface="Book Antiqua"/>
                <a:cs typeface="Book Antiqua"/>
              </a:rPr>
              <a:t>will start with </a:t>
            </a:r>
            <a:r>
              <a:rPr sz="1100" spc="-10" dirty="0">
                <a:latin typeface="Book Antiqua"/>
                <a:cs typeface="Book Antiqua"/>
              </a:rPr>
              <a:t>regression </a:t>
            </a:r>
            <a:r>
              <a:rPr sz="1100" spc="-5" dirty="0">
                <a:latin typeface="Book Antiqua"/>
                <a:cs typeface="Book Antiqua"/>
              </a:rPr>
              <a:t>analysis </a:t>
            </a:r>
            <a:r>
              <a:rPr sz="1100" spc="-10" dirty="0">
                <a:latin typeface="Book Antiqua"/>
                <a:cs typeface="Book Antiqua"/>
              </a:rPr>
              <a:t>and introduce </a:t>
            </a:r>
            <a:r>
              <a:rPr sz="1100" spc="-5" dirty="0">
                <a:latin typeface="Book Antiqua"/>
                <a:cs typeface="Book Antiqua"/>
              </a:rPr>
              <a:t>the  </a:t>
            </a:r>
            <a:r>
              <a:rPr sz="1100" spc="-10" dirty="0">
                <a:latin typeface="Book Antiqua"/>
                <a:cs typeface="Book Antiqua"/>
              </a:rPr>
              <a:t>Ordinary </a:t>
            </a:r>
            <a:r>
              <a:rPr sz="1100" spc="-5" dirty="0">
                <a:latin typeface="Book Antiqua"/>
                <a:cs typeface="Book Antiqua"/>
              </a:rPr>
              <a:t>Least </a:t>
            </a:r>
            <a:r>
              <a:rPr sz="1100" spc="-10" dirty="0">
                <a:latin typeface="Book Antiqua"/>
                <a:cs typeface="Book Antiqua"/>
              </a:rPr>
              <a:t>Squares</a:t>
            </a:r>
            <a:r>
              <a:rPr sz="1100" spc="-5" dirty="0">
                <a:latin typeface="Book Antiqua"/>
                <a:cs typeface="Book Antiqua"/>
              </a:rPr>
              <a:t> estimator</a:t>
            </a:r>
            <a:endParaRPr sz="1100">
              <a:latin typeface="Book Antiqua"/>
              <a:cs typeface="Book Antiqua"/>
            </a:endParaRPr>
          </a:p>
        </p:txBody>
      </p:sp>
    </p:spTree>
  </p:cSld>
  <p:clrMapOvr>
    <a:masterClrMapping/>
  </p:clrMapOvr>
  <p:transition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044003" y="292394"/>
            <a:ext cx="2519989" cy="307286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pc="-5" dirty="0"/>
              <a:t>4</a:t>
            </a:fld>
            <a:r>
              <a:rPr spc="-85" dirty="0"/>
              <a:t> </a:t>
            </a:r>
            <a:r>
              <a:rPr spc="-5" dirty="0"/>
              <a:t>/</a:t>
            </a:r>
            <a:r>
              <a:rPr spc="-80" dirty="0"/>
              <a:t> </a:t>
            </a:r>
            <a:r>
              <a:rPr spc="-5" dirty="0"/>
              <a:t>30</a:t>
            </a:r>
          </a:p>
        </p:txBody>
      </p:sp>
    </p:spTree>
  </p:cSld>
  <p:clrMapOvr>
    <a:masterClrMapping/>
  </p:clrMapOvr>
  <p:transition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80581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90" dirty="0"/>
              <a:t>E</a:t>
            </a:r>
            <a:r>
              <a:rPr spc="65" dirty="0"/>
              <a:t>XAMPL</a:t>
            </a:r>
            <a:r>
              <a:rPr spc="-5" dirty="0"/>
              <a:t>E</a:t>
            </a:r>
            <a:endParaRPr sz="1400"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pc="-5" dirty="0"/>
              <a:t>5</a:t>
            </a:fld>
            <a:r>
              <a:rPr spc="-85" dirty="0"/>
              <a:t> </a:t>
            </a:r>
            <a:r>
              <a:rPr spc="-5" dirty="0"/>
              <a:t>/</a:t>
            </a:r>
            <a:r>
              <a:rPr spc="-80" dirty="0"/>
              <a:t> </a:t>
            </a:r>
            <a:r>
              <a:rPr spc="-5" dirty="0"/>
              <a:t>30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38289" y="642618"/>
            <a:ext cx="3535045" cy="2423795"/>
          </a:xfrm>
          <a:prstGeom prst="rect">
            <a:avLst/>
          </a:prstGeom>
        </p:spPr>
        <p:txBody>
          <a:bodyPr vert="horz" wrap="square" lIns="0" tIns="29209" rIns="0" bIns="0" rtlCol="0">
            <a:spAutoFit/>
          </a:bodyPr>
          <a:lstStyle/>
          <a:p>
            <a:pPr marL="198755" marR="30480" indent="-148590">
              <a:lnSpc>
                <a:spcPts val="1200"/>
              </a:lnSpc>
              <a:spcBef>
                <a:spcPts val="229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10" dirty="0">
                <a:latin typeface="Book Antiqua"/>
                <a:cs typeface="Book Antiqua"/>
              </a:rPr>
              <a:t>Consumer demand </a:t>
            </a:r>
            <a:r>
              <a:rPr sz="1100" spc="-5" dirty="0">
                <a:latin typeface="Book Antiqua"/>
                <a:cs typeface="Book Antiqua"/>
              </a:rPr>
              <a:t>for a particular </a:t>
            </a:r>
            <a:r>
              <a:rPr sz="1100" spc="-10" dirty="0">
                <a:latin typeface="Book Antiqua"/>
                <a:cs typeface="Book Antiqua"/>
              </a:rPr>
              <a:t>commodity </a:t>
            </a:r>
            <a:r>
              <a:rPr sz="1100" spc="-5" dirty="0">
                <a:latin typeface="Book Antiqua"/>
                <a:cs typeface="Book Antiqua"/>
              </a:rPr>
              <a:t>can be  thought of as a </a:t>
            </a:r>
            <a:r>
              <a:rPr sz="1100" spc="-10" dirty="0">
                <a:latin typeface="Book Antiqua"/>
                <a:cs typeface="Book Antiqua"/>
              </a:rPr>
              <a:t>relationship</a:t>
            </a:r>
            <a:r>
              <a:rPr sz="1100" spc="-15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between</a:t>
            </a:r>
            <a:endParaRPr sz="1100" dirty="0">
              <a:latin typeface="Book Antiqua"/>
              <a:cs typeface="Book Antiqua"/>
            </a:endParaRPr>
          </a:p>
          <a:p>
            <a:pPr marL="509905" indent="-171450">
              <a:lnSpc>
                <a:spcPct val="100000"/>
              </a:lnSpc>
              <a:spcBef>
                <a:spcPts val="450"/>
              </a:spcBef>
              <a:buFont typeface="Wingdings" panose="05000000000000000000" pitchFamily="2" charset="2"/>
              <a:buChar char="§"/>
            </a:pPr>
            <a:r>
              <a:rPr sz="1000" spc="-5" dirty="0">
                <a:latin typeface="Book Antiqua"/>
                <a:cs typeface="Book Antiqua"/>
              </a:rPr>
              <a:t>quantity demanded</a:t>
            </a:r>
            <a:r>
              <a:rPr sz="1000" spc="40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(</a:t>
            </a:r>
            <a:r>
              <a:rPr sz="1000" i="1" spc="-5" dirty="0">
                <a:latin typeface="Book Antiqua"/>
                <a:cs typeface="Book Antiqua"/>
              </a:rPr>
              <a:t>Q</a:t>
            </a:r>
            <a:r>
              <a:rPr sz="1000" spc="-5" dirty="0">
                <a:latin typeface="Book Antiqua"/>
                <a:cs typeface="Book Antiqua"/>
              </a:rPr>
              <a:t>)</a:t>
            </a:r>
            <a:endParaRPr sz="1000" dirty="0">
              <a:latin typeface="Book Antiqua"/>
              <a:cs typeface="Book Antiqua"/>
            </a:endParaRPr>
          </a:p>
          <a:p>
            <a:pPr marL="509905" indent="-171450">
              <a:lnSpc>
                <a:spcPct val="100000"/>
              </a:lnSpc>
              <a:spcBef>
                <a:spcPts val="295"/>
              </a:spcBef>
              <a:buFont typeface="Wingdings" panose="05000000000000000000" pitchFamily="2" charset="2"/>
              <a:buChar char="§"/>
            </a:pPr>
            <a:r>
              <a:rPr sz="1000" spc="-5" dirty="0">
                <a:latin typeface="Book Antiqua"/>
                <a:cs typeface="Book Antiqua"/>
              </a:rPr>
              <a:t>commodity’s price</a:t>
            </a:r>
            <a:r>
              <a:rPr sz="1000" spc="40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(</a:t>
            </a:r>
            <a:r>
              <a:rPr sz="1000" i="1" spc="-5" dirty="0">
                <a:latin typeface="Book Antiqua"/>
                <a:cs typeface="Book Antiqua"/>
              </a:rPr>
              <a:t>P</a:t>
            </a:r>
            <a:r>
              <a:rPr sz="1000" spc="-5" dirty="0">
                <a:latin typeface="Book Antiqua"/>
                <a:cs typeface="Book Antiqua"/>
              </a:rPr>
              <a:t>)</a:t>
            </a:r>
            <a:endParaRPr sz="1000" dirty="0">
              <a:latin typeface="Book Antiqua"/>
              <a:cs typeface="Book Antiqua"/>
            </a:endParaRPr>
          </a:p>
          <a:p>
            <a:pPr marL="509905" indent="-171450">
              <a:lnSpc>
                <a:spcPct val="100000"/>
              </a:lnSpc>
              <a:spcBef>
                <a:spcPts val="290"/>
              </a:spcBef>
              <a:buFont typeface="Wingdings" panose="05000000000000000000" pitchFamily="2" charset="2"/>
              <a:buChar char="§"/>
            </a:pPr>
            <a:r>
              <a:rPr sz="1000" spc="-5" dirty="0">
                <a:latin typeface="Book Antiqua"/>
                <a:cs typeface="Book Antiqua"/>
              </a:rPr>
              <a:t>price of substitute good</a:t>
            </a:r>
            <a:r>
              <a:rPr sz="1000" spc="40" dirty="0">
                <a:latin typeface="Book Antiqua"/>
                <a:cs typeface="Book Antiqua"/>
              </a:rPr>
              <a:t> </a:t>
            </a:r>
            <a:r>
              <a:rPr sz="1000" spc="5" dirty="0">
                <a:latin typeface="Book Antiqua"/>
                <a:cs typeface="Book Antiqua"/>
              </a:rPr>
              <a:t>(</a:t>
            </a:r>
            <a:r>
              <a:rPr sz="1000" i="1" spc="5" dirty="0">
                <a:latin typeface="Book Antiqua"/>
                <a:cs typeface="Book Antiqua"/>
              </a:rPr>
              <a:t>P</a:t>
            </a:r>
            <a:r>
              <a:rPr sz="1050" i="1" spc="7" baseline="-11904" dirty="0">
                <a:latin typeface="Book Antiqua"/>
                <a:cs typeface="Book Antiqua"/>
              </a:rPr>
              <a:t>s</a:t>
            </a:r>
            <a:r>
              <a:rPr sz="1000" spc="5" dirty="0">
                <a:latin typeface="Book Antiqua"/>
                <a:cs typeface="Book Antiqua"/>
              </a:rPr>
              <a:t>)</a:t>
            </a:r>
            <a:endParaRPr sz="1000" dirty="0">
              <a:latin typeface="Book Antiqua"/>
              <a:cs typeface="Book Antiqua"/>
            </a:endParaRPr>
          </a:p>
          <a:p>
            <a:pPr marL="509905" indent="-171450">
              <a:lnSpc>
                <a:spcPct val="100000"/>
              </a:lnSpc>
              <a:spcBef>
                <a:spcPts val="295"/>
              </a:spcBef>
              <a:buFont typeface="Wingdings" panose="05000000000000000000" pitchFamily="2" charset="2"/>
              <a:buChar char="§"/>
            </a:pPr>
            <a:r>
              <a:rPr sz="1000" spc="-5" dirty="0">
                <a:latin typeface="Book Antiqua"/>
                <a:cs typeface="Book Antiqua"/>
              </a:rPr>
              <a:t>disposable income</a:t>
            </a:r>
            <a:r>
              <a:rPr sz="1000" spc="40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(</a:t>
            </a:r>
            <a:r>
              <a:rPr sz="1000" i="1" spc="-5" dirty="0">
                <a:latin typeface="Book Antiqua"/>
                <a:cs typeface="Book Antiqua"/>
              </a:rPr>
              <a:t>Y</a:t>
            </a:r>
            <a:r>
              <a:rPr sz="1000" spc="-5" dirty="0">
                <a:latin typeface="Book Antiqua"/>
                <a:cs typeface="Book Antiqua"/>
              </a:rPr>
              <a:t>)</a:t>
            </a:r>
            <a:endParaRPr sz="1000" dirty="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</a:pPr>
            <a:endParaRPr sz="1350" dirty="0">
              <a:latin typeface="Times New Roman"/>
              <a:cs typeface="Times New Roman"/>
            </a:endParaRPr>
          </a:p>
          <a:p>
            <a:pPr marL="50800">
              <a:lnSpc>
                <a:spcPct val="100000"/>
              </a:lnSpc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10" dirty="0">
                <a:latin typeface="Book Antiqua"/>
                <a:cs typeface="Book Antiqua"/>
              </a:rPr>
              <a:t>Theoretical </a:t>
            </a:r>
            <a:r>
              <a:rPr sz="1100" spc="-5" dirty="0">
                <a:latin typeface="Book Antiqua"/>
                <a:cs typeface="Book Antiqua"/>
              </a:rPr>
              <a:t>functional</a:t>
            </a:r>
            <a:r>
              <a:rPr sz="1100" spc="-160" dirty="0">
                <a:latin typeface="Book Antiqua"/>
                <a:cs typeface="Book Antiqua"/>
              </a:rPr>
              <a:t> </a:t>
            </a:r>
            <a:r>
              <a:rPr sz="1100" spc="-10" dirty="0">
                <a:latin typeface="Book Antiqua"/>
                <a:cs typeface="Book Antiqua"/>
              </a:rPr>
              <a:t>relationship:</a:t>
            </a:r>
            <a:endParaRPr sz="1100" dirty="0">
              <a:latin typeface="Book Antiqua"/>
              <a:cs typeface="Book Antiqua"/>
            </a:endParaRPr>
          </a:p>
          <a:p>
            <a:pPr marL="473709" algn="ctr">
              <a:lnSpc>
                <a:spcPct val="100000"/>
              </a:lnSpc>
              <a:spcBef>
                <a:spcPts val="1130"/>
              </a:spcBef>
            </a:pPr>
            <a:r>
              <a:rPr sz="1100" i="1" spc="-10" dirty="0">
                <a:latin typeface="Book Antiqua"/>
                <a:cs typeface="Book Antiqua"/>
              </a:rPr>
              <a:t>Q</a:t>
            </a:r>
            <a:r>
              <a:rPr sz="1100" i="1" spc="20" dirty="0">
                <a:latin typeface="Book Antiqua"/>
                <a:cs typeface="Book Antiqua"/>
              </a:rPr>
              <a:t> </a:t>
            </a:r>
            <a:r>
              <a:rPr sz="1100" spc="-30" dirty="0">
                <a:latin typeface="Lucida Sans Unicode"/>
                <a:cs typeface="Lucida Sans Unicode"/>
              </a:rPr>
              <a:t>=</a:t>
            </a:r>
            <a:r>
              <a:rPr sz="1100" spc="-45" dirty="0">
                <a:latin typeface="Lucida Sans Unicode"/>
                <a:cs typeface="Lucida Sans Unicode"/>
              </a:rPr>
              <a:t> </a:t>
            </a:r>
            <a:r>
              <a:rPr sz="1100" i="1" spc="-5" dirty="0">
                <a:latin typeface="Book Antiqua"/>
                <a:cs typeface="Book Antiqua"/>
              </a:rPr>
              <a:t>f</a:t>
            </a:r>
            <a:r>
              <a:rPr sz="1100" i="1" spc="-135" dirty="0">
                <a:latin typeface="Book Antiqua"/>
                <a:cs typeface="Book Antiqua"/>
              </a:rPr>
              <a:t> </a:t>
            </a:r>
            <a:r>
              <a:rPr sz="1100" spc="15" dirty="0">
                <a:latin typeface="Lucida Sans Unicode"/>
                <a:cs typeface="Lucida Sans Unicode"/>
              </a:rPr>
              <a:t>(</a:t>
            </a:r>
            <a:r>
              <a:rPr sz="1100" i="1" spc="15" dirty="0">
                <a:latin typeface="Book Antiqua"/>
                <a:cs typeface="Book Antiqua"/>
              </a:rPr>
              <a:t>P</a:t>
            </a:r>
            <a:r>
              <a:rPr sz="1100" i="1" spc="15" dirty="0">
                <a:latin typeface="Arial"/>
                <a:cs typeface="Arial"/>
              </a:rPr>
              <a:t>,</a:t>
            </a:r>
            <a:r>
              <a:rPr sz="1100" i="1" spc="-125" dirty="0">
                <a:latin typeface="Arial"/>
                <a:cs typeface="Arial"/>
              </a:rPr>
              <a:t> </a:t>
            </a:r>
            <a:r>
              <a:rPr sz="1100" i="1" spc="10" dirty="0">
                <a:latin typeface="Book Antiqua"/>
                <a:cs typeface="Book Antiqua"/>
              </a:rPr>
              <a:t>P</a:t>
            </a:r>
            <a:r>
              <a:rPr sz="1200" i="1" spc="15" baseline="-10416" dirty="0">
                <a:latin typeface="Book Antiqua"/>
                <a:cs typeface="Book Antiqua"/>
              </a:rPr>
              <a:t>s</a:t>
            </a:r>
            <a:r>
              <a:rPr sz="1100" i="1" spc="10" dirty="0">
                <a:latin typeface="Arial"/>
                <a:cs typeface="Arial"/>
              </a:rPr>
              <a:t>,</a:t>
            </a:r>
            <a:r>
              <a:rPr sz="1100" i="1" spc="-125" dirty="0">
                <a:latin typeface="Arial"/>
                <a:cs typeface="Arial"/>
              </a:rPr>
              <a:t> </a:t>
            </a:r>
            <a:r>
              <a:rPr sz="1100" i="1" spc="30" dirty="0">
                <a:latin typeface="Book Antiqua"/>
                <a:cs typeface="Book Antiqua"/>
              </a:rPr>
              <a:t>Y</a:t>
            </a:r>
            <a:r>
              <a:rPr sz="1100" spc="30" dirty="0">
                <a:latin typeface="Lucida Sans Unicode"/>
                <a:cs typeface="Lucida Sans Unicode"/>
              </a:rPr>
              <a:t>)</a:t>
            </a:r>
            <a:endParaRPr sz="1100" dirty="0">
              <a:latin typeface="Lucida Sans Unicode"/>
              <a:cs typeface="Lucida Sans Unicode"/>
            </a:endParaRPr>
          </a:p>
          <a:p>
            <a:pPr marL="50800">
              <a:lnSpc>
                <a:spcPct val="100000"/>
              </a:lnSpc>
              <a:spcBef>
                <a:spcPts val="1130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5" dirty="0">
                <a:latin typeface="Book Antiqua"/>
                <a:cs typeface="Book Antiqua"/>
              </a:rPr>
              <a:t>Econometrics allows us to</a:t>
            </a:r>
            <a:r>
              <a:rPr lang="en-US" sz="1100" spc="-5" dirty="0">
                <a:latin typeface="Book Antiqua"/>
                <a:cs typeface="Book Antiqua"/>
              </a:rPr>
              <a:t>   </a:t>
            </a:r>
            <a:r>
              <a:rPr sz="1100" spc="-18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specify:</a:t>
            </a:r>
            <a:endParaRPr sz="1100" dirty="0">
              <a:latin typeface="Book Antiqua"/>
              <a:cs typeface="Book Antiqua"/>
            </a:endParaRPr>
          </a:p>
          <a:p>
            <a:pPr marL="472440" algn="ctr">
              <a:lnSpc>
                <a:spcPct val="100000"/>
              </a:lnSpc>
              <a:spcBef>
                <a:spcPts val="1130"/>
              </a:spcBef>
            </a:pPr>
            <a:r>
              <a:rPr sz="1100" i="1" spc="-10" dirty="0">
                <a:latin typeface="Book Antiqua"/>
                <a:cs typeface="Book Antiqua"/>
              </a:rPr>
              <a:t>Q </a:t>
            </a:r>
            <a:r>
              <a:rPr sz="1100" spc="-30" dirty="0">
                <a:latin typeface="Lucida Sans Unicode"/>
                <a:cs typeface="Lucida Sans Unicode"/>
              </a:rPr>
              <a:t>= </a:t>
            </a:r>
            <a:r>
              <a:rPr sz="1100" spc="-5" dirty="0">
                <a:latin typeface="Book Antiqua"/>
                <a:cs typeface="Book Antiqua"/>
              </a:rPr>
              <a:t>31</a:t>
            </a:r>
            <a:r>
              <a:rPr sz="1100" i="1" spc="-5" dirty="0">
                <a:latin typeface="Arial"/>
                <a:cs typeface="Arial"/>
              </a:rPr>
              <a:t>.</a:t>
            </a:r>
            <a:r>
              <a:rPr sz="1100" spc="-5" dirty="0">
                <a:latin typeface="Book Antiqua"/>
                <a:cs typeface="Book Antiqua"/>
              </a:rPr>
              <a:t>50 </a:t>
            </a:r>
            <a:r>
              <a:rPr sz="1100" spc="-30" dirty="0">
                <a:latin typeface="Lucida Sans Unicode"/>
                <a:cs typeface="Lucida Sans Unicode"/>
              </a:rPr>
              <a:t>− </a:t>
            </a:r>
            <a:r>
              <a:rPr sz="1100" spc="-5" dirty="0">
                <a:latin typeface="Book Antiqua"/>
                <a:cs typeface="Book Antiqua"/>
              </a:rPr>
              <a:t>0</a:t>
            </a:r>
            <a:r>
              <a:rPr sz="1100" i="1" spc="-5" dirty="0">
                <a:latin typeface="Arial"/>
                <a:cs typeface="Arial"/>
              </a:rPr>
              <a:t>.</a:t>
            </a:r>
            <a:r>
              <a:rPr sz="1100" spc="-5" dirty="0">
                <a:latin typeface="Book Antiqua"/>
                <a:cs typeface="Book Antiqua"/>
              </a:rPr>
              <a:t>73</a:t>
            </a:r>
            <a:r>
              <a:rPr sz="1100" i="1" spc="-5" dirty="0">
                <a:latin typeface="Book Antiqua"/>
                <a:cs typeface="Book Antiqua"/>
              </a:rPr>
              <a:t>P </a:t>
            </a:r>
            <a:r>
              <a:rPr sz="1100" spc="-30" dirty="0">
                <a:latin typeface="Lucida Sans Unicode"/>
                <a:cs typeface="Lucida Sans Unicode"/>
              </a:rPr>
              <a:t>+ </a:t>
            </a:r>
            <a:r>
              <a:rPr sz="1100" spc="-5" dirty="0">
                <a:latin typeface="Book Antiqua"/>
                <a:cs typeface="Book Antiqua"/>
              </a:rPr>
              <a:t>0</a:t>
            </a:r>
            <a:r>
              <a:rPr sz="1100" i="1" spc="-5" dirty="0">
                <a:latin typeface="Arial"/>
                <a:cs typeface="Arial"/>
              </a:rPr>
              <a:t>.</a:t>
            </a:r>
            <a:r>
              <a:rPr sz="1100" spc="-5" dirty="0">
                <a:latin typeface="Book Antiqua"/>
                <a:cs typeface="Book Antiqua"/>
              </a:rPr>
              <a:t>11</a:t>
            </a:r>
            <a:r>
              <a:rPr sz="1100" i="1" spc="-5" dirty="0">
                <a:latin typeface="Book Antiqua"/>
                <a:cs typeface="Book Antiqua"/>
              </a:rPr>
              <a:t>P</a:t>
            </a:r>
            <a:r>
              <a:rPr sz="1200" i="1" spc="-7" baseline="-10416" dirty="0">
                <a:latin typeface="Book Antiqua"/>
                <a:cs typeface="Book Antiqua"/>
              </a:rPr>
              <a:t>s </a:t>
            </a:r>
            <a:r>
              <a:rPr sz="1100" spc="-30" dirty="0">
                <a:latin typeface="Lucida Sans Unicode"/>
                <a:cs typeface="Lucida Sans Unicode"/>
              </a:rPr>
              <a:t>+</a:t>
            </a:r>
            <a:r>
              <a:rPr sz="1100" spc="-225" dirty="0">
                <a:latin typeface="Lucida Sans Unicode"/>
                <a:cs typeface="Lucida Sans Unicode"/>
              </a:rPr>
              <a:t> </a:t>
            </a:r>
            <a:r>
              <a:rPr sz="1100" spc="-10" dirty="0">
                <a:latin typeface="Book Antiqua"/>
                <a:cs typeface="Book Antiqua"/>
              </a:rPr>
              <a:t>0</a:t>
            </a:r>
            <a:r>
              <a:rPr sz="1100" i="1" spc="-10" dirty="0">
                <a:latin typeface="Arial"/>
                <a:cs typeface="Arial"/>
              </a:rPr>
              <a:t>.</a:t>
            </a:r>
            <a:r>
              <a:rPr sz="1100" spc="-10" dirty="0">
                <a:latin typeface="Book Antiqua"/>
                <a:cs typeface="Book Antiqua"/>
              </a:rPr>
              <a:t>23</a:t>
            </a:r>
            <a:r>
              <a:rPr sz="1100" i="1" spc="-10" dirty="0">
                <a:latin typeface="Book Antiqua"/>
                <a:cs typeface="Book Antiqua"/>
              </a:rPr>
              <a:t>Y</a:t>
            </a:r>
            <a:endParaRPr sz="1100" dirty="0">
              <a:latin typeface="Book Antiqua"/>
              <a:cs typeface="Book Antiqua"/>
            </a:endParaRPr>
          </a:p>
        </p:txBody>
      </p:sp>
    </p:spTree>
  </p:cSld>
  <p:clrMapOvr>
    <a:masterClrMapping/>
  </p:clrMapOvr>
  <p:transition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62431F-1834-2572-0DE7-9E6BBC1269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46570" y="516366"/>
            <a:ext cx="3916959" cy="2108269"/>
          </a:xfrm>
        </p:spPr>
        <p:txBody>
          <a:bodyPr/>
          <a:lstStyle/>
          <a:p>
            <a:r>
              <a:rPr lang="en-US" sz="1400" dirty="0">
                <a:solidFill>
                  <a:srgbClr val="0070C0"/>
                </a:solidFill>
              </a:rPr>
              <a:t>Lecturer</a:t>
            </a:r>
            <a:r>
              <a:rPr lang="en-US" sz="1400" dirty="0"/>
              <a:t>: Dali Laxton</a:t>
            </a:r>
          </a:p>
          <a:p>
            <a:r>
              <a:rPr lang="en-US" sz="1400" dirty="0"/>
              <a:t>Researcher at the Center for Environmental Issues UK, Prague</a:t>
            </a:r>
          </a:p>
          <a:p>
            <a:r>
              <a:rPr lang="en-US" sz="1400" dirty="0"/>
              <a:t>PhD student at CERGE-EI, Prague</a:t>
            </a:r>
          </a:p>
          <a:p>
            <a:r>
              <a:rPr lang="en-US" sz="1400" dirty="0"/>
              <a:t>Email: </a:t>
            </a:r>
            <a:r>
              <a:rPr lang="en-US" sz="1400" dirty="0">
                <a:solidFill>
                  <a:srgbClr val="C00000"/>
                </a:solidFill>
                <a:hlinkClick r:id="rId2"/>
              </a:rPr>
              <a:t>245603@mail.muni.cz</a:t>
            </a:r>
            <a:endParaRPr lang="en-US" sz="1400" dirty="0">
              <a:solidFill>
                <a:srgbClr val="C00000"/>
              </a:solidFill>
            </a:endParaRPr>
          </a:p>
          <a:p>
            <a:endParaRPr lang="en-US" sz="1400" dirty="0">
              <a:solidFill>
                <a:srgbClr val="0070C0"/>
              </a:solidFill>
            </a:endParaRPr>
          </a:p>
          <a:p>
            <a:r>
              <a:rPr lang="en-US" sz="1400" dirty="0">
                <a:solidFill>
                  <a:srgbClr val="0070C0"/>
                </a:solidFill>
              </a:rPr>
              <a:t>Lectures/Seminars</a:t>
            </a:r>
            <a:r>
              <a:rPr lang="en-US" sz="1400" dirty="0"/>
              <a:t>: </a:t>
            </a:r>
            <a:r>
              <a:rPr lang="en-US" sz="1400" dirty="0">
                <a:solidFill>
                  <a:srgbClr val="FF0000"/>
                </a:solidFill>
              </a:rPr>
              <a:t>Friday 14:00-17:50</a:t>
            </a:r>
            <a:r>
              <a:rPr lang="en-US" sz="1400" dirty="0"/>
              <a:t> @ </a:t>
            </a:r>
            <a:r>
              <a:rPr lang="en-US" sz="1400" b="1" dirty="0"/>
              <a:t>VT203</a:t>
            </a:r>
          </a:p>
          <a:p>
            <a:r>
              <a:rPr lang="en-US" sz="1400" dirty="0">
                <a:solidFill>
                  <a:srgbClr val="0070C0"/>
                </a:solidFill>
              </a:rPr>
              <a:t>Office hours</a:t>
            </a:r>
            <a:r>
              <a:rPr lang="en-US" sz="1400" dirty="0"/>
              <a:t>: </a:t>
            </a:r>
            <a:r>
              <a:rPr lang="en-US" sz="1400" u="sng" dirty="0"/>
              <a:t>online</a:t>
            </a:r>
            <a:r>
              <a:rPr lang="en-US" sz="1400" dirty="0"/>
              <a:t> on </a:t>
            </a:r>
            <a:r>
              <a:rPr lang="en-US" sz="1400" dirty="0">
                <a:solidFill>
                  <a:srgbClr val="FF0000"/>
                </a:solidFill>
              </a:rPr>
              <a:t>Tuesday 18:00-19:00 </a:t>
            </a:r>
            <a:r>
              <a:rPr lang="en-US" sz="1400" dirty="0"/>
              <a:t>per request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58281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336232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55" dirty="0"/>
              <a:t>I</a:t>
            </a:r>
            <a:r>
              <a:rPr spc="55" dirty="0"/>
              <a:t>NTRODUCTORY </a:t>
            </a:r>
            <a:r>
              <a:rPr spc="60" dirty="0"/>
              <a:t>ECONOMETRICS</a:t>
            </a:r>
            <a:r>
              <a:rPr spc="204" dirty="0"/>
              <a:t> </a:t>
            </a:r>
            <a:r>
              <a:rPr spc="55" dirty="0"/>
              <a:t>COURSE</a:t>
            </a:r>
            <a:endParaRPr sz="1400"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pc="-5" dirty="0"/>
              <a:t>7</a:t>
            </a:fld>
            <a:r>
              <a:rPr spc="-85" dirty="0"/>
              <a:t> </a:t>
            </a:r>
            <a:r>
              <a:rPr spc="-5" dirty="0"/>
              <a:t>/</a:t>
            </a:r>
            <a:r>
              <a:rPr spc="-80" dirty="0"/>
              <a:t> </a:t>
            </a:r>
            <a:r>
              <a:rPr spc="-5" dirty="0"/>
              <a:t>30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38289" y="696760"/>
            <a:ext cx="3710304" cy="2530821"/>
          </a:xfrm>
          <a:prstGeom prst="rect">
            <a:avLst/>
          </a:prstGeom>
        </p:spPr>
        <p:txBody>
          <a:bodyPr vert="horz" wrap="square" lIns="0" tIns="78105" rIns="0" bIns="0" rtlCol="0">
            <a:spAutoFit/>
          </a:bodyPr>
          <a:lstStyle/>
          <a:p>
            <a:pPr marL="50800">
              <a:lnSpc>
                <a:spcPct val="100000"/>
              </a:lnSpc>
              <a:spcBef>
                <a:spcPts val="615"/>
              </a:spcBef>
            </a:pPr>
            <a:r>
              <a:rPr sz="1100" b="1" spc="-5" dirty="0">
                <a:latin typeface="Book Antiqua"/>
                <a:cs typeface="Book Antiqua"/>
              </a:rPr>
              <a:t>Course</a:t>
            </a:r>
            <a:r>
              <a:rPr sz="1100" b="1" spc="-170" dirty="0">
                <a:latin typeface="Book Antiqua"/>
                <a:cs typeface="Book Antiqua"/>
              </a:rPr>
              <a:t> </a:t>
            </a:r>
            <a:r>
              <a:rPr sz="1100" b="1" spc="-5" dirty="0">
                <a:latin typeface="Book Antiqua"/>
                <a:cs typeface="Book Antiqua"/>
              </a:rPr>
              <a:t>requirements:</a:t>
            </a:r>
            <a:endParaRPr sz="1100" dirty="0">
              <a:latin typeface="Book Antiqua"/>
              <a:cs typeface="Book Antiqua"/>
            </a:endParaRPr>
          </a:p>
          <a:p>
            <a:pPr marL="509905" indent="-171450">
              <a:lnSpc>
                <a:spcPct val="100000"/>
              </a:lnSpc>
              <a:spcBef>
                <a:spcPts val="475"/>
              </a:spcBef>
              <a:buFont typeface="Wingdings" panose="05000000000000000000" pitchFamily="2" charset="2"/>
              <a:buChar char="Ø"/>
            </a:pPr>
            <a:r>
              <a:rPr sz="1000" spc="-5" dirty="0">
                <a:latin typeface="Book Antiqua"/>
                <a:cs typeface="Book Antiqua"/>
              </a:rPr>
              <a:t>2 quizzes and </a:t>
            </a:r>
            <a:r>
              <a:rPr lang="en-US" sz="1000" spc="-5" dirty="0">
                <a:latin typeface="Book Antiqua"/>
                <a:cs typeface="Book Antiqua"/>
              </a:rPr>
              <a:t>2</a:t>
            </a:r>
            <a:r>
              <a:rPr sz="1000" spc="-5" dirty="0">
                <a:latin typeface="Book Antiqua"/>
                <a:cs typeface="Book Antiqua"/>
              </a:rPr>
              <a:t> home assignment</a:t>
            </a:r>
            <a:r>
              <a:rPr lang="en-US" sz="1000" spc="-5" dirty="0">
                <a:latin typeface="Book Antiqua"/>
                <a:cs typeface="Book Antiqua"/>
              </a:rPr>
              <a:t>s</a:t>
            </a:r>
            <a:r>
              <a:rPr sz="1000" spc="-5" dirty="0">
                <a:latin typeface="Book Antiqua"/>
                <a:cs typeface="Book Antiqua"/>
              </a:rPr>
              <a:t> (account for </a:t>
            </a:r>
            <a:r>
              <a:rPr lang="en-US" sz="1000" spc="-5" dirty="0">
                <a:latin typeface="Book Antiqua"/>
                <a:cs typeface="Book Antiqua"/>
              </a:rPr>
              <a:t>3</a:t>
            </a:r>
            <a:r>
              <a:rPr sz="1000" spc="-5" dirty="0">
                <a:latin typeface="Book Antiqua"/>
                <a:cs typeface="Book Antiqua"/>
              </a:rPr>
              <a:t>0</a:t>
            </a:r>
            <a:r>
              <a:rPr sz="1000" spc="80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points)</a:t>
            </a:r>
            <a:endParaRPr sz="1000" dirty="0">
              <a:latin typeface="Book Antiqua"/>
              <a:cs typeface="Book Antiqua"/>
            </a:endParaRPr>
          </a:p>
          <a:p>
            <a:pPr marL="509905" indent="-171450">
              <a:lnSpc>
                <a:spcPts val="1200"/>
              </a:lnSpc>
              <a:spcBef>
                <a:spcPts val="290"/>
              </a:spcBef>
              <a:buFont typeface="Wingdings" panose="05000000000000000000" pitchFamily="2" charset="2"/>
              <a:buChar char="Ø"/>
            </a:pPr>
            <a:r>
              <a:rPr sz="1000" spc="-5" dirty="0">
                <a:latin typeface="Book Antiqua"/>
                <a:cs typeface="Book Antiqua"/>
              </a:rPr>
              <a:t>Midterm exam (account for 30</a:t>
            </a:r>
            <a:r>
              <a:rPr sz="1000" spc="40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points)</a:t>
            </a:r>
            <a:endParaRPr sz="1000" dirty="0">
              <a:latin typeface="Book Antiqua"/>
              <a:cs typeface="Book Antiqua"/>
            </a:endParaRPr>
          </a:p>
          <a:p>
            <a:pPr marL="509905" indent="-171450">
              <a:lnSpc>
                <a:spcPts val="1195"/>
              </a:lnSpc>
              <a:buFont typeface="Wingdings" panose="05000000000000000000" pitchFamily="2" charset="2"/>
              <a:buChar char="Ø"/>
            </a:pPr>
            <a:r>
              <a:rPr sz="1000" spc="-5" dirty="0">
                <a:latin typeface="Book Antiqua"/>
                <a:cs typeface="Book Antiqua"/>
              </a:rPr>
              <a:t>Final exam/project (account for </a:t>
            </a:r>
            <a:r>
              <a:rPr lang="en-US" sz="1000" spc="-5" dirty="0">
                <a:latin typeface="Book Antiqua"/>
                <a:cs typeface="Book Antiqua"/>
              </a:rPr>
              <a:t>3</a:t>
            </a:r>
            <a:r>
              <a:rPr sz="1000" spc="-5" dirty="0">
                <a:latin typeface="Book Antiqua"/>
                <a:cs typeface="Book Antiqua"/>
              </a:rPr>
              <a:t>0</a:t>
            </a:r>
            <a:r>
              <a:rPr sz="1000" spc="40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points)</a:t>
            </a:r>
            <a:endParaRPr lang="en-US" sz="1000" spc="-5" dirty="0">
              <a:latin typeface="Book Antiqua"/>
              <a:cs typeface="Book Antiqua"/>
            </a:endParaRPr>
          </a:p>
          <a:p>
            <a:pPr marL="509905" indent="-171450">
              <a:lnSpc>
                <a:spcPts val="1195"/>
              </a:lnSpc>
              <a:buFont typeface="Wingdings" panose="05000000000000000000" pitchFamily="2" charset="2"/>
              <a:buChar char="Ø"/>
            </a:pPr>
            <a:r>
              <a:rPr lang="en-US" sz="1000" spc="-5" dirty="0">
                <a:latin typeface="Book Antiqua"/>
                <a:cs typeface="Book Antiqua"/>
              </a:rPr>
              <a:t>Class attendance and activity (account for 10 points)</a:t>
            </a:r>
            <a:endParaRPr sz="1000" dirty="0">
              <a:latin typeface="Book Antiqua"/>
              <a:cs typeface="Book Antiqua"/>
            </a:endParaRPr>
          </a:p>
          <a:p>
            <a:pPr marL="509905" marR="72390" indent="-171450">
              <a:lnSpc>
                <a:spcPts val="1200"/>
              </a:lnSpc>
              <a:spcBef>
                <a:spcPts val="40"/>
              </a:spcBef>
              <a:buFont typeface="Wingdings" panose="05000000000000000000" pitchFamily="2" charset="2"/>
              <a:buChar char="Ø"/>
            </a:pPr>
            <a:r>
              <a:rPr sz="1000" spc="-5" dirty="0">
                <a:latin typeface="Book Antiqua"/>
                <a:cs typeface="Book Antiqua"/>
              </a:rPr>
              <a:t>to pass the course, student has to get at least 50 points in</a:t>
            </a:r>
            <a:r>
              <a:rPr sz="1000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total</a:t>
            </a:r>
            <a:endParaRPr sz="1000" dirty="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150" dirty="0">
              <a:latin typeface="Times New Roman"/>
              <a:cs typeface="Times New Roman"/>
            </a:endParaRPr>
          </a:p>
          <a:p>
            <a:pPr marL="50800">
              <a:lnSpc>
                <a:spcPct val="100000"/>
              </a:lnSpc>
              <a:spcBef>
                <a:spcPts val="5"/>
              </a:spcBef>
            </a:pPr>
            <a:r>
              <a:rPr sz="1100" b="1" spc="-10" dirty="0">
                <a:latin typeface="Book Antiqua"/>
                <a:cs typeface="Book Antiqua"/>
              </a:rPr>
              <a:t>Recommended</a:t>
            </a:r>
            <a:r>
              <a:rPr sz="1100" b="1" spc="-170" dirty="0">
                <a:latin typeface="Book Antiqua"/>
                <a:cs typeface="Book Antiqua"/>
              </a:rPr>
              <a:t> </a:t>
            </a:r>
            <a:r>
              <a:rPr sz="1100" b="1" spc="-5" dirty="0">
                <a:latin typeface="Book Antiqua"/>
                <a:cs typeface="Book Antiqua"/>
              </a:rPr>
              <a:t>literature:</a:t>
            </a:r>
            <a:endParaRPr sz="1100" dirty="0">
              <a:latin typeface="Book Antiqua"/>
              <a:cs typeface="Book Antiqua"/>
            </a:endParaRPr>
          </a:p>
          <a:p>
            <a:pPr marL="509905" indent="-171450">
              <a:lnSpc>
                <a:spcPct val="100000"/>
              </a:lnSpc>
              <a:spcBef>
                <a:spcPts val="470"/>
              </a:spcBef>
              <a:buFont typeface="Wingdings" panose="05000000000000000000" pitchFamily="2" charset="2"/>
              <a:buChar char="§"/>
            </a:pPr>
            <a:r>
              <a:rPr sz="1000" spc="-5" dirty="0" err="1">
                <a:latin typeface="Book Antiqua"/>
                <a:cs typeface="Book Antiqua"/>
              </a:rPr>
              <a:t>Studenmund</a:t>
            </a:r>
            <a:r>
              <a:rPr sz="1000" spc="-5" dirty="0">
                <a:latin typeface="Book Antiqua"/>
                <a:cs typeface="Book Antiqua"/>
              </a:rPr>
              <a:t>, A. H., </a:t>
            </a:r>
            <a:r>
              <a:rPr sz="1000" i="1" spc="-5" dirty="0">
                <a:latin typeface="Book Antiqua"/>
                <a:cs typeface="Book Antiqua"/>
              </a:rPr>
              <a:t>Using Econometrics: A Practical</a:t>
            </a:r>
            <a:r>
              <a:rPr sz="1000" i="1" spc="150" dirty="0">
                <a:latin typeface="Book Antiqua"/>
                <a:cs typeface="Book Antiqua"/>
              </a:rPr>
              <a:t> </a:t>
            </a:r>
            <a:r>
              <a:rPr sz="1000" i="1" spc="-5" dirty="0">
                <a:latin typeface="Book Antiqua"/>
                <a:cs typeface="Book Antiqua"/>
              </a:rPr>
              <a:t>Guide</a:t>
            </a:r>
            <a:endParaRPr sz="1000" dirty="0">
              <a:latin typeface="Book Antiqua"/>
              <a:cs typeface="Book Antiqua"/>
            </a:endParaRPr>
          </a:p>
          <a:p>
            <a:pPr marL="509905" marR="207645" indent="-171450">
              <a:lnSpc>
                <a:spcPct val="100000"/>
              </a:lnSpc>
              <a:spcBef>
                <a:spcPts val="295"/>
              </a:spcBef>
              <a:buFont typeface="Wingdings" panose="05000000000000000000" pitchFamily="2" charset="2"/>
              <a:buChar char="§"/>
            </a:pPr>
            <a:r>
              <a:rPr sz="1000" spc="-15" dirty="0">
                <a:latin typeface="Book Antiqua"/>
                <a:cs typeface="Book Antiqua"/>
              </a:rPr>
              <a:t>Wooldridge, </a:t>
            </a:r>
            <a:r>
              <a:rPr sz="1000" spc="-5" dirty="0">
                <a:latin typeface="Book Antiqua"/>
                <a:cs typeface="Book Antiqua"/>
              </a:rPr>
              <a:t>J. M., </a:t>
            </a:r>
            <a:r>
              <a:rPr sz="1000" i="1" spc="-5" dirty="0">
                <a:latin typeface="Book Antiqua"/>
                <a:cs typeface="Book Antiqua"/>
              </a:rPr>
              <a:t>Introductory Econometrics: A Modern  Approach</a:t>
            </a:r>
            <a:endParaRPr sz="1000" dirty="0">
              <a:latin typeface="Book Antiqua"/>
              <a:cs typeface="Book Antiqua"/>
            </a:endParaRPr>
          </a:p>
          <a:p>
            <a:pPr marL="509905" indent="-171450">
              <a:lnSpc>
                <a:spcPct val="100000"/>
              </a:lnSpc>
              <a:spcBef>
                <a:spcPts val="290"/>
              </a:spcBef>
              <a:buFont typeface="Wingdings" panose="05000000000000000000" pitchFamily="2" charset="2"/>
              <a:buChar char="§"/>
            </a:pPr>
            <a:r>
              <a:rPr sz="1000" spc="-5" dirty="0">
                <a:latin typeface="Book Antiqua"/>
                <a:cs typeface="Book Antiqua"/>
              </a:rPr>
              <a:t>Adkins, L., </a:t>
            </a:r>
            <a:r>
              <a:rPr sz="1000" i="1" spc="-5" dirty="0">
                <a:latin typeface="Book Antiqua"/>
                <a:cs typeface="Book Antiqua"/>
              </a:rPr>
              <a:t>Using </a:t>
            </a:r>
            <a:r>
              <a:rPr sz="1000" i="1" spc="-10" dirty="0">
                <a:latin typeface="Book Antiqua"/>
                <a:cs typeface="Book Antiqua"/>
              </a:rPr>
              <a:t>gretl </a:t>
            </a:r>
            <a:r>
              <a:rPr sz="1000" i="1" spc="-5" dirty="0">
                <a:latin typeface="Book Antiqua"/>
                <a:cs typeface="Book Antiqua"/>
              </a:rPr>
              <a:t>for Principles of</a:t>
            </a:r>
            <a:r>
              <a:rPr sz="1000" i="1" spc="70" dirty="0">
                <a:latin typeface="Book Antiqua"/>
                <a:cs typeface="Book Antiqua"/>
              </a:rPr>
              <a:t> </a:t>
            </a:r>
            <a:r>
              <a:rPr sz="1000" i="1" spc="-5" dirty="0">
                <a:latin typeface="Book Antiqua"/>
                <a:cs typeface="Book Antiqua"/>
              </a:rPr>
              <a:t>Econometrics</a:t>
            </a:r>
            <a:endParaRPr sz="1000" dirty="0">
              <a:latin typeface="Book Antiqua"/>
              <a:cs typeface="Book Antiqua"/>
            </a:endParaRPr>
          </a:p>
        </p:txBody>
      </p:sp>
    </p:spTree>
  </p:cSld>
  <p:clrMapOvr>
    <a:masterClrMapping/>
  </p:clrMapOvr>
  <p:transition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152717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60" dirty="0"/>
              <a:t>C</a:t>
            </a:r>
            <a:r>
              <a:rPr spc="60" dirty="0"/>
              <a:t>OURSE</a:t>
            </a:r>
            <a:r>
              <a:rPr spc="85" dirty="0"/>
              <a:t> </a:t>
            </a:r>
            <a:r>
              <a:rPr spc="55" dirty="0"/>
              <a:t>CONTENT</a:t>
            </a:r>
            <a:endParaRPr sz="1400"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pc="-5" dirty="0"/>
              <a:t>8</a:t>
            </a:fld>
            <a:r>
              <a:rPr spc="-85" dirty="0"/>
              <a:t> </a:t>
            </a:r>
            <a:r>
              <a:rPr spc="-5" dirty="0"/>
              <a:t>/</a:t>
            </a:r>
            <a:r>
              <a:rPr spc="-80" dirty="0"/>
              <a:t> </a:t>
            </a:r>
            <a:r>
              <a:rPr spc="-5" dirty="0"/>
              <a:t>30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50989" y="927441"/>
            <a:ext cx="3835400" cy="1824859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r>
              <a:rPr sz="1200" spc="127" baseline="6944" dirty="0">
                <a:latin typeface="Arial Black"/>
                <a:cs typeface="Arial Black"/>
              </a:rPr>
              <a:t>e</a:t>
            </a:r>
            <a:r>
              <a:rPr sz="1200" spc="405" baseline="6944" dirty="0">
                <a:latin typeface="Arial Black"/>
                <a:cs typeface="Arial Black"/>
              </a:rPr>
              <a:t> </a:t>
            </a:r>
            <a:r>
              <a:rPr sz="1100" b="1" spc="-5" dirty="0">
                <a:latin typeface="Book Antiqua"/>
                <a:cs typeface="Book Antiqua"/>
              </a:rPr>
              <a:t>Lectures:</a:t>
            </a:r>
            <a:endParaRPr sz="1100" dirty="0">
              <a:latin typeface="Book Antiqua"/>
              <a:cs typeface="Book Antiqua"/>
            </a:endParaRPr>
          </a:p>
          <a:p>
            <a:pPr marL="497205" marR="30480" indent="-171450">
              <a:lnSpc>
                <a:spcPct val="100000"/>
              </a:lnSpc>
              <a:spcBef>
                <a:spcPts val="770"/>
              </a:spcBef>
              <a:buFont typeface="Wingdings" panose="05000000000000000000" pitchFamily="2" charset="2"/>
              <a:buChar char="§"/>
            </a:pPr>
            <a:r>
              <a:rPr sz="1000" spc="-5" dirty="0">
                <a:latin typeface="Book Antiqua"/>
                <a:cs typeface="Book Antiqua"/>
              </a:rPr>
              <a:t>Lecture 1: Introduction, repetition of statistical background,  non-technical introduction to </a:t>
            </a:r>
            <a:r>
              <a:rPr sz="1000" spc="-10" dirty="0">
                <a:latin typeface="Book Antiqua"/>
                <a:cs typeface="Book Antiqua"/>
              </a:rPr>
              <a:t>regression</a:t>
            </a:r>
            <a:endParaRPr sz="1000" dirty="0">
              <a:latin typeface="Book Antiqua"/>
              <a:cs typeface="Book Antiqua"/>
            </a:endParaRPr>
          </a:p>
          <a:p>
            <a:pPr marL="497205" indent="-171450">
              <a:lnSpc>
                <a:spcPct val="100000"/>
              </a:lnSpc>
              <a:spcBef>
                <a:spcPts val="290"/>
              </a:spcBef>
              <a:buFont typeface="Wingdings" panose="05000000000000000000" pitchFamily="2" charset="2"/>
              <a:buChar char="§"/>
            </a:pPr>
            <a:r>
              <a:rPr sz="1000" spc="-5" dirty="0">
                <a:latin typeface="Book Antiqua"/>
                <a:cs typeface="Book Antiqua"/>
              </a:rPr>
              <a:t>Lectures 2 - 4: Linear </a:t>
            </a:r>
            <a:r>
              <a:rPr sz="1000" spc="-10" dirty="0">
                <a:latin typeface="Book Antiqua"/>
                <a:cs typeface="Book Antiqua"/>
              </a:rPr>
              <a:t>regression</a:t>
            </a:r>
            <a:r>
              <a:rPr sz="1000" spc="105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models</a:t>
            </a:r>
            <a:endParaRPr sz="1000" dirty="0">
              <a:latin typeface="Book Antiqua"/>
              <a:cs typeface="Book Antiqua"/>
            </a:endParaRPr>
          </a:p>
          <a:p>
            <a:pPr marL="497205" indent="-171450">
              <a:lnSpc>
                <a:spcPct val="100000"/>
              </a:lnSpc>
              <a:spcBef>
                <a:spcPts val="295"/>
              </a:spcBef>
              <a:buFont typeface="Wingdings" panose="05000000000000000000" pitchFamily="2" charset="2"/>
              <a:buChar char="§"/>
            </a:pPr>
            <a:r>
              <a:rPr sz="1000" spc="-5" dirty="0">
                <a:latin typeface="Book Antiqua"/>
                <a:cs typeface="Book Antiqua"/>
              </a:rPr>
              <a:t>Lectures 5 - 11: </a:t>
            </a:r>
            <a:r>
              <a:rPr sz="1000" spc="-10" dirty="0">
                <a:latin typeface="Book Antiqua"/>
                <a:cs typeface="Book Antiqua"/>
              </a:rPr>
              <a:t>Violations </a:t>
            </a:r>
            <a:r>
              <a:rPr sz="1000" spc="-5" dirty="0">
                <a:latin typeface="Book Antiqua"/>
                <a:cs typeface="Book Antiqua"/>
              </a:rPr>
              <a:t>of standard</a:t>
            </a:r>
            <a:r>
              <a:rPr sz="1000" spc="105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assumptions</a:t>
            </a:r>
            <a:endParaRPr sz="1000" dirty="0">
              <a:latin typeface="Book Antiqua"/>
              <a:cs typeface="Book Antiqua"/>
            </a:endParaRPr>
          </a:p>
          <a:p>
            <a:pPr marL="38100">
              <a:lnSpc>
                <a:spcPct val="100000"/>
              </a:lnSpc>
              <a:spcBef>
                <a:spcPts val="555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b="1" spc="-5" dirty="0">
                <a:latin typeface="Book Antiqua"/>
                <a:cs typeface="Book Antiqua"/>
              </a:rPr>
              <a:t>In-class</a:t>
            </a:r>
            <a:r>
              <a:rPr sz="1100" b="1" spc="-170" dirty="0">
                <a:latin typeface="Book Antiqua"/>
                <a:cs typeface="Book Antiqua"/>
              </a:rPr>
              <a:t> </a:t>
            </a:r>
            <a:r>
              <a:rPr sz="1100" b="1" spc="-5" dirty="0">
                <a:latin typeface="Book Antiqua"/>
                <a:cs typeface="Book Antiqua"/>
              </a:rPr>
              <a:t>exercises:</a:t>
            </a:r>
            <a:endParaRPr sz="1100" dirty="0">
              <a:latin typeface="Book Antiqua"/>
              <a:cs typeface="Book Antiqua"/>
            </a:endParaRPr>
          </a:p>
          <a:p>
            <a:pPr marL="497205" marR="401320" indent="-171450">
              <a:lnSpc>
                <a:spcPct val="100000"/>
              </a:lnSpc>
              <a:spcBef>
                <a:spcPts val="770"/>
              </a:spcBef>
              <a:buFont typeface="Wingdings" panose="05000000000000000000" pitchFamily="2" charset="2"/>
              <a:buChar char="§"/>
            </a:pPr>
            <a:r>
              <a:rPr sz="1000" spc="-20" dirty="0">
                <a:latin typeface="Book Antiqua"/>
                <a:cs typeface="Book Antiqua"/>
              </a:rPr>
              <a:t>Will </a:t>
            </a:r>
            <a:r>
              <a:rPr sz="1000" spc="-5" dirty="0">
                <a:latin typeface="Book Antiqua"/>
                <a:cs typeface="Book Antiqua"/>
              </a:rPr>
              <a:t>serve to clarify and apply concepts presented on  lectures</a:t>
            </a:r>
            <a:endParaRPr sz="1000" dirty="0">
              <a:latin typeface="Book Antiqua"/>
              <a:cs typeface="Book Antiqua"/>
            </a:endParaRPr>
          </a:p>
          <a:p>
            <a:pPr marL="497205" indent="-171450">
              <a:lnSpc>
                <a:spcPct val="100000"/>
              </a:lnSpc>
              <a:spcBef>
                <a:spcPts val="290"/>
              </a:spcBef>
              <a:buFont typeface="Wingdings" panose="05000000000000000000" pitchFamily="2" charset="2"/>
              <a:buChar char="§"/>
            </a:pPr>
            <a:r>
              <a:rPr sz="1000" spc="-55" dirty="0">
                <a:latin typeface="Book Antiqua"/>
                <a:cs typeface="Book Antiqua"/>
              </a:rPr>
              <a:t>We </a:t>
            </a:r>
            <a:r>
              <a:rPr sz="1000" spc="-5" dirty="0">
                <a:latin typeface="Book Antiqua"/>
                <a:cs typeface="Book Antiqua"/>
              </a:rPr>
              <a:t>will use statistical software to solve the</a:t>
            </a:r>
            <a:r>
              <a:rPr sz="1000" spc="114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exercises</a:t>
            </a:r>
            <a:endParaRPr sz="1000" dirty="0">
              <a:latin typeface="Book Antiqua"/>
              <a:cs typeface="Book Antiqua"/>
            </a:endParaRPr>
          </a:p>
        </p:txBody>
      </p:sp>
    </p:spTree>
  </p:cSld>
  <p:clrMapOvr>
    <a:masterClrMapping/>
  </p:clrMapOvr>
  <p:transition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972819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60" dirty="0"/>
              <a:t>L</a:t>
            </a:r>
            <a:r>
              <a:rPr spc="60" dirty="0"/>
              <a:t>ECTURE</a:t>
            </a:r>
            <a:r>
              <a:rPr spc="75" dirty="0"/>
              <a:t> </a:t>
            </a:r>
            <a:r>
              <a:rPr sz="1400" spc="45" dirty="0"/>
              <a:t>1.</a:t>
            </a:r>
            <a:endParaRPr sz="1400"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pc="-5" dirty="0"/>
              <a:t>9</a:t>
            </a:fld>
            <a:r>
              <a:rPr spc="-85" dirty="0"/>
              <a:t> </a:t>
            </a:r>
            <a:r>
              <a:rPr spc="-5" dirty="0"/>
              <a:t>/</a:t>
            </a:r>
            <a:r>
              <a:rPr spc="-80" dirty="0"/>
              <a:t> </a:t>
            </a:r>
            <a:r>
              <a:rPr spc="-5" dirty="0"/>
              <a:t>30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12889" y="980730"/>
            <a:ext cx="3750945" cy="1859914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76200">
              <a:lnSpc>
                <a:spcPct val="100000"/>
              </a:lnSpc>
              <a:spcBef>
                <a:spcPts val="90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b="1" spc="-5" dirty="0">
                <a:latin typeface="Book Antiqua"/>
                <a:cs typeface="Book Antiqua"/>
              </a:rPr>
              <a:t>Introduction, repetition of statistical</a:t>
            </a:r>
            <a:r>
              <a:rPr sz="1100" b="1" spc="-185" dirty="0">
                <a:latin typeface="Book Antiqua"/>
                <a:cs typeface="Book Antiqua"/>
              </a:rPr>
              <a:t> </a:t>
            </a:r>
            <a:r>
              <a:rPr sz="1100" b="1" spc="-5" dirty="0">
                <a:latin typeface="Book Antiqua"/>
                <a:cs typeface="Book Antiqua"/>
              </a:rPr>
              <a:t>background</a:t>
            </a:r>
            <a:endParaRPr sz="1100" dirty="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150" dirty="0">
              <a:latin typeface="Times New Roman"/>
              <a:cs typeface="Times New Roman"/>
            </a:endParaRPr>
          </a:p>
          <a:p>
            <a:pPr marL="535305" indent="-17145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sz="1000" spc="-5" dirty="0">
                <a:latin typeface="Book Antiqua"/>
                <a:cs typeface="Book Antiqua"/>
              </a:rPr>
              <a:t>probability</a:t>
            </a:r>
            <a:r>
              <a:rPr sz="1000" spc="40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theory</a:t>
            </a:r>
            <a:endParaRPr sz="1000" dirty="0">
              <a:latin typeface="Book Antiqua"/>
              <a:cs typeface="Book Antiqua"/>
            </a:endParaRPr>
          </a:p>
          <a:p>
            <a:pPr marL="535305" indent="-171450">
              <a:lnSpc>
                <a:spcPct val="100000"/>
              </a:lnSpc>
              <a:spcBef>
                <a:spcPts val="295"/>
              </a:spcBef>
              <a:buFont typeface="Wingdings" panose="05000000000000000000" pitchFamily="2" charset="2"/>
              <a:buChar char="§"/>
            </a:pPr>
            <a:r>
              <a:rPr sz="1000" spc="-5" dirty="0">
                <a:latin typeface="Book Antiqua"/>
                <a:cs typeface="Book Antiqua"/>
              </a:rPr>
              <a:t>statistical</a:t>
            </a:r>
            <a:r>
              <a:rPr sz="1000" spc="40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inference</a:t>
            </a:r>
            <a:endParaRPr sz="1000" dirty="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350" dirty="0">
              <a:latin typeface="Times New Roman"/>
              <a:cs typeface="Times New Roman"/>
            </a:endParaRPr>
          </a:p>
          <a:p>
            <a:pPr marL="76200">
              <a:lnSpc>
                <a:spcPct val="100000"/>
              </a:lnSpc>
            </a:pPr>
            <a:r>
              <a:rPr sz="1200" spc="127" baseline="6944" dirty="0">
                <a:latin typeface="Arial Black"/>
                <a:cs typeface="Arial Black"/>
              </a:rPr>
              <a:t>e</a:t>
            </a:r>
            <a:r>
              <a:rPr sz="1200" spc="405" baseline="6944" dirty="0">
                <a:latin typeface="Arial Black"/>
                <a:cs typeface="Arial Black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Readings:</a:t>
            </a:r>
            <a:endParaRPr sz="1100" dirty="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150" dirty="0">
              <a:latin typeface="Times New Roman"/>
              <a:cs typeface="Times New Roman"/>
            </a:endParaRPr>
          </a:p>
          <a:p>
            <a:pPr marL="535305" marR="280670" indent="-17145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sz="1000" spc="-5" dirty="0" err="1">
                <a:latin typeface="Book Antiqua"/>
                <a:cs typeface="Book Antiqua"/>
              </a:rPr>
              <a:t>Studenmund</a:t>
            </a:r>
            <a:r>
              <a:rPr sz="1000" spc="-5" dirty="0">
                <a:latin typeface="Book Antiqua"/>
                <a:cs typeface="Book Antiqua"/>
              </a:rPr>
              <a:t>, A. H., Using Econometrics: A Practical  Guide, Chapter</a:t>
            </a:r>
            <a:r>
              <a:rPr sz="1000" spc="-10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16</a:t>
            </a:r>
            <a:endParaRPr sz="1000" dirty="0">
              <a:latin typeface="Book Antiqua"/>
              <a:cs typeface="Book Antiqua"/>
            </a:endParaRPr>
          </a:p>
          <a:p>
            <a:pPr marL="535305" marR="43180" indent="-171450">
              <a:lnSpc>
                <a:spcPts val="1200"/>
              </a:lnSpc>
              <a:spcBef>
                <a:spcPts val="30"/>
              </a:spcBef>
              <a:buFont typeface="Wingdings" panose="05000000000000000000" pitchFamily="2" charset="2"/>
              <a:buChar char="§"/>
            </a:pPr>
            <a:r>
              <a:rPr sz="1000" spc="-15" dirty="0">
                <a:latin typeface="Book Antiqua"/>
                <a:cs typeface="Book Antiqua"/>
              </a:rPr>
              <a:t>Wooldridge, </a:t>
            </a:r>
            <a:r>
              <a:rPr sz="1000" spc="-5" dirty="0">
                <a:latin typeface="Book Antiqua"/>
                <a:cs typeface="Book Antiqua"/>
              </a:rPr>
              <a:t>J. M., Introductory Econometrics: A Modern  Approach, Appendix B and</a:t>
            </a:r>
            <a:r>
              <a:rPr sz="1000" spc="-10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C</a:t>
            </a:r>
            <a:endParaRPr sz="1000" dirty="0">
              <a:latin typeface="Book Antiqua"/>
              <a:cs typeface="Book Antiqua"/>
            </a:endParaRPr>
          </a:p>
        </p:txBody>
      </p:sp>
    </p:spTree>
  </p:cSld>
  <p:clrMapOvr>
    <a:masterClrMapping/>
  </p:clrMapOvr>
  <p:transition>
    <p:cut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223</TotalTime>
  <Words>1922</Words>
  <Application>Microsoft Office PowerPoint</Application>
  <PresentationFormat>Custom</PresentationFormat>
  <Paragraphs>245</Paragraphs>
  <Slides>30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9" baseType="lpstr">
      <vt:lpstr>Arial</vt:lpstr>
      <vt:lpstr>Arial Black</vt:lpstr>
      <vt:lpstr>Book Antiqua</vt:lpstr>
      <vt:lpstr>Calibri</vt:lpstr>
      <vt:lpstr>Courier New</vt:lpstr>
      <vt:lpstr>Lucida Sans Unicode</vt:lpstr>
      <vt:lpstr>Times New Roman</vt:lpstr>
      <vt:lpstr>Wingdings</vt:lpstr>
      <vt:lpstr>Office Theme</vt:lpstr>
      <vt:lpstr>PowerPoint Presentation</vt:lpstr>
      <vt:lpstr>WHAT IS ECONOMETRICS?</vt:lpstr>
      <vt:lpstr>WHAT IS ECONOMETRICS?</vt:lpstr>
      <vt:lpstr>PowerPoint Presentation</vt:lpstr>
      <vt:lpstr>EXAMPLE</vt:lpstr>
      <vt:lpstr>PowerPoint Presentation</vt:lpstr>
      <vt:lpstr>INTRODUCTORY ECONOMETRICS COURSE</vt:lpstr>
      <vt:lpstr>COURSE CONTENT</vt:lpstr>
      <vt:lpstr>LECTURE 1.</vt:lpstr>
      <vt:lpstr>RANDOM VARIABLES</vt:lpstr>
      <vt:lpstr>DISCRETE RANDOM VARIABLES</vt:lpstr>
      <vt:lpstr>PowerPoint Presentation</vt:lpstr>
      <vt:lpstr>PowerPoint Presentation</vt:lpstr>
      <vt:lpstr>PowerPoint Presentation</vt:lpstr>
      <vt:lpstr>CONTINUOUS RANDOM VARIABLES</vt:lpstr>
      <vt:lpstr>EXPECTED VALUE AND MEDIAN</vt:lpstr>
      <vt:lpstr>EXERCISE 1</vt:lpstr>
      <vt:lpstr>VARIANCE AND STANDARD DEVIATION</vt:lpstr>
      <vt:lpstr>DANCING STATISTICS</vt:lpstr>
      <vt:lpstr>EXERCISE 2</vt:lpstr>
      <vt:lpstr>COVARIANCE, CORRELATION, INDEPENDENCE</vt:lpstr>
      <vt:lpstr>INDEPENDENCE OF VARIABLES</vt:lpstr>
      <vt:lpstr>PowerPoint Presentation</vt:lpstr>
      <vt:lpstr>RANDOM VECTORS</vt:lpstr>
      <vt:lpstr>STANDARDIZED RANDOM VARIABLES</vt:lpstr>
      <vt:lpstr>NORMAL (GAUSSIAN) DISTRIBUTION</vt:lpstr>
      <vt:lpstr>EXERCISE 3</vt:lpstr>
      <vt:lpstr>EXERCISE 4</vt:lpstr>
      <vt:lpstr>SUMMARY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Dali Laxton</cp:lastModifiedBy>
  <cp:revision>41</cp:revision>
  <dcterms:created xsi:type="dcterms:W3CDTF">2020-10-08T21:05:16Z</dcterms:created>
  <dcterms:modified xsi:type="dcterms:W3CDTF">2023-02-18T14:19:17Z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2019-09-21T00:00:00Z</vt:filetime>
  </property>
  <property fmtid="{D5CDD505-2E9C-101B-9397-08002B2CF9AE}" pid="3" name="Creator">
    <vt:lpwstr>LaTeX with Beamer class</vt:lpwstr>
  </property>
  <property fmtid="{D5CDD505-2E9C-101B-9397-08002B2CF9AE}" pid="4" name="LastSaved">
    <vt:filetime>2020-10-08T00:00:00Z</vt:filetime>
  </property>
</Properties>
</file>