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263" r:id="rId4"/>
    <p:sldId id="270" r:id="rId5"/>
    <p:sldId id="273" r:id="rId6"/>
    <p:sldId id="279" r:id="rId7"/>
    <p:sldId id="283" r:id="rId8"/>
    <p:sldId id="285" r:id="rId9"/>
    <p:sldId id="288" r:id="rId10"/>
    <p:sldId id="292" r:id="rId11"/>
    <p:sldId id="297" r:id="rId12"/>
    <p:sldId id="304" r:id="rId13"/>
    <p:sldId id="308" r:id="rId14"/>
    <p:sldId id="309" r:id="rId15"/>
    <p:sldId id="311" r:id="rId16"/>
    <p:sldId id="313" r:id="rId17"/>
    <p:sldId id="320" r:id="rId18"/>
    <p:sldId id="327" r:id="rId19"/>
    <p:sldId id="332" r:id="rId20"/>
    <p:sldId id="337" r:id="rId21"/>
    <p:sldId id="344" r:id="rId22"/>
    <p:sldId id="349" r:id="rId23"/>
    <p:sldId id="355" r:id="rId24"/>
    <p:sldId id="356" r:id="rId25"/>
    <p:sldId id="354" r:id="rId26"/>
    <p:sldId id="410" r:id="rId27"/>
    <p:sldId id="360" r:id="rId28"/>
    <p:sldId id="364" r:id="rId29"/>
    <p:sldId id="368" r:id="rId30"/>
    <p:sldId id="412" r:id="rId31"/>
    <p:sldId id="379" r:id="rId32"/>
    <p:sldId id="383" r:id="rId33"/>
    <p:sldId id="386" r:id="rId34"/>
    <p:sldId id="391" r:id="rId35"/>
    <p:sldId id="395" r:id="rId36"/>
    <p:sldId id="399" r:id="rId37"/>
    <p:sldId id="409" r:id="rId38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89" autoAdjust="0"/>
  </p:normalViewPr>
  <p:slideViewPr>
    <p:cSldViewPr>
      <p:cViewPr varScale="1">
        <p:scale>
          <a:sx n="142" d="100"/>
          <a:sy n="142" d="100"/>
        </p:scale>
        <p:origin x="1771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B58F2-33FF-4721-9A9F-CC133713DFF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C3E89-A2AF-4093-85C9-C6CA0ADA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Mathematically, collinearity causes the determinant of the matrix to be singular (0), therefore, you cannot do inversion beta=</a:t>
            </a:r>
            <a:r>
              <a:rPr lang="en-US" dirty="0" err="1"/>
              <a:t>x’x</a:t>
            </a:r>
            <a:r>
              <a:rPr lang="en-US" dirty="0"/>
              <a:t>^-1x’y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C3E89-A2AF-4093-85C9-C6CA0ADAD2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2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Intercept matters because y=beta0+beta1*</a:t>
            </a:r>
            <a:r>
              <a:rPr lang="en-US" dirty="0" err="1"/>
              <a:t>x+epsilon</a:t>
            </a:r>
            <a:r>
              <a:rPr lang="en-US" dirty="0"/>
              <a:t>; E(Y)= beta0+beta1*E(X)+ E(epsilon). And </a:t>
            </a:r>
            <a:r>
              <a:rPr lang="en-US" dirty="0" err="1"/>
              <a:t>Ey</a:t>
            </a:r>
            <a:r>
              <a:rPr lang="en-US" dirty="0"/>
              <a:t>=y-bar, Ex=x-bar =&gt; we know that in optimization y-bar=beta0+beta1*x-bar =&gt; E(epsilon)=0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C3E89-A2AF-4093-85C9-C6CA0ADAD2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080" y="559192"/>
            <a:ext cx="3883939" cy="2306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445069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3</a:t>
            </a:r>
            <a:endParaRPr sz="1400"/>
          </a:p>
        </p:txBody>
      </p:sp>
      <p:sp>
        <p:nvSpPr>
          <p:cNvPr id="5" name="object 5"/>
          <p:cNvSpPr txBox="1"/>
          <p:nvPr/>
        </p:nvSpPr>
        <p:spPr>
          <a:xfrm>
            <a:off x="4321492" y="3337485"/>
            <a:ext cx="2235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5977" y="900554"/>
            <a:ext cx="2536190" cy="13401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6700"/>
              </a:lnSpc>
            </a:pPr>
            <a:r>
              <a:rPr sz="1400" spc="20" dirty="0">
                <a:latin typeface="Book Antiqua"/>
                <a:cs typeface="Book Antiqua"/>
              </a:rPr>
              <a:t>INTRODUCTION </a:t>
            </a:r>
            <a:r>
              <a:rPr sz="1400" spc="5" dirty="0">
                <a:latin typeface="Book Antiqua"/>
                <a:cs typeface="Book Antiqua"/>
              </a:rPr>
              <a:t>TO</a:t>
            </a:r>
            <a:r>
              <a:rPr sz="1400" spc="-50" dirty="0">
                <a:latin typeface="Book Antiqua"/>
                <a:cs typeface="Book Antiqua"/>
              </a:rPr>
              <a:t> </a:t>
            </a:r>
            <a:r>
              <a:rPr sz="1400" spc="20" dirty="0">
                <a:latin typeface="Book Antiqua"/>
                <a:cs typeface="Book Antiqua"/>
              </a:rPr>
              <a:t>LINEAR  REGRESSION </a:t>
            </a:r>
            <a:r>
              <a:rPr sz="1400" spc="5" dirty="0">
                <a:latin typeface="Book Antiqua"/>
                <a:cs typeface="Book Antiqua"/>
              </a:rPr>
              <a:t>ANALYSIS</a:t>
            </a:r>
            <a:r>
              <a:rPr sz="1400" spc="-4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II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latin typeface="Book Antiqua"/>
                <a:cs typeface="Book Antiqua"/>
              </a:rPr>
              <a:t>Da</a:t>
            </a:r>
            <a:r>
              <a:rPr lang="en-US" sz="1200" spc="-5" dirty="0">
                <a:latin typeface="Book Antiqua"/>
                <a:cs typeface="Book Antiqua"/>
              </a:rPr>
              <a:t>li Laxton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1700" y="2946538"/>
            <a:ext cx="109295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March 3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23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702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M</a:t>
            </a:r>
            <a:r>
              <a:rPr spc="60" dirty="0"/>
              <a:t>EANING </a:t>
            </a:r>
            <a:r>
              <a:rPr spc="30" dirty="0"/>
              <a:t>OF </a:t>
            </a:r>
            <a:r>
              <a:rPr spc="60" dirty="0"/>
              <a:t>REGRESSION</a:t>
            </a:r>
            <a:r>
              <a:rPr dirty="0"/>
              <a:t> </a:t>
            </a:r>
            <a:r>
              <a:rPr spc="45" dirty="0"/>
              <a:t>COEFFICIENT</a:t>
            </a:r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60030"/>
            <a:ext cx="2946400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Consider the multivariate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lang="en-US" sz="1100" spc="-185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1036319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2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100" i="1" spc="-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</a:t>
            </a:r>
            <a:r>
              <a:rPr sz="1200" i="1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0679" y="1199519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7987" y="1340636"/>
            <a:ext cx="6476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s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282533"/>
            <a:ext cx="3053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estimated as</a:t>
            </a:r>
            <a:r>
              <a:rPr sz="1100" spc="9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31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50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73</a:t>
            </a:r>
            <a:r>
              <a:rPr sz="1100" i="1" spc="-10" dirty="0">
                <a:latin typeface="Book Antiqua"/>
                <a:cs typeface="Book Antiqua"/>
              </a:rPr>
              <a:t>P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11</a:t>
            </a:r>
            <a:r>
              <a:rPr sz="1100" i="1" spc="-5" dirty="0">
                <a:latin typeface="Book Antiqua"/>
                <a:cs typeface="Book Antiqua"/>
              </a:rPr>
              <a:t>P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23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95" y="1582834"/>
            <a:ext cx="13519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Book Antiqua"/>
                <a:cs typeface="Book Antiqua"/>
              </a:rPr>
              <a:t>Q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quantity</a:t>
            </a:r>
            <a:r>
              <a:rPr sz="900" spc="-135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demanded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95" y="1722013"/>
            <a:ext cx="12757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Book Antiqua"/>
                <a:cs typeface="Book Antiqua"/>
              </a:rPr>
              <a:t>P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commodity’s</a:t>
            </a:r>
            <a:r>
              <a:rPr sz="900" spc="-130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price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3906" y="1595483"/>
            <a:ext cx="1327785" cy="288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1040"/>
              </a:lnSpc>
              <a:spcBef>
                <a:spcPts val="95"/>
              </a:spcBef>
            </a:pPr>
            <a:r>
              <a:rPr sz="1350" i="1" spc="-7" baseline="6172" dirty="0">
                <a:latin typeface="Book Antiqua"/>
                <a:cs typeface="Book Antiqua"/>
              </a:rPr>
              <a:t>P</a:t>
            </a:r>
            <a:r>
              <a:rPr sz="600" i="1" spc="-5" dirty="0">
                <a:latin typeface="Book Antiqua"/>
                <a:cs typeface="Book Antiqua"/>
              </a:rPr>
              <a:t>s </a:t>
            </a:r>
            <a:r>
              <a:rPr sz="1350" i="1" spc="7" baseline="6172" dirty="0">
                <a:latin typeface="Arial"/>
                <a:cs typeface="Arial"/>
              </a:rPr>
              <a:t>. . . </a:t>
            </a:r>
            <a:r>
              <a:rPr sz="1350" spc="-7" baseline="6172" dirty="0">
                <a:latin typeface="Book Antiqua"/>
                <a:cs typeface="Book Antiqua"/>
              </a:rPr>
              <a:t>price of</a:t>
            </a:r>
            <a:r>
              <a:rPr sz="1350" spc="-209" baseline="6172" dirty="0">
                <a:latin typeface="Book Antiqua"/>
                <a:cs typeface="Book Antiqua"/>
              </a:rPr>
              <a:t> </a:t>
            </a:r>
            <a:r>
              <a:rPr sz="1350" spc="-7" baseline="6172" dirty="0">
                <a:latin typeface="Book Antiqua"/>
                <a:cs typeface="Book Antiqua"/>
              </a:rPr>
              <a:t>substitute</a:t>
            </a:r>
            <a:endParaRPr sz="1350" baseline="6172">
              <a:latin typeface="Book Antiqua"/>
              <a:cs typeface="Book Antiqua"/>
            </a:endParaRPr>
          </a:p>
          <a:p>
            <a:pPr marL="38100">
              <a:lnSpc>
                <a:spcPts val="1040"/>
              </a:lnSpc>
            </a:pPr>
            <a:r>
              <a:rPr sz="900" i="1" spc="-5" dirty="0">
                <a:latin typeface="Book Antiqua"/>
                <a:cs typeface="Book Antiqua"/>
              </a:rPr>
              <a:t>Y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disposable</a:t>
            </a:r>
            <a:r>
              <a:rPr sz="900" spc="-120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income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89" y="2032824"/>
            <a:ext cx="3710940" cy="10902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Meaning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</a:t>
            </a:r>
            <a:r>
              <a:rPr sz="1100" spc="-5" dirty="0">
                <a:latin typeface="Book Antiqua"/>
                <a:cs typeface="Book Antiqua"/>
              </a:rPr>
              <a:t>is the impact of a one unit </a:t>
            </a: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i="1" spc="-10" dirty="0">
                <a:latin typeface="Book Antiqua"/>
                <a:cs typeface="Book Antiqua"/>
              </a:rPr>
              <a:t>P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the dependent variable </a:t>
            </a:r>
            <a:r>
              <a:rPr sz="1100" i="1" spc="-5" dirty="0">
                <a:latin typeface="Book Antiqua"/>
                <a:cs typeface="Book Antiqua"/>
              </a:rPr>
              <a:t>Q</a:t>
            </a:r>
            <a:r>
              <a:rPr sz="1100" spc="-5" dirty="0">
                <a:latin typeface="Book Antiqua"/>
                <a:cs typeface="Book Antiqua"/>
              </a:rPr>
              <a:t>, </a:t>
            </a:r>
            <a:r>
              <a:rPr sz="1100" b="1" spc="-5" dirty="0">
                <a:latin typeface="Book Antiqua"/>
                <a:cs typeface="Book Antiqua"/>
              </a:rPr>
              <a:t>holding constant the other  included independent variables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  <a:p>
            <a:pPr marL="186055" marR="812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price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unit (and price of a substitute  </a:t>
            </a:r>
            <a:r>
              <a:rPr sz="1100" spc="-10" dirty="0">
                <a:latin typeface="Book Antiqua"/>
                <a:cs typeface="Book Antiqua"/>
              </a:rPr>
              <a:t>good and </a:t>
            </a:r>
            <a:r>
              <a:rPr sz="1100" spc="-5" dirty="0">
                <a:latin typeface="Book Antiqua"/>
                <a:cs typeface="Book Antiqua"/>
              </a:rPr>
              <a:t>income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the same), quantity </a:t>
            </a:r>
            <a:r>
              <a:rPr sz="1100" spc="-10" dirty="0">
                <a:latin typeface="Book Antiqua"/>
                <a:cs typeface="Book Antiqua"/>
              </a:rPr>
              <a:t>demanded  decreases by </a:t>
            </a:r>
            <a:r>
              <a:rPr sz="1100" spc="-5" dirty="0">
                <a:latin typeface="Book Antiqua"/>
                <a:cs typeface="Book Antiqua"/>
              </a:rPr>
              <a:t>0.73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units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1549"/>
            <a:ext cx="3698240" cy="268419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939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Remember </a:t>
            </a:r>
            <a:r>
              <a:rPr sz="1100" spc="-5" dirty="0">
                <a:latin typeface="Book Antiqua"/>
                <a:cs typeface="Book Antiqua"/>
              </a:rPr>
              <a:t>the unique dataset that includes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of all  citizens of Brno as well as their experience (number of  years spent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working).</a:t>
            </a:r>
            <a:endParaRPr sz="110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5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Because </a:t>
            </a:r>
            <a:r>
              <a:rPr sz="1100" spc="-10" dirty="0">
                <a:latin typeface="Book Antiqua"/>
                <a:cs typeface="Book Antiqua"/>
              </a:rPr>
              <a:t>you realize </a:t>
            </a:r>
            <a:r>
              <a:rPr sz="1100" spc="-5" dirty="0">
                <a:latin typeface="Book Antiqua"/>
                <a:cs typeface="Book Antiqua"/>
              </a:rPr>
              <a:t>that </a:t>
            </a:r>
            <a:r>
              <a:rPr sz="1100" spc="-10" dirty="0">
                <a:latin typeface="Book Antiqua"/>
                <a:cs typeface="Book Antiqua"/>
              </a:rPr>
              <a:t>wages may </a:t>
            </a:r>
            <a:r>
              <a:rPr sz="1100" spc="-5" dirty="0">
                <a:latin typeface="Book Antiqua"/>
                <a:cs typeface="Book Antiqua"/>
              </a:rPr>
              <a:t>not be linearly  dependent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experience, </a:t>
            </a:r>
            <a:r>
              <a:rPr sz="1100" spc="-10" dirty="0">
                <a:latin typeface="Book Antiqua"/>
                <a:cs typeface="Book Antiqua"/>
              </a:rPr>
              <a:t>you add </a:t>
            </a:r>
            <a:r>
              <a:rPr sz="1100" spc="-5" dirty="0">
                <a:latin typeface="Book Antiqua"/>
                <a:cs typeface="Book Antiqua"/>
              </a:rPr>
              <a:t>an additional variable  </a:t>
            </a:r>
            <a:r>
              <a:rPr sz="1100" i="1" dirty="0">
                <a:latin typeface="Book Antiqua"/>
                <a:cs typeface="Book Antiqua"/>
              </a:rPr>
              <a:t>exper</a:t>
            </a:r>
            <a:r>
              <a:rPr sz="1200" baseline="27777" dirty="0">
                <a:latin typeface="Book Antiqua"/>
                <a:cs typeface="Book Antiqua"/>
              </a:rPr>
              <a:t>2</a:t>
            </a:r>
            <a:r>
              <a:rPr sz="1200" i="1" baseline="-24305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into your model </a:t>
            </a:r>
            <a:r>
              <a:rPr sz="1100" spc="-10" dirty="0">
                <a:latin typeface="Book Antiqua"/>
                <a:cs typeface="Book Antiqua"/>
              </a:rPr>
              <a:t>and you </a:t>
            </a:r>
            <a:r>
              <a:rPr sz="1100" spc="-5" dirty="0">
                <a:latin typeface="Book Antiqua"/>
                <a:cs typeface="Book Antiqua"/>
              </a:rPr>
              <a:t>obtain the following  </a:t>
            </a:r>
            <a:r>
              <a:rPr sz="1100" spc="-10" dirty="0">
                <a:latin typeface="Book Antiqua"/>
                <a:cs typeface="Book Antiqua"/>
              </a:rPr>
              <a:t>results:</a:t>
            </a:r>
            <a:endParaRPr lang="en-US" sz="1100" spc="-1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515"/>
              </a:spcBef>
            </a:pPr>
            <a:r>
              <a:rPr lang="en-US" sz="1100" i="1" spc="-10" dirty="0">
                <a:latin typeface="Book Antiqua"/>
                <a:cs typeface="Book Antiqua"/>
              </a:rPr>
              <a:t>		</a:t>
            </a:r>
            <a:r>
              <a:rPr sz="1100" i="1" spc="-95" dirty="0" err="1">
                <a:latin typeface="Book Antiqua"/>
                <a:cs typeface="Book Antiqua"/>
              </a:rPr>
              <a:t>wage</a:t>
            </a:r>
            <a:r>
              <a:rPr sz="1200" i="1" spc="-142" baseline="-24305" dirty="0" err="1">
                <a:latin typeface="Book Antiqua"/>
                <a:cs typeface="Book Antiqua"/>
              </a:rPr>
              <a:t>i</a:t>
            </a:r>
            <a:r>
              <a:rPr sz="1200" i="1" spc="-142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14450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6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1160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exper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5" dirty="0">
                <a:latin typeface="Book Antiqua"/>
                <a:cs typeface="Book Antiqua"/>
              </a:rPr>
              <a:t>25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dirty="0">
                <a:latin typeface="Book Antiqua"/>
                <a:cs typeface="Book Antiqua"/>
              </a:rPr>
              <a:t>exper</a:t>
            </a:r>
            <a:r>
              <a:rPr sz="1200" baseline="31250" dirty="0">
                <a:latin typeface="Book Antiqua"/>
                <a:cs typeface="Book Antiqua"/>
              </a:rPr>
              <a:t>2</a:t>
            </a:r>
            <a:r>
              <a:rPr sz="1200" i="1" baseline="-24305" dirty="0">
                <a:latin typeface="Book Antiqua"/>
                <a:cs typeface="Book Antiqua"/>
              </a:rPr>
              <a:t>i</a:t>
            </a:r>
            <a:endParaRPr sz="1200" baseline="-24305" dirty="0">
              <a:latin typeface="Book Antiqua"/>
              <a:cs typeface="Book Antiqua"/>
            </a:endParaRPr>
          </a:p>
          <a:p>
            <a:pPr marL="450215" marR="198120" indent="-164465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What is the overall impact of increasing the number of  years of experience by 1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year?</a:t>
            </a:r>
            <a:endParaRPr sz="1000" dirty="0">
              <a:latin typeface="Book Antiqua"/>
              <a:cs typeface="Book Antiqua"/>
            </a:endParaRPr>
          </a:p>
          <a:p>
            <a:pPr marL="450215" marR="271780" indent="-16446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Use the estimates to determine the average wage of a  person with 1, 5, 20, and 40 years of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experience.</a:t>
            </a:r>
            <a:endParaRPr sz="1000" dirty="0">
              <a:latin typeface="Book Antiqua"/>
              <a:cs typeface="Book Antiqua"/>
            </a:endParaRPr>
          </a:p>
          <a:p>
            <a:pPr marL="450215" marR="29845" indent="-16446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Do the predicted wages seem realistic now? Explain your  </a:t>
            </a:r>
            <a:r>
              <a:rPr sz="1000" spc="-15" dirty="0">
                <a:latin typeface="Book Antiqua"/>
                <a:cs typeface="Book Antiqua"/>
              </a:rPr>
              <a:t>answer.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5DD681-6A35-4118-9C7C-4D316DEAF3ED}"/>
              </a:ext>
            </a:extLst>
          </p:cNvPr>
          <p:cNvSpPr txBox="1"/>
          <p:nvPr/>
        </p:nvSpPr>
        <p:spPr>
          <a:xfrm>
            <a:off x="1390650" y="1735272"/>
            <a:ext cx="281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95" dirty="0">
                <a:latin typeface="Arial"/>
                <a:cs typeface="Arial"/>
              </a:rPr>
              <a:t>^</a:t>
            </a:r>
            <a:endParaRPr lang="en-US" dirty="0">
              <a:latin typeface="Book Antiqua"/>
              <a:cs typeface="Book Antiqua"/>
            </a:endParaRPr>
          </a:p>
          <a:p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22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HE </a:t>
            </a:r>
            <a:r>
              <a:rPr sz="1400" spc="60" dirty="0"/>
              <a:t>C</a:t>
            </a:r>
            <a:r>
              <a:rPr spc="60" dirty="0"/>
              <a:t>LASSICAL</a:t>
            </a:r>
            <a:r>
              <a:rPr spc="225" dirty="0"/>
              <a:t> </a:t>
            </a:r>
            <a:r>
              <a:rPr sz="1400" spc="60" dirty="0"/>
              <a:t>A</a:t>
            </a:r>
            <a:r>
              <a:rPr spc="60" dirty="0"/>
              <a:t>SSUMPTIONS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4739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1. </a:t>
            </a:r>
            <a:r>
              <a:rPr sz="1400" spc="60" dirty="0"/>
              <a:t>L</a:t>
            </a:r>
            <a:r>
              <a:rPr spc="60" dirty="0"/>
              <a:t>INEARITY </a:t>
            </a:r>
            <a:r>
              <a:rPr spc="30" dirty="0"/>
              <a:t>IN</a:t>
            </a:r>
            <a:r>
              <a:rPr spc="295" dirty="0"/>
              <a:t> </a:t>
            </a:r>
            <a:r>
              <a:rPr spc="50" dirty="0"/>
              <a:t>PARAMETERS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794" y="772119"/>
            <a:ext cx="3926840" cy="198437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R="1355725" algn="r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regression </a:t>
            </a:r>
            <a:r>
              <a:rPr sz="1100" i="1" spc="-5" dirty="0">
                <a:latin typeface="Book Antiqua"/>
                <a:cs typeface="Book Antiqua"/>
              </a:rPr>
              <a:t>model is linear in </a:t>
            </a:r>
            <a:r>
              <a:rPr sz="1100" i="1" spc="-10" dirty="0">
                <a:latin typeface="Book Antiqua"/>
                <a:cs typeface="Book Antiqua"/>
              </a:rPr>
              <a:t>coefficients.</a:t>
            </a:r>
            <a:endParaRPr sz="1100">
              <a:latin typeface="Book Antiqua"/>
              <a:cs typeface="Book Antiqua"/>
            </a:endParaRPr>
          </a:p>
          <a:p>
            <a:pPr marR="1334770" algn="r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Linearity in variables is not</a:t>
            </a:r>
            <a:r>
              <a:rPr sz="1100" spc="114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required</a:t>
            </a:r>
            <a:endParaRPr sz="1100">
              <a:latin typeface="Book Antiqua"/>
              <a:cs typeface="Book Antiqua"/>
            </a:endParaRPr>
          </a:p>
          <a:p>
            <a:pPr marL="353060" marR="14986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Book Antiqua"/>
                <a:cs typeface="Book Antiqua"/>
              </a:rPr>
              <a:t>AK</a:t>
            </a:r>
            <a:r>
              <a:rPr sz="1200" i="1" baseline="27777" dirty="0">
                <a:latin typeface="Arial"/>
                <a:cs typeface="Arial"/>
              </a:rPr>
              <a:t>β</a:t>
            </a:r>
            <a:r>
              <a:rPr sz="900" baseline="23148" dirty="0">
                <a:latin typeface="Book Antiqua"/>
                <a:cs typeface="Book Antiqua"/>
              </a:rPr>
              <a:t>1 </a:t>
            </a:r>
            <a:r>
              <a:rPr sz="1100" i="1" dirty="0">
                <a:latin typeface="Book Antiqua"/>
                <a:cs typeface="Book Antiqua"/>
              </a:rPr>
              <a:t>L</a:t>
            </a:r>
            <a:r>
              <a:rPr sz="1200" i="1" baseline="27777" dirty="0">
                <a:latin typeface="Arial"/>
                <a:cs typeface="Arial"/>
              </a:rPr>
              <a:t>β</a:t>
            </a:r>
            <a:r>
              <a:rPr sz="900" baseline="23148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for which 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i="1" spc="-10" dirty="0">
                <a:latin typeface="Book Antiqua"/>
                <a:cs typeface="Book Antiqua"/>
              </a:rPr>
              <a:t>A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30" dirty="0">
                <a:latin typeface="Garamond"/>
                <a:cs typeface="Garamond"/>
              </a:rPr>
              <a:t>exp</a:t>
            </a:r>
            <a:r>
              <a:rPr sz="1200" i="1" spc="44" baseline="27777" dirty="0">
                <a:latin typeface="Arial"/>
                <a:cs typeface="Arial"/>
              </a:rPr>
              <a:t>β</a:t>
            </a:r>
            <a:r>
              <a:rPr sz="900" spc="44" baseline="23148" dirty="0">
                <a:latin typeface="Book Antiqua"/>
                <a:cs typeface="Book Antiqua"/>
              </a:rPr>
              <a:t>0</a:t>
            </a:r>
            <a:r>
              <a:rPr sz="1200" spc="44" baseline="27777" dirty="0">
                <a:latin typeface="Goudy Stout"/>
                <a:cs typeface="Goudy Stout"/>
              </a:rPr>
              <a:t>+</a:t>
            </a:r>
            <a:r>
              <a:rPr sz="1200" i="1" spc="44" baseline="27777" dirty="0">
                <a:latin typeface="Arial"/>
                <a:cs typeface="Arial"/>
              </a:rPr>
              <a:t>ε </a:t>
            </a:r>
            <a:r>
              <a:rPr sz="1100" spc="-5" dirty="0">
                <a:latin typeface="Book Antiqua"/>
                <a:cs typeface="Book Antiqua"/>
              </a:rPr>
              <a:t>can be transformed so</a:t>
            </a:r>
            <a:r>
              <a:rPr sz="1100" spc="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  <a:p>
            <a:pPr marL="1213485">
              <a:lnSpc>
                <a:spcPct val="100000"/>
              </a:lnSpc>
              <a:spcBef>
                <a:spcPts val="113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100" i="1" spc="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L</a:t>
            </a:r>
            <a:r>
              <a:rPr sz="1100" i="1" spc="-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353060">
              <a:lnSpc>
                <a:spcPct val="100000"/>
              </a:lnSpc>
              <a:spcBef>
                <a:spcPts val="1130"/>
              </a:spcBef>
            </a:pP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linearity in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restored</a:t>
            </a:r>
            <a:endParaRPr sz="1100">
              <a:latin typeface="Book Antiqua"/>
              <a:cs typeface="Book Antiqua"/>
            </a:endParaRPr>
          </a:p>
          <a:p>
            <a:pPr marL="353060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Note that it is the linearity in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that allows us to  </a:t>
            </a:r>
            <a:r>
              <a:rPr sz="1100" spc="-10" dirty="0">
                <a:latin typeface="Book Antiqua"/>
                <a:cs typeface="Book Antiqua"/>
              </a:rPr>
              <a:t>rewrite </a:t>
            </a:r>
            <a:r>
              <a:rPr sz="1100" spc="-5" dirty="0">
                <a:latin typeface="Book Antiqua"/>
                <a:cs typeface="Book Antiqua"/>
              </a:rPr>
              <a:t>the general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in matrix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120569" y="1672145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51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4594" y="902613"/>
            <a:ext cx="2798445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models </a:t>
            </a:r>
            <a:r>
              <a:rPr sz="1100" spc="-10" dirty="0">
                <a:latin typeface="Book Antiqua"/>
                <a:cs typeface="Book Antiqua"/>
              </a:rPr>
              <a:t>is/are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linear?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14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9C4CB5-5BB2-428C-98D8-ED7E2401F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98" y="1196975"/>
            <a:ext cx="2930487" cy="137710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120569" y="167458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51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1894" y="905038"/>
            <a:ext cx="381762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models </a:t>
            </a:r>
            <a:r>
              <a:rPr sz="1100" spc="-10" dirty="0">
                <a:latin typeface="Book Antiqua"/>
                <a:cs typeface="Book Antiqua"/>
              </a:rPr>
              <a:t>is/are </a:t>
            </a:r>
            <a:r>
              <a:rPr sz="1100" spc="-5" dirty="0">
                <a:latin typeface="Book Antiqua"/>
                <a:cs typeface="Book Antiqua"/>
              </a:rPr>
              <a:t>linear?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C440D7-86CD-4745-8358-9BAF92C31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1196975"/>
            <a:ext cx="3968064" cy="182883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9265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>
                <a:latin typeface="Book Antiqua"/>
                <a:cs typeface="Book Antiqua"/>
              </a:rPr>
              <a:t>2. </a:t>
            </a:r>
            <a:r>
              <a:rPr sz="1400" spc="60" dirty="0">
                <a:latin typeface="Book Antiqua"/>
                <a:cs typeface="Book Antiqua"/>
              </a:rPr>
              <a:t>R</a:t>
            </a:r>
            <a:r>
              <a:rPr sz="1150" spc="60" dirty="0">
                <a:latin typeface="Book Antiqua"/>
                <a:cs typeface="Book Antiqua"/>
              </a:rPr>
              <a:t>ANDOM</a:t>
            </a:r>
            <a:r>
              <a:rPr sz="1150" spc="195" dirty="0">
                <a:latin typeface="Book Antiqua"/>
                <a:cs typeface="Book Antiqua"/>
              </a:rPr>
              <a:t> </a:t>
            </a: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AMPLING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94" y="1370087"/>
            <a:ext cx="3712845" cy="6121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The data is a random sample drawn </a:t>
            </a:r>
            <a:r>
              <a:rPr sz="1100" i="1" spc="-10" dirty="0">
                <a:latin typeface="Book Antiqua"/>
                <a:cs typeface="Book Antiqua"/>
              </a:rPr>
              <a:t>from </a:t>
            </a:r>
            <a:r>
              <a:rPr sz="1100" i="1" spc="-5" dirty="0">
                <a:latin typeface="Book Antiqua"/>
                <a:cs typeface="Book Antiqua"/>
              </a:rPr>
              <a:t>the population and</a:t>
            </a:r>
            <a:r>
              <a:rPr sz="1100" i="1" spc="-6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each  data point follows the population</a:t>
            </a:r>
            <a:r>
              <a:rPr sz="1100" i="1" spc="-1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equation.</a:t>
            </a:r>
            <a:endParaRPr sz="1100" dirty="0">
              <a:latin typeface="Book Antiqua"/>
              <a:cs typeface="Book Antiqua"/>
            </a:endParaRPr>
          </a:p>
          <a:p>
            <a:pPr marL="1670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Discussion during last</a:t>
            </a:r>
            <a:r>
              <a:rPr lang="en-US" sz="1100" spc="-5" dirty="0">
                <a:latin typeface="Book Antiqua"/>
                <a:cs typeface="Book Antiqua"/>
              </a:rPr>
              <a:t> 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class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0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3. N</a:t>
            </a:r>
            <a:r>
              <a:rPr spc="45" dirty="0"/>
              <a:t>O </a:t>
            </a:r>
            <a:r>
              <a:rPr sz="1400" spc="60" dirty="0"/>
              <a:t>P</a:t>
            </a:r>
            <a:r>
              <a:rPr spc="60" dirty="0"/>
              <a:t>ERFECT</a:t>
            </a:r>
            <a:r>
              <a:rPr spc="285" dirty="0"/>
              <a:t> </a:t>
            </a:r>
            <a:r>
              <a:rPr sz="1400" spc="65" dirty="0"/>
              <a:t>C</a:t>
            </a:r>
            <a:r>
              <a:rPr spc="65" dirty="0"/>
              <a:t>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562685"/>
            <a:ext cx="3853815" cy="25933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 marR="337185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The values of explanatory variables </a:t>
            </a:r>
            <a:r>
              <a:rPr sz="1100" i="1" spc="-15" dirty="0">
                <a:latin typeface="Book Antiqua"/>
                <a:cs typeface="Book Antiqua"/>
              </a:rPr>
              <a:t>are </a:t>
            </a:r>
            <a:r>
              <a:rPr sz="1100" i="1" spc="-5" dirty="0">
                <a:latin typeface="Book Antiqua"/>
                <a:cs typeface="Book Antiqua"/>
              </a:rPr>
              <a:t>not all the same and no  explanatory variable is a perfect linear function of any other  explanatory</a:t>
            </a:r>
            <a:r>
              <a:rPr sz="1100" i="1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variable(s).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this condition does not hold,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talk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lang="en-US" sz="1100" spc="-180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about</a:t>
            </a:r>
            <a:endParaRPr sz="1100" dirty="0">
              <a:latin typeface="Book Antiqua"/>
              <a:cs typeface="Book Antiqua"/>
            </a:endParaRPr>
          </a:p>
          <a:p>
            <a:pPr marL="302260">
              <a:lnSpc>
                <a:spcPct val="100000"/>
              </a:lnSpc>
              <a:spcBef>
                <a:spcPts val="35"/>
              </a:spcBef>
            </a:pPr>
            <a:r>
              <a:rPr sz="1100" i="1" spc="-5" dirty="0">
                <a:latin typeface="Book Antiqua"/>
                <a:cs typeface="Book Antiqua"/>
              </a:rPr>
              <a:t>(multi)collinearity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Multicollinearity can be perfect o</a:t>
            </a:r>
            <a:r>
              <a:rPr lang="en-US" sz="1100" spc="-5" dirty="0">
                <a:latin typeface="Book Antiqua"/>
                <a:cs typeface="Book Antiqua"/>
              </a:rPr>
              <a:t>r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imperfect</a:t>
            </a:r>
            <a:endParaRPr sz="1100" dirty="0">
              <a:latin typeface="Book Antiqua"/>
              <a:cs typeface="Book Antiqua"/>
            </a:endParaRPr>
          </a:p>
          <a:p>
            <a:pPr marL="302260" marR="83820" indent="-148590">
              <a:lnSpc>
                <a:spcPts val="12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Perfect multicollinearity</a:t>
            </a:r>
            <a:r>
              <a:rPr sz="1100" spc="-5" dirty="0">
                <a:latin typeface="Book Antiqua"/>
                <a:cs typeface="Book Antiqua"/>
              </a:rPr>
              <a:t>: one explanatory variable is an  exact linear function of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 variables</a:t>
            </a:r>
            <a:endParaRPr sz="1100" dirty="0">
              <a:latin typeface="Book Antiqua"/>
              <a:cs typeface="Book Antiqua"/>
            </a:endParaRPr>
          </a:p>
          <a:p>
            <a:pPr marL="613410" marR="17780" indent="-171450">
              <a:lnSpc>
                <a:spcPct val="100000"/>
              </a:lnSpc>
              <a:spcBef>
                <a:spcPts val="14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In this case, the OLS model is incapable to distinguish one  variable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other</a:t>
            </a:r>
            <a:endParaRPr sz="1000" dirty="0">
              <a:latin typeface="Book Antiqua"/>
              <a:cs typeface="Book Antiqua"/>
            </a:endParaRPr>
          </a:p>
          <a:p>
            <a:pPr marL="613409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OLS estimation cannot be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conducted</a:t>
            </a:r>
            <a:endParaRPr sz="1000" dirty="0">
              <a:latin typeface="Book Antiqua"/>
              <a:cs typeface="Book Antiqua"/>
            </a:endParaRPr>
          </a:p>
          <a:p>
            <a:pPr marL="613410" marR="35560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Example: we include dummy variables for men and  women together with the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intercept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0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3. N</a:t>
            </a:r>
            <a:r>
              <a:rPr spc="45" dirty="0"/>
              <a:t>O </a:t>
            </a:r>
            <a:r>
              <a:rPr sz="1400" spc="60" dirty="0"/>
              <a:t>P</a:t>
            </a:r>
            <a:r>
              <a:rPr spc="60" dirty="0"/>
              <a:t>ERFECT</a:t>
            </a:r>
            <a:r>
              <a:rPr spc="285" dirty="0"/>
              <a:t> </a:t>
            </a:r>
            <a:r>
              <a:rPr sz="1400" spc="65" dirty="0"/>
              <a:t>C</a:t>
            </a:r>
            <a:r>
              <a:rPr spc="65" dirty="0"/>
              <a:t>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732548"/>
            <a:ext cx="3688715" cy="21513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15"/>
              </a:spcBef>
            </a:pPr>
            <a:r>
              <a:rPr sz="1200" spc="127" baseline="6944">
                <a:latin typeface="Arial Black"/>
                <a:cs typeface="Arial Black"/>
              </a:rPr>
              <a:t>e </a:t>
            </a:r>
            <a:r>
              <a:rPr sz="1100" b="1" spc="-5">
                <a:latin typeface="Book Antiqua"/>
                <a:cs typeface="Book Antiqua"/>
              </a:rPr>
              <a:t>Imperfect</a:t>
            </a:r>
            <a:r>
              <a:rPr lang="en-US" sz="1100" b="1" spc="-5">
                <a:latin typeface="Book Antiqua"/>
                <a:cs typeface="Book Antiqua"/>
              </a:rPr>
              <a:t> </a:t>
            </a:r>
            <a:r>
              <a:rPr sz="1100" b="1" spc="-17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62915" marR="127000" indent="-137160">
              <a:lnSpc>
                <a:spcPct val="100000"/>
              </a:lnSpc>
              <a:spcBef>
                <a:spcPts val="475"/>
              </a:spcBef>
            </a:pP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a linear relationship between the variables, but  </a:t>
            </a: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some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in that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relationship</a:t>
            </a:r>
            <a:endParaRPr lang="en-US" sz="1000" dirty="0">
              <a:latin typeface="Book Antiqua"/>
              <a:cs typeface="Book Antiqua"/>
            </a:endParaRPr>
          </a:p>
          <a:p>
            <a:pPr marL="462915" marR="450850" indent="-137160">
              <a:lnSpc>
                <a:spcPct val="100000"/>
              </a:lnSpc>
              <a:spcBef>
                <a:spcPts val="290"/>
              </a:spcBef>
            </a:pPr>
            <a:r>
              <a:rPr lang="en-US" sz="1000" spc="-5" dirty="0">
                <a:latin typeface="Book Antiqua"/>
                <a:cs typeface="Book Antiqua"/>
              </a:rPr>
              <a:t>Example: we include two variables that </a:t>
            </a:r>
            <a:r>
              <a:rPr lang="en-US" sz="1000" spc="-10" dirty="0">
                <a:latin typeface="Book Antiqua"/>
                <a:cs typeface="Book Antiqua"/>
              </a:rPr>
              <a:t>proxy </a:t>
            </a:r>
            <a:r>
              <a:rPr lang="en-US" sz="1000" spc="-5" dirty="0">
                <a:latin typeface="Book Antiqua"/>
                <a:cs typeface="Book Antiqua"/>
              </a:rPr>
              <a:t>for  individual health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status</a:t>
            </a:r>
            <a:endParaRPr lang="en-US"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484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Consequences of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multicollinearity: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Estimated coefficients </a:t>
            </a:r>
            <a:r>
              <a:rPr sz="1000" spc="-10" dirty="0">
                <a:latin typeface="Book Antiqua"/>
                <a:cs typeface="Book Antiqua"/>
              </a:rPr>
              <a:t>remain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unbiased</a:t>
            </a:r>
            <a:endParaRPr sz="10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Book Antiqua"/>
                <a:cs typeface="Book Antiqua"/>
              </a:rPr>
              <a:t>But the standard errors of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inflated - making  the variable insignificant even though they might be  significant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Solution: </a:t>
            </a:r>
            <a:r>
              <a:rPr sz="1100" spc="-10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one of the</a:t>
            </a:r>
            <a:r>
              <a:rPr sz="1100" spc="-1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957045"/>
            <a:ext cx="3747770" cy="170687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8755" marR="206375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pairs of independent variables  </a:t>
            </a:r>
            <a:r>
              <a:rPr sz="1100" spc="-10" dirty="0">
                <a:latin typeface="Book Antiqua"/>
                <a:cs typeface="Book Antiqua"/>
              </a:rPr>
              <a:t>would </a:t>
            </a:r>
            <a:r>
              <a:rPr sz="1100" spc="-5" dirty="0">
                <a:latin typeface="Book Antiqua"/>
                <a:cs typeface="Book Antiqua"/>
              </a:rPr>
              <a:t>violate the Assumption 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  (That is, which pairs of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perfect linear  functions of each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other?)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0990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right shoe size and left shoe size (of students in the</a:t>
            </a:r>
            <a:r>
              <a:rPr sz="1000" spc="1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class)</a:t>
            </a:r>
            <a:endParaRPr sz="1000" dirty="0">
              <a:latin typeface="Book Antiqua"/>
              <a:cs typeface="Book Antiqua"/>
            </a:endParaRPr>
          </a:p>
          <a:p>
            <a:pPr marL="509905" marR="4318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consumption and disposable income (in the United States  over the last 30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years)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45" dirty="0">
                <a:latin typeface="Garamond"/>
                <a:cs typeface="Garamond"/>
              </a:rPr>
              <a:t>(</a:t>
            </a:r>
            <a:r>
              <a:rPr sz="1000" i="1" spc="45" dirty="0">
                <a:latin typeface="Book Antiqua"/>
                <a:cs typeface="Book Antiqua"/>
              </a:rPr>
              <a:t>X</a:t>
            </a:r>
            <a:r>
              <a:rPr sz="1050" i="1" spc="67" baseline="-11904" dirty="0">
                <a:latin typeface="Book Antiqua"/>
                <a:cs typeface="Book Antiqua"/>
              </a:rPr>
              <a:t>i</a:t>
            </a:r>
            <a:r>
              <a:rPr sz="1000" spc="45" dirty="0">
                <a:latin typeface="Garamond"/>
                <a:cs typeface="Garamond"/>
              </a:rPr>
              <a:t>)</a:t>
            </a:r>
            <a:r>
              <a:rPr sz="1050" spc="67" baseline="39682" dirty="0">
                <a:latin typeface="Book Antiqua"/>
                <a:cs typeface="Book Antiqua"/>
              </a:rPr>
              <a:t>2</a:t>
            </a:r>
            <a:endParaRPr sz="1050" baseline="39682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1000974"/>
            <a:ext cx="3887470" cy="15888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(Desired) properties </a:t>
            </a:r>
            <a:r>
              <a:rPr sz="1100" spc="-5" dirty="0">
                <a:latin typeface="Book Antiqua"/>
                <a:cs typeface="Book Antiqua"/>
              </a:rPr>
              <a:t>of an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marR="17780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5" dirty="0">
                <a:latin typeface="Book Antiqua"/>
                <a:cs typeface="Book Antiqua"/>
              </a:rPr>
              <a:t>unbiased </a:t>
            </a:r>
            <a:r>
              <a:rPr sz="1000" spc="-5" dirty="0">
                <a:latin typeface="Book Antiqua"/>
                <a:cs typeface="Book Antiqua"/>
              </a:rPr>
              <a:t>if the mean of its distribution is  equal to the value of the parameter it 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estimating</a:t>
            </a:r>
            <a:endParaRPr sz="1000" dirty="0">
              <a:latin typeface="Book Antiqua"/>
              <a:cs typeface="Book Antiqua"/>
            </a:endParaRPr>
          </a:p>
          <a:p>
            <a:pPr marL="171450" indent="-171450">
              <a:lnSpc>
                <a:spcPct val="100000"/>
              </a:lnSpc>
              <a:spcBef>
                <a:spcPts val="40"/>
              </a:spcBef>
              <a:buFont typeface="Wingdings" panose="05000000000000000000" pitchFamily="2" charset="2"/>
              <a:buChar char="§"/>
            </a:pPr>
            <a:endParaRPr sz="1000" dirty="0">
              <a:latin typeface="Times New Roman"/>
              <a:cs typeface="Times New Roman"/>
            </a:endParaRPr>
          </a:p>
          <a:p>
            <a:pPr marL="535305" marR="5588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5" dirty="0">
                <a:latin typeface="Book Antiqua"/>
                <a:cs typeface="Book Antiqua"/>
              </a:rPr>
              <a:t>consistent </a:t>
            </a:r>
            <a:r>
              <a:rPr sz="1000" spc="-5" dirty="0">
                <a:latin typeface="Book Antiqua"/>
                <a:cs typeface="Book Antiqua"/>
              </a:rPr>
              <a:t>if it converges to the value of the  true parameter as the sample size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increases</a:t>
            </a:r>
            <a:endParaRPr sz="1000" dirty="0">
              <a:latin typeface="Book Antiqua"/>
              <a:cs typeface="Book Antiqua"/>
            </a:endParaRPr>
          </a:p>
          <a:p>
            <a:pPr marL="171450" indent="-171450">
              <a:lnSpc>
                <a:spcPct val="1000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endParaRPr sz="1000" dirty="0">
              <a:latin typeface="Times New Roman"/>
              <a:cs typeface="Times New Roman"/>
            </a:endParaRPr>
          </a:p>
          <a:p>
            <a:pPr marL="535305" marR="33972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20" dirty="0">
                <a:latin typeface="Book Antiqua"/>
                <a:cs typeface="Book Antiqua"/>
              </a:rPr>
              <a:t>efficient </a:t>
            </a:r>
            <a:r>
              <a:rPr sz="1000" spc="-5" dirty="0">
                <a:latin typeface="Book Antiqua"/>
                <a:cs typeface="Book Antiqua"/>
              </a:rPr>
              <a:t>if the variance of its sampling  distribution is the smallest possible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1940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4. </a:t>
            </a:r>
            <a:r>
              <a:rPr sz="1400" spc="60" dirty="0"/>
              <a:t>B</a:t>
            </a:r>
            <a:r>
              <a:rPr spc="60" dirty="0"/>
              <a:t>EFORE </a:t>
            </a:r>
            <a:r>
              <a:rPr sz="1400" spc="55" dirty="0"/>
              <a:t>Z</a:t>
            </a:r>
            <a:r>
              <a:rPr spc="55" dirty="0"/>
              <a:t>ERO </a:t>
            </a:r>
            <a:r>
              <a:rPr sz="1400" spc="60" dirty="0"/>
              <a:t>C</a:t>
            </a:r>
            <a:r>
              <a:rPr spc="60" dirty="0"/>
              <a:t>ONDITIONAL </a:t>
            </a:r>
            <a:r>
              <a:rPr sz="1400" spc="55" dirty="0"/>
              <a:t>M</a:t>
            </a:r>
            <a:r>
              <a:rPr spc="55" dirty="0"/>
              <a:t>EAN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494" y="821472"/>
            <a:ext cx="3977640" cy="200683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445895" algn="ctr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has a </a:t>
            </a:r>
            <a:r>
              <a:rPr sz="1100" i="1" spc="-10" dirty="0">
                <a:latin typeface="Book Antiqua"/>
                <a:cs typeface="Book Antiqua"/>
              </a:rPr>
              <a:t>zero </a:t>
            </a:r>
            <a:r>
              <a:rPr sz="1100" i="1" spc="-5" dirty="0">
                <a:latin typeface="Book Antiqua"/>
                <a:cs typeface="Book Antiqua"/>
              </a:rPr>
              <a:t>population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mean.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R="1400175" algn="ctr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Notation: </a:t>
            </a:r>
            <a:r>
              <a:rPr sz="1100" i="1" spc="15" dirty="0">
                <a:latin typeface="Book Antiqua"/>
                <a:cs typeface="Book Antiqua"/>
              </a:rPr>
              <a:t>E</a:t>
            </a:r>
            <a:r>
              <a:rPr sz="1100" spc="15" dirty="0">
                <a:latin typeface="Garamond"/>
                <a:cs typeface="Garamond"/>
              </a:rPr>
              <a:t>[</a:t>
            </a:r>
            <a:r>
              <a:rPr sz="1100" i="1" spc="15" dirty="0">
                <a:latin typeface="Century Gothic"/>
                <a:cs typeface="Century Gothic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spc="15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or </a:t>
            </a:r>
            <a:r>
              <a:rPr sz="1100" i="1" spc="10" dirty="0">
                <a:latin typeface="Book Antiqua"/>
                <a:cs typeface="Book Antiqua"/>
              </a:rPr>
              <a:t>E</a:t>
            </a:r>
            <a:r>
              <a:rPr sz="1100" spc="10" dirty="0">
                <a:latin typeface="Garamond"/>
                <a:cs typeface="Garamond"/>
              </a:rPr>
              <a:t>[</a:t>
            </a:r>
            <a:r>
              <a:rPr sz="1100" b="1" i="1" spc="10" dirty="0">
                <a:latin typeface="Arial"/>
                <a:cs typeface="Arial"/>
              </a:rPr>
              <a:t>ε</a:t>
            </a:r>
            <a:r>
              <a:rPr sz="1100" spc="10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155" dirty="0">
                <a:latin typeface="Garamond"/>
                <a:cs typeface="Garamond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340360" marR="19621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Idea: observations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distributed </a:t>
            </a:r>
            <a:r>
              <a:rPr sz="1100" spc="-10" dirty="0">
                <a:latin typeface="Book Antiqua"/>
                <a:cs typeface="Book Antiqua"/>
              </a:rPr>
              <a:t>around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regression  </a:t>
            </a:r>
            <a:r>
              <a:rPr sz="1100" spc="-5" dirty="0">
                <a:latin typeface="Book Antiqua"/>
                <a:cs typeface="Book Antiqua"/>
              </a:rPr>
              <a:t>line, the average of deviations is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zero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average, </a:t>
            </a:r>
            <a:r>
              <a:rPr sz="1100" spc="-10" dirty="0">
                <a:latin typeface="Book Antiqua"/>
                <a:cs typeface="Book Antiqua"/>
              </a:rPr>
              <a:t>we make no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”mistakes”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assumption is </a:t>
            </a:r>
            <a:r>
              <a:rPr sz="1100" spc="-10" dirty="0">
                <a:latin typeface="Book Antiqua"/>
                <a:cs typeface="Book Antiqua"/>
              </a:rPr>
              <a:t>satisfied </a:t>
            </a:r>
            <a:r>
              <a:rPr sz="1100" spc="-5" dirty="0">
                <a:latin typeface="Book Antiqua"/>
                <a:cs typeface="Book Antiqua"/>
              </a:rPr>
              <a:t>as long as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an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intercept</a:t>
            </a:r>
            <a:endParaRPr sz="1100" dirty="0">
              <a:latin typeface="Book Antiqua"/>
              <a:cs typeface="Book Antiqua"/>
            </a:endParaRPr>
          </a:p>
          <a:p>
            <a:pPr marL="34036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included in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4. </a:t>
            </a:r>
            <a:r>
              <a:rPr sz="1400" spc="55" dirty="0"/>
              <a:t>Z</a:t>
            </a:r>
            <a:r>
              <a:rPr spc="55" dirty="0"/>
              <a:t>ERO </a:t>
            </a:r>
            <a:r>
              <a:rPr sz="1400" spc="60" dirty="0"/>
              <a:t>C</a:t>
            </a:r>
            <a:r>
              <a:rPr spc="60" dirty="0"/>
              <a:t>ONDITIONAL</a:t>
            </a:r>
            <a:r>
              <a:rPr spc="325" dirty="0"/>
              <a:t> </a:t>
            </a:r>
            <a:r>
              <a:rPr sz="1400" spc="55" dirty="0"/>
              <a:t>M</a:t>
            </a:r>
            <a:r>
              <a:rPr spc="55" dirty="0"/>
              <a:t>EAN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493786"/>
            <a:ext cx="3735704" cy="2633157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All explanatory variables </a:t>
            </a:r>
            <a:r>
              <a:rPr sz="1100" i="1" spc="-15" dirty="0">
                <a:latin typeface="Book Antiqua"/>
                <a:cs typeface="Book Antiqua"/>
              </a:rPr>
              <a:t>are </a:t>
            </a:r>
            <a:r>
              <a:rPr sz="1100" i="1" spc="-10" dirty="0">
                <a:latin typeface="Book Antiqua"/>
                <a:cs typeface="Book Antiqua"/>
              </a:rPr>
              <a:t>uncorrelated </a:t>
            </a:r>
            <a:r>
              <a:rPr sz="1100" i="1" spc="-5" dirty="0">
                <a:latin typeface="Book Antiqua"/>
                <a:cs typeface="Book Antiqua"/>
              </a:rPr>
              <a:t>with the </a:t>
            </a:r>
            <a:r>
              <a:rPr sz="1100" i="1" spc="-10" dirty="0">
                <a:latin typeface="Book Antiqua"/>
                <a:cs typeface="Book Antiqua"/>
              </a:rPr>
              <a:t>error</a:t>
            </a:r>
            <a:r>
              <a:rPr sz="1100" i="1" spc="1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term.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0"/>
              </a:spcBef>
              <a:tabLst>
                <a:tab pos="1753235" algn="l"/>
                <a:tab pos="2021839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spc="-5" dirty="0">
                <a:latin typeface="Book Antiqua"/>
                <a:cs typeface="Book Antiqua"/>
              </a:rPr>
              <a:t>Notation:   </a:t>
            </a:r>
            <a:r>
              <a:rPr sz="1100" i="1" spc="15" dirty="0">
                <a:latin typeface="Book Antiqua"/>
                <a:cs typeface="Book Antiqua"/>
              </a:rPr>
              <a:t>E</a:t>
            </a:r>
            <a:r>
              <a:rPr sz="1100" spc="15" dirty="0">
                <a:latin typeface="Garamond"/>
                <a:cs typeface="Garamond"/>
              </a:rPr>
              <a:t>[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Century Gothic"/>
                <a:cs typeface="Century Gothic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spc="15" dirty="0">
                <a:latin typeface="Garamond"/>
                <a:cs typeface="Garamond"/>
              </a:rPr>
              <a:t>]</a:t>
            </a:r>
            <a:r>
              <a:rPr sz="1100" spc="-45" dirty="0">
                <a:latin typeface="Garamond"/>
                <a:cs typeface="Garamond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	or	</a:t>
            </a:r>
            <a:r>
              <a:rPr sz="1100" i="1" spc="20" dirty="0">
                <a:latin typeface="Book Antiqua"/>
                <a:cs typeface="Book Antiqua"/>
              </a:rPr>
              <a:t>E</a:t>
            </a:r>
            <a:r>
              <a:rPr sz="1100" spc="20" dirty="0">
                <a:latin typeface="Garamond"/>
                <a:cs typeface="Garamond"/>
              </a:rPr>
              <a:t>[</a:t>
            </a:r>
            <a:r>
              <a:rPr sz="1100" b="1" spc="20" dirty="0">
                <a:latin typeface="Book Antiqua"/>
                <a:cs typeface="Book Antiqua"/>
              </a:rPr>
              <a:t>X</a:t>
            </a:r>
            <a:r>
              <a:rPr sz="1200" i="1" spc="30" baseline="27777" dirty="0">
                <a:latin typeface="Calibri"/>
                <a:cs typeface="Calibri"/>
              </a:rPr>
              <a:t>j</a:t>
            </a:r>
            <a:r>
              <a:rPr sz="1100" b="1" i="1" spc="20" dirty="0">
                <a:latin typeface="Arial"/>
                <a:cs typeface="Arial"/>
              </a:rPr>
              <a:t>ε</a:t>
            </a:r>
            <a:r>
              <a:rPr sz="1100" spc="20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 marL="302260" marR="177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an explanatory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were  correlated </a:t>
            </a:r>
            <a:r>
              <a:rPr sz="1100" spc="-5" dirty="0">
                <a:latin typeface="Book Antiqua"/>
                <a:cs typeface="Book Antiqua"/>
              </a:rPr>
              <a:t>with each </a:t>
            </a:r>
            <a:r>
              <a:rPr sz="1100" spc="-20" dirty="0">
                <a:latin typeface="Book Antiqua"/>
                <a:cs typeface="Book Antiqua"/>
              </a:rPr>
              <a:t>other,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would </a:t>
            </a:r>
            <a:r>
              <a:rPr sz="1100" spc="-5" dirty="0">
                <a:latin typeface="Book Antiqua"/>
                <a:cs typeface="Book Antiqua"/>
              </a:rPr>
              <a:t>be  likely to attribute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variation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lang="en-US" sz="1100" i="1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to the </a:t>
            </a:r>
            <a:r>
              <a:rPr lang="en-US" sz="1100" i="1" spc="-5" dirty="0">
                <a:latin typeface="Book Antiqua"/>
                <a:cs typeface="Book Antiqua"/>
              </a:rPr>
              <a:t>x</a:t>
            </a:r>
            <a:r>
              <a:rPr sz="1100" i="1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when it</a:t>
            </a:r>
            <a:r>
              <a:rPr sz="1100" spc="-5" dirty="0">
                <a:latin typeface="Book Antiqua"/>
                <a:cs typeface="Book Antiqua"/>
              </a:rPr>
              <a:t>  actually </a:t>
            </a:r>
            <a:r>
              <a:rPr sz="1100" spc="-10" dirty="0">
                <a:latin typeface="Book Antiqua"/>
                <a:cs typeface="Book Antiqua"/>
              </a:rPr>
              <a:t>came 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lang="en-US" sz="1100" spc="-5" dirty="0">
                <a:latin typeface="Book Antiqua"/>
                <a:cs typeface="Book Antiqua"/>
              </a:rPr>
              <a:t>Impact of skipping classes on exam scores:</a:t>
            </a: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endParaRPr lang="en-US" sz="1100" spc="-5" dirty="0">
              <a:latin typeface="Book Antiqua"/>
              <a:cs typeface="Book Antiqua"/>
            </a:endParaRPr>
          </a:p>
          <a:p>
            <a:pPr marL="457200">
              <a:lnSpc>
                <a:spcPct val="100000"/>
              </a:lnSpc>
              <a:spcBef>
                <a:spcPts val="470"/>
              </a:spcBef>
            </a:pPr>
            <a:r>
              <a:rPr lang="en-US" sz="1100" spc="-5" dirty="0">
                <a:latin typeface="Book Antiqua"/>
                <a:cs typeface="Book Antiqua"/>
              </a:rPr>
              <a:t>Motivated students are less likely to skip classes </a:t>
            </a:r>
            <a:r>
              <a:rPr lang="el-GR" sz="1100" spc="-5" dirty="0">
                <a:latin typeface="Avenir Next LT Pro" panose="020B0604020202020204" pitchFamily="34" charset="0"/>
                <a:cs typeface="Book Antiqua"/>
              </a:rPr>
              <a:t>→</a:t>
            </a:r>
            <a:r>
              <a:rPr lang="en-US" sz="1100" spc="-5" dirty="0">
                <a:latin typeface="Avenir Next LT Pro" panose="020B0604020202020204" pitchFamily="34" charset="0"/>
                <a:cs typeface="Book Antiqua"/>
              </a:rPr>
              <a:t> </a:t>
            </a:r>
            <a:r>
              <a:rPr lang="en-US" sz="1100" spc="-5" dirty="0">
                <a:latin typeface="+mj-lt"/>
                <a:cs typeface="Book Antiqua"/>
              </a:rPr>
              <a:t>n</a:t>
            </a:r>
            <a:r>
              <a:rPr lang="en-US" sz="1100" spc="-5" dirty="0">
                <a:latin typeface="Book Antiqua"/>
                <a:cs typeface="Book Antiqua"/>
              </a:rPr>
              <a:t>egative correlation between </a:t>
            </a:r>
            <a:r>
              <a:rPr lang="en-US" sz="1100" i="1" spc="-5" dirty="0">
                <a:latin typeface="Book Antiqua"/>
                <a:cs typeface="Book Antiqua"/>
              </a:rPr>
              <a:t>skipped</a:t>
            </a:r>
            <a:r>
              <a:rPr lang="en-US" sz="1100" spc="-5" dirty="0">
                <a:latin typeface="Book Antiqua"/>
                <a:cs typeface="Book Antiqua"/>
              </a:rPr>
              <a:t> and error term</a:t>
            </a:r>
            <a:endParaRPr lang="en-US" sz="1100" spc="-5" baseline="6944" dirty="0">
              <a:latin typeface="Book Antiqua"/>
              <a:cs typeface="Arial Black"/>
            </a:endParaRP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Leads to 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inconsistent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solve this </a:t>
            </a:r>
            <a:r>
              <a:rPr sz="1100" spc="-10" dirty="0">
                <a:latin typeface="Book Antiqua"/>
                <a:cs typeface="Book Antiqua"/>
              </a:rPr>
              <a:t>problem </a:t>
            </a:r>
            <a:r>
              <a:rPr sz="1100" spc="-5" dirty="0">
                <a:latin typeface="Book Antiqua"/>
                <a:cs typeface="Book Antiqua"/>
              </a:rPr>
              <a:t>using IV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14C077-C664-4F20-B6F1-AE791C5648F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08219" y="2005530"/>
            <a:ext cx="1630231" cy="26491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4246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5.</a:t>
            </a:r>
            <a:r>
              <a:rPr sz="1400" spc="100" dirty="0"/>
              <a:t> </a:t>
            </a:r>
            <a:r>
              <a:rPr sz="1400" spc="65" dirty="0"/>
              <a:t>H</a:t>
            </a:r>
            <a:r>
              <a:rPr spc="65" dirty="0"/>
              <a:t>OMOSKEDASTICITY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94" y="745360"/>
            <a:ext cx="3896360" cy="2050414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has a constant variance - </a:t>
            </a:r>
            <a:r>
              <a:rPr sz="1100" i="1" spc="5" dirty="0">
                <a:latin typeface="Book Antiqua"/>
                <a:cs typeface="Book Antiqua"/>
              </a:rPr>
              <a:t>Var</a:t>
            </a:r>
            <a:r>
              <a:rPr sz="1100" spc="5" dirty="0">
                <a:latin typeface="Garamond"/>
                <a:cs typeface="Garamond"/>
              </a:rPr>
              <a:t>(</a:t>
            </a:r>
            <a:r>
              <a:rPr sz="1100" i="1" spc="5" dirty="0">
                <a:latin typeface="Century Gothic"/>
                <a:cs typeface="Century Gothic"/>
              </a:rPr>
              <a:t>s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Lucida Sans Unicode"/>
                <a:cs typeface="Lucida Sans Unicode"/>
              </a:rPr>
              <a:t>|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45" dirty="0">
                <a:latin typeface="Garamond"/>
                <a:cs typeface="Garamond"/>
              </a:rPr>
              <a:t> </a:t>
            </a:r>
            <a:r>
              <a:rPr sz="1100" i="1" spc="-70" dirty="0">
                <a:latin typeface="Century Gothic"/>
                <a:cs typeface="Century Gothic"/>
              </a:rPr>
              <a:t>σ</a:t>
            </a:r>
            <a:r>
              <a:rPr sz="1200" spc="-104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167005" algn="just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it is not </a:t>
            </a:r>
            <a:r>
              <a:rPr sz="1100" spc="-10" dirty="0">
                <a:latin typeface="Book Antiqua"/>
                <a:cs typeface="Book Antiqua"/>
              </a:rPr>
              <a:t>satisfied, we </a:t>
            </a:r>
            <a:r>
              <a:rPr sz="1100" spc="-5" dirty="0">
                <a:latin typeface="Book Antiqua"/>
                <a:cs typeface="Book Antiqua"/>
              </a:rPr>
              <a:t>talk about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314960" marR="304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It states that </a:t>
            </a:r>
            <a:r>
              <a:rPr sz="1100" b="1" spc="-5" dirty="0">
                <a:latin typeface="Book Antiqua"/>
                <a:cs typeface="Book Antiqua"/>
              </a:rPr>
              <a:t>each observation of the </a:t>
            </a:r>
            <a:r>
              <a:rPr sz="1100" b="1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drawn from </a:t>
            </a:r>
            <a:r>
              <a:rPr sz="1100" spc="-5" dirty="0">
                <a:latin typeface="Book Antiqua"/>
                <a:cs typeface="Book Antiqua"/>
              </a:rPr>
              <a:t>a  distribution with the </a:t>
            </a:r>
            <a:r>
              <a:rPr sz="1100" spc="-10" dirty="0">
                <a:latin typeface="Book Antiqua"/>
                <a:cs typeface="Book Antiqua"/>
              </a:rPr>
              <a:t>same </a:t>
            </a:r>
            <a:r>
              <a:rPr sz="1100" spc="-5" dirty="0">
                <a:latin typeface="Book Antiqua"/>
                <a:cs typeface="Book Antiqua"/>
              </a:rPr>
              <a:t>variance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thus varies in the  </a:t>
            </a:r>
            <a:r>
              <a:rPr sz="1100" spc="-10" dirty="0">
                <a:latin typeface="Book Antiqua"/>
                <a:cs typeface="Book Antiqua"/>
              </a:rPr>
              <a:t>same manner around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</a:t>
            </a:r>
            <a:endParaRPr sz="1100" dirty="0">
              <a:latin typeface="Book Antiqua"/>
              <a:cs typeface="Book Antiqua"/>
            </a:endParaRPr>
          </a:p>
          <a:p>
            <a:pPr marL="314960" marR="106680" indent="-148590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</a:t>
            </a:r>
            <a:r>
              <a:rPr sz="1100" spc="-10" dirty="0">
                <a:latin typeface="Book Antiqua"/>
                <a:cs typeface="Book Antiqua"/>
              </a:rPr>
              <a:t>heteroskedastic, </a:t>
            </a:r>
            <a:r>
              <a:rPr sz="1100" spc="-5" dirty="0">
                <a:latin typeface="Book Antiqua"/>
                <a:cs typeface="Book Antiqua"/>
              </a:rPr>
              <a:t>it is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10" dirty="0">
                <a:latin typeface="Book Antiqua"/>
                <a:cs typeface="Book Antiqua"/>
              </a:rPr>
              <a:t>difficult </a:t>
            </a:r>
            <a:r>
              <a:rPr sz="1100" spc="-5" dirty="0">
                <a:latin typeface="Book Antiqua"/>
                <a:cs typeface="Book Antiqua"/>
              </a:rPr>
              <a:t>for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to get </a:t>
            </a:r>
            <a:r>
              <a:rPr sz="1100" spc="-10" dirty="0">
                <a:latin typeface="Book Antiqua"/>
                <a:cs typeface="Book Antiqua"/>
              </a:rPr>
              <a:t>precise </a:t>
            </a:r>
            <a:r>
              <a:rPr sz="1100" spc="-5" dirty="0">
                <a:latin typeface="Book Antiqua"/>
                <a:cs typeface="Book Antiqua"/>
              </a:rPr>
              <a:t>estimates 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the 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314960" marR="15684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5" dirty="0">
                <a:latin typeface="Book Antiqua"/>
                <a:cs typeface="Book Antiqua"/>
              </a:rPr>
              <a:t>Technically: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be consistent, but not  </a:t>
            </a:r>
            <a:r>
              <a:rPr sz="1100" spc="-10" dirty="0">
                <a:latin typeface="Book Antiqua"/>
                <a:cs typeface="Book Antiqua"/>
              </a:rPr>
              <a:t>efficient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59994" y="744951"/>
            <a:ext cx="3960192" cy="2593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24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64C15CF-A46C-4CF6-9C7F-20053ED36E23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196384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35"/>
              </a:spcBef>
            </a:pPr>
            <a:r>
              <a:rPr lang="en-US" sz="1400" kern="0" spc="45">
                <a:solidFill>
                  <a:sysClr val="windowText" lastClr="000000"/>
                </a:solidFill>
              </a:rPr>
              <a:t>5.</a:t>
            </a:r>
            <a:r>
              <a:rPr lang="en-US" sz="1400" kern="0" spc="100">
                <a:solidFill>
                  <a:sysClr val="windowText" lastClr="000000"/>
                </a:solidFill>
              </a:rPr>
              <a:t> </a:t>
            </a:r>
            <a:r>
              <a:rPr lang="en-US" sz="1000" kern="0" spc="65">
                <a:solidFill>
                  <a:sysClr val="windowText" lastClr="000000"/>
                </a:solidFill>
              </a:rPr>
              <a:t>HOMOSKEDASTICITY - </a:t>
            </a:r>
            <a:r>
              <a:rPr lang="en-US" sz="1000" kern="0" spc="60">
                <a:solidFill>
                  <a:sysClr val="windowText" lastClr="000000"/>
                </a:solidFill>
                <a:latin typeface="Book Antiqua"/>
                <a:cs typeface="Book Antiqua"/>
              </a:rPr>
              <a:t>GRAPHICAL</a:t>
            </a:r>
            <a:r>
              <a:rPr lang="en-US" sz="1000" kern="0" spc="105">
                <a:solidFill>
                  <a:sysClr val="windowText" lastClr="000000"/>
                </a:solidFill>
                <a:latin typeface="Book Antiqua"/>
                <a:cs typeface="Book Antiqua"/>
              </a:rPr>
              <a:t> </a:t>
            </a:r>
            <a:r>
              <a:rPr lang="en-US" sz="1000" kern="0" spc="50">
                <a:solidFill>
                  <a:sysClr val="windowText" lastClr="000000"/>
                </a:solidFill>
                <a:latin typeface="Book Antiqua"/>
                <a:cs typeface="Book Antiqua"/>
              </a:rPr>
              <a:t>REPRESENTATION</a:t>
            </a:r>
            <a:br>
              <a:rPr lang="en-US" sz="1400" kern="0">
                <a:solidFill>
                  <a:sysClr val="windowText" lastClr="000000"/>
                </a:solidFill>
                <a:latin typeface="Book Antiqua"/>
                <a:cs typeface="Book Antiqua"/>
              </a:rPr>
            </a:br>
            <a:endParaRPr lang="en-US" sz="140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92F523-74C2-4FB5-BD97-CAD8A71D85AC}"/>
              </a:ext>
            </a:extLst>
          </p:cNvPr>
          <p:cNvSpPr txBox="1"/>
          <p:nvPr/>
        </p:nvSpPr>
        <p:spPr>
          <a:xfrm>
            <a:off x="3676650" y="31528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B2045F-240B-48F9-8B3C-32A73447D0B4}"/>
              </a:ext>
            </a:extLst>
          </p:cNvPr>
          <p:cNvSpPr txBox="1"/>
          <p:nvPr/>
        </p:nvSpPr>
        <p:spPr>
          <a:xfrm>
            <a:off x="75942" y="112077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44939"/>
            <a:ext cx="3959956" cy="25426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25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61981-D226-4799-92B5-607DCFA3A1DB}"/>
              </a:ext>
            </a:extLst>
          </p:cNvPr>
          <p:cNvSpPr txBox="1"/>
          <p:nvPr/>
        </p:nvSpPr>
        <p:spPr>
          <a:xfrm>
            <a:off x="3676650" y="31528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635208-49E8-4BE3-A6CA-EC450A235DDC}"/>
              </a:ext>
            </a:extLst>
          </p:cNvPr>
          <p:cNvSpPr txBox="1"/>
          <p:nvPr/>
        </p:nvSpPr>
        <p:spPr>
          <a:xfrm>
            <a:off x="78663" y="119697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196384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sz="1400" spc="45" dirty="0"/>
              <a:t>5.</a:t>
            </a:r>
            <a:r>
              <a:rPr sz="1400" spc="100" dirty="0"/>
              <a:t> </a:t>
            </a:r>
            <a:r>
              <a:rPr sz="1000" spc="65" dirty="0"/>
              <a:t>HOMOSKEDASTICITY</a:t>
            </a:r>
            <a:br>
              <a:rPr lang="en-US" sz="1400" dirty="0">
                <a:latin typeface="Book Antiqua"/>
                <a:cs typeface="Book Antiqua"/>
              </a:rPr>
            </a:b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949577"/>
            <a:ext cx="3774440" cy="1776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is often </a:t>
            </a:r>
            <a:r>
              <a:rPr sz="1100" spc="-10" dirty="0">
                <a:latin typeface="Book Antiqua"/>
                <a:cs typeface="Book Antiqua"/>
              </a:rPr>
              <a:t>present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cross-sectional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data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sz="1100" dirty="0">
              <a:latin typeface="Book Antiqua"/>
              <a:cs typeface="Book Antiqua"/>
            </a:endParaRPr>
          </a:p>
          <a:p>
            <a:pPr marL="488315" marR="220345" indent="-137160">
              <a:lnSpc>
                <a:spcPct val="100000"/>
              </a:lnSpc>
              <a:spcBef>
                <a:spcPts val="475"/>
              </a:spcBef>
            </a:pPr>
            <a:r>
              <a:rPr sz="1000" spc="-15" dirty="0">
                <a:latin typeface="Book Antiqua"/>
                <a:cs typeface="Book Antiqua"/>
              </a:rPr>
              <a:t>Variance </a:t>
            </a:r>
            <a:r>
              <a:rPr sz="1000" spc="-5" dirty="0">
                <a:latin typeface="Book Antiqua"/>
                <a:cs typeface="Book Antiqua"/>
              </a:rPr>
              <a:t>of the consumption of certain goods might be  greater for higher-income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households</a:t>
            </a:r>
            <a:endParaRPr sz="1000" dirty="0">
              <a:latin typeface="Book Antiqua"/>
              <a:cs typeface="Book Antiqua"/>
            </a:endParaRPr>
          </a:p>
          <a:p>
            <a:pPr marL="488315" marR="661035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These have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discretionary income than do  lower-income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households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937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solve this </a:t>
            </a:r>
            <a:r>
              <a:rPr sz="1100" spc="-10" dirty="0">
                <a:latin typeface="Book Antiqua"/>
                <a:cs typeface="Book Antiqua"/>
              </a:rPr>
              <a:t>problem </a:t>
            </a:r>
            <a:r>
              <a:rPr sz="1100" spc="-5" dirty="0">
                <a:latin typeface="Book Antiqua"/>
                <a:cs typeface="Book Antiqua"/>
              </a:rPr>
              <a:t>using Hull-White </a:t>
            </a:r>
            <a:r>
              <a:rPr sz="1100" spc="-10" dirty="0">
                <a:latin typeface="Book Antiqua"/>
                <a:cs typeface="Book Antiqua"/>
              </a:rPr>
              <a:t>robust  standard errors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B684BD-493E-46F4-A5A6-1668FF911A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88" t="38964" r="46202" b="16725"/>
          <a:stretch/>
        </p:blipFill>
        <p:spPr>
          <a:xfrm>
            <a:off x="476250" y="739775"/>
            <a:ext cx="3478002" cy="2375288"/>
          </a:xfrm>
          <a:prstGeom prst="rect">
            <a:avLst/>
          </a:prstGeom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B89081EB-4B0F-447E-B0A3-14AD92825136}"/>
              </a:ext>
            </a:extLst>
          </p:cNvPr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059705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616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6. </a:t>
            </a:r>
            <a:r>
              <a:rPr sz="1400" spc="60" dirty="0"/>
              <a:t>N</a:t>
            </a:r>
            <a:r>
              <a:rPr spc="60" dirty="0"/>
              <a:t>ORMALITY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pc="50" dirty="0"/>
              <a:t>ERROR</a:t>
            </a:r>
            <a:r>
              <a:rPr spc="204" dirty="0"/>
              <a:t> </a:t>
            </a:r>
            <a:r>
              <a:rPr spc="50" dirty="0"/>
              <a:t>TERM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974456"/>
            <a:ext cx="2214245" cy="553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is normally</a:t>
            </a:r>
            <a:r>
              <a:rPr sz="1100" i="1" spc="-5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distributed.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is an empirical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735949"/>
            <a:ext cx="10413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85" dirty="0">
                <a:latin typeface="Arial Black"/>
                <a:cs typeface="Arial Black"/>
              </a:rPr>
              <a:t>e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4213" y="1677884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714448"/>
            <a:ext cx="35147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inherited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b="1" i="1" spc="-610" dirty="0">
                <a:latin typeface="Arial"/>
                <a:cs typeface="Arial"/>
              </a:rPr>
              <a:t>β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2076309"/>
            <a:ext cx="3764279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Knowing </a:t>
            </a:r>
            <a:r>
              <a:rPr sz="1100" spc="-5" dirty="0">
                <a:latin typeface="Book Antiqua"/>
                <a:cs typeface="Book Antiqua"/>
              </a:rPr>
              <a:t>the distribution of the estimate allows us to </a:t>
            </a:r>
            <a:r>
              <a:rPr sz="1100" spc="-10" dirty="0">
                <a:latin typeface="Book Antiqua"/>
                <a:cs typeface="Book Antiqua"/>
              </a:rPr>
              <a:t>find  </a:t>
            </a:r>
            <a:r>
              <a:rPr sz="1100" spc="-5" dirty="0">
                <a:latin typeface="Book Antiqua"/>
                <a:cs typeface="Book Antiqua"/>
              </a:rPr>
              <a:t>its </a:t>
            </a:r>
            <a:r>
              <a:rPr sz="1100" spc="-10" dirty="0">
                <a:latin typeface="Book Antiqua"/>
                <a:cs typeface="Book Antiqua"/>
              </a:rPr>
              <a:t>confidence </a:t>
            </a:r>
            <a:r>
              <a:rPr sz="1100" spc="-5" dirty="0">
                <a:latin typeface="Book Antiqua"/>
                <a:cs typeface="Book Antiqua"/>
              </a:rPr>
              <a:t>intervals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to test hypotheses about 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968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P</a:t>
            </a:r>
            <a:r>
              <a:rPr spc="55" dirty="0"/>
              <a:t>ROPERTIES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489" y="943456"/>
            <a:ext cx="3846829" cy="1754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is </a:t>
            </a:r>
            <a:r>
              <a:rPr sz="1100" spc="-10" dirty="0">
                <a:latin typeface="Book Antiqua"/>
                <a:cs typeface="Book Antiqua"/>
              </a:rPr>
              <a:t>defined by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formula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63525" algn="ctr"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Century Gothic"/>
              <a:cs typeface="Century Gothic"/>
            </a:endParaRPr>
          </a:p>
          <a:p>
            <a:pPr marL="249554">
              <a:lnSpc>
                <a:spcPct val="100000"/>
              </a:lnSpc>
              <a:spcBef>
                <a:spcPts val="113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5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Hence, it is dependent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b="1" i="1" spc="45" dirty="0">
                <a:latin typeface="Arial"/>
                <a:cs typeface="Arial"/>
              </a:rPr>
              <a:t>ε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thus</a:t>
            </a:r>
            <a:endParaRPr sz="1100" dirty="0">
              <a:latin typeface="Book Antiqua"/>
              <a:cs typeface="Book Antiqua"/>
            </a:endParaRPr>
          </a:p>
          <a:p>
            <a:pPr marL="249554">
              <a:lnSpc>
                <a:spcPct val="100000"/>
              </a:lnSpc>
              <a:spcBef>
                <a:spcPts val="160"/>
              </a:spcBef>
            </a:pPr>
            <a:r>
              <a:rPr sz="1650" spc="-390" baseline="15151" dirty="0">
                <a:latin typeface="Arial"/>
                <a:cs typeface="Arial"/>
              </a:rPr>
              <a:t> </a:t>
            </a:r>
            <a:r>
              <a:rPr lang="en-US" sz="1650" spc="-390" baseline="15151" dirty="0">
                <a:latin typeface="Arial"/>
                <a:cs typeface="Arial"/>
              </a:rPr>
              <a:t>             </a:t>
            </a:r>
            <a:r>
              <a:rPr sz="1100" spc="-5" dirty="0">
                <a:latin typeface="Book Antiqua"/>
                <a:cs typeface="Book Antiqua"/>
              </a:rPr>
              <a:t>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itself</a:t>
            </a:r>
            <a:endParaRPr sz="1100" dirty="0">
              <a:latin typeface="Book Antiqua"/>
              <a:cs typeface="Book Antiqua"/>
            </a:endParaRPr>
          </a:p>
          <a:p>
            <a:pPr marL="101600">
              <a:lnSpc>
                <a:spcPct val="100000"/>
              </a:lnSpc>
              <a:spcBef>
                <a:spcPts val="15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lang="en-US" sz="1650" spc="-390" baseline="15151" dirty="0">
                <a:latin typeface="Arial"/>
                <a:cs typeface="Arial"/>
              </a:rPr>
              <a:t>                             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6B89B2-EA3B-4364-906E-93A89E37A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196975"/>
            <a:ext cx="1806766" cy="3966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A55651-410A-4A30-993F-5A52C8669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2111375"/>
            <a:ext cx="129309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BEC548-1DF1-4B3E-8E0F-4DEC95C46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2444808"/>
            <a:ext cx="135152" cy="3185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026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z="1400" spc="30" dirty="0"/>
              <a:t>V</a:t>
            </a:r>
            <a:r>
              <a:rPr spc="30" dirty="0"/>
              <a:t>ALUE 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-180" dirty="0"/>
              <a:t> </a:t>
            </a:r>
            <a:r>
              <a:rPr lang="en-US" sz="1400" spc="-180" dirty="0"/>
              <a:t> </a:t>
            </a:r>
            <a:r>
              <a:rPr spc="45" dirty="0"/>
              <a:t>ESTIMATOR</a:t>
            </a: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867015"/>
            <a:ext cx="3659504" cy="16219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Under </a:t>
            </a:r>
            <a:r>
              <a:rPr sz="1100" spc="-5" dirty="0">
                <a:latin typeface="Book Antiqua"/>
                <a:cs typeface="Book Antiqua"/>
              </a:rPr>
              <a:t>the assumptions 1-4,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b="1" spc="-5" dirty="0">
                <a:latin typeface="Book Antiqua"/>
                <a:cs typeface="Book Antiqua"/>
              </a:rPr>
              <a:t>unbiased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300" dirty="0">
              <a:latin typeface="Times New Roman"/>
              <a:cs typeface="Times New Roman"/>
            </a:endParaRPr>
          </a:p>
          <a:p>
            <a:pPr marL="224154" marR="2921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estimated </a:t>
            </a:r>
            <a:r>
              <a:rPr sz="1100" spc="-10" dirty="0">
                <a:latin typeface="Book Antiqua"/>
                <a:cs typeface="Book Antiqua"/>
              </a:rPr>
              <a:t>coefficients may </a:t>
            </a:r>
            <a:r>
              <a:rPr sz="1100" spc="-5" dirty="0">
                <a:latin typeface="Book Antiqua"/>
                <a:cs typeface="Book Antiqua"/>
              </a:rPr>
              <a:t>be smaller or </a:t>
            </a:r>
            <a:r>
              <a:rPr sz="1100" spc="-20" dirty="0">
                <a:latin typeface="Book Antiqua"/>
                <a:cs typeface="Book Antiqua"/>
              </a:rPr>
              <a:t>larger,  </a:t>
            </a:r>
            <a:r>
              <a:rPr sz="1100" spc="-5" dirty="0">
                <a:latin typeface="Book Antiqua"/>
                <a:cs typeface="Book Antiqua"/>
              </a:rPr>
              <a:t>depending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29908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However,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average, they will be equal to the </a:t>
            </a:r>
            <a:r>
              <a:rPr sz="1100" spc="-10" dirty="0">
                <a:latin typeface="Book Antiqua"/>
                <a:cs typeface="Book Antiqua"/>
              </a:rPr>
              <a:t>true  </a:t>
            </a:r>
            <a:r>
              <a:rPr sz="1100" spc="-5" dirty="0">
                <a:latin typeface="Book Antiqua"/>
                <a:cs typeface="Book Antiqua"/>
              </a:rPr>
              <a:t>parameters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57150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NOTE: </a:t>
            </a:r>
            <a:r>
              <a:rPr sz="1100" spc="-5" dirty="0">
                <a:latin typeface="Book Antiqua"/>
                <a:cs typeface="Book Antiqua"/>
              </a:rPr>
              <a:t>in a given sample, estimates </a:t>
            </a:r>
            <a:r>
              <a:rPr sz="1100" spc="-10" dirty="0">
                <a:latin typeface="Book Antiqua"/>
                <a:cs typeface="Book Antiqua"/>
              </a:rPr>
              <a:t>may differ  </a:t>
            </a:r>
            <a:r>
              <a:rPr sz="1100" spc="-5" dirty="0">
                <a:latin typeface="Book Antiqua"/>
                <a:cs typeface="Book Antiqua"/>
              </a:rPr>
              <a:t>considerably </a:t>
            </a:r>
            <a:r>
              <a:rPr sz="1100" spc="-10" dirty="0">
                <a:latin typeface="Book Antiqua"/>
                <a:cs typeface="Book Antiqua"/>
              </a:rPr>
              <a:t>from true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445F31-12D2-4C10-985E-AC97B80A2E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74"/>
          <a:stretch/>
        </p:blipFill>
        <p:spPr>
          <a:xfrm>
            <a:off x="3448050" y="815975"/>
            <a:ext cx="712464" cy="2444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948650"/>
            <a:ext cx="3752215" cy="8978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  <a:tabLst>
                <a:tab pos="1723389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explained the principle of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estimator: minimizing  the </a:t>
            </a:r>
            <a:r>
              <a:rPr sz="1100" spc="-10" dirty="0">
                <a:latin typeface="Book Antiqua"/>
                <a:cs typeface="Book Antiqua"/>
              </a:rPr>
              <a:t>sum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squared differences </a:t>
            </a:r>
            <a:r>
              <a:rPr sz="1100" spc="-5" dirty="0">
                <a:latin typeface="Book Antiqua"/>
                <a:cs typeface="Book Antiqua"/>
              </a:rPr>
              <a:t>between the observation 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	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found the formulae for the</a:t>
            </a:r>
            <a:r>
              <a:rPr sz="1100" spc="-1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3D18C89-572D-40A8-BCC5-2E9F5DC8A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67" y="1846540"/>
            <a:ext cx="4274545" cy="118982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02660" cy="20197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200" spc="60" dirty="0">
                <a:latin typeface="Book Antiqua" panose="02040602050305030304" pitchFamily="18" charset="0"/>
              </a:rPr>
              <a:t>VARIANCE OF </a:t>
            </a:r>
            <a:r>
              <a:rPr sz="1200" spc="45" dirty="0"/>
              <a:t>THE </a:t>
            </a:r>
            <a:r>
              <a:rPr sz="1200" spc="65" dirty="0"/>
              <a:t>OLS</a:t>
            </a:r>
            <a:r>
              <a:rPr sz="1200" spc="-180" dirty="0"/>
              <a:t> </a:t>
            </a:r>
            <a:r>
              <a:rPr lang="en-US" sz="1200" spc="-180" dirty="0"/>
              <a:t> </a:t>
            </a:r>
            <a:r>
              <a:rPr sz="1200" spc="45" dirty="0"/>
              <a:t>ESTIMATOR</a:t>
            </a:r>
            <a:endParaRPr sz="12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867015"/>
            <a:ext cx="3659504" cy="197618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10" dirty="0">
                <a:latin typeface="Book Antiqua"/>
                <a:cs typeface="Book Antiqua"/>
              </a:rPr>
              <a:t>Under </a:t>
            </a:r>
            <a:r>
              <a:rPr lang="en-US" sz="1100" spc="-5" dirty="0">
                <a:latin typeface="Book Antiqua"/>
                <a:cs typeface="Book Antiqua"/>
              </a:rPr>
              <a:t>the assumptions</a:t>
            </a:r>
            <a:r>
              <a:rPr lang="en-US" sz="1100" spc="-180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1-5 , </a:t>
            </a:r>
            <a:r>
              <a:rPr lang="en-US" sz="1100" spc="-10" dirty="0">
                <a:latin typeface="Book Antiqua"/>
                <a:cs typeface="Book Antiqua"/>
              </a:rPr>
              <a:t>OLS </a:t>
            </a:r>
            <a:r>
              <a:rPr lang="en-US" sz="1100" spc="-5" dirty="0">
                <a:latin typeface="Book Antiqua"/>
                <a:cs typeface="Book Antiqua"/>
              </a:rPr>
              <a:t>is </a:t>
            </a:r>
            <a:r>
              <a:rPr lang="en-US" sz="1100" b="1" spc="-5" dirty="0">
                <a:latin typeface="Book Antiqua"/>
                <a:cs typeface="Book Antiqua"/>
              </a:rPr>
              <a:t>efficient </a:t>
            </a:r>
            <a:r>
              <a:rPr lang="en-US" sz="1100" spc="-5" dirty="0">
                <a:latin typeface="Book Antiqua"/>
                <a:cs typeface="Book Antiqua"/>
              </a:rPr>
              <a:t>:</a:t>
            </a: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5" dirty="0">
                <a:latin typeface="Book Antiqua"/>
                <a:cs typeface="Book Antiqua"/>
              </a:rPr>
              <a:t>The </a:t>
            </a:r>
            <a:r>
              <a:rPr lang="en-US" sz="1100" spc="-10" dirty="0">
                <a:latin typeface="Book Antiqua"/>
                <a:cs typeface="Book Antiqua"/>
              </a:rPr>
              <a:t>error </a:t>
            </a:r>
            <a:r>
              <a:rPr lang="en-US" sz="1100" spc="-5" dirty="0">
                <a:latin typeface="Book Antiqua"/>
                <a:cs typeface="Book Antiqua"/>
              </a:rPr>
              <a:t>variance </a:t>
            </a:r>
            <a:r>
              <a:rPr lang="en-US" sz="1100" spc="-25" dirty="0">
                <a:latin typeface="Book Antiqua"/>
                <a:cs typeface="Book Antiqua"/>
              </a:rPr>
              <a:t>(</a:t>
            </a:r>
            <a:r>
              <a:rPr lang="en-US" sz="1100" i="1" spc="-25" dirty="0">
                <a:latin typeface="Century Gothic"/>
                <a:cs typeface="Century Gothic"/>
              </a:rPr>
              <a:t>σ</a:t>
            </a:r>
            <a:r>
              <a:rPr lang="en-US" sz="1200" spc="-37" baseline="27777" dirty="0">
                <a:latin typeface="Book Antiqua"/>
                <a:cs typeface="Book Antiqua"/>
              </a:rPr>
              <a:t>2</a:t>
            </a:r>
            <a:r>
              <a:rPr lang="en-US" sz="1100" spc="-25" dirty="0">
                <a:latin typeface="Book Antiqua"/>
                <a:cs typeface="Book Antiqua"/>
              </a:rPr>
              <a:t>): </a:t>
            </a:r>
            <a:r>
              <a:rPr lang="en-US" sz="1100" spc="-10" dirty="0">
                <a:latin typeface="Book Antiqua"/>
                <a:cs typeface="Book Antiqua"/>
              </a:rPr>
              <a:t>increases </a:t>
            </a:r>
            <a:r>
              <a:rPr lang="en-US" sz="1100" spc="-5" dirty="0">
                <a:latin typeface="Book Antiqua"/>
                <a:cs typeface="Book Antiqua"/>
              </a:rPr>
              <a:t>the variance of an  estimator</a:t>
            </a: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5" dirty="0">
                <a:latin typeface="Book Antiqua"/>
                <a:cs typeface="Book Antiqua"/>
              </a:rPr>
              <a:t>The variation in explanatory variable reduces the variance of the estimator</a:t>
            </a:r>
            <a:endParaRPr lang="en-US" sz="1100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dirty="0">
              <a:latin typeface="Book Antiqua"/>
              <a:cs typeface="Book Antiqua"/>
            </a:endParaRPr>
          </a:p>
          <a:p>
            <a:pPr marL="762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C4A167-28A0-4F4F-8BC7-FC7B540C51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13" t="37810" r="63438" b="48990"/>
          <a:stretch/>
        </p:blipFill>
        <p:spPr>
          <a:xfrm>
            <a:off x="563606" y="1225085"/>
            <a:ext cx="892088" cy="3580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6B7097-53FB-4714-9E8B-38EFAD08A8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856" t="88243" b="1187"/>
          <a:stretch/>
        </p:blipFill>
        <p:spPr>
          <a:xfrm>
            <a:off x="1485630" y="1251846"/>
            <a:ext cx="1009650" cy="2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47022"/>
      </p:ext>
    </p:extLst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828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G</a:t>
            </a:r>
            <a:r>
              <a:rPr spc="65" dirty="0"/>
              <a:t>AUSS</a:t>
            </a:r>
            <a:r>
              <a:rPr sz="1400" spc="65" dirty="0"/>
              <a:t>-M</a:t>
            </a:r>
            <a:r>
              <a:rPr spc="65" dirty="0"/>
              <a:t>ARKOV</a:t>
            </a:r>
            <a:r>
              <a:rPr spc="105" dirty="0"/>
              <a:t> </a:t>
            </a:r>
            <a:r>
              <a:rPr sz="1400" spc="60" dirty="0"/>
              <a:t>T</a:t>
            </a:r>
            <a:r>
              <a:rPr spc="60" dirty="0"/>
              <a:t>HEOREM</a:t>
            </a:r>
            <a:endParaRPr sz="1400"/>
          </a:p>
        </p:txBody>
      </p:sp>
      <p:sp>
        <p:nvSpPr>
          <p:cNvPr id="9" name="object 9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294" y="870761"/>
            <a:ext cx="3913504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Under the assumptions 1 - 5, the </a:t>
            </a:r>
            <a:r>
              <a:rPr sz="1100" i="1" spc="-10" dirty="0">
                <a:latin typeface="Book Antiqua"/>
                <a:cs typeface="Book Antiqua"/>
              </a:rPr>
              <a:t>OLS </a:t>
            </a:r>
            <a:r>
              <a:rPr sz="1100" i="1" spc="-5" dirty="0">
                <a:latin typeface="Book Antiqua"/>
                <a:cs typeface="Book Antiqua"/>
              </a:rPr>
              <a:t>estimator of </a:t>
            </a:r>
            <a:r>
              <a:rPr sz="1100" b="1" i="1" spc="35" dirty="0">
                <a:latin typeface="Arial"/>
                <a:cs typeface="Arial"/>
              </a:rPr>
              <a:t>β </a:t>
            </a:r>
            <a:r>
              <a:rPr sz="1100" i="1" spc="-5" dirty="0">
                <a:latin typeface="Book Antiqua"/>
                <a:cs typeface="Book Antiqua"/>
              </a:rPr>
              <a:t>is the best</a:t>
            </a:r>
            <a:r>
              <a:rPr sz="1100" i="1" spc="-6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linear  unbiased estimator (BLUE) of the </a:t>
            </a:r>
            <a:r>
              <a:rPr sz="1100" i="1" spc="-10" dirty="0">
                <a:latin typeface="Book Antiqua"/>
                <a:cs typeface="Book Antiqua"/>
              </a:rPr>
              <a:t>regression coefficients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1328149"/>
            <a:ext cx="3526790" cy="58913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NOTE: </a:t>
            </a:r>
            <a:r>
              <a:rPr sz="1100" spc="-5" dirty="0">
                <a:latin typeface="Book Antiqua"/>
                <a:cs typeface="Book Antiqua"/>
              </a:rPr>
              <a:t>assumption 6, </a:t>
            </a:r>
            <a:r>
              <a:rPr sz="1100" spc="-20" dirty="0">
                <a:latin typeface="Book Antiqua"/>
                <a:cs typeface="Book Antiqua"/>
              </a:rPr>
              <a:t>normality, </a:t>
            </a:r>
            <a:r>
              <a:rPr sz="1100" spc="-5" dirty="0">
                <a:latin typeface="Book Antiqua"/>
                <a:cs typeface="Book Antiqua"/>
              </a:rPr>
              <a:t>is not needed for this  </a:t>
            </a:r>
            <a:r>
              <a:rPr sz="1100" spc="-10" dirty="0">
                <a:latin typeface="Book Antiqua"/>
                <a:cs typeface="Book Antiqua"/>
              </a:rPr>
              <a:t>theorem</a:t>
            </a:r>
            <a:endParaRPr sz="11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47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Gauss-Markov </a:t>
            </a:r>
            <a:r>
              <a:rPr sz="1100" spc="-10" dirty="0">
                <a:latin typeface="Book Antiqua"/>
                <a:cs typeface="Book Antiqua"/>
              </a:rPr>
              <a:t>Theorem means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6D4A808-E8EA-4AD2-A152-7B613C0C4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65" y="2010818"/>
            <a:ext cx="4363885" cy="101851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4088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pc="25" dirty="0"/>
              <a:t>VALUE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 </a:t>
            </a:r>
            <a:r>
              <a:rPr spc="45" dirty="0"/>
              <a:t>ESTIMATE</a:t>
            </a:r>
            <a:r>
              <a:rPr spc="-114" dirty="0"/>
              <a:t> </a:t>
            </a:r>
            <a:r>
              <a:rPr sz="1400" spc="65" dirty="0"/>
              <a:t>(O</a:t>
            </a:r>
            <a:r>
              <a:rPr spc="65" dirty="0"/>
              <a:t>PTIONAL</a:t>
            </a:r>
            <a:r>
              <a:rPr sz="1400" spc="65" dirty="0"/>
              <a:t>)</a:t>
            </a:r>
            <a:endParaRPr sz="1400"/>
          </a:p>
        </p:txBody>
      </p:sp>
      <p:sp>
        <p:nvSpPr>
          <p:cNvPr id="13" name="object 13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007D77-8BCB-4C8F-B389-781EB87A1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5" y="564960"/>
            <a:ext cx="4286250" cy="272393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8493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 </a:t>
            </a:r>
            <a:r>
              <a:rPr spc="45" dirty="0"/>
              <a:t>ESTIMATE</a:t>
            </a:r>
            <a:r>
              <a:rPr spc="140" dirty="0"/>
              <a:t> </a:t>
            </a:r>
            <a:r>
              <a:rPr sz="1400" spc="65" dirty="0"/>
              <a:t>(O</a:t>
            </a:r>
            <a:r>
              <a:rPr spc="65" dirty="0"/>
              <a:t>PTIONAL</a:t>
            </a:r>
            <a:r>
              <a:rPr sz="1400" spc="65" dirty="0"/>
              <a:t>)</a:t>
            </a:r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763B41-3BAB-4CD3-BEE9-400EF4E5B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6" y="597426"/>
            <a:ext cx="4362450" cy="271266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324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ORMALITY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35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10" name="object 10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7F328A-96DD-473E-B0B9-0F7F885A1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6" y="516366"/>
            <a:ext cx="4191000" cy="286894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7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ONSISTENCY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1028736"/>
            <a:ext cx="35547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no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(Assumption 4),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is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consistent: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2054185"/>
            <a:ext cx="3697604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other </a:t>
            </a:r>
            <a:r>
              <a:rPr sz="1100" spc="-10" dirty="0">
                <a:latin typeface="Book Antiqua"/>
                <a:cs typeface="Book Antiqua"/>
              </a:rPr>
              <a:t>words: </a:t>
            </a:r>
            <a:r>
              <a:rPr sz="1100" spc="-5" dirty="0">
                <a:latin typeface="Book Antiqua"/>
                <a:cs typeface="Book Antiqua"/>
              </a:rPr>
              <a:t>as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observations </a:t>
            </a:r>
            <a:r>
              <a:rPr sz="1100" spc="-10" dirty="0">
                <a:latin typeface="Book Antiqua"/>
                <a:cs typeface="Book Antiqua"/>
              </a:rPr>
              <a:t>increases,  </a:t>
            </a:r>
            <a:r>
              <a:rPr sz="1100" spc="-5" dirty="0">
                <a:latin typeface="Book Antiqua"/>
                <a:cs typeface="Book Antiqua"/>
              </a:rPr>
              <a:t>the estimate </a:t>
            </a:r>
            <a:r>
              <a:rPr sz="1100" spc="-10" dirty="0">
                <a:latin typeface="Book Antiqua"/>
                <a:cs typeface="Book Antiqua"/>
              </a:rPr>
              <a:t>converges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value of the </a:t>
            </a:r>
            <a:r>
              <a:rPr sz="1100" spc="-10" dirty="0">
                <a:latin typeface="Book Antiqua"/>
                <a:cs typeface="Book Antiqua"/>
              </a:rPr>
              <a:t>coefficient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8EB263-3DF5-4F24-ACD2-77716BCC1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52" y="1512792"/>
            <a:ext cx="3393195" cy="43516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7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ONSISTENCY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768082"/>
            <a:ext cx="10413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85" dirty="0">
                <a:latin typeface="Arial Black"/>
                <a:cs typeface="Arial Black"/>
              </a:rPr>
              <a:t>e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38526" y="710004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746568"/>
            <a:ext cx="3068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As </a:t>
            </a:r>
            <a:r>
              <a:rPr sz="1100" spc="-5" dirty="0">
                <a:latin typeface="Book Antiqua"/>
                <a:cs typeface="Book Antiqua"/>
              </a:rPr>
              <a:t>long as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of </a:t>
            </a:r>
            <a:r>
              <a:rPr sz="1100" b="1" i="1" spc="35" dirty="0">
                <a:latin typeface="Arial"/>
                <a:cs typeface="Arial"/>
              </a:rPr>
              <a:t>β </a:t>
            </a:r>
            <a:r>
              <a:rPr sz="1100" spc="-5" dirty="0">
                <a:latin typeface="Book Antiqua"/>
                <a:cs typeface="Book Antiqua"/>
              </a:rPr>
              <a:t>is consistent,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8289" y="836902"/>
            <a:ext cx="3845560" cy="153416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735"/>
              </a:spcBef>
            </a:pPr>
            <a:r>
              <a:rPr sz="1100" spc="-10" dirty="0">
                <a:latin typeface="Book Antiqua"/>
                <a:cs typeface="Book Antiqua"/>
              </a:rPr>
              <a:t>residuals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consistent estimates of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term</a:t>
            </a:r>
            <a:endParaRPr sz="1100" dirty="0">
              <a:latin typeface="Book Antiqua"/>
              <a:cs typeface="Book Antiqua"/>
            </a:endParaRPr>
          </a:p>
          <a:p>
            <a:pPr marL="198755" marR="203200" indent="-148590">
              <a:lnSpc>
                <a:spcPct val="102600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consistent estimates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 test if it </a:t>
            </a:r>
            <a:r>
              <a:rPr sz="1100" spc="-10" dirty="0">
                <a:latin typeface="Book Antiqua"/>
                <a:cs typeface="Book Antiqua"/>
              </a:rPr>
              <a:t>satisfies </a:t>
            </a:r>
            <a:r>
              <a:rPr sz="1100" spc="-5" dirty="0">
                <a:latin typeface="Book Antiqua"/>
                <a:cs typeface="Book Antiqua"/>
              </a:rPr>
              <a:t>the classical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assumptions</a:t>
            </a:r>
            <a:endParaRPr sz="11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Moreover, </a:t>
            </a:r>
            <a:r>
              <a:rPr sz="1100" spc="-5" dirty="0">
                <a:latin typeface="Book Antiqua"/>
                <a:cs typeface="Book Antiqua"/>
              </a:rPr>
              <a:t>possible deviations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classical model can  be</a:t>
            </a:r>
            <a:r>
              <a:rPr sz="1100" spc="-10" dirty="0">
                <a:latin typeface="Book Antiqua"/>
                <a:cs typeface="Book Antiqua"/>
              </a:rPr>
              <a:t> corrected</a:t>
            </a:r>
            <a:endParaRPr sz="1100" dirty="0">
              <a:latin typeface="Book Antiqua"/>
              <a:cs typeface="Book Antiqua"/>
            </a:endParaRPr>
          </a:p>
          <a:p>
            <a:pPr marL="198755" marR="38989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 </a:t>
            </a:r>
            <a:r>
              <a:rPr sz="1100" spc="-5" dirty="0">
                <a:latin typeface="Book Antiqua"/>
                <a:cs typeface="Book Antiqua"/>
              </a:rPr>
              <a:t>a consequence, the assumption of </a:t>
            </a:r>
            <a:r>
              <a:rPr sz="1100" spc="-10" dirty="0">
                <a:latin typeface="Book Antiqua"/>
                <a:cs typeface="Book Antiqua"/>
              </a:rPr>
              <a:t>zero correlation  </a:t>
            </a:r>
            <a:r>
              <a:rPr sz="1100" spc="-5" dirty="0">
                <a:latin typeface="Book Antiqua"/>
                <a:cs typeface="Book Antiqua"/>
              </a:rPr>
              <a:t>between explanatory variables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term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1695" y="2490087"/>
            <a:ext cx="3508375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3035" algn="ctr">
              <a:lnSpc>
                <a:spcPct val="100000"/>
              </a:lnSpc>
              <a:spcBef>
                <a:spcPts val="90"/>
              </a:spcBef>
            </a:pPr>
            <a:endParaRPr lang="el-GR"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1130"/>
              </a:spcBef>
            </a:pPr>
            <a:r>
              <a:rPr sz="1100" spc="-5" dirty="0">
                <a:latin typeface="Book Antiqua"/>
                <a:cs typeface="Book Antiqua"/>
              </a:rPr>
              <a:t>is the most important one to satisfy in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F64834-7D98-42D0-8259-3F99158AA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782" y="2371062"/>
            <a:ext cx="1211855" cy="4021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59192"/>
            <a:ext cx="3783329" cy="26511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26364" indent="-148590">
              <a:lnSpc>
                <a:spcPct val="102600"/>
              </a:lnSpc>
              <a:spcBef>
                <a:spcPts val="55"/>
              </a:spcBef>
              <a:tabLst>
                <a:tab pos="824230" algn="l"/>
                <a:tab pos="1655445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expressed </a:t>
            </a:r>
            <a:r>
              <a:rPr sz="1100" spc="-5" dirty="0">
                <a:latin typeface="Book Antiqua"/>
                <a:cs typeface="Book Antiqua"/>
              </a:rPr>
              <a:t>the multivariate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model in matrix  notation	</a:t>
            </a: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</a:t>
            </a:r>
            <a:r>
              <a:rPr sz="1100" b="1" i="1" spc="-75" dirty="0">
                <a:latin typeface="Arial"/>
                <a:cs typeface="Arial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0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	</a:t>
            </a:r>
            <a:r>
              <a:rPr sz="1100" spc="-10" dirty="0">
                <a:latin typeface="Book Antiqua"/>
                <a:cs typeface="Book Antiqua"/>
              </a:rPr>
              <a:t>and we </a:t>
            </a:r>
            <a:r>
              <a:rPr sz="1100" spc="-5" dirty="0">
                <a:latin typeface="Book Antiqua"/>
                <a:cs typeface="Book Antiqua"/>
              </a:rPr>
              <a:t>found the formula of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estimate:</a:t>
            </a:r>
            <a:endParaRPr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2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listed the classical assumptions of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models:</a:t>
            </a:r>
            <a:endParaRPr sz="1100" dirty="0">
              <a:latin typeface="Book Antiqua"/>
              <a:cs typeface="Book Antiqua"/>
            </a:endParaRPr>
          </a:p>
          <a:p>
            <a:pPr marL="484505" marR="17780" indent="-171450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model linear in parameters, random sampling, explanatory  variables linearly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independent</a:t>
            </a:r>
            <a:endParaRPr sz="1000" dirty="0">
              <a:latin typeface="Book Antiqua"/>
              <a:cs typeface="Book Antiqua"/>
            </a:endParaRPr>
          </a:p>
          <a:p>
            <a:pPr marL="484505" marR="323850" indent="-171450">
              <a:lnSpc>
                <a:spcPct val="100000"/>
              </a:lnSpc>
              <a:spcBef>
                <a:spcPts val="24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(normally distributed)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with </a:t>
            </a:r>
            <a:r>
              <a:rPr sz="1000" spc="-10" dirty="0">
                <a:latin typeface="Book Antiqua"/>
                <a:cs typeface="Book Antiqua"/>
              </a:rPr>
              <a:t>zero </a:t>
            </a:r>
            <a:r>
              <a:rPr sz="1000" spc="-5" dirty="0">
                <a:latin typeface="Book Antiqua"/>
                <a:cs typeface="Book Antiqua"/>
              </a:rPr>
              <a:t>mean and  constant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variance</a:t>
            </a:r>
            <a:endParaRPr sz="1000" dirty="0">
              <a:latin typeface="Book Antiqua"/>
              <a:cs typeface="Book Antiqua"/>
            </a:endParaRPr>
          </a:p>
          <a:p>
            <a:pPr marL="484505" marR="490855" indent="-171450">
              <a:lnSpc>
                <a:spcPct val="100000"/>
              </a:lnSpc>
              <a:spcBef>
                <a:spcPts val="24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no correlation between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and explanatory  variables</a:t>
            </a:r>
            <a:endParaRPr sz="10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2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if these assumptions hold,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consistent (if no correlation between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4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unbiased (if no correlation between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5"/>
              </a:spcBef>
              <a:buFont typeface="Wingdings" panose="05000000000000000000" pitchFamily="2" charset="2"/>
              <a:buChar char="§"/>
            </a:pPr>
            <a:r>
              <a:rPr sz="1000" spc="-10" dirty="0">
                <a:latin typeface="Book Antiqua"/>
                <a:cs typeface="Book Antiqua"/>
              </a:rPr>
              <a:t>efficient </a:t>
            </a:r>
            <a:r>
              <a:rPr sz="1000" spc="-5" dirty="0">
                <a:latin typeface="Book Antiqua"/>
                <a:cs typeface="Book Antiqua"/>
              </a:rPr>
              <a:t>(if homoskedasticity and no autocorrelation of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normally distributed (if </a:t>
            </a:r>
            <a:r>
              <a:rPr sz="1000" b="1" i="1" spc="45" dirty="0">
                <a:latin typeface="Arial"/>
                <a:cs typeface="Arial"/>
              </a:rPr>
              <a:t>ε </a:t>
            </a:r>
            <a:r>
              <a:rPr sz="1000" spc="-5" dirty="0">
                <a:latin typeface="Book Antiqua"/>
                <a:cs typeface="Book Antiqua"/>
              </a:rPr>
              <a:t>normally</a:t>
            </a:r>
            <a:r>
              <a:rPr sz="1000" spc="-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distributed)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69402"/>
            <a:ext cx="3876675" cy="219583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11454" marR="510540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explained that the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must be  </a:t>
            </a:r>
            <a:r>
              <a:rPr sz="1100" spc="-10" dirty="0">
                <a:latin typeface="Book Antiqua"/>
                <a:cs typeface="Book Antiqua"/>
              </a:rPr>
              <a:t>present </a:t>
            </a:r>
            <a:r>
              <a:rPr sz="1100" spc="-5" dirty="0">
                <a:latin typeface="Book Antiqua"/>
                <a:cs typeface="Book Antiqua"/>
              </a:rPr>
              <a:t>in a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equation because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of:</a:t>
            </a:r>
            <a:endParaRPr sz="11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omission of many minor influences (unavailable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data)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measurement</a:t>
            </a:r>
            <a:r>
              <a:rPr sz="1000" spc="-10" dirty="0">
                <a:latin typeface="Book Antiqua"/>
                <a:cs typeface="Book Antiqua"/>
              </a:rPr>
              <a:t> error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possibly incorrect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stochastic character of unpredictable human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behavior</a:t>
            </a: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Remember </a:t>
            </a:r>
            <a:r>
              <a:rPr sz="1100" spc="-5" dirty="0">
                <a:latin typeface="Book Antiqua"/>
                <a:cs typeface="Book Antiqua"/>
              </a:rPr>
              <a:t>that all of these factors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included in the </a:t>
            </a:r>
            <a:r>
              <a:rPr sz="1100" spc="-10" dirty="0">
                <a:latin typeface="Book Antiqua"/>
                <a:cs typeface="Book Antiqua"/>
              </a:rPr>
              <a:t>error 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and may </a:t>
            </a:r>
            <a:r>
              <a:rPr sz="1100" spc="-5" dirty="0">
                <a:latin typeface="Book Antiqua"/>
                <a:cs typeface="Book Antiqua"/>
              </a:rPr>
              <a:t>alter its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properties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11454" marR="17018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determine the </a:t>
            </a:r>
            <a:r>
              <a:rPr sz="1100" spc="-10" dirty="0">
                <a:latin typeface="Book Antiqua"/>
                <a:cs typeface="Book Antiqua"/>
              </a:rPr>
              <a:t>properties  </a:t>
            </a:r>
            <a:r>
              <a:rPr sz="1100" spc="-5" dirty="0">
                <a:latin typeface="Book Antiqua"/>
                <a:cs typeface="Book Antiqua"/>
              </a:rPr>
              <a:t>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66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W</a:t>
            </a:r>
            <a:r>
              <a:rPr spc="45" dirty="0"/>
              <a:t>ARM</a:t>
            </a:r>
            <a:r>
              <a:rPr sz="1400" spc="45" dirty="0"/>
              <a:t>-</a:t>
            </a:r>
            <a:r>
              <a:rPr spc="45" dirty="0"/>
              <a:t>UP</a:t>
            </a:r>
            <a:r>
              <a:rPr spc="75" dirty="0"/>
              <a:t> </a:t>
            </a:r>
            <a:r>
              <a:rPr spc="60" dirty="0"/>
              <a:t>EXERCISE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90942"/>
            <a:ext cx="3835400" cy="251748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165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>
                <a:latin typeface="Book Antiqua"/>
                <a:cs typeface="Book Antiqua"/>
              </a:rPr>
              <a:t>You </a:t>
            </a:r>
            <a:r>
              <a:rPr sz="1100" spc="-10" dirty="0">
                <a:latin typeface="Book Antiqua"/>
                <a:cs typeface="Book Antiqua"/>
              </a:rPr>
              <a:t>receive </a:t>
            </a:r>
            <a:r>
              <a:rPr sz="1100" spc="-5" dirty="0">
                <a:latin typeface="Book Antiqua"/>
                <a:cs typeface="Book Antiqua"/>
              </a:rPr>
              <a:t>a unique dataset that includes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of all  citizens of Brno as well as their experience (number of  years spent working). </a:t>
            </a:r>
            <a:r>
              <a:rPr sz="1100" spc="-20" dirty="0">
                <a:latin typeface="Book Antiqua"/>
                <a:cs typeface="Book Antiqua"/>
              </a:rPr>
              <a:t>Obviously,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very curious  about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experience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wages.</a:t>
            </a:r>
            <a:endParaRPr sz="1100" dirty="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>
                <a:latin typeface="Book Antiqua"/>
                <a:cs typeface="Book Antiqua"/>
              </a:rPr>
              <a:t>You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an </a:t>
            </a:r>
            <a:r>
              <a:rPr sz="1100" spc="-10" dirty="0">
                <a:latin typeface="Book Antiqua"/>
                <a:cs typeface="Book Antiqua"/>
              </a:rPr>
              <a:t>OLS regression </a:t>
            </a:r>
            <a:r>
              <a:rPr sz="1100" spc="-5" dirty="0">
                <a:latin typeface="Book Antiqua"/>
                <a:cs typeface="Book Antiqua"/>
              </a:rPr>
              <a:t>of monthly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CZK 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years of experience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obtain the following  </a:t>
            </a:r>
            <a:r>
              <a:rPr sz="1100" spc="-10" dirty="0">
                <a:latin typeface="Book Antiqua"/>
                <a:cs typeface="Book Antiqua"/>
              </a:rPr>
              <a:t>results:</a:t>
            </a:r>
            <a:endParaRPr lang="en-US" sz="1100" spc="-10" dirty="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indent="-165100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Interpret the meaning of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i="1" spc="5" dirty="0">
                <a:latin typeface="Book Antiqua"/>
                <a:cs typeface="Book Antiqua"/>
              </a:rPr>
              <a:t>exper</a:t>
            </a:r>
            <a:r>
              <a:rPr sz="1050" i="1" spc="7" baseline="-11904" dirty="0">
                <a:latin typeface="Book Antiqua"/>
                <a:cs typeface="Book Antiqua"/>
              </a:rPr>
              <a:t>i</a:t>
            </a:r>
            <a:r>
              <a:rPr sz="1000" spc="5" dirty="0">
                <a:latin typeface="Book Antiqua"/>
                <a:cs typeface="Book Antiqua"/>
              </a:rPr>
              <a:t>.</a:t>
            </a:r>
            <a:endParaRPr sz="1000" dirty="0">
              <a:latin typeface="Book Antiqua"/>
              <a:cs typeface="Book Antiqua"/>
            </a:endParaRPr>
          </a:p>
          <a:p>
            <a:pPr marL="462915" marR="396240" indent="-164465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Use the estimates to determine the average wage of a  person with 1, 5, 20, and 40 years of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experience.</a:t>
            </a:r>
            <a:endParaRPr sz="1000" dirty="0">
              <a:latin typeface="Book Antiqua"/>
              <a:cs typeface="Book Antiqua"/>
            </a:endParaRPr>
          </a:p>
          <a:p>
            <a:pPr marL="462915" marR="434340" indent="-16446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Do the predicted wages seem realistic? Explain your  </a:t>
            </a:r>
            <a:r>
              <a:rPr sz="1000" spc="-15" dirty="0">
                <a:latin typeface="Book Antiqua"/>
                <a:cs typeface="Book Antiqua"/>
              </a:rPr>
              <a:t>answer.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17B85-AE3F-4B68-A4F2-312F9CD9D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1882775"/>
            <a:ext cx="2798284" cy="41313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567371"/>
            <a:ext cx="3815715" cy="27271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estimation formulas for multivariate</a:t>
            </a:r>
            <a:r>
              <a:rPr sz="1100" spc="-150" dirty="0">
                <a:latin typeface="Book Antiqua"/>
                <a:cs typeface="Book Antiqua"/>
              </a:rPr>
              <a:t> </a:t>
            </a:r>
            <a:r>
              <a:rPr lang="en-US" sz="1100" spc="-150" dirty="0">
                <a:latin typeface="Book Antiqua"/>
                <a:cs typeface="Book Antiqua"/>
              </a:rPr>
              <a:t>  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812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list the assumptions about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 explanatory variables that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required </a:t>
            </a:r>
            <a:r>
              <a:rPr sz="1100" spc="-5" dirty="0">
                <a:latin typeface="Book Antiqua"/>
                <a:cs typeface="Book Antiqua"/>
              </a:rPr>
              <a:t>in classical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20383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</a:t>
            </a:r>
            <a:r>
              <a:rPr sz="1100" spc="-10" dirty="0">
                <a:latin typeface="Book Antiqua"/>
                <a:cs typeface="Book Antiqua"/>
              </a:rPr>
              <a:t>show </a:t>
            </a:r>
            <a:r>
              <a:rPr sz="1100" spc="-5" dirty="0">
                <a:latin typeface="Book Antiqua"/>
                <a:cs typeface="Book Antiqua"/>
              </a:rPr>
              <a:t>that under these assumptions,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is the  best estimator available for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27813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rest </a:t>
            </a:r>
            <a:r>
              <a:rPr sz="1100" spc="-5" dirty="0">
                <a:latin typeface="Book Antiqua"/>
                <a:cs typeface="Book Antiqua"/>
              </a:rPr>
              <a:t>of the course will mostly deal in one </a:t>
            </a:r>
            <a:r>
              <a:rPr sz="1100" spc="-10" dirty="0">
                <a:latin typeface="Book Antiqua"/>
                <a:cs typeface="Book Antiqua"/>
              </a:rPr>
              <a:t>way </a:t>
            </a:r>
            <a:r>
              <a:rPr sz="1100" spc="-5" dirty="0">
                <a:latin typeface="Book Antiqua"/>
                <a:cs typeface="Book Antiqua"/>
              </a:rPr>
              <a:t>or  another with the question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to </a:t>
            </a:r>
            <a:r>
              <a:rPr sz="1100" spc="-10" dirty="0">
                <a:latin typeface="Book Antiqua"/>
                <a:cs typeface="Book Antiqua"/>
              </a:rPr>
              <a:t>do when </a:t>
            </a:r>
            <a:r>
              <a:rPr sz="1100" spc="-5" dirty="0">
                <a:latin typeface="Book Antiqua"/>
                <a:cs typeface="Book Antiqua"/>
              </a:rPr>
              <a:t>one of the  classical assumptions is not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met</a:t>
            </a:r>
            <a:endParaRPr sz="1100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  <a:spcBef>
                <a:spcPts val="1155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110"/>
              </a:spcBef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 - chapter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4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</a:pP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- chapters 5, 8, 9,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12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14952"/>
            <a:ext cx="3550285" cy="5219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ct val="121600"/>
              </a:lnSpc>
              <a:spcBef>
                <a:spcPts val="220"/>
              </a:spcBef>
            </a:pPr>
            <a:r>
              <a:rPr sz="1400" spc="55" dirty="0"/>
              <a:t>O</a:t>
            </a:r>
            <a:r>
              <a:rPr spc="55" dirty="0"/>
              <a:t>RDINARY </a:t>
            </a:r>
            <a:r>
              <a:rPr sz="1400" spc="55" dirty="0"/>
              <a:t>L</a:t>
            </a:r>
            <a:r>
              <a:rPr spc="55" dirty="0"/>
              <a:t>EAST </a:t>
            </a:r>
            <a:r>
              <a:rPr sz="1400" spc="60" dirty="0"/>
              <a:t>S</a:t>
            </a:r>
            <a:r>
              <a:rPr spc="60" dirty="0"/>
              <a:t>QUARES </a:t>
            </a:r>
            <a:r>
              <a:rPr spc="50" dirty="0"/>
              <a:t>WITH </a:t>
            </a:r>
            <a:r>
              <a:rPr spc="55" dirty="0"/>
              <a:t>SEVERAL  </a:t>
            </a:r>
            <a:r>
              <a:rPr spc="45" dirty="0"/>
              <a:t>EXPLANATORY</a:t>
            </a:r>
            <a:r>
              <a:rPr spc="13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82458"/>
            <a:ext cx="3757295" cy="17780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431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Usually,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15" dirty="0">
                <a:latin typeface="Book Antiqua"/>
                <a:cs typeface="Book Antiqua"/>
              </a:rPr>
              <a:t>are more </a:t>
            </a:r>
            <a:r>
              <a:rPr sz="1100" spc="-5" dirty="0">
                <a:latin typeface="Book Antiqua"/>
                <a:cs typeface="Book Antiqua"/>
              </a:rPr>
              <a:t>than one explanatory variables in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3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Multivariate model with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explanatory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  <a:p>
            <a:pPr marL="269875" algn="ctr">
              <a:lnSpc>
                <a:spcPct val="100000"/>
              </a:lnSpc>
              <a:spcBef>
                <a:spcPts val="775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</a:t>
            </a:r>
            <a:r>
              <a:rPr sz="1200" i="1" spc="217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65" dirty="0">
                <a:latin typeface="Century Gothic"/>
                <a:cs typeface="Century Gothic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ik</a:t>
            </a:r>
            <a:r>
              <a:rPr sz="1200" i="1" spc="142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 observations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30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n</a:t>
            </a:r>
            <a:r>
              <a:rPr sz="1100" spc="-5" dirty="0">
                <a:latin typeface="Book Antiqua"/>
                <a:cs typeface="Book Antiqua"/>
              </a:rPr>
              <a:t>,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r>
              <a:rPr sz="1100" spc="-5" dirty="0">
                <a:latin typeface="Book Antiqua"/>
                <a:cs typeface="Book Antiqua"/>
              </a:rPr>
              <a:t> have:</a:t>
            </a:r>
            <a:endParaRPr sz="1100">
              <a:latin typeface="Book Antiqua"/>
              <a:cs typeface="Book Antiqua"/>
            </a:endParaRPr>
          </a:p>
          <a:p>
            <a:pPr marL="252729" algn="ctr">
              <a:lnSpc>
                <a:spcPct val="100000"/>
              </a:lnSpc>
              <a:spcBef>
                <a:spcPts val="775"/>
              </a:spcBef>
              <a:tabLst>
                <a:tab pos="505459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8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  <a:p>
            <a:pPr marL="252729" algn="ctr">
              <a:lnSpc>
                <a:spcPct val="100000"/>
              </a:lnSpc>
              <a:spcBef>
                <a:spcPts val="334"/>
              </a:spcBef>
              <a:tabLst>
                <a:tab pos="505459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0416" dirty="0">
                <a:latin typeface="Book Antiqua"/>
                <a:cs typeface="Book Antiqua"/>
              </a:rPr>
              <a:t>2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8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21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baseline="-13888" dirty="0">
                <a:latin typeface="Book Antiqua"/>
                <a:cs typeface="Book Antiqua"/>
              </a:rPr>
              <a:t>2</a:t>
            </a:r>
            <a:r>
              <a:rPr sz="1200" i="1" baseline="-13888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spc="30" baseline="-10416" dirty="0">
                <a:latin typeface="Book Antiqua"/>
                <a:cs typeface="Book Antiqua"/>
              </a:rPr>
              <a:t>2</a:t>
            </a:r>
            <a:endParaRPr sz="1200" baseline="-10416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3822" y="2599892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69262" y="2599892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8478" y="2606723"/>
            <a:ext cx="281495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47955">
              <a:lnSpc>
                <a:spcPct val="100000"/>
              </a:lnSpc>
              <a:spcBef>
                <a:spcPts val="434"/>
              </a:spcBef>
              <a:tabLst>
                <a:tab pos="542925" algn="l"/>
              </a:tabLst>
            </a:pPr>
            <a:r>
              <a:rPr sz="1100" spc="-5" dirty="0">
                <a:latin typeface="Book Antiqua"/>
                <a:cs typeface="Book Antiqua"/>
              </a:rPr>
              <a:t>.	.</a:t>
            </a:r>
            <a:endParaRPr sz="110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34"/>
              </a:spcBef>
              <a:tabLst>
                <a:tab pos="308610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0416" dirty="0">
                <a:latin typeface="Book Antiqua"/>
                <a:cs typeface="Book Antiqua"/>
              </a:rPr>
              <a:t>n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9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n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0416" dirty="0">
                <a:latin typeface="Book Antiqua"/>
                <a:cs typeface="Book Antiqua"/>
              </a:rPr>
              <a:t>n</a:t>
            </a:r>
            <a:r>
              <a:rPr sz="1200" spc="-7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i="1" spc="-7" baseline="-13888" dirty="0">
                <a:latin typeface="Book Antiqua"/>
                <a:cs typeface="Book Antiqua"/>
              </a:rPr>
              <a:t>k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nk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0416" dirty="0">
                <a:latin typeface="Book Antiqua"/>
                <a:cs typeface="Book Antiqua"/>
              </a:rPr>
              <a:t>n</a:t>
            </a:r>
            <a:endParaRPr sz="1200" baseline="-10416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875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M</a:t>
            </a:r>
            <a:r>
              <a:rPr spc="45" dirty="0"/>
              <a:t>ATRIX</a:t>
            </a:r>
            <a:r>
              <a:rPr spc="100" dirty="0"/>
              <a:t> </a:t>
            </a:r>
            <a:r>
              <a:rPr spc="35" dirty="0"/>
              <a:t>NOTATION</a:t>
            </a:r>
            <a:endParaRPr sz="1400"/>
          </a:p>
        </p:txBody>
      </p:sp>
      <p:sp>
        <p:nvSpPr>
          <p:cNvPr id="42" name="object 4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883525"/>
            <a:ext cx="198120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write in matrix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4395" y="2223603"/>
            <a:ext cx="2177415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or in a </a:t>
            </a:r>
            <a:r>
              <a:rPr sz="1100" spc="-10" dirty="0">
                <a:latin typeface="Book Antiqua"/>
                <a:cs typeface="Book Antiqua"/>
              </a:rPr>
              <a:t>simplified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notation:</a:t>
            </a:r>
            <a:endParaRPr sz="1100" dirty="0">
              <a:latin typeface="Book Antiqua"/>
              <a:cs typeface="Book Antiqua"/>
            </a:endParaRPr>
          </a:p>
          <a:p>
            <a:pPr marR="5080" algn="r">
              <a:lnSpc>
                <a:spcPct val="100000"/>
              </a:lnSpc>
              <a:spcBef>
                <a:spcPts val="1130"/>
              </a:spcBef>
            </a:pPr>
            <a:r>
              <a:rPr lang="en-US" sz="1100" b="1" spc="-10" dirty="0">
                <a:latin typeface="Book Antiqua"/>
                <a:cs typeface="Book Antiqua"/>
              </a:rPr>
              <a:t>Y</a:t>
            </a:r>
            <a:r>
              <a:rPr sz="1100" b="1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" dirty="0">
                <a:latin typeface="Garamond"/>
                <a:cs typeface="Garamond"/>
              </a:rPr>
              <a:t>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</a:t>
            </a:r>
            <a:r>
              <a:rPr sz="1100" b="1" i="1" spc="-50" dirty="0">
                <a:latin typeface="Arial"/>
                <a:cs typeface="Arial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55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7C882CDC-27F8-4D55-A223-81C146740B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566"/>
          <a:stretch/>
        </p:blipFill>
        <p:spPr>
          <a:xfrm>
            <a:off x="171450" y="1123436"/>
            <a:ext cx="4303278" cy="1100167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241B635-9C65-466B-A119-1A28496E9D2B}"/>
              </a:ext>
            </a:extLst>
          </p:cNvPr>
          <p:cNvSpPr txBox="1"/>
          <p:nvPr/>
        </p:nvSpPr>
        <p:spPr>
          <a:xfrm>
            <a:off x="2609850" y="1255229"/>
            <a:ext cx="762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B918A65-919A-4A04-869D-BB17EC71B11F}"/>
              </a:ext>
            </a:extLst>
          </p:cNvPr>
          <p:cNvSpPr txBox="1"/>
          <p:nvPr/>
        </p:nvSpPr>
        <p:spPr>
          <a:xfrm>
            <a:off x="2609850" y="1455333"/>
            <a:ext cx="762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k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59" y="271891"/>
            <a:ext cx="4487315" cy="176908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ct val="106700"/>
              </a:lnSpc>
              <a:spcBef>
                <a:spcPts val="20"/>
              </a:spcBef>
            </a:pPr>
            <a:r>
              <a:rPr sz="1100" spc="65" dirty="0"/>
              <a:t>OLS </a:t>
            </a:r>
            <a:r>
              <a:rPr sz="1100" spc="10" dirty="0"/>
              <a:t>- </a:t>
            </a:r>
            <a:r>
              <a:rPr sz="1050" spc="40" dirty="0"/>
              <a:t>DERIVATION </a:t>
            </a:r>
            <a:r>
              <a:rPr sz="1050" spc="50" dirty="0"/>
              <a:t>UNDER </a:t>
            </a:r>
            <a:r>
              <a:rPr sz="1050" spc="40" dirty="0"/>
              <a:t>MATRIX  </a:t>
            </a:r>
            <a:r>
              <a:rPr sz="1050" spc="65" dirty="0"/>
              <a:t>NOTATION</a:t>
            </a:r>
            <a:r>
              <a:rPr sz="1100" spc="65" dirty="0"/>
              <a:t>(OPTIONAL)</a:t>
            </a:r>
            <a:endParaRPr sz="11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6CDC03-C817-441A-AB4C-06057478A6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73"/>
          <a:stretch/>
        </p:blipFill>
        <p:spPr>
          <a:xfrm>
            <a:off x="99859" y="575795"/>
            <a:ext cx="3787721" cy="261306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</TotalTime>
  <Words>2367</Words>
  <Application>Microsoft Office PowerPoint</Application>
  <PresentationFormat>Custom</PresentationFormat>
  <Paragraphs>274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Arial Black</vt:lpstr>
      <vt:lpstr>Avenir Next LT Pro</vt:lpstr>
      <vt:lpstr>Book Antiqua</vt:lpstr>
      <vt:lpstr>Calibri</vt:lpstr>
      <vt:lpstr>Century Gothic</vt:lpstr>
      <vt:lpstr>Garamond</vt:lpstr>
      <vt:lpstr>Goudy Stout</vt:lpstr>
      <vt:lpstr>Lucida Sans Unicode</vt:lpstr>
      <vt:lpstr>Times New Roman</vt:lpstr>
      <vt:lpstr>Wingdings</vt:lpstr>
      <vt:lpstr>Office Theme</vt:lpstr>
      <vt:lpstr>LECTURE 3</vt:lpstr>
      <vt:lpstr>REVISION: THE PREVIOUS LECTURE</vt:lpstr>
      <vt:lpstr>REVISION: THE PREVIOUS LECTURE</vt:lpstr>
      <vt:lpstr>REVISION: THE PREVIOUS LECTURE</vt:lpstr>
      <vt:lpstr>WARM-UP EXERCISE</vt:lpstr>
      <vt:lpstr>ON TODAY’S LECTURE</vt:lpstr>
      <vt:lpstr>ORDINARY LEAST SQUARES WITH SEVERAL  EXPLANATORY VARIABLES</vt:lpstr>
      <vt:lpstr>MATRIX NOTATION</vt:lpstr>
      <vt:lpstr>OLS - DERIVATION UNDER MATRIX  NOTATION(OPTIONAL)</vt:lpstr>
      <vt:lpstr>MEANING OF REGRESSION COEFFICIENT</vt:lpstr>
      <vt:lpstr>EXERCISE</vt:lpstr>
      <vt:lpstr>THE CLASSICAL ASSUMPTIONS</vt:lpstr>
      <vt:lpstr>1. LINEARITY IN PARAMETERS</vt:lpstr>
      <vt:lpstr>EXERCISE</vt:lpstr>
      <vt:lpstr>EXERCISE</vt:lpstr>
      <vt:lpstr>PowerPoint Presentation</vt:lpstr>
      <vt:lpstr>3. NO PERFECT COLLINEARITY</vt:lpstr>
      <vt:lpstr>3. NO PERFECT COLLINEARITY</vt:lpstr>
      <vt:lpstr>EXERCISE</vt:lpstr>
      <vt:lpstr>4. BEFORE ZERO CONDITIONAL MEAN</vt:lpstr>
      <vt:lpstr>4. ZERO CONDITIONAL MEAN</vt:lpstr>
      <vt:lpstr>5. HOMOSKEDASTICITY</vt:lpstr>
      <vt:lpstr>PowerPoint Presentation</vt:lpstr>
      <vt:lpstr>PowerPoint Presentation</vt:lpstr>
      <vt:lpstr>5. HOMOSKEDASTICITY </vt:lpstr>
      <vt:lpstr>PowerPoint Presentation</vt:lpstr>
      <vt:lpstr>6. NORMALITY OF THE ERROR TERM</vt:lpstr>
      <vt:lpstr>PROPERTIES OF THE OLS ESTIMATE</vt:lpstr>
      <vt:lpstr>EXPECTED VALUE OF THE OLS  ESTIMATOR</vt:lpstr>
      <vt:lpstr>VARIANCE OF THE OLS  ESTIMATOR</vt:lpstr>
      <vt:lpstr>GAUSS-MARKOV THEOREM</vt:lpstr>
      <vt:lpstr>EXPECTED VALUE OF THE OLS ESTIMATE (OPTIONAL)</vt:lpstr>
      <vt:lpstr>VARIANCE OF THE OLS ESTIMATE (OPTIONAL)</vt:lpstr>
      <vt:lpstr>NORMALITY OF THE OLS ESTIMATE</vt:lpstr>
      <vt:lpstr>CONSISTENCY OF THE OLS ESTIMATE</vt:lpstr>
      <vt:lpstr>CONSISTENCY OF THE OLS ESTIMATE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cp:lastModifiedBy>Dali Laxton</cp:lastModifiedBy>
  <cp:revision>38</cp:revision>
  <dcterms:created xsi:type="dcterms:W3CDTF">2020-10-17T14:11:11Z</dcterms:created>
  <dcterms:modified xsi:type="dcterms:W3CDTF">2023-03-02T21:56:12Z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2019-10-03T00:00:00Z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2020-10-17T00:00:00Z</vt:filetime>
  </property>
</Properties>
</file>