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5.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6.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7" r:id="rId2"/>
    <p:sldId id="277" r:id="rId3"/>
    <p:sldId id="328" r:id="rId4"/>
    <p:sldId id="278" r:id="rId5"/>
    <p:sldId id="334" r:id="rId6"/>
    <p:sldId id="298" r:id="rId7"/>
    <p:sldId id="299" r:id="rId8"/>
    <p:sldId id="335" r:id="rId9"/>
    <p:sldId id="329" r:id="rId10"/>
    <p:sldId id="330" r:id="rId11"/>
    <p:sldId id="332" r:id="rId12"/>
    <p:sldId id="331" r:id="rId13"/>
    <p:sldId id="333" r:id="rId14"/>
    <p:sldId id="301" r:id="rId15"/>
    <p:sldId id="302" r:id="rId16"/>
    <p:sldId id="303" r:id="rId17"/>
    <p:sldId id="304" r:id="rId18"/>
    <p:sldId id="306" r:id="rId19"/>
    <p:sldId id="307" r:id="rId20"/>
    <p:sldId id="308" r:id="rId21"/>
    <p:sldId id="279" r:id="rId22"/>
    <p:sldId id="280" r:id="rId23"/>
    <p:sldId id="309" r:id="rId24"/>
    <p:sldId id="310" r:id="rId25"/>
    <p:sldId id="311" r:id="rId26"/>
    <p:sldId id="312" r:id="rId27"/>
    <p:sldId id="313" r:id="rId28"/>
    <p:sldId id="314" r:id="rId29"/>
    <p:sldId id="315" r:id="rId30"/>
    <p:sldId id="281" r:id="rId31"/>
    <p:sldId id="282" r:id="rId32"/>
    <p:sldId id="316" r:id="rId33"/>
    <p:sldId id="317" r:id="rId34"/>
    <p:sldId id="318" r:id="rId35"/>
    <p:sldId id="283" r:id="rId36"/>
    <p:sldId id="327" r:id="rId37"/>
    <p:sldId id="284" r:id="rId38"/>
    <p:sldId id="285" r:id="rId39"/>
    <p:sldId id="286" r:id="rId40"/>
    <p:sldId id="319" r:id="rId41"/>
    <p:sldId id="322" r:id="rId42"/>
    <p:sldId id="323" r:id="rId43"/>
    <p:sldId id="324"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952" autoAdjust="0"/>
  </p:normalViewPr>
  <p:slideViewPr>
    <p:cSldViewPr>
      <p:cViewPr varScale="1">
        <p:scale>
          <a:sx n="72" d="100"/>
          <a:sy n="72" d="100"/>
        </p:scale>
        <p:origin x="176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8A6303-5BE9-444C-9FFF-4668858CA6CB}" type="datetimeFigureOut">
              <a:rPr lang="en-US" smtClean="0"/>
              <a:t>3/7/2023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C88D3E-2E9F-4039-BE95-2D70F320CA26}" type="slidenum">
              <a:rPr lang="en-US" smtClean="0"/>
              <a:t>‹#›</a:t>
            </a:fld>
            <a:endParaRPr lang="en-US" dirty="0"/>
          </a:p>
        </p:txBody>
      </p:sp>
    </p:spTree>
    <p:extLst>
      <p:ext uri="{BB962C8B-B14F-4D97-AF65-F5344CB8AC3E}">
        <p14:creationId xmlns:p14="http://schemas.microsoft.com/office/powerpoint/2010/main" val="3650484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example of impact of age on fighters’ performance</a:t>
            </a:r>
          </a:p>
        </p:txBody>
      </p:sp>
      <p:sp>
        <p:nvSpPr>
          <p:cNvPr id="4" name="Slide Number Placeholder 3"/>
          <p:cNvSpPr>
            <a:spLocks noGrp="1"/>
          </p:cNvSpPr>
          <p:nvPr>
            <p:ph type="sldNum" sz="quarter" idx="5"/>
          </p:nvPr>
        </p:nvSpPr>
        <p:spPr/>
        <p:txBody>
          <a:bodyPr/>
          <a:lstStyle/>
          <a:p>
            <a:fld id="{D6C88D3E-2E9F-4039-BE95-2D70F320CA26}" type="slidenum">
              <a:rPr lang="en-US" smtClean="0"/>
              <a:t>4</a:t>
            </a:fld>
            <a:endParaRPr lang="en-US" dirty="0"/>
          </a:p>
        </p:txBody>
      </p:sp>
    </p:spTree>
    <p:extLst>
      <p:ext uri="{BB962C8B-B14F-4D97-AF65-F5344CB8AC3E}">
        <p14:creationId xmlns:p14="http://schemas.microsoft.com/office/powerpoint/2010/main" val="4056745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in </a:t>
            </a:r>
            <a:r>
              <a:rPr lang="en-US" dirty="0" err="1"/>
              <a:t>gretl</a:t>
            </a:r>
            <a:r>
              <a:rPr lang="en-US" dirty="0"/>
              <a:t> normality of residuals. </a:t>
            </a:r>
            <a:r>
              <a:rPr lang="en-US" b="0" i="0" dirty="0">
                <a:solidFill>
                  <a:srgbClr val="202124"/>
                </a:solidFill>
                <a:effectLst/>
                <a:latin typeface="arial" panose="020B0604020202020204" pitchFamily="34" charset="0"/>
              </a:rPr>
              <a:t>The </a:t>
            </a:r>
            <a:r>
              <a:rPr lang="en-US" b="1" i="0" dirty="0">
                <a:solidFill>
                  <a:srgbClr val="202124"/>
                </a:solidFill>
                <a:effectLst/>
                <a:latin typeface="arial" panose="020B0604020202020204" pitchFamily="34" charset="0"/>
              </a:rPr>
              <a:t>central limit theorem</a:t>
            </a:r>
            <a:r>
              <a:rPr lang="en-US" b="0" i="0" dirty="0">
                <a:solidFill>
                  <a:srgbClr val="202124"/>
                </a:solidFill>
                <a:effectLst/>
                <a:latin typeface="arial" panose="020B0604020202020204" pitchFamily="34" charset="0"/>
              </a:rPr>
              <a:t> states that if you have a population with mean μ and standard deviation σ and take sufficiently large random samples from the population with replacement  (&gt;30), then the distribution of the sample means will be approximately normally distributed with mean equal to the population mean, regardless of the fact whether the original population distribution was normal or not. </a:t>
            </a:r>
            <a:endParaRPr lang="en-US" dirty="0"/>
          </a:p>
          <a:p>
            <a:endParaRPr lang="en-US" dirty="0"/>
          </a:p>
        </p:txBody>
      </p:sp>
      <p:sp>
        <p:nvSpPr>
          <p:cNvPr id="4" name="Slide Number Placeholder 3"/>
          <p:cNvSpPr>
            <a:spLocks noGrp="1"/>
          </p:cNvSpPr>
          <p:nvPr>
            <p:ph type="sldNum" sz="quarter" idx="5"/>
          </p:nvPr>
        </p:nvSpPr>
        <p:spPr/>
        <p:txBody>
          <a:bodyPr/>
          <a:lstStyle/>
          <a:p>
            <a:fld id="{D6C88D3E-2E9F-4039-BE95-2D70F320CA26}" type="slidenum">
              <a:rPr lang="en-US" smtClean="0"/>
              <a:t>6</a:t>
            </a:fld>
            <a:endParaRPr lang="en-US" dirty="0"/>
          </a:p>
        </p:txBody>
      </p:sp>
    </p:spTree>
    <p:extLst>
      <p:ext uri="{BB962C8B-B14F-4D97-AF65-F5344CB8AC3E}">
        <p14:creationId xmlns:p14="http://schemas.microsoft.com/office/powerpoint/2010/main" val="1779754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C88D3E-2E9F-4039-BE95-2D70F320CA26}" type="slidenum">
              <a:rPr lang="en-US" smtClean="0"/>
              <a:t>7</a:t>
            </a:fld>
            <a:endParaRPr lang="en-US" dirty="0"/>
          </a:p>
        </p:txBody>
      </p:sp>
    </p:spTree>
    <p:extLst>
      <p:ext uri="{BB962C8B-B14F-4D97-AF65-F5344CB8AC3E}">
        <p14:creationId xmlns:p14="http://schemas.microsoft.com/office/powerpoint/2010/main" val="2157178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767673"/>
                </a:solidFill>
                <a:effectLst/>
                <a:latin typeface="droid sans"/>
              </a:rPr>
              <a:t>in the graph above, the gray color shows the skewed distribution of the values in the population. The other colors represent the sampling distributions of the means for different sample sizes. The red color shows the distribution of means when your sample size is 5. Blue denotes a sample size of 20. Green is 40. The red curve (n=5) is still skewed a bit, but the blue and green (20 and 40) are not visibly skewed.</a:t>
            </a:r>
          </a:p>
          <a:p>
            <a:pPr algn="l"/>
            <a:r>
              <a:rPr lang="en-US" b="0" i="0" dirty="0">
                <a:solidFill>
                  <a:srgbClr val="767673"/>
                </a:solidFill>
                <a:effectLst/>
                <a:latin typeface="droid sans"/>
              </a:rPr>
              <a:t>As the sample size increases, the sampling distributions more closely approximate the normal distribution and become more tightly clustered around the population mean—just as the central limit theorem states!</a:t>
            </a:r>
          </a:p>
          <a:p>
            <a:endParaRPr lang="en-US" dirty="0"/>
          </a:p>
        </p:txBody>
      </p:sp>
      <p:sp>
        <p:nvSpPr>
          <p:cNvPr id="4" name="Slide Number Placeholder 3"/>
          <p:cNvSpPr>
            <a:spLocks noGrp="1"/>
          </p:cNvSpPr>
          <p:nvPr>
            <p:ph type="sldNum" sz="quarter" idx="5"/>
          </p:nvPr>
        </p:nvSpPr>
        <p:spPr/>
        <p:txBody>
          <a:bodyPr/>
          <a:lstStyle/>
          <a:p>
            <a:fld id="{D6C88D3E-2E9F-4039-BE95-2D70F320CA26}" type="slidenum">
              <a:rPr lang="en-US" smtClean="0"/>
              <a:t>8</a:t>
            </a:fld>
            <a:endParaRPr lang="en-US" dirty="0"/>
          </a:p>
        </p:txBody>
      </p:sp>
    </p:spTree>
    <p:extLst>
      <p:ext uri="{BB962C8B-B14F-4D97-AF65-F5344CB8AC3E}">
        <p14:creationId xmlns:p14="http://schemas.microsoft.com/office/powerpoint/2010/main" val="1093889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C88D3E-2E9F-4039-BE95-2D70F320CA26}" type="slidenum">
              <a:rPr lang="en-US" smtClean="0"/>
              <a:t>22</a:t>
            </a:fld>
            <a:endParaRPr lang="en-US" dirty="0"/>
          </a:p>
        </p:txBody>
      </p:sp>
    </p:spTree>
    <p:extLst>
      <p:ext uri="{BB962C8B-B14F-4D97-AF65-F5344CB8AC3E}">
        <p14:creationId xmlns:p14="http://schemas.microsoft.com/office/powerpoint/2010/main" val="1000378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Interpretation is different with linear-log -&gt; if we increase x by 1%, y increases by Beta/100 </a:t>
            </a:r>
            <a:r>
              <a:rPr lang="en-US" b="1" dirty="0"/>
              <a:t>units</a:t>
            </a:r>
            <a:r>
              <a:rPr lang="en-US" dirty="0"/>
              <a:t>. log-linear -&gt; if we increase x by 1, y increases by 100%*Beta</a:t>
            </a:r>
          </a:p>
        </p:txBody>
      </p:sp>
      <p:sp>
        <p:nvSpPr>
          <p:cNvPr id="4" name="Slide Number Placeholder 3"/>
          <p:cNvSpPr>
            <a:spLocks noGrp="1"/>
          </p:cNvSpPr>
          <p:nvPr>
            <p:ph type="sldNum" sz="quarter" idx="5"/>
          </p:nvPr>
        </p:nvSpPr>
        <p:spPr/>
        <p:txBody>
          <a:bodyPr/>
          <a:lstStyle/>
          <a:p>
            <a:fld id="{D6C88D3E-2E9F-4039-BE95-2D70F320CA26}" type="slidenum">
              <a:rPr lang="en-US" smtClean="0"/>
              <a:t>23</a:t>
            </a:fld>
            <a:endParaRPr lang="en-US" dirty="0"/>
          </a:p>
        </p:txBody>
      </p:sp>
    </p:spTree>
    <p:extLst>
      <p:ext uri="{BB962C8B-B14F-4D97-AF65-F5344CB8AC3E}">
        <p14:creationId xmlns:p14="http://schemas.microsoft.com/office/powerpoint/2010/main" val="3192291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2278CCA-3122-41DD-BB09-B400778D5509}" type="datetime1">
              <a:rPr lang="en-US" smtClean="0"/>
              <a:t>3/7/2023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6783B1-9495-45C2-9F2B-F5E60AB73181}" type="datetime1">
              <a:rPr lang="en-US" smtClean="0"/>
              <a:t>3/7/2023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D1C0B7-A3EE-447D-9621-9A2B315AB67C}" type="datetime1">
              <a:rPr lang="en-US" smtClean="0"/>
              <a:t>3/7/2023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B12622-6A82-46EF-828D-F49DDE7034ED}" type="datetime1">
              <a:rPr lang="en-US" smtClean="0"/>
              <a:t>3/7/2023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86E5B0-ED8C-4AFD-A166-7C1CE03F0E7B}" type="datetime1">
              <a:rPr lang="en-US" smtClean="0"/>
              <a:t>3/7/2023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B2D9E8-D3E0-4759-8693-D1CFE80CE864}" type="datetime1">
              <a:rPr lang="en-US" smtClean="0"/>
              <a:t>3/7/2023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BDA5C3E-2341-45AB-9B91-69DAB3C0CECB}" type="datetime1">
              <a:rPr lang="en-US" smtClean="0"/>
              <a:t>3/7/2023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E02F8AF-1CA6-4D9C-8012-32B6433EEEC6}" type="datetime1">
              <a:rPr lang="en-US" smtClean="0"/>
              <a:t>3/7/2023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53EC29-8268-40CE-AA14-010EB0BEC1D9}" type="datetime1">
              <a:rPr lang="en-US" smtClean="0"/>
              <a:t>3/7/2023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7AB454-172F-4421-A788-38B93270C112}" type="datetime1">
              <a:rPr lang="en-US" smtClean="0"/>
              <a:t>3/7/2023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14DF27-027B-473E-9A4A-4A6778F447BF}" type="datetime1">
              <a:rPr lang="en-US" smtClean="0"/>
              <a:t>3/7/2023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F8D7EC-9BE5-4E66-A3A4-738A0FBDB92E}" type="datetime1">
              <a:rPr lang="en-US" smtClean="0"/>
              <a:t>3/7/2023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jpeg"/></Relationships>
</file>

<file path=ppt/slides/_rels/slide17.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tags" Target="../tags/tag11.xml"/><Relationship Id="rId7" Type="http://schemas.openxmlformats.org/officeDocument/2006/relationships/image" Target="../media/image14.png"/><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13.png"/><Relationship Id="rId5" Type="http://schemas.openxmlformats.org/officeDocument/2006/relationships/slideLayout" Target="../slideLayouts/slideLayout2.xml"/><Relationship Id="rId4" Type="http://schemas.openxmlformats.org/officeDocument/2006/relationships/tags" Target="../tags/tag12.xml"/><Relationship Id="rId9" Type="http://schemas.openxmlformats.org/officeDocument/2006/relationships/image" Target="../media/image16.png"/></Relationships>
</file>

<file path=ppt/slides/_rels/slide18.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tags" Target="../tags/tag15.xml"/><Relationship Id="rId7" Type="http://schemas.openxmlformats.org/officeDocument/2006/relationships/image" Target="../media/image18.png"/><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17.png"/><Relationship Id="rId5" Type="http://schemas.openxmlformats.org/officeDocument/2006/relationships/slideLayout" Target="../slideLayouts/slideLayout2.xml"/><Relationship Id="rId4" Type="http://schemas.openxmlformats.org/officeDocument/2006/relationships/tags" Target="../tags/tag16.xml"/><Relationship Id="rId9" Type="http://schemas.openxmlformats.org/officeDocument/2006/relationships/image" Target="../media/image20.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image" Target="../media/image22.png"/><Relationship Id="rId5" Type="http://schemas.openxmlformats.org/officeDocument/2006/relationships/image" Target="../media/image11.png"/><Relationship Id="rId4" Type="http://schemas.openxmlformats.org/officeDocument/2006/relationships/image" Target="../media/image2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tags" Target="../tags/tag21.xml"/><Relationship Id="rId7" Type="http://schemas.openxmlformats.org/officeDocument/2006/relationships/image" Target="../media/image24.png"/><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23.png"/><Relationship Id="rId5" Type="http://schemas.openxmlformats.org/officeDocument/2006/relationships/slideLayout" Target="../slideLayouts/slideLayout2.xml"/><Relationship Id="rId4" Type="http://schemas.openxmlformats.org/officeDocument/2006/relationships/tags" Target="../tags/tag22.xml"/><Relationship Id="rId9" Type="http://schemas.openxmlformats.org/officeDocument/2006/relationships/image" Target="../media/image26.png"/></Relationships>
</file>

<file path=ppt/slides/_rels/slide21.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tags" Target="../tags/tag25.xml"/><Relationship Id="rId7" Type="http://schemas.openxmlformats.org/officeDocument/2006/relationships/image" Target="../media/image28.png"/><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image" Target="../media/image27.png"/><Relationship Id="rId5" Type="http://schemas.openxmlformats.org/officeDocument/2006/relationships/slideLayout" Target="../slideLayouts/slideLayout2.xml"/><Relationship Id="rId4" Type="http://schemas.openxmlformats.org/officeDocument/2006/relationships/tags" Target="../tags/tag26.xml"/><Relationship Id="rId9" Type="http://schemas.openxmlformats.org/officeDocument/2006/relationships/image" Target="../media/image30.png"/></Relationships>
</file>

<file path=ppt/slides/_rels/slide22.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tags" Target="../tags/tag29.xml"/><Relationship Id="rId7" Type="http://schemas.openxmlformats.org/officeDocument/2006/relationships/notesSlide" Target="../notesSlides/notesSlide5.xml"/><Relationship Id="rId12" Type="http://schemas.openxmlformats.org/officeDocument/2006/relationships/image" Target="../media/image35.png"/><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slideLayout" Target="../slideLayouts/slideLayout2.xml"/><Relationship Id="rId11" Type="http://schemas.openxmlformats.org/officeDocument/2006/relationships/image" Target="../media/image34.png"/><Relationship Id="rId5" Type="http://schemas.openxmlformats.org/officeDocument/2006/relationships/tags" Target="../tags/tag31.xml"/><Relationship Id="rId10" Type="http://schemas.openxmlformats.org/officeDocument/2006/relationships/image" Target="../media/image33.png"/><Relationship Id="rId4" Type="http://schemas.openxmlformats.org/officeDocument/2006/relationships/tags" Target="../tags/tag30.xml"/><Relationship Id="rId9" Type="http://schemas.openxmlformats.org/officeDocument/2006/relationships/image" Target="../media/image32.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29.png"/><Relationship Id="rId5" Type="http://schemas.openxmlformats.org/officeDocument/2006/relationships/image" Target="../media/image36.png"/><Relationship Id="rId4" Type="http://schemas.openxmlformats.org/officeDocument/2006/relationships/notesSlide" Target="../notesSlides/notesSlide6.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image" Target="../media/image38.png"/><Relationship Id="rId5" Type="http://schemas.openxmlformats.org/officeDocument/2006/relationships/image" Target="../media/image11.png"/><Relationship Id="rId4" Type="http://schemas.openxmlformats.org/officeDocument/2006/relationships/image" Target="../media/image37.jpeg"/></Relationships>
</file>

<file path=ppt/slides/_rels/slide25.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tags" Target="../tags/tag38.xml"/><Relationship Id="rId7" Type="http://schemas.openxmlformats.org/officeDocument/2006/relationships/image" Target="../media/image39.png"/><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slideLayout" Target="../slideLayouts/slideLayout2.xml"/><Relationship Id="rId11" Type="http://schemas.openxmlformats.org/officeDocument/2006/relationships/image" Target="../media/image43.png"/><Relationship Id="rId5" Type="http://schemas.openxmlformats.org/officeDocument/2006/relationships/tags" Target="../tags/tag40.xml"/><Relationship Id="rId10" Type="http://schemas.openxmlformats.org/officeDocument/2006/relationships/image" Target="../media/image42.png"/><Relationship Id="rId4" Type="http://schemas.openxmlformats.org/officeDocument/2006/relationships/tags" Target="../tags/tag39.xml"/><Relationship Id="rId9" Type="http://schemas.openxmlformats.org/officeDocument/2006/relationships/image" Target="../media/image41.png"/></Relationships>
</file>

<file path=ppt/slides/_rels/slide26.xml.rels><?xml version="1.0" encoding="UTF-8" standalone="yes"?>
<Relationships xmlns="http://schemas.openxmlformats.org/package/2006/relationships"><Relationship Id="rId3" Type="http://schemas.openxmlformats.org/officeDocument/2006/relationships/tags" Target="../tags/tag43.xml"/><Relationship Id="rId7" Type="http://schemas.openxmlformats.org/officeDocument/2006/relationships/image" Target="../media/image46.png"/><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image" Target="../media/image48.png"/><Relationship Id="rId4" Type="http://schemas.openxmlformats.org/officeDocument/2006/relationships/image" Target="../media/image47.png"/></Relationships>
</file>

<file path=ppt/slides/_rels/slide29.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tags" Target="../tags/tag48.xml"/><Relationship Id="rId7" Type="http://schemas.openxmlformats.org/officeDocument/2006/relationships/image" Target="../media/image50.png"/><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image" Target="../media/image49.png"/><Relationship Id="rId5" Type="http://schemas.openxmlformats.org/officeDocument/2006/relationships/slideLayout" Target="../slideLayouts/slideLayout2.xml"/><Relationship Id="rId4" Type="http://schemas.openxmlformats.org/officeDocument/2006/relationships/tags" Target="../tags/tag49.xml"/><Relationship Id="rId9" Type="http://schemas.openxmlformats.org/officeDocument/2006/relationships/image" Target="../media/image5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slideLayout" Target="../slideLayouts/slideLayout2.xml"/><Relationship Id="rId1" Type="http://schemas.openxmlformats.org/officeDocument/2006/relationships/tags" Target="../tags/tag50.xml"/><Relationship Id="rId4" Type="http://schemas.openxmlformats.org/officeDocument/2006/relationships/image" Target="../media/image54.png"/></Relationships>
</file>

<file path=ppt/slides/_rels/slide32.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33.xml.rels><?xml version="1.0" encoding="UTF-8" standalone="yes"?>
<Relationships xmlns="http://schemas.openxmlformats.org/package/2006/relationships"><Relationship Id="rId8" Type="http://schemas.openxmlformats.org/officeDocument/2006/relationships/slideLayout" Target="../slideLayouts/slideLayout2.xml"/><Relationship Id="rId13" Type="http://schemas.openxmlformats.org/officeDocument/2006/relationships/image" Target="../media/image60.png"/><Relationship Id="rId3" Type="http://schemas.openxmlformats.org/officeDocument/2006/relationships/tags" Target="../tags/tag54.xml"/><Relationship Id="rId7" Type="http://schemas.openxmlformats.org/officeDocument/2006/relationships/tags" Target="../tags/tag58.xml"/><Relationship Id="rId12" Type="http://schemas.openxmlformats.org/officeDocument/2006/relationships/image" Target="../media/image59.png"/><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tags" Target="../tags/tag57.xml"/><Relationship Id="rId11" Type="http://schemas.openxmlformats.org/officeDocument/2006/relationships/image" Target="../media/image58.png"/><Relationship Id="rId5" Type="http://schemas.openxmlformats.org/officeDocument/2006/relationships/tags" Target="../tags/tag56.xml"/><Relationship Id="rId15" Type="http://schemas.openxmlformats.org/officeDocument/2006/relationships/image" Target="../media/image62.png"/><Relationship Id="rId10" Type="http://schemas.openxmlformats.org/officeDocument/2006/relationships/image" Target="../media/image57.png"/><Relationship Id="rId4" Type="http://schemas.openxmlformats.org/officeDocument/2006/relationships/tags" Target="../tags/tag55.xml"/><Relationship Id="rId9" Type="http://schemas.openxmlformats.org/officeDocument/2006/relationships/image" Target="../media/image56.png"/><Relationship Id="rId14" Type="http://schemas.openxmlformats.org/officeDocument/2006/relationships/image" Target="../media/image61.png"/></Relationships>
</file>

<file path=ppt/slides/_rels/slide34.xml.rels><?xml version="1.0" encoding="UTF-8" standalone="yes"?>
<Relationships xmlns="http://schemas.openxmlformats.org/package/2006/relationships"><Relationship Id="rId8" Type="http://schemas.openxmlformats.org/officeDocument/2006/relationships/image" Target="../media/image63.png"/><Relationship Id="rId13" Type="http://schemas.openxmlformats.org/officeDocument/2006/relationships/image" Target="../media/image68.png"/><Relationship Id="rId3" Type="http://schemas.openxmlformats.org/officeDocument/2006/relationships/tags" Target="../tags/tag61.xml"/><Relationship Id="rId7" Type="http://schemas.openxmlformats.org/officeDocument/2006/relationships/slideLayout" Target="../slideLayouts/slideLayout2.xml"/><Relationship Id="rId12" Type="http://schemas.openxmlformats.org/officeDocument/2006/relationships/image" Target="../media/image67.png"/><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tags" Target="../tags/tag64.xml"/><Relationship Id="rId11" Type="http://schemas.openxmlformats.org/officeDocument/2006/relationships/image" Target="../media/image66.png"/><Relationship Id="rId5" Type="http://schemas.openxmlformats.org/officeDocument/2006/relationships/tags" Target="../tags/tag63.xml"/><Relationship Id="rId10" Type="http://schemas.openxmlformats.org/officeDocument/2006/relationships/image" Target="../media/image65.png"/><Relationship Id="rId4" Type="http://schemas.openxmlformats.org/officeDocument/2006/relationships/tags" Target="../tags/tag62.xml"/><Relationship Id="rId9" Type="http://schemas.openxmlformats.org/officeDocument/2006/relationships/image" Target="../media/image64.png"/></Relationships>
</file>

<file path=ppt/slides/_rels/slide35.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tags" Target="../tags/tag67.xml"/><Relationship Id="rId7" Type="http://schemas.openxmlformats.org/officeDocument/2006/relationships/image" Target="../media/image70.png"/><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image" Target="../media/image69.png"/><Relationship Id="rId5" Type="http://schemas.openxmlformats.org/officeDocument/2006/relationships/slideLayout" Target="../slideLayouts/slideLayout2.xml"/><Relationship Id="rId4" Type="http://schemas.openxmlformats.org/officeDocument/2006/relationships/tags" Target="../tags/tag68.xml"/><Relationship Id="rId9" Type="http://schemas.openxmlformats.org/officeDocument/2006/relationships/image" Target="../media/image72.png"/></Relationships>
</file>

<file path=ppt/slides/_rels/slide36.xml.rels><?xml version="1.0" encoding="UTF-8" standalone="yes"?>
<Relationships xmlns="http://schemas.openxmlformats.org/package/2006/relationships"><Relationship Id="rId8" Type="http://schemas.openxmlformats.org/officeDocument/2006/relationships/image" Target="../media/image73.png"/><Relationship Id="rId13" Type="http://schemas.openxmlformats.org/officeDocument/2006/relationships/image" Target="../media/image78.png"/><Relationship Id="rId3" Type="http://schemas.openxmlformats.org/officeDocument/2006/relationships/tags" Target="../tags/tag71.xml"/><Relationship Id="rId7" Type="http://schemas.openxmlformats.org/officeDocument/2006/relationships/slideLayout" Target="../slideLayouts/slideLayout2.xml"/><Relationship Id="rId12" Type="http://schemas.openxmlformats.org/officeDocument/2006/relationships/image" Target="../media/image77.png"/><Relationship Id="rId2" Type="http://schemas.openxmlformats.org/officeDocument/2006/relationships/tags" Target="../tags/tag70.xml"/><Relationship Id="rId1" Type="http://schemas.openxmlformats.org/officeDocument/2006/relationships/tags" Target="../tags/tag69.xml"/><Relationship Id="rId6" Type="http://schemas.openxmlformats.org/officeDocument/2006/relationships/tags" Target="../tags/tag74.xml"/><Relationship Id="rId11" Type="http://schemas.openxmlformats.org/officeDocument/2006/relationships/image" Target="../media/image76.png"/><Relationship Id="rId5" Type="http://schemas.openxmlformats.org/officeDocument/2006/relationships/tags" Target="../tags/tag73.xml"/><Relationship Id="rId10" Type="http://schemas.openxmlformats.org/officeDocument/2006/relationships/image" Target="../media/image75.png"/><Relationship Id="rId4" Type="http://schemas.openxmlformats.org/officeDocument/2006/relationships/tags" Target="../tags/tag72.xml"/><Relationship Id="rId9" Type="http://schemas.openxmlformats.org/officeDocument/2006/relationships/image" Target="../media/image74.png"/></Relationships>
</file>

<file path=ppt/slides/_rels/slide37.xml.rels><?xml version="1.0" encoding="UTF-8" standalone="yes"?>
<Relationships xmlns="http://schemas.openxmlformats.org/package/2006/relationships"><Relationship Id="rId8" Type="http://schemas.openxmlformats.org/officeDocument/2006/relationships/image" Target="../media/image80.png"/><Relationship Id="rId3" Type="http://schemas.openxmlformats.org/officeDocument/2006/relationships/tags" Target="../tags/tag77.xml"/><Relationship Id="rId7" Type="http://schemas.openxmlformats.org/officeDocument/2006/relationships/image" Target="../media/image79.png"/><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slideLayout" Target="../slideLayouts/slideLayout2.xml"/><Relationship Id="rId11" Type="http://schemas.openxmlformats.org/officeDocument/2006/relationships/image" Target="../media/image83.png"/><Relationship Id="rId5" Type="http://schemas.openxmlformats.org/officeDocument/2006/relationships/tags" Target="../tags/tag79.xml"/><Relationship Id="rId10" Type="http://schemas.openxmlformats.org/officeDocument/2006/relationships/image" Target="../media/image82.png"/><Relationship Id="rId4" Type="http://schemas.openxmlformats.org/officeDocument/2006/relationships/tags" Target="../tags/tag78.xml"/><Relationship Id="rId9" Type="http://schemas.openxmlformats.org/officeDocument/2006/relationships/image" Target="../media/image81.png"/></Relationships>
</file>

<file path=ppt/slides/_rels/slide38.xml.rels><?xml version="1.0" encoding="UTF-8" standalone="yes"?>
<Relationships xmlns="http://schemas.openxmlformats.org/package/2006/relationships"><Relationship Id="rId8" Type="http://schemas.openxmlformats.org/officeDocument/2006/relationships/image" Target="../media/image86.png"/><Relationship Id="rId3" Type="http://schemas.openxmlformats.org/officeDocument/2006/relationships/tags" Target="../tags/tag82.xml"/><Relationship Id="rId7" Type="http://schemas.openxmlformats.org/officeDocument/2006/relationships/image" Target="../media/image85.png"/><Relationship Id="rId2" Type="http://schemas.openxmlformats.org/officeDocument/2006/relationships/tags" Target="../tags/tag81.xml"/><Relationship Id="rId1" Type="http://schemas.openxmlformats.org/officeDocument/2006/relationships/tags" Target="../tags/tag80.xml"/><Relationship Id="rId6" Type="http://schemas.openxmlformats.org/officeDocument/2006/relationships/image" Target="../media/image84.png"/><Relationship Id="rId5" Type="http://schemas.openxmlformats.org/officeDocument/2006/relationships/slideLayout" Target="../slideLayouts/slideLayout2.xml"/><Relationship Id="rId4" Type="http://schemas.openxmlformats.org/officeDocument/2006/relationships/tags" Target="../tags/tag83.xml"/><Relationship Id="rId9" Type="http://schemas.openxmlformats.org/officeDocument/2006/relationships/image" Target="../media/image87.png"/></Relationships>
</file>

<file path=ppt/slides/_rels/slide39.xml.rels><?xml version="1.0" encoding="UTF-8" standalone="yes"?>
<Relationships xmlns="http://schemas.openxmlformats.org/package/2006/relationships"><Relationship Id="rId3" Type="http://schemas.openxmlformats.org/officeDocument/2006/relationships/tags" Target="../tags/tag86.xml"/><Relationship Id="rId7" Type="http://schemas.openxmlformats.org/officeDocument/2006/relationships/image" Target="../media/image90.png"/><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image" Target="../media/image89.png"/><Relationship Id="rId5" Type="http://schemas.openxmlformats.org/officeDocument/2006/relationships/image" Target="../media/image88.png"/><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notesSlide" Target="../notesSlides/notesSlide1.xml"/></Relationships>
</file>

<file path=ppt/slides/_rels/slide40.xml.rels><?xml version="1.0" encoding="UTF-8" standalone="yes"?>
<Relationships xmlns="http://schemas.openxmlformats.org/package/2006/relationships"><Relationship Id="rId3" Type="http://schemas.openxmlformats.org/officeDocument/2006/relationships/tags" Target="../tags/tag89.xml"/><Relationship Id="rId7" Type="http://schemas.openxmlformats.org/officeDocument/2006/relationships/image" Target="../media/image93.png"/><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image" Target="../media/image92.png"/><Relationship Id="rId5" Type="http://schemas.openxmlformats.org/officeDocument/2006/relationships/image" Target="../media/image91.png"/><Relationship Id="rId4"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tags" Target="../tags/tag92.xml"/><Relationship Id="rId7" Type="http://schemas.openxmlformats.org/officeDocument/2006/relationships/image" Target="../media/image97.png"/><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image" Target="../media/image96.png"/><Relationship Id="rId5" Type="http://schemas.openxmlformats.org/officeDocument/2006/relationships/image" Target="../media/image95.png"/><Relationship Id="rId4"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image" Target="../media/image100.png"/><Relationship Id="rId3" Type="http://schemas.openxmlformats.org/officeDocument/2006/relationships/tags" Target="../tags/tag95.xml"/><Relationship Id="rId7" Type="http://schemas.openxmlformats.org/officeDocument/2006/relationships/image" Target="../media/image99.png"/><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image" Target="../media/image98.png"/><Relationship Id="rId5" Type="http://schemas.openxmlformats.org/officeDocument/2006/relationships/slideLayout" Target="../slideLayouts/slideLayout2.xml"/><Relationship Id="rId4" Type="http://schemas.openxmlformats.org/officeDocument/2006/relationships/tags" Target="../tags/tag96.xml"/><Relationship Id="rId9" Type="http://schemas.openxmlformats.org/officeDocument/2006/relationships/image" Target="../media/image10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0"/>
            <a:ext cx="8229600" cy="2011363"/>
          </a:xfrm>
        </p:spPr>
        <p:txBody>
          <a:bodyPr/>
          <a:lstStyle/>
          <a:p>
            <a:pPr marL="0" indent="0" algn="ctr">
              <a:buNone/>
            </a:pPr>
            <a:r>
              <a:rPr lang="en-US" dirty="0"/>
              <a:t>March 10, 2023</a:t>
            </a:r>
          </a:p>
          <a:p>
            <a:pPr marL="0" indent="0" algn="ctr">
              <a:buNone/>
            </a:pPr>
            <a:endParaRPr lang="en-US" dirty="0"/>
          </a:p>
          <a:p>
            <a:pPr marL="0" indent="0" algn="ctr">
              <a:buNone/>
            </a:pPr>
            <a:r>
              <a:rPr lang="en-US" sz="2400" dirty="0"/>
              <a:t>Dali Laxton</a:t>
            </a:r>
          </a:p>
        </p:txBody>
      </p:sp>
      <p:sp>
        <p:nvSpPr>
          <p:cNvPr id="4" name="Rectangle 2"/>
          <p:cNvSpPr txBox="1">
            <a:spLocks noGrp="1" noChangeArrowheads="1"/>
          </p:cNvSpPr>
          <p:nvPr>
            <p:ph type="title"/>
          </p:nvPr>
        </p:nvSpPr>
        <p:spPr>
          <a:xfrm>
            <a:off x="533400" y="914400"/>
            <a:ext cx="8229600" cy="3352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6600" dirty="0">
                <a:ea typeface="ＭＳ Ｐゴシック" pitchFamily="34" charset="-128"/>
              </a:rPr>
              <a:t>Multiple Regression Analyses: </a:t>
            </a:r>
            <a:r>
              <a:rPr lang="en-US" altLang="en-US" sz="6600" b="1" i="1" u="sng" dirty="0">
                <a:ea typeface="ＭＳ Ｐゴシック" pitchFamily="34" charset="-128"/>
              </a:rPr>
              <a:t>Statistical</a:t>
            </a:r>
            <a:r>
              <a:rPr lang="en-US" altLang="en-US" sz="6600" dirty="0">
                <a:ea typeface="ＭＳ Ｐゴシック" pitchFamily="34" charset="-128"/>
              </a:rPr>
              <a:t> </a:t>
            </a:r>
            <a:r>
              <a:rPr lang="en-US" altLang="en-US" sz="6600" b="1" i="1" u="sng" dirty="0">
                <a:ea typeface="ＭＳ Ｐゴシック" pitchFamily="34" charset="-128"/>
              </a:rPr>
              <a:t>Inference</a:t>
            </a:r>
            <a:br>
              <a:rPr lang="en-US" altLang="en-US" sz="5400" dirty="0">
                <a:ea typeface="ＭＳ Ｐゴシック" pitchFamily="34" charset="-128"/>
              </a:rPr>
            </a:br>
            <a:br>
              <a:rPr lang="en-US" altLang="en-US" sz="3600" dirty="0">
                <a:ea typeface="ＭＳ Ｐゴシック" pitchFamily="34" charset="-128"/>
              </a:rPr>
            </a:br>
            <a:endParaRPr lang="en-US" altLang="en-US" sz="3600" dirty="0">
              <a:ea typeface="ＭＳ Ｐゴシック" pitchFamily="34" charset="-12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681427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
        <p:nvSpPr>
          <p:cNvPr id="5" name="Rectangle 3"/>
          <p:cNvSpPr txBox="1">
            <a:spLocks noChangeArrowheads="1"/>
          </p:cNvSpPr>
          <p:nvPr/>
        </p:nvSpPr>
        <p:spPr>
          <a:xfrm>
            <a:off x="593725" y="1676400"/>
            <a:ext cx="8140700" cy="45958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a:t>Step 1: state explicitly the hypothesis to be tested</a:t>
            </a:r>
          </a:p>
          <a:p>
            <a:pPr>
              <a:lnSpc>
                <a:spcPts val="3200"/>
              </a:lnSpc>
            </a:pPr>
            <a:r>
              <a:rPr lang="de-DE" altLang="en-US" sz="2800" b="1" i="1" dirty="0"/>
              <a:t>Null hypothesis</a:t>
            </a:r>
            <a:r>
              <a:rPr lang="de-DE" altLang="en-US" sz="2800" dirty="0"/>
              <a:t>: statement of the range of values of the regression coefficient that would be expected to occur if the researcher‘s </a:t>
            </a:r>
            <a:r>
              <a:rPr lang="de-DE" altLang="en-US" sz="2800" b="1" i="1" dirty="0"/>
              <a:t>theory were not correct</a:t>
            </a:r>
          </a:p>
          <a:p>
            <a:pPr>
              <a:lnSpc>
                <a:spcPts val="3200"/>
              </a:lnSpc>
            </a:pPr>
            <a:r>
              <a:rPr lang="de-DE" altLang="en-US" sz="2800" b="1" i="1" dirty="0"/>
              <a:t>Alternative hypothesis</a:t>
            </a:r>
            <a:r>
              <a:rPr lang="de-DE" altLang="en-US" sz="2800" i="1" dirty="0"/>
              <a:t>: </a:t>
            </a:r>
            <a:r>
              <a:rPr lang="de-DE" altLang="en-US" sz="2800" dirty="0"/>
              <a:t>specification of the</a:t>
            </a:r>
            <a:r>
              <a:rPr lang="de-DE" altLang="en-US" sz="2800" i="1" dirty="0"/>
              <a:t> </a:t>
            </a:r>
            <a:r>
              <a:rPr lang="de-DE" altLang="en-US" sz="2800" dirty="0"/>
              <a:t>range of values of the coefficient that would be expected to occur if the researcher‘s </a:t>
            </a:r>
            <a:r>
              <a:rPr lang="de-DE" altLang="en-US" sz="2800" b="1" i="1" dirty="0"/>
              <a:t>theory were correct</a:t>
            </a:r>
          </a:p>
          <a:p>
            <a:pPr>
              <a:lnSpc>
                <a:spcPts val="3200"/>
              </a:lnSpc>
            </a:pPr>
            <a:r>
              <a:rPr lang="de-DE" altLang="en-US" sz="2800" dirty="0"/>
              <a:t>In other words, we define the null hypothesis as the result we do not expect</a:t>
            </a:r>
          </a:p>
        </p:txBody>
      </p:sp>
      <p:sp>
        <p:nvSpPr>
          <p:cNvPr id="6" name="Title 1"/>
          <p:cNvSpPr txBox="1">
            <a:spLocks/>
          </p:cNvSpPr>
          <p:nvPr/>
        </p:nvSpPr>
        <p:spPr>
          <a:xfrm>
            <a:off x="365125" y="76200"/>
            <a:ext cx="8229600"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Multiple Regression Analyses: </a:t>
            </a:r>
            <a:r>
              <a:rPr lang="en-US" sz="3600" b="1" i="1" dirty="0"/>
              <a:t>Hypothesis Testing</a:t>
            </a:r>
          </a:p>
        </p:txBody>
      </p:sp>
    </p:spTree>
    <p:extLst>
      <p:ext uri="{BB962C8B-B14F-4D97-AF65-F5344CB8AC3E}">
        <p14:creationId xmlns:p14="http://schemas.microsoft.com/office/powerpoint/2010/main" val="1177154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
        <p:nvSpPr>
          <p:cNvPr id="5" name="Rectangle 3"/>
          <p:cNvSpPr txBox="1">
            <a:spLocks noChangeArrowheads="1"/>
          </p:cNvSpPr>
          <p:nvPr/>
        </p:nvSpPr>
        <p:spPr>
          <a:xfrm>
            <a:off x="593725" y="1676400"/>
            <a:ext cx="8140700" cy="45958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800" dirty="0"/>
          </a:p>
          <a:p>
            <a:r>
              <a:rPr lang="en-US" sz="2800" dirty="0"/>
              <a:t>It would be unrealistic to think that conclusions drawn from regression analysis will always be right</a:t>
            </a:r>
          </a:p>
          <a:p>
            <a:endParaRPr lang="en-US" sz="2800" dirty="0"/>
          </a:p>
          <a:p>
            <a:r>
              <a:rPr lang="en-US" sz="2800" dirty="0"/>
              <a:t>There are two types of errors we can make:</a:t>
            </a:r>
          </a:p>
          <a:p>
            <a:pPr lvl="1"/>
            <a:r>
              <a:rPr lang="en-US" sz="2400" dirty="0"/>
              <a:t>Type I: we reject a true null hypothesis</a:t>
            </a:r>
          </a:p>
          <a:p>
            <a:pPr lvl="1"/>
            <a:r>
              <a:rPr lang="en-US" sz="2400" dirty="0"/>
              <a:t>Type II: We fail to reject a false null hypothesis</a:t>
            </a:r>
          </a:p>
          <a:p>
            <a:pPr>
              <a:lnSpc>
                <a:spcPts val="3200"/>
              </a:lnSpc>
            </a:pPr>
            <a:endParaRPr lang="de-DE" altLang="en-US" sz="2800" b="1" i="1" dirty="0"/>
          </a:p>
        </p:txBody>
      </p:sp>
      <p:sp>
        <p:nvSpPr>
          <p:cNvPr id="6" name="Title 1"/>
          <p:cNvSpPr txBox="1">
            <a:spLocks/>
          </p:cNvSpPr>
          <p:nvPr/>
        </p:nvSpPr>
        <p:spPr>
          <a:xfrm>
            <a:off x="365125" y="76200"/>
            <a:ext cx="8229600"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Type I and Type II Errors</a:t>
            </a:r>
            <a:endParaRPr lang="en-US" sz="3600" b="1" i="1" dirty="0"/>
          </a:p>
        </p:txBody>
      </p:sp>
    </p:spTree>
    <p:extLst>
      <p:ext uri="{BB962C8B-B14F-4D97-AF65-F5344CB8AC3E}">
        <p14:creationId xmlns:p14="http://schemas.microsoft.com/office/powerpoint/2010/main" val="3450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1000"/>
                                        <p:tgtEl>
                                          <p:spTgt spid="5">
                                            <p:txEl>
                                              <p:pRg st="3" end="3"/>
                                            </p:txEl>
                                          </p:spTgt>
                                        </p:tgtEl>
                                      </p:cBhvr>
                                    </p:animEffect>
                                    <p:anim calcmode="lin" valueType="num">
                                      <p:cBhvr>
                                        <p:cTn id="8"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1000"/>
                                        <p:tgtEl>
                                          <p:spTgt spid="5">
                                            <p:txEl>
                                              <p:pRg st="4" end="4"/>
                                            </p:txEl>
                                          </p:spTgt>
                                        </p:tgtEl>
                                      </p:cBhvr>
                                    </p:animEffect>
                                    <p:anim calcmode="lin" valueType="num">
                                      <p:cBhvr>
                                        <p:cTn id="1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1000"/>
                                        <p:tgtEl>
                                          <p:spTgt spid="5">
                                            <p:txEl>
                                              <p:pRg st="5" end="5"/>
                                            </p:txEl>
                                          </p:spTgt>
                                        </p:tgtEl>
                                      </p:cBhvr>
                                    </p:animEffect>
                                    <p:anim calcmode="lin" valueType="num">
                                      <p:cBhvr>
                                        <p:cTn id="1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
        <p:nvSpPr>
          <p:cNvPr id="5" name="Rectangle 3"/>
          <p:cNvSpPr txBox="1">
            <a:spLocks noChangeArrowheads="1"/>
          </p:cNvSpPr>
          <p:nvPr/>
        </p:nvSpPr>
        <p:spPr>
          <a:xfrm>
            <a:off x="593725" y="1524000"/>
            <a:ext cx="8140700" cy="47482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dirty="0"/>
              <a:t>Example: </a:t>
            </a:r>
          </a:p>
          <a:p>
            <a:r>
              <a:rPr lang="en-US" sz="2800" dirty="0"/>
              <a:t>H</a:t>
            </a:r>
            <a:r>
              <a:rPr lang="en-US" sz="2800" baseline="-25000" dirty="0"/>
              <a:t>0</a:t>
            </a:r>
            <a:r>
              <a:rPr lang="en-US" sz="2800" dirty="0"/>
              <a:t>: The defendant is innocent</a:t>
            </a:r>
          </a:p>
          <a:p>
            <a:r>
              <a:rPr lang="en-US" sz="2800" dirty="0"/>
              <a:t>H</a:t>
            </a:r>
            <a:r>
              <a:rPr lang="en-US" sz="2800" baseline="-25000" dirty="0"/>
              <a:t>A</a:t>
            </a:r>
            <a:r>
              <a:rPr lang="en-US" sz="2800" dirty="0"/>
              <a:t>: The defendant is guilty</a:t>
            </a:r>
          </a:p>
          <a:p>
            <a:pPr lvl="1"/>
            <a:r>
              <a:rPr lang="en-US" sz="2400" dirty="0"/>
              <a:t>Type I error: sending an innocent person to jail</a:t>
            </a:r>
          </a:p>
          <a:p>
            <a:pPr lvl="1"/>
            <a:r>
              <a:rPr lang="en-US" sz="2400" dirty="0"/>
              <a:t>Type II error: freeing a guilty person</a:t>
            </a:r>
          </a:p>
          <a:p>
            <a:r>
              <a:rPr lang="en-US" sz="2800" dirty="0"/>
              <a:t>Lowering the probability of Type I error means increasing the probability of Type II error;</a:t>
            </a:r>
          </a:p>
          <a:p>
            <a:r>
              <a:rPr lang="en-US" sz="2800" dirty="0"/>
              <a:t>In hypothesis testing, we focus on Type I error and we ensure that its probability is not unreasonably large</a:t>
            </a:r>
          </a:p>
        </p:txBody>
      </p:sp>
      <p:sp>
        <p:nvSpPr>
          <p:cNvPr id="6" name="Title 1"/>
          <p:cNvSpPr txBox="1">
            <a:spLocks/>
          </p:cNvSpPr>
          <p:nvPr/>
        </p:nvSpPr>
        <p:spPr>
          <a:xfrm>
            <a:off x="365125" y="76200"/>
            <a:ext cx="8229600"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Type I and Type II Errors</a:t>
            </a:r>
            <a:endParaRPr lang="en-US" sz="3600" b="1" i="1" dirty="0"/>
          </a:p>
        </p:txBody>
      </p:sp>
    </p:spTree>
    <p:extLst>
      <p:ext uri="{BB962C8B-B14F-4D97-AF65-F5344CB8AC3E}">
        <p14:creationId xmlns:p14="http://schemas.microsoft.com/office/powerpoint/2010/main" val="3116864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1000"/>
                                        <p:tgtEl>
                                          <p:spTgt spid="5">
                                            <p:txEl>
                                              <p:pRg st="3" end="3"/>
                                            </p:txEl>
                                          </p:spTgt>
                                        </p:tgtEl>
                                      </p:cBhvr>
                                    </p:animEffect>
                                    <p:anim calcmode="lin" valueType="num">
                                      <p:cBhvr>
                                        <p:cTn id="8"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4" end="4"/>
                                            </p:txEl>
                                          </p:spTgt>
                                        </p:tgtEl>
                                        <p:attrNameLst>
                                          <p:attrName>style.visibility</p:attrName>
                                        </p:attrNameLst>
                                      </p:cBhvr>
                                      <p:to>
                                        <p:strVal val="visible"/>
                                      </p:to>
                                    </p:set>
                                    <p:animEffect transition="in" filter="fade">
                                      <p:cBhvr>
                                        <p:cTn id="14" dur="1000"/>
                                        <p:tgtEl>
                                          <p:spTgt spid="5">
                                            <p:txEl>
                                              <p:pRg st="4" end="4"/>
                                            </p:txEl>
                                          </p:spTgt>
                                        </p:tgtEl>
                                      </p:cBhvr>
                                    </p:animEffect>
                                    <p:anim calcmode="lin" valueType="num">
                                      <p:cBhvr>
                                        <p:cTn id="1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 calcmode="lin" valueType="num">
                                      <p:cBhvr additive="base">
                                        <p:cTn id="2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 calcmode="lin" valueType="num">
                                      <p:cBhvr additive="base">
                                        <p:cTn id="2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
        <p:nvSpPr>
          <p:cNvPr id="6" name="Title 1"/>
          <p:cNvSpPr txBox="1">
            <a:spLocks/>
          </p:cNvSpPr>
          <p:nvPr/>
        </p:nvSpPr>
        <p:spPr>
          <a:xfrm>
            <a:off x="365125" y="76200"/>
            <a:ext cx="8229600"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Type I and Type II Errors</a:t>
            </a:r>
            <a:endParaRPr lang="en-US" sz="3600" b="1" i="1" dirty="0"/>
          </a:p>
        </p:txBody>
      </p:sp>
      <p:pic>
        <p:nvPicPr>
          <p:cNvPr id="8" name="Picture 7" descr="A picture containing text, person, newspaper&#10;&#10;Description generated with high confidence">
            <a:extLst>
              <a:ext uri="{FF2B5EF4-FFF2-40B4-BE49-F238E27FC236}">
                <a16:creationId xmlns:a16="http://schemas.microsoft.com/office/drawing/2014/main" id="{1152575C-942F-4BCA-83A2-A670A81461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756769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Testing hypotheses about a single population parameter</a:t>
            </a:r>
          </a:p>
          <a:p>
            <a:pPr>
              <a:lnSpc>
                <a:spcPts val="2800"/>
              </a:lnSpc>
            </a:pPr>
            <a:r>
              <a:rPr lang="de-DE" altLang="en-US" sz="1800" b="1" dirty="0"/>
              <a:t>Theorem (t-distribution for standardized estimators)</a:t>
            </a:r>
            <a:endParaRPr lang="de-DE" altLang="en-US" sz="1800"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3200"/>
              </a:lnSpc>
            </a:pPr>
            <a:endParaRPr lang="de-DE" altLang="en-US" sz="1800" b="1" dirty="0"/>
          </a:p>
          <a:p>
            <a:pPr>
              <a:lnSpc>
                <a:spcPts val="2800"/>
              </a:lnSpc>
            </a:pPr>
            <a:r>
              <a:rPr lang="de-DE" altLang="en-US" sz="1800" b="1" dirty="0"/>
              <a:t>Null hypothesis (for more general hypotheses, see below)</a:t>
            </a:r>
          </a:p>
        </p:txBody>
      </p:sp>
      <p:sp>
        <p:nvSpPr>
          <p:cNvPr id="6" name="Textfeld 4"/>
          <p:cNvSpPr txBox="1">
            <a:spLocks noChangeArrowheads="1"/>
          </p:cNvSpPr>
          <p:nvPr/>
        </p:nvSpPr>
        <p:spPr bwMode="auto">
          <a:xfrm>
            <a:off x="955675" y="2954338"/>
            <a:ext cx="28809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dirty="0"/>
              <a:t>Under assumptions 1 – 6:</a:t>
            </a:r>
          </a:p>
        </p:txBody>
      </p:sp>
      <p:pic>
        <p:nvPicPr>
          <p:cNvPr id="7" name="Grafik 15" descr="TP_tmp.png"/>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1249363" y="3575050"/>
            <a:ext cx="204470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16"/>
          <p:cNvSpPr txBox="1"/>
          <p:nvPr/>
        </p:nvSpPr>
        <p:spPr>
          <a:xfrm>
            <a:off x="3986213" y="3465513"/>
            <a:ext cx="4198937" cy="7381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If</a:t>
            </a:r>
            <a:r>
              <a:rPr lang="de-DE" sz="1400" dirty="0"/>
              <a:t> </a:t>
            </a:r>
            <a:r>
              <a:rPr lang="de-DE" sz="1400" dirty="0" err="1"/>
              <a:t>the</a:t>
            </a:r>
            <a:r>
              <a:rPr lang="de-DE" sz="1400" dirty="0"/>
              <a:t> </a:t>
            </a:r>
            <a:r>
              <a:rPr lang="de-DE" sz="1400" dirty="0" err="1"/>
              <a:t>standardization</a:t>
            </a:r>
            <a:r>
              <a:rPr lang="de-DE" sz="1400" dirty="0"/>
              <a:t> </a:t>
            </a:r>
            <a:r>
              <a:rPr lang="de-DE" sz="1400" dirty="0" err="1"/>
              <a:t>is</a:t>
            </a:r>
            <a:r>
              <a:rPr lang="de-DE" sz="1400" dirty="0"/>
              <a:t> </a:t>
            </a:r>
            <a:r>
              <a:rPr lang="de-DE" sz="1400" dirty="0" err="1"/>
              <a:t>done</a:t>
            </a:r>
            <a:r>
              <a:rPr lang="de-DE" sz="1400" dirty="0"/>
              <a:t> </a:t>
            </a:r>
            <a:r>
              <a:rPr lang="de-DE" sz="1400" dirty="0" err="1"/>
              <a:t>using</a:t>
            </a:r>
            <a:r>
              <a:rPr lang="de-DE" sz="1400" dirty="0"/>
              <a:t> </a:t>
            </a:r>
            <a:r>
              <a:rPr lang="de-DE" sz="1400" dirty="0" err="1"/>
              <a:t>the</a:t>
            </a:r>
            <a:r>
              <a:rPr lang="de-DE" sz="1400" dirty="0"/>
              <a:t> </a:t>
            </a:r>
            <a:r>
              <a:rPr lang="de-DE" sz="1400" u="sng" dirty="0" err="1"/>
              <a:t>estimated</a:t>
            </a:r>
            <a:r>
              <a:rPr lang="de-DE" sz="1400" dirty="0"/>
              <a:t> </a:t>
            </a:r>
            <a:r>
              <a:rPr lang="de-DE" sz="1400" dirty="0" err="1"/>
              <a:t>standard</a:t>
            </a:r>
            <a:r>
              <a:rPr lang="de-DE" sz="1400" dirty="0"/>
              <a:t> </a:t>
            </a:r>
            <a:r>
              <a:rPr lang="de-DE" sz="1400" dirty="0" err="1"/>
              <a:t>deviation</a:t>
            </a:r>
            <a:r>
              <a:rPr lang="de-DE" sz="1400" dirty="0"/>
              <a:t> (= </a:t>
            </a:r>
            <a:r>
              <a:rPr lang="de-DE" sz="1400" dirty="0" err="1"/>
              <a:t>standard</a:t>
            </a:r>
            <a:r>
              <a:rPr lang="de-DE" sz="1400" dirty="0"/>
              <a:t> </a:t>
            </a:r>
            <a:r>
              <a:rPr lang="de-DE" sz="1400" dirty="0" err="1"/>
              <a:t>error</a:t>
            </a:r>
            <a:r>
              <a:rPr lang="de-DE" sz="1400" dirty="0"/>
              <a:t>), </a:t>
            </a:r>
            <a:r>
              <a:rPr lang="de-DE" sz="1400" dirty="0" err="1"/>
              <a:t>the</a:t>
            </a:r>
            <a:r>
              <a:rPr lang="de-DE" sz="1400" dirty="0"/>
              <a:t> normal </a:t>
            </a:r>
            <a:r>
              <a:rPr lang="de-DE" sz="1400" dirty="0" err="1"/>
              <a:t>distribution</a:t>
            </a:r>
            <a:r>
              <a:rPr lang="de-DE" sz="1400" dirty="0"/>
              <a:t> </a:t>
            </a:r>
            <a:r>
              <a:rPr lang="de-DE" sz="1400" dirty="0" err="1"/>
              <a:t>is</a:t>
            </a:r>
            <a:r>
              <a:rPr lang="de-DE" sz="1400" dirty="0"/>
              <a:t> </a:t>
            </a:r>
            <a:r>
              <a:rPr lang="de-DE" sz="1400" dirty="0" err="1"/>
              <a:t>replaced</a:t>
            </a:r>
            <a:r>
              <a:rPr lang="de-DE" sz="1400" dirty="0"/>
              <a:t> </a:t>
            </a:r>
            <a:r>
              <a:rPr lang="de-DE" sz="1400" dirty="0" err="1"/>
              <a:t>by</a:t>
            </a:r>
            <a:r>
              <a:rPr lang="de-DE" sz="1400" dirty="0"/>
              <a:t> a t-</a:t>
            </a:r>
            <a:r>
              <a:rPr lang="de-DE" sz="1400" dirty="0" err="1"/>
              <a:t>distribution</a:t>
            </a:r>
            <a:endParaRPr lang="de-DE" sz="1400" dirty="0"/>
          </a:p>
        </p:txBody>
      </p:sp>
      <p:cxnSp>
        <p:nvCxnSpPr>
          <p:cNvPr id="9" name="Gerade Verbindung mit Pfeil 17"/>
          <p:cNvCxnSpPr/>
          <p:nvPr/>
        </p:nvCxnSpPr>
        <p:spPr>
          <a:xfrm rot="10800000" flipV="1">
            <a:off x="3365500" y="3611563"/>
            <a:ext cx="657225"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 name="Grafik 28" descr="TP_tmp.png"/>
          <p:cNvPicPr>
            <a:picLocks noChangeAspect="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1139825" y="5656263"/>
            <a:ext cx="14986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feld 30"/>
          <p:cNvSpPr txBox="1"/>
          <p:nvPr/>
        </p:nvSpPr>
        <p:spPr>
          <a:xfrm>
            <a:off x="3440113" y="5473700"/>
            <a:ext cx="4491037"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a:t>
            </a:r>
            <a:r>
              <a:rPr lang="de-DE" sz="1400" dirty="0" err="1"/>
              <a:t>population</a:t>
            </a:r>
            <a:r>
              <a:rPr lang="de-DE" sz="1400" dirty="0"/>
              <a:t> </a:t>
            </a:r>
            <a:r>
              <a:rPr lang="de-DE" sz="1400" dirty="0" err="1"/>
              <a:t>parameter</a:t>
            </a:r>
            <a:r>
              <a:rPr lang="de-DE" sz="1400" dirty="0"/>
              <a:t> </a:t>
            </a:r>
            <a:r>
              <a:rPr lang="de-DE" sz="1400" dirty="0" err="1"/>
              <a:t>is</a:t>
            </a:r>
            <a:r>
              <a:rPr lang="de-DE" sz="1400" dirty="0"/>
              <a:t> </a:t>
            </a:r>
            <a:r>
              <a:rPr lang="de-DE" sz="1400" dirty="0" err="1"/>
              <a:t>equal</a:t>
            </a:r>
            <a:r>
              <a:rPr lang="de-DE" sz="1400" dirty="0"/>
              <a:t> </a:t>
            </a:r>
            <a:r>
              <a:rPr lang="de-DE" sz="1400" dirty="0" err="1"/>
              <a:t>to</a:t>
            </a:r>
            <a:r>
              <a:rPr lang="de-DE" sz="1400" dirty="0"/>
              <a:t> </a:t>
            </a:r>
            <a:r>
              <a:rPr lang="de-DE" sz="1400" dirty="0" err="1"/>
              <a:t>zero</a:t>
            </a:r>
            <a:r>
              <a:rPr lang="de-DE" sz="1400" dirty="0"/>
              <a:t>, i.e. after </a:t>
            </a:r>
            <a:r>
              <a:rPr lang="de-DE" sz="1400" dirty="0" err="1"/>
              <a:t>controlling</a:t>
            </a:r>
            <a:r>
              <a:rPr lang="de-DE" sz="1400" dirty="0"/>
              <a:t> </a:t>
            </a:r>
            <a:r>
              <a:rPr lang="de-DE" sz="1400" dirty="0" err="1"/>
              <a:t>for</a:t>
            </a:r>
            <a:r>
              <a:rPr lang="de-DE" sz="1400" dirty="0"/>
              <a:t> </a:t>
            </a:r>
            <a:r>
              <a:rPr lang="de-DE" sz="1400" dirty="0" err="1"/>
              <a:t>the</a:t>
            </a:r>
            <a:r>
              <a:rPr lang="de-DE" sz="1400" dirty="0"/>
              <a:t> </a:t>
            </a:r>
            <a:r>
              <a:rPr lang="de-DE" sz="1400" dirty="0" err="1"/>
              <a:t>other</a:t>
            </a:r>
            <a:r>
              <a:rPr lang="de-DE" sz="1400" dirty="0"/>
              <a:t> </a:t>
            </a:r>
            <a:r>
              <a:rPr lang="de-DE" sz="1400" dirty="0" err="1"/>
              <a:t>independent</a:t>
            </a:r>
            <a:r>
              <a:rPr lang="de-DE" sz="1400" dirty="0"/>
              <a:t> variables, </a:t>
            </a:r>
            <a:r>
              <a:rPr lang="de-DE" sz="1400" dirty="0" err="1"/>
              <a:t>there</a:t>
            </a:r>
            <a:r>
              <a:rPr lang="de-DE" sz="1400" dirty="0"/>
              <a:t> </a:t>
            </a:r>
            <a:r>
              <a:rPr lang="de-DE" sz="1400" dirty="0" err="1"/>
              <a:t>is</a:t>
            </a:r>
            <a:r>
              <a:rPr lang="de-DE" sz="1400" dirty="0"/>
              <a:t> </a:t>
            </a:r>
            <a:r>
              <a:rPr lang="de-DE" sz="1400" dirty="0" err="1"/>
              <a:t>no</a:t>
            </a:r>
            <a:r>
              <a:rPr lang="de-DE" sz="1400" dirty="0"/>
              <a:t> </a:t>
            </a:r>
            <a:r>
              <a:rPr lang="de-DE" sz="1400" dirty="0" err="1"/>
              <a:t>effect</a:t>
            </a:r>
            <a:r>
              <a:rPr lang="de-DE" sz="1400" dirty="0"/>
              <a:t> of </a:t>
            </a:r>
            <a:r>
              <a:rPr lang="de-DE" sz="1400" dirty="0" err="1"/>
              <a:t>x</a:t>
            </a:r>
            <a:r>
              <a:rPr lang="de-DE" sz="1400" baseline="-25000" dirty="0" err="1"/>
              <a:t>j</a:t>
            </a:r>
            <a:r>
              <a:rPr lang="de-DE" sz="1400" dirty="0"/>
              <a:t> on y </a:t>
            </a:r>
          </a:p>
        </p:txBody>
      </p:sp>
      <p:cxnSp>
        <p:nvCxnSpPr>
          <p:cNvPr id="12" name="Gerade Verbindung mit Pfeil 31"/>
          <p:cNvCxnSpPr/>
          <p:nvPr/>
        </p:nvCxnSpPr>
        <p:spPr>
          <a:xfrm rot="10800000" flipV="1">
            <a:off x="2709863" y="5619750"/>
            <a:ext cx="766762" cy="10953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feld 33"/>
          <p:cNvSpPr txBox="1"/>
          <p:nvPr/>
        </p:nvSpPr>
        <p:spPr>
          <a:xfrm>
            <a:off x="1358900" y="4451350"/>
            <a:ext cx="744855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b="1" i="1" dirty="0"/>
              <a:t>Note: The t-</a:t>
            </a:r>
            <a:r>
              <a:rPr lang="de-DE" sz="1400" b="1" i="1" dirty="0" err="1"/>
              <a:t>distribution</a:t>
            </a:r>
            <a:r>
              <a:rPr lang="de-DE" sz="1400" b="1" i="1" dirty="0"/>
              <a:t> </a:t>
            </a:r>
            <a:r>
              <a:rPr lang="de-DE" sz="1400" b="1" i="1" dirty="0" err="1"/>
              <a:t>is</a:t>
            </a:r>
            <a:r>
              <a:rPr lang="de-DE" sz="1400" b="1" i="1" dirty="0"/>
              <a:t> </a:t>
            </a:r>
            <a:r>
              <a:rPr lang="de-DE" sz="1400" b="1" i="1" dirty="0" err="1"/>
              <a:t>close</a:t>
            </a:r>
            <a:r>
              <a:rPr lang="de-DE" sz="1400" b="1" i="1" dirty="0"/>
              <a:t> </a:t>
            </a:r>
            <a:r>
              <a:rPr lang="de-DE" sz="1400" b="1" i="1" dirty="0" err="1"/>
              <a:t>to</a:t>
            </a:r>
            <a:r>
              <a:rPr lang="de-DE" sz="1400" b="1" i="1" dirty="0"/>
              <a:t> </a:t>
            </a:r>
            <a:r>
              <a:rPr lang="de-DE" sz="1400" b="1" i="1" dirty="0" err="1"/>
              <a:t>the</a:t>
            </a:r>
            <a:r>
              <a:rPr lang="de-DE" sz="1400" b="1" i="1" dirty="0"/>
              <a:t> </a:t>
            </a:r>
            <a:r>
              <a:rPr lang="de-DE" sz="1400" b="1" i="1" dirty="0" err="1"/>
              <a:t>standard</a:t>
            </a:r>
            <a:r>
              <a:rPr lang="de-DE" sz="1400" b="1" i="1" dirty="0"/>
              <a:t> normal </a:t>
            </a:r>
            <a:r>
              <a:rPr lang="de-DE" sz="1400" b="1" i="1" dirty="0" err="1"/>
              <a:t>distribution</a:t>
            </a:r>
            <a:r>
              <a:rPr lang="de-DE" sz="1400" b="1" i="1" dirty="0"/>
              <a:t> </a:t>
            </a:r>
            <a:r>
              <a:rPr lang="de-DE" sz="1400" b="1" i="1" dirty="0" err="1"/>
              <a:t>if</a:t>
            </a:r>
            <a:r>
              <a:rPr lang="de-DE" sz="1400" b="1" i="1" dirty="0"/>
              <a:t> n-k-1 </a:t>
            </a:r>
            <a:r>
              <a:rPr lang="de-DE" sz="1400" b="1" i="1" dirty="0" err="1"/>
              <a:t>is</a:t>
            </a:r>
            <a:r>
              <a:rPr lang="de-DE" sz="1400" b="1" i="1" dirty="0"/>
              <a:t> large</a:t>
            </a:r>
            <a:r>
              <a:rPr lang="de-DE" sz="1400" dirty="0"/>
              <a:t>.</a:t>
            </a:r>
          </a:p>
        </p:txBody>
      </p:sp>
      <p:sp>
        <p:nvSpPr>
          <p:cNvPr id="14"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t-statistic (or t-ratio)</a:t>
            </a:r>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1400"/>
              </a:lnSpc>
              <a:buFont typeface="Wingdings" pitchFamily="2" charset="2"/>
              <a:buNone/>
            </a:pPr>
            <a:endParaRPr lang="de-DE" altLang="en-US" sz="1800" b="1" dirty="0"/>
          </a:p>
          <a:p>
            <a:pPr>
              <a:lnSpc>
                <a:spcPts val="2800"/>
              </a:lnSpc>
            </a:pPr>
            <a:r>
              <a:rPr lang="de-DE" altLang="en-US" sz="1800" b="1" dirty="0"/>
              <a:t>Distribution of the t-statistic </a:t>
            </a:r>
            <a:r>
              <a:rPr lang="de-DE" altLang="en-US" sz="1800" b="1" u="sng" dirty="0"/>
              <a:t>if the null hypothesis is true</a:t>
            </a:r>
          </a:p>
          <a:p>
            <a:pPr>
              <a:lnSpc>
                <a:spcPts val="3000"/>
              </a:lnSpc>
            </a:pPr>
            <a:endParaRPr lang="de-DE" altLang="en-US" sz="1800" b="1" dirty="0"/>
          </a:p>
          <a:p>
            <a:pPr>
              <a:lnSpc>
                <a:spcPts val="2800"/>
              </a:lnSpc>
              <a:buFont typeface="Wingdings" pitchFamily="2" charset="2"/>
              <a:buNone/>
            </a:pPr>
            <a:endParaRPr lang="de-DE" altLang="en-US" sz="1800" b="1" dirty="0"/>
          </a:p>
          <a:p>
            <a:pPr>
              <a:lnSpc>
                <a:spcPts val="2300"/>
              </a:lnSpc>
            </a:pPr>
            <a:r>
              <a:rPr lang="de-DE" altLang="en-US" sz="1800" b="1" u="sng" dirty="0"/>
              <a:t>Goal</a:t>
            </a:r>
            <a:r>
              <a:rPr lang="de-DE" altLang="en-US" sz="1800" b="1" dirty="0"/>
              <a:t>: Define a rejection rule so that, if it is true, H</a:t>
            </a:r>
            <a:r>
              <a:rPr lang="de-DE" altLang="en-US" sz="1800" b="1" baseline="-25000" dirty="0"/>
              <a:t>0</a:t>
            </a:r>
            <a:r>
              <a:rPr lang="de-DE" altLang="en-US" sz="1800" b="1" dirty="0"/>
              <a:t> is rejected only with a small probability (= significance level, e.g. 5%)</a:t>
            </a:r>
          </a:p>
        </p:txBody>
      </p:sp>
      <p:pic>
        <p:nvPicPr>
          <p:cNvPr id="6" name="Grafik 13" descr="TP_tmp.png"/>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1139825" y="2662238"/>
            <a:ext cx="148590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14"/>
          <p:cNvSpPr txBox="1"/>
          <p:nvPr/>
        </p:nvSpPr>
        <p:spPr>
          <a:xfrm>
            <a:off x="3659188" y="2370138"/>
            <a:ext cx="4929187" cy="9540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t-</a:t>
            </a:r>
            <a:r>
              <a:rPr lang="de-DE" sz="1400" dirty="0" err="1"/>
              <a:t>statistic</a:t>
            </a:r>
            <a:r>
              <a:rPr lang="de-DE" sz="1400" dirty="0"/>
              <a:t> will </a:t>
            </a:r>
            <a:r>
              <a:rPr lang="de-DE" sz="1400" dirty="0" err="1"/>
              <a:t>be</a:t>
            </a:r>
            <a:r>
              <a:rPr lang="de-DE" sz="1400" dirty="0"/>
              <a:t> </a:t>
            </a:r>
            <a:r>
              <a:rPr lang="de-DE" sz="1400" dirty="0" err="1"/>
              <a:t>used</a:t>
            </a:r>
            <a:r>
              <a:rPr lang="de-DE" sz="1400" dirty="0"/>
              <a:t> </a:t>
            </a:r>
            <a:r>
              <a:rPr lang="de-DE" sz="1400" dirty="0" err="1"/>
              <a:t>to</a:t>
            </a:r>
            <a:r>
              <a:rPr lang="de-DE" sz="1400" dirty="0"/>
              <a:t> </a:t>
            </a:r>
            <a:r>
              <a:rPr lang="de-DE" sz="1400" dirty="0" err="1"/>
              <a:t>test</a:t>
            </a:r>
            <a:r>
              <a:rPr lang="de-DE" sz="1400" dirty="0"/>
              <a:t> </a:t>
            </a:r>
            <a:r>
              <a:rPr lang="de-DE" sz="1400" dirty="0" err="1"/>
              <a:t>the</a:t>
            </a:r>
            <a:r>
              <a:rPr lang="de-DE" sz="1400" dirty="0"/>
              <a:t> </a:t>
            </a:r>
            <a:r>
              <a:rPr lang="de-DE" sz="1400" dirty="0" err="1"/>
              <a:t>above</a:t>
            </a:r>
            <a:r>
              <a:rPr lang="de-DE" sz="1400" dirty="0"/>
              <a:t> null </a:t>
            </a:r>
            <a:r>
              <a:rPr lang="de-DE" sz="1400" dirty="0" err="1"/>
              <a:t>hypothesis</a:t>
            </a:r>
            <a:r>
              <a:rPr lang="de-DE" sz="1400" dirty="0"/>
              <a:t>. The </a:t>
            </a:r>
            <a:r>
              <a:rPr lang="de-DE" sz="1400" dirty="0" err="1"/>
              <a:t>farther</a:t>
            </a:r>
            <a:r>
              <a:rPr lang="de-DE" sz="1400" dirty="0"/>
              <a:t> </a:t>
            </a:r>
            <a:r>
              <a:rPr lang="de-DE" sz="1400" dirty="0" err="1"/>
              <a:t>the</a:t>
            </a:r>
            <a:r>
              <a:rPr lang="de-DE" sz="1400" dirty="0"/>
              <a:t> </a:t>
            </a:r>
            <a:r>
              <a:rPr lang="de-DE" sz="1400" dirty="0" err="1"/>
              <a:t>estimated</a:t>
            </a:r>
            <a:r>
              <a:rPr lang="de-DE" sz="1400" dirty="0"/>
              <a:t> </a:t>
            </a:r>
            <a:r>
              <a:rPr lang="de-DE" sz="1400" dirty="0" err="1"/>
              <a:t>coefficient</a:t>
            </a:r>
            <a:r>
              <a:rPr lang="de-DE" sz="1400" dirty="0"/>
              <a:t> </a:t>
            </a:r>
            <a:r>
              <a:rPr lang="de-DE" sz="1400" dirty="0" err="1"/>
              <a:t>is</a:t>
            </a:r>
            <a:r>
              <a:rPr lang="de-DE" sz="1400" dirty="0"/>
              <a:t> </a:t>
            </a:r>
            <a:r>
              <a:rPr lang="de-DE" sz="1400" dirty="0" err="1"/>
              <a:t>away</a:t>
            </a:r>
            <a:r>
              <a:rPr lang="de-DE" sz="1400" dirty="0"/>
              <a:t> </a:t>
            </a:r>
            <a:r>
              <a:rPr lang="de-DE" sz="1400" dirty="0" err="1"/>
              <a:t>from</a:t>
            </a:r>
            <a:r>
              <a:rPr lang="de-DE" sz="1400" dirty="0"/>
              <a:t> </a:t>
            </a:r>
            <a:r>
              <a:rPr lang="de-DE" sz="1400" dirty="0" err="1"/>
              <a:t>zero</a:t>
            </a:r>
            <a:r>
              <a:rPr lang="de-DE" sz="1400" dirty="0"/>
              <a:t>, </a:t>
            </a:r>
            <a:r>
              <a:rPr lang="de-DE" sz="1400" dirty="0" err="1"/>
              <a:t>the</a:t>
            </a:r>
            <a:r>
              <a:rPr lang="de-DE" sz="1400" dirty="0"/>
              <a:t> </a:t>
            </a:r>
            <a:r>
              <a:rPr lang="de-DE" sz="1400" dirty="0" err="1"/>
              <a:t>less</a:t>
            </a:r>
            <a:r>
              <a:rPr lang="de-DE" sz="1400" dirty="0"/>
              <a:t> </a:t>
            </a:r>
            <a:r>
              <a:rPr lang="de-DE" sz="1400" dirty="0" err="1"/>
              <a:t>likely</a:t>
            </a:r>
            <a:r>
              <a:rPr lang="de-DE" sz="1400" dirty="0"/>
              <a:t> </a:t>
            </a:r>
            <a:r>
              <a:rPr lang="de-DE" sz="1400" dirty="0" err="1"/>
              <a:t>it</a:t>
            </a:r>
            <a:r>
              <a:rPr lang="de-DE" sz="1400" dirty="0"/>
              <a:t> </a:t>
            </a:r>
            <a:r>
              <a:rPr lang="de-DE" sz="1400" dirty="0" err="1"/>
              <a:t>is</a:t>
            </a:r>
            <a:r>
              <a:rPr lang="de-DE" sz="1400" dirty="0"/>
              <a:t> </a:t>
            </a:r>
            <a:r>
              <a:rPr lang="de-DE" sz="1400" dirty="0" err="1"/>
              <a:t>that</a:t>
            </a:r>
            <a:r>
              <a:rPr lang="de-DE" sz="1400" dirty="0"/>
              <a:t> </a:t>
            </a:r>
            <a:r>
              <a:rPr lang="de-DE" sz="1400" dirty="0" err="1"/>
              <a:t>the</a:t>
            </a:r>
            <a:r>
              <a:rPr lang="de-DE" sz="1400" dirty="0"/>
              <a:t> null </a:t>
            </a:r>
            <a:r>
              <a:rPr lang="de-DE" sz="1400" dirty="0" err="1"/>
              <a:t>hypothesis</a:t>
            </a:r>
            <a:r>
              <a:rPr lang="de-DE" sz="1400" dirty="0"/>
              <a:t> </a:t>
            </a:r>
            <a:r>
              <a:rPr lang="de-DE" sz="1400" dirty="0" err="1"/>
              <a:t>holds</a:t>
            </a:r>
            <a:r>
              <a:rPr lang="de-DE" sz="1400" dirty="0"/>
              <a:t> </a:t>
            </a:r>
            <a:r>
              <a:rPr lang="de-DE" sz="1400" dirty="0" err="1"/>
              <a:t>true</a:t>
            </a:r>
            <a:r>
              <a:rPr lang="de-DE" sz="1400" dirty="0"/>
              <a:t>. But </a:t>
            </a:r>
            <a:r>
              <a:rPr lang="de-DE" sz="1400" dirty="0" err="1"/>
              <a:t>what</a:t>
            </a:r>
            <a:r>
              <a:rPr lang="de-DE" sz="1400" dirty="0"/>
              <a:t> </a:t>
            </a:r>
            <a:r>
              <a:rPr lang="de-DE" sz="1400" dirty="0" err="1"/>
              <a:t>does</a:t>
            </a:r>
            <a:r>
              <a:rPr lang="de-DE" sz="1400" dirty="0"/>
              <a:t> „</a:t>
            </a:r>
            <a:r>
              <a:rPr lang="de-DE" sz="1400" dirty="0" err="1"/>
              <a:t>far</a:t>
            </a:r>
            <a:r>
              <a:rPr lang="de-DE" sz="1400" dirty="0"/>
              <a:t>“ </a:t>
            </a:r>
            <a:r>
              <a:rPr lang="de-DE" sz="1400" dirty="0" err="1"/>
              <a:t>away</a:t>
            </a:r>
            <a:r>
              <a:rPr lang="de-DE" sz="1400" dirty="0"/>
              <a:t> </a:t>
            </a:r>
            <a:r>
              <a:rPr lang="de-DE" sz="1400" dirty="0" err="1"/>
              <a:t>from</a:t>
            </a:r>
            <a:r>
              <a:rPr lang="de-DE" sz="1400" dirty="0"/>
              <a:t> </a:t>
            </a:r>
            <a:r>
              <a:rPr lang="de-DE" sz="1400" dirty="0" err="1"/>
              <a:t>zero</a:t>
            </a:r>
            <a:r>
              <a:rPr lang="de-DE" sz="1400" dirty="0"/>
              <a:t> </a:t>
            </a:r>
            <a:r>
              <a:rPr lang="de-DE" sz="1400" dirty="0" err="1"/>
              <a:t>mean</a:t>
            </a:r>
            <a:r>
              <a:rPr lang="de-DE" sz="1400" dirty="0"/>
              <a:t>? </a:t>
            </a:r>
          </a:p>
        </p:txBody>
      </p:sp>
      <p:cxnSp>
        <p:nvCxnSpPr>
          <p:cNvPr id="8" name="Gerade Verbindung mit Pfeil 18"/>
          <p:cNvCxnSpPr/>
          <p:nvPr/>
        </p:nvCxnSpPr>
        <p:spPr>
          <a:xfrm rot="10800000" flipV="1">
            <a:off x="2417763" y="2552700"/>
            <a:ext cx="1277937"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Textfeld 24"/>
          <p:cNvSpPr txBox="1"/>
          <p:nvPr/>
        </p:nvSpPr>
        <p:spPr>
          <a:xfrm>
            <a:off x="3038475" y="3429000"/>
            <a:ext cx="5403850"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This</a:t>
            </a:r>
            <a:r>
              <a:rPr lang="de-DE" sz="1400" dirty="0"/>
              <a:t> </a:t>
            </a:r>
            <a:r>
              <a:rPr lang="de-DE" sz="1400" dirty="0" err="1"/>
              <a:t>depends</a:t>
            </a:r>
            <a:r>
              <a:rPr lang="de-DE" sz="1400" dirty="0"/>
              <a:t> on </a:t>
            </a:r>
            <a:r>
              <a:rPr lang="de-DE" sz="1400" dirty="0" err="1"/>
              <a:t>the</a:t>
            </a:r>
            <a:r>
              <a:rPr lang="de-DE" sz="1400" dirty="0"/>
              <a:t> </a:t>
            </a:r>
            <a:r>
              <a:rPr lang="de-DE" sz="1400" dirty="0" err="1"/>
              <a:t>variability</a:t>
            </a:r>
            <a:r>
              <a:rPr lang="de-DE" sz="1400" dirty="0"/>
              <a:t> </a:t>
            </a:r>
            <a:r>
              <a:rPr lang="de-DE" sz="1400" dirty="0" err="1"/>
              <a:t>of</a:t>
            </a:r>
            <a:r>
              <a:rPr lang="de-DE" sz="1400" dirty="0"/>
              <a:t> </a:t>
            </a:r>
            <a:r>
              <a:rPr lang="de-DE" sz="1400" dirty="0" err="1"/>
              <a:t>the</a:t>
            </a:r>
            <a:r>
              <a:rPr lang="de-DE" sz="1400" dirty="0"/>
              <a:t> </a:t>
            </a:r>
            <a:r>
              <a:rPr lang="de-DE" sz="1400" dirty="0" err="1"/>
              <a:t>estimated</a:t>
            </a:r>
            <a:r>
              <a:rPr lang="de-DE" sz="1400" dirty="0"/>
              <a:t> </a:t>
            </a:r>
            <a:r>
              <a:rPr lang="de-DE" sz="1400" dirty="0" err="1"/>
              <a:t>coefficient</a:t>
            </a:r>
            <a:r>
              <a:rPr lang="de-DE" sz="1400" dirty="0"/>
              <a:t>, i.e. </a:t>
            </a:r>
            <a:r>
              <a:rPr lang="de-DE" sz="1400" dirty="0" err="1"/>
              <a:t>its</a:t>
            </a:r>
            <a:r>
              <a:rPr lang="de-DE" sz="1400" dirty="0"/>
              <a:t> </a:t>
            </a:r>
            <a:r>
              <a:rPr lang="de-DE" sz="1400" dirty="0" err="1"/>
              <a:t>standard</a:t>
            </a:r>
            <a:r>
              <a:rPr lang="de-DE" sz="1400" dirty="0"/>
              <a:t> </a:t>
            </a:r>
            <a:r>
              <a:rPr lang="de-DE" sz="1400" dirty="0" err="1"/>
              <a:t>deviation</a:t>
            </a:r>
            <a:r>
              <a:rPr lang="de-DE" sz="1400" dirty="0"/>
              <a:t>. </a:t>
            </a:r>
            <a:r>
              <a:rPr lang="de-DE" sz="1400" u="sng" dirty="0"/>
              <a:t>The t-</a:t>
            </a:r>
            <a:r>
              <a:rPr lang="de-DE" sz="1400" u="sng" dirty="0" err="1"/>
              <a:t>statistic</a:t>
            </a:r>
            <a:r>
              <a:rPr lang="de-DE" sz="1400" u="sng" dirty="0"/>
              <a:t> </a:t>
            </a:r>
            <a:r>
              <a:rPr lang="de-DE" sz="1400" u="sng" dirty="0" err="1"/>
              <a:t>measures</a:t>
            </a:r>
            <a:r>
              <a:rPr lang="de-DE" sz="1400" u="sng" dirty="0"/>
              <a:t> </a:t>
            </a:r>
            <a:r>
              <a:rPr lang="de-DE" sz="1400" u="sng" dirty="0" err="1"/>
              <a:t>how</a:t>
            </a:r>
            <a:r>
              <a:rPr lang="de-DE" sz="1400" u="sng" dirty="0"/>
              <a:t> </a:t>
            </a:r>
            <a:r>
              <a:rPr lang="de-DE" sz="1400" u="sng" dirty="0" err="1"/>
              <a:t>many</a:t>
            </a:r>
            <a:r>
              <a:rPr lang="de-DE" sz="1400" u="sng" dirty="0"/>
              <a:t> </a:t>
            </a:r>
            <a:r>
              <a:rPr lang="de-DE" sz="1400" u="sng" dirty="0" err="1"/>
              <a:t>estimated</a:t>
            </a:r>
            <a:r>
              <a:rPr lang="de-DE" sz="1400" u="sng" dirty="0"/>
              <a:t> </a:t>
            </a:r>
            <a:r>
              <a:rPr lang="de-DE" sz="1400" u="sng" dirty="0" err="1"/>
              <a:t>standard</a:t>
            </a:r>
            <a:r>
              <a:rPr lang="de-DE" sz="1400" u="sng" dirty="0"/>
              <a:t> </a:t>
            </a:r>
            <a:r>
              <a:rPr lang="de-DE" sz="1400" u="sng" dirty="0" err="1"/>
              <a:t>deviations</a:t>
            </a:r>
            <a:r>
              <a:rPr lang="de-DE" sz="1400" u="sng" dirty="0"/>
              <a:t> </a:t>
            </a:r>
            <a:r>
              <a:rPr lang="de-DE" sz="1400" u="sng" dirty="0" err="1"/>
              <a:t>the</a:t>
            </a:r>
            <a:r>
              <a:rPr lang="de-DE" sz="1400" u="sng" dirty="0"/>
              <a:t> </a:t>
            </a:r>
            <a:r>
              <a:rPr lang="de-DE" sz="1400" u="sng" dirty="0" err="1"/>
              <a:t>estimated</a:t>
            </a:r>
            <a:r>
              <a:rPr lang="de-DE" sz="1400" u="sng" dirty="0"/>
              <a:t> </a:t>
            </a:r>
            <a:r>
              <a:rPr lang="de-DE" sz="1400" u="sng" dirty="0" err="1"/>
              <a:t>coefficient</a:t>
            </a:r>
            <a:r>
              <a:rPr lang="de-DE" sz="1400" u="sng" dirty="0"/>
              <a:t> </a:t>
            </a:r>
            <a:r>
              <a:rPr lang="de-DE" sz="1400" u="sng" dirty="0" err="1"/>
              <a:t>is</a:t>
            </a:r>
            <a:r>
              <a:rPr lang="de-DE" sz="1400" u="sng" dirty="0"/>
              <a:t> </a:t>
            </a:r>
            <a:r>
              <a:rPr lang="de-DE" sz="1400" u="sng" dirty="0" err="1"/>
              <a:t>away</a:t>
            </a:r>
            <a:r>
              <a:rPr lang="de-DE" sz="1400" u="sng" dirty="0"/>
              <a:t> </a:t>
            </a:r>
            <a:r>
              <a:rPr lang="de-DE" sz="1400" u="sng" dirty="0" err="1"/>
              <a:t>from</a:t>
            </a:r>
            <a:r>
              <a:rPr lang="de-DE" sz="1400" u="sng" dirty="0"/>
              <a:t> </a:t>
            </a:r>
            <a:r>
              <a:rPr lang="de-DE" sz="1400" u="sng" dirty="0" err="1"/>
              <a:t>zero</a:t>
            </a:r>
            <a:r>
              <a:rPr lang="de-DE" sz="1400" u="sng" dirty="0"/>
              <a:t>.   </a:t>
            </a:r>
          </a:p>
        </p:txBody>
      </p:sp>
      <p:cxnSp>
        <p:nvCxnSpPr>
          <p:cNvPr id="10" name="Gerade Verbindung mit Pfeil 25"/>
          <p:cNvCxnSpPr/>
          <p:nvPr/>
        </p:nvCxnSpPr>
        <p:spPr>
          <a:xfrm rot="10800000">
            <a:off x="2563813" y="3355975"/>
            <a:ext cx="511175"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 name="Grafik 37" descr="TP_tmp.png"/>
          <p:cNvPicPr>
            <a:picLocks noChangeAspect="1"/>
          </p:cNvPicPr>
          <p:nvPr>
            <p:custDataLst>
              <p:tags r:id="rId2"/>
            </p:custDataLst>
          </p:nvPr>
        </p:nvPicPr>
        <p:blipFill>
          <a:blip r:embed="rId5" cstate="print">
            <a:extLst>
              <a:ext uri="{28A0092B-C50C-407E-A947-70E740481C1C}">
                <a14:useLocalDpi xmlns:a14="http://schemas.microsoft.com/office/drawing/2010/main" val="0"/>
              </a:ext>
            </a:extLst>
          </a:blip>
          <a:srcRect/>
          <a:stretch>
            <a:fillRect/>
          </a:stretch>
        </p:blipFill>
        <p:spPr bwMode="auto">
          <a:xfrm>
            <a:off x="1176338" y="4962525"/>
            <a:ext cx="53975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pic>
        <p:nvPicPr>
          <p:cNvPr id="5"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75" y="2636838"/>
            <a:ext cx="4160838" cy="356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Testing against one-sided alternatives (greater than zero)</a:t>
            </a:r>
            <a:endParaRPr lang="de-DE" altLang="en-US" sz="1800" b="1" dirty="0"/>
          </a:p>
        </p:txBody>
      </p:sp>
      <p:sp>
        <p:nvSpPr>
          <p:cNvPr id="7" name="Textfeld 10"/>
          <p:cNvSpPr txBox="1"/>
          <p:nvPr/>
        </p:nvSpPr>
        <p:spPr>
          <a:xfrm>
            <a:off x="4981575" y="2820988"/>
            <a:ext cx="353377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Test                    ag      against                   .</a:t>
            </a:r>
          </a:p>
        </p:txBody>
      </p:sp>
      <p:pic>
        <p:nvPicPr>
          <p:cNvPr id="8" name="Grafik 15"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448300" y="2917825"/>
            <a:ext cx="969963"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17"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7164388" y="2917825"/>
            <a:ext cx="942975"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19"/>
          <p:cNvSpPr txBox="1"/>
          <p:nvPr/>
        </p:nvSpPr>
        <p:spPr>
          <a:xfrm>
            <a:off x="4973638" y="3246438"/>
            <a:ext cx="3971925" cy="310832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Reject</a:t>
            </a:r>
            <a:r>
              <a:rPr lang="de-DE" sz="1400" dirty="0"/>
              <a:t> </a:t>
            </a:r>
            <a:r>
              <a:rPr lang="de-DE" sz="1400" dirty="0" err="1"/>
              <a:t>the</a:t>
            </a:r>
            <a:r>
              <a:rPr lang="de-DE" sz="1400" dirty="0"/>
              <a:t> null </a:t>
            </a:r>
            <a:r>
              <a:rPr lang="de-DE" sz="1400" dirty="0" err="1"/>
              <a:t>hypothesis</a:t>
            </a:r>
            <a:r>
              <a:rPr lang="de-DE" sz="1400" dirty="0"/>
              <a:t> in </a:t>
            </a:r>
            <a:r>
              <a:rPr lang="de-DE" sz="1400" dirty="0" err="1"/>
              <a:t>favour</a:t>
            </a:r>
            <a:r>
              <a:rPr lang="de-DE" sz="1400" dirty="0"/>
              <a:t> </a:t>
            </a:r>
            <a:r>
              <a:rPr lang="de-DE" sz="1400" dirty="0" err="1"/>
              <a:t>of</a:t>
            </a:r>
            <a:r>
              <a:rPr lang="de-DE" sz="1400" dirty="0"/>
              <a:t> </a:t>
            </a:r>
            <a:r>
              <a:rPr lang="de-DE" sz="1400" dirty="0" err="1"/>
              <a:t>the</a:t>
            </a:r>
            <a:r>
              <a:rPr lang="de-DE" sz="1400" dirty="0"/>
              <a:t> alternative </a:t>
            </a:r>
            <a:r>
              <a:rPr lang="de-DE" sz="1400" dirty="0" err="1"/>
              <a:t>hypothesis</a:t>
            </a:r>
            <a:r>
              <a:rPr lang="de-DE" sz="1400" dirty="0"/>
              <a:t> </a:t>
            </a:r>
            <a:r>
              <a:rPr lang="de-DE" sz="1400" dirty="0" err="1"/>
              <a:t>if</a:t>
            </a:r>
            <a:r>
              <a:rPr lang="de-DE" sz="1400" dirty="0"/>
              <a:t> </a:t>
            </a:r>
            <a:r>
              <a:rPr lang="de-DE" sz="1400" dirty="0" err="1"/>
              <a:t>the</a:t>
            </a:r>
            <a:r>
              <a:rPr lang="de-DE" sz="1400" dirty="0"/>
              <a:t> </a:t>
            </a:r>
            <a:r>
              <a:rPr lang="de-DE" sz="1400" dirty="0" err="1"/>
              <a:t>estimated</a:t>
            </a:r>
            <a:r>
              <a:rPr lang="de-DE" sz="1400" dirty="0"/>
              <a:t> </a:t>
            </a:r>
            <a:r>
              <a:rPr lang="de-DE" sz="1400" dirty="0" err="1"/>
              <a:t>coef</a:t>
            </a:r>
            <a:r>
              <a:rPr lang="de-DE" sz="1400" dirty="0"/>
              <a:t>-</a:t>
            </a:r>
          </a:p>
          <a:p>
            <a:pPr>
              <a:defRPr/>
            </a:pPr>
            <a:r>
              <a:rPr lang="de-DE" sz="1400" dirty="0" err="1"/>
              <a:t>ficient</a:t>
            </a:r>
            <a:r>
              <a:rPr lang="de-DE" sz="1400" dirty="0"/>
              <a:t> </a:t>
            </a:r>
            <a:r>
              <a:rPr lang="de-DE" sz="1400" dirty="0" err="1"/>
              <a:t>is</a:t>
            </a:r>
            <a:r>
              <a:rPr lang="de-DE" sz="1400" dirty="0"/>
              <a:t> </a:t>
            </a:r>
            <a:r>
              <a:rPr lang="de-DE" sz="1400" u="sng" dirty="0"/>
              <a:t>„</a:t>
            </a:r>
            <a:r>
              <a:rPr lang="de-DE" sz="1400" u="sng" dirty="0" err="1"/>
              <a:t>too</a:t>
            </a:r>
            <a:r>
              <a:rPr lang="de-DE" sz="1400" u="sng" dirty="0"/>
              <a:t> large“</a:t>
            </a:r>
            <a:r>
              <a:rPr lang="de-DE" sz="1400" dirty="0"/>
              <a:t> (i.e. larger </a:t>
            </a:r>
            <a:r>
              <a:rPr lang="de-DE" sz="1400" dirty="0" err="1"/>
              <a:t>than</a:t>
            </a:r>
            <a:r>
              <a:rPr lang="de-DE" sz="1400" dirty="0"/>
              <a:t> a </a:t>
            </a:r>
            <a:r>
              <a:rPr lang="de-DE" sz="1400" dirty="0" err="1"/>
              <a:t>criti</a:t>
            </a:r>
            <a:r>
              <a:rPr lang="de-DE" sz="1400" dirty="0"/>
              <a:t>-</a:t>
            </a:r>
          </a:p>
          <a:p>
            <a:pPr>
              <a:defRPr/>
            </a:pPr>
            <a:r>
              <a:rPr lang="de-DE" sz="1400" dirty="0"/>
              <a:t>cal </a:t>
            </a:r>
            <a:r>
              <a:rPr lang="de-DE" sz="1400" dirty="0" err="1"/>
              <a:t>value</a:t>
            </a:r>
            <a:r>
              <a:rPr lang="de-DE" sz="1400" dirty="0"/>
              <a:t>).</a:t>
            </a:r>
          </a:p>
          <a:p>
            <a:pPr>
              <a:defRPr/>
            </a:pPr>
            <a:endParaRPr lang="de-DE" sz="1400" dirty="0"/>
          </a:p>
          <a:p>
            <a:pPr>
              <a:defRPr/>
            </a:pPr>
            <a:r>
              <a:rPr lang="de-DE" sz="1400" dirty="0" err="1"/>
              <a:t>Construct</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 so </a:t>
            </a:r>
            <a:r>
              <a:rPr lang="de-DE" sz="1400" dirty="0" err="1"/>
              <a:t>that</a:t>
            </a:r>
            <a:r>
              <a:rPr lang="de-DE" sz="1400" dirty="0"/>
              <a:t>, </a:t>
            </a:r>
            <a:r>
              <a:rPr lang="de-DE" sz="1400" dirty="0" err="1"/>
              <a:t>if</a:t>
            </a:r>
            <a:r>
              <a:rPr lang="de-DE" sz="1400" dirty="0"/>
              <a:t> </a:t>
            </a:r>
            <a:r>
              <a:rPr lang="de-DE" sz="1400" dirty="0" err="1"/>
              <a:t>the</a:t>
            </a:r>
            <a:r>
              <a:rPr lang="de-DE" sz="1400" dirty="0"/>
              <a:t> </a:t>
            </a:r>
          </a:p>
          <a:p>
            <a:pPr>
              <a:defRPr/>
            </a:pPr>
            <a:r>
              <a:rPr lang="de-DE" sz="1400" dirty="0"/>
              <a:t>null </a:t>
            </a:r>
            <a:r>
              <a:rPr lang="de-DE" sz="1400" dirty="0" err="1"/>
              <a:t>hypothesis</a:t>
            </a:r>
            <a:r>
              <a:rPr lang="de-DE" sz="1400" dirty="0"/>
              <a:t> </a:t>
            </a:r>
            <a:r>
              <a:rPr lang="de-DE" sz="1400" dirty="0" err="1"/>
              <a:t>is</a:t>
            </a:r>
            <a:r>
              <a:rPr lang="de-DE" sz="1400" dirty="0"/>
              <a:t> </a:t>
            </a:r>
            <a:r>
              <a:rPr lang="de-DE" sz="1400" dirty="0" err="1"/>
              <a:t>true</a:t>
            </a:r>
            <a:r>
              <a:rPr lang="de-DE" sz="1400" dirty="0"/>
              <a:t>, </a:t>
            </a:r>
            <a:r>
              <a:rPr lang="de-DE" sz="1400" dirty="0" err="1"/>
              <a:t>it</a:t>
            </a:r>
            <a:r>
              <a:rPr lang="de-DE" sz="1400" dirty="0"/>
              <a:t> </a:t>
            </a:r>
            <a:r>
              <a:rPr lang="de-DE" sz="1400" dirty="0" err="1"/>
              <a:t>is</a:t>
            </a:r>
            <a:r>
              <a:rPr lang="de-DE" sz="1400" dirty="0"/>
              <a:t> </a:t>
            </a:r>
            <a:r>
              <a:rPr lang="de-DE" sz="1400" dirty="0" err="1"/>
              <a:t>rejected</a:t>
            </a:r>
            <a:r>
              <a:rPr lang="de-DE" sz="1400" dirty="0"/>
              <a:t> in,</a:t>
            </a:r>
          </a:p>
          <a:p>
            <a:pPr>
              <a:defRPr/>
            </a:pPr>
            <a:r>
              <a:rPr lang="de-DE" sz="1400" dirty="0" err="1"/>
              <a:t>for</a:t>
            </a:r>
            <a:r>
              <a:rPr lang="de-DE" sz="1400" dirty="0"/>
              <a:t> </a:t>
            </a:r>
            <a:r>
              <a:rPr lang="de-DE" sz="1400" dirty="0" err="1"/>
              <a:t>example</a:t>
            </a:r>
            <a:r>
              <a:rPr lang="de-DE" sz="1400" dirty="0"/>
              <a:t>, 5% </a:t>
            </a:r>
            <a:r>
              <a:rPr lang="de-DE" sz="1400" dirty="0" err="1"/>
              <a:t>of</a:t>
            </a:r>
            <a:r>
              <a:rPr lang="de-DE" sz="1400" dirty="0"/>
              <a:t> </a:t>
            </a:r>
            <a:r>
              <a:rPr lang="de-DE" sz="1400" dirty="0" err="1"/>
              <a:t>the</a:t>
            </a:r>
            <a:r>
              <a:rPr lang="de-DE" sz="1400" dirty="0"/>
              <a:t> </a:t>
            </a:r>
            <a:r>
              <a:rPr lang="de-DE" sz="1400" dirty="0" err="1"/>
              <a:t>cases</a:t>
            </a:r>
            <a:r>
              <a:rPr lang="de-DE" sz="1400" dirty="0"/>
              <a:t>.</a:t>
            </a:r>
          </a:p>
          <a:p>
            <a:pPr>
              <a:defRPr/>
            </a:pPr>
            <a:endParaRPr lang="de-DE" sz="1400" dirty="0"/>
          </a:p>
          <a:p>
            <a:pPr>
              <a:defRPr/>
            </a:pPr>
            <a:r>
              <a:rPr lang="de-DE" sz="1400" dirty="0"/>
              <a:t>In </a:t>
            </a:r>
            <a:r>
              <a:rPr lang="de-DE" sz="1400" dirty="0" err="1"/>
              <a:t>the</a:t>
            </a:r>
            <a:r>
              <a:rPr lang="de-DE" sz="1400" dirty="0"/>
              <a:t> </a:t>
            </a:r>
            <a:r>
              <a:rPr lang="de-DE" sz="1400" dirty="0" err="1"/>
              <a:t>given</a:t>
            </a:r>
            <a:r>
              <a:rPr lang="de-DE" sz="1400" dirty="0"/>
              <a:t> </a:t>
            </a:r>
            <a:r>
              <a:rPr lang="de-DE" sz="1400" dirty="0" err="1"/>
              <a:t>example</a:t>
            </a:r>
            <a:r>
              <a:rPr lang="de-DE" sz="1400" dirty="0"/>
              <a:t>, </a:t>
            </a:r>
            <a:r>
              <a:rPr lang="de-DE" sz="1400" dirty="0" err="1"/>
              <a:t>this</a:t>
            </a:r>
            <a:r>
              <a:rPr lang="de-DE" sz="1400" dirty="0"/>
              <a:t> </a:t>
            </a:r>
            <a:r>
              <a:rPr lang="de-DE" sz="1400" dirty="0" err="1"/>
              <a:t>is</a:t>
            </a:r>
            <a:r>
              <a:rPr lang="de-DE" sz="1400" dirty="0"/>
              <a:t> </a:t>
            </a:r>
            <a:r>
              <a:rPr lang="de-DE" sz="1400" dirty="0" err="1"/>
              <a:t>the</a:t>
            </a:r>
            <a:r>
              <a:rPr lang="de-DE" sz="1400" dirty="0"/>
              <a:t> </a:t>
            </a:r>
            <a:r>
              <a:rPr lang="de-DE" sz="1400" dirty="0" err="1"/>
              <a:t>point</a:t>
            </a:r>
            <a:r>
              <a:rPr lang="de-DE" sz="1400" dirty="0"/>
              <a:t> </a:t>
            </a:r>
            <a:r>
              <a:rPr lang="de-DE" sz="1400" dirty="0" err="1"/>
              <a:t>of</a:t>
            </a:r>
            <a:r>
              <a:rPr lang="de-DE" sz="1400" dirty="0"/>
              <a:t> </a:t>
            </a:r>
            <a:r>
              <a:rPr lang="de-DE" sz="1400" dirty="0" err="1"/>
              <a:t>the</a:t>
            </a:r>
            <a:r>
              <a:rPr lang="de-DE" sz="1400" dirty="0"/>
              <a:t> t-</a:t>
            </a:r>
            <a:r>
              <a:rPr lang="de-DE" sz="1400" dirty="0" err="1"/>
              <a:t>distribution</a:t>
            </a:r>
            <a:r>
              <a:rPr lang="de-DE" sz="1400" dirty="0"/>
              <a:t> </a:t>
            </a:r>
            <a:r>
              <a:rPr lang="de-DE" sz="1400" dirty="0" err="1"/>
              <a:t>with</a:t>
            </a:r>
            <a:r>
              <a:rPr lang="de-DE" sz="1400" dirty="0"/>
              <a:t> 28 </a:t>
            </a:r>
            <a:r>
              <a:rPr lang="de-DE" sz="1400" dirty="0" err="1"/>
              <a:t>degrees</a:t>
            </a:r>
            <a:r>
              <a:rPr lang="de-DE" sz="1400" dirty="0"/>
              <a:t> </a:t>
            </a:r>
            <a:r>
              <a:rPr lang="de-DE" sz="1400" dirty="0" err="1"/>
              <a:t>of</a:t>
            </a:r>
            <a:r>
              <a:rPr lang="de-DE" sz="1400" dirty="0"/>
              <a:t> </a:t>
            </a:r>
            <a:r>
              <a:rPr lang="de-DE" sz="1400" dirty="0" err="1"/>
              <a:t>freedom</a:t>
            </a:r>
            <a:r>
              <a:rPr lang="de-DE" sz="1400" dirty="0"/>
              <a:t> </a:t>
            </a:r>
            <a:r>
              <a:rPr lang="de-DE" sz="1400" dirty="0" err="1"/>
              <a:t>that</a:t>
            </a:r>
            <a:r>
              <a:rPr lang="de-DE" sz="1400" dirty="0"/>
              <a:t> </a:t>
            </a:r>
            <a:r>
              <a:rPr lang="de-DE" sz="1400" dirty="0" err="1"/>
              <a:t>is</a:t>
            </a:r>
            <a:r>
              <a:rPr lang="de-DE" sz="1400" dirty="0"/>
              <a:t> </a:t>
            </a:r>
            <a:r>
              <a:rPr lang="de-DE" sz="1400" dirty="0" err="1"/>
              <a:t>exceeded</a:t>
            </a:r>
            <a:r>
              <a:rPr lang="de-DE" sz="1400" dirty="0"/>
              <a:t> in 5% </a:t>
            </a:r>
            <a:r>
              <a:rPr lang="de-DE" sz="1400" dirty="0" err="1"/>
              <a:t>of</a:t>
            </a:r>
            <a:r>
              <a:rPr lang="de-DE" sz="1400" dirty="0"/>
              <a:t> </a:t>
            </a:r>
            <a:r>
              <a:rPr lang="de-DE" sz="1400" dirty="0" err="1"/>
              <a:t>the</a:t>
            </a:r>
            <a:r>
              <a:rPr lang="de-DE" sz="1400" dirty="0"/>
              <a:t> </a:t>
            </a:r>
            <a:r>
              <a:rPr lang="de-DE" sz="1400" dirty="0" err="1"/>
              <a:t>cases</a:t>
            </a:r>
            <a:r>
              <a:rPr lang="de-DE" sz="1400" dirty="0"/>
              <a:t>.</a:t>
            </a:r>
          </a:p>
          <a:p>
            <a:pPr>
              <a:defRPr/>
            </a:pPr>
            <a:endParaRPr lang="de-DE" sz="1400" dirty="0"/>
          </a:p>
          <a:p>
            <a:pPr>
              <a:defRPr/>
            </a:pPr>
            <a:r>
              <a:rPr lang="de-DE" sz="1400" u="sng" dirty="0">
                <a:latin typeface="cmsy10"/>
              </a:rPr>
              <a:t>!</a:t>
            </a:r>
            <a:r>
              <a:rPr lang="de-DE" sz="1400" u="sng" dirty="0"/>
              <a:t> </a:t>
            </a:r>
            <a:r>
              <a:rPr lang="de-DE" sz="1400" u="sng" dirty="0" err="1"/>
              <a:t>Reject</a:t>
            </a:r>
            <a:r>
              <a:rPr lang="de-DE" sz="1400" u="sng" dirty="0"/>
              <a:t> </a:t>
            </a:r>
            <a:r>
              <a:rPr lang="de-DE" sz="1400" u="sng" dirty="0" err="1"/>
              <a:t>if</a:t>
            </a:r>
            <a:r>
              <a:rPr lang="de-DE" sz="1400" u="sng" dirty="0"/>
              <a:t> t-</a:t>
            </a:r>
            <a:r>
              <a:rPr lang="de-DE" sz="1400" u="sng" dirty="0" err="1"/>
              <a:t>statistic</a:t>
            </a:r>
            <a:r>
              <a:rPr lang="de-DE" sz="1400" u="sng" dirty="0"/>
              <a:t> </a:t>
            </a:r>
            <a:r>
              <a:rPr lang="de-DE" sz="1400" u="sng" dirty="0" err="1"/>
              <a:t>greater</a:t>
            </a:r>
            <a:r>
              <a:rPr lang="de-DE" sz="1400" u="sng" dirty="0"/>
              <a:t> </a:t>
            </a:r>
            <a:r>
              <a:rPr lang="de-DE" sz="1400" u="sng" dirty="0" err="1"/>
              <a:t>than</a:t>
            </a:r>
            <a:r>
              <a:rPr lang="de-DE" sz="1400" u="sng" dirty="0"/>
              <a:t> 1.701</a:t>
            </a:r>
          </a:p>
        </p:txBody>
      </p:sp>
      <p:cxnSp>
        <p:nvCxnSpPr>
          <p:cNvPr id="11" name="Gerade Verbindung mit Pfeil 22"/>
          <p:cNvCxnSpPr/>
          <p:nvPr/>
        </p:nvCxnSpPr>
        <p:spPr>
          <a:xfrm flipH="1" flipV="1">
            <a:off x="3455988" y="5192713"/>
            <a:ext cx="1517650" cy="1714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Example: Wage equation</a:t>
            </a:r>
          </a:p>
          <a:p>
            <a:pPr lvl="1">
              <a:lnSpc>
                <a:spcPts val="2800"/>
              </a:lnSpc>
              <a:buFont typeface="Arial" panose="020B0604020202020204" pitchFamily="34" charset="0"/>
              <a:buChar char="•"/>
            </a:pPr>
            <a:r>
              <a:rPr lang="de-DE" altLang="en-US" sz="1800" dirty="0"/>
              <a:t>Test whether, after controlling for education and tenure, higher work experience leads to higher hourly wages</a:t>
            </a:r>
          </a:p>
        </p:txBody>
      </p:sp>
      <p:pic>
        <p:nvPicPr>
          <p:cNvPr id="6" name="Grafik 86"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771525" y="3465513"/>
            <a:ext cx="76454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32"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774700" y="4597400"/>
            <a:ext cx="25273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6"/>
          <p:cNvSpPr txBox="1"/>
          <p:nvPr/>
        </p:nvSpPr>
        <p:spPr>
          <a:xfrm>
            <a:off x="4425950" y="4670425"/>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Standard </a:t>
            </a:r>
            <a:r>
              <a:rPr lang="de-DE" sz="1400" dirty="0" err="1"/>
              <a:t>errors</a:t>
            </a:r>
            <a:endParaRPr lang="de-DE" sz="1400" dirty="0"/>
          </a:p>
        </p:txBody>
      </p:sp>
      <p:cxnSp>
        <p:nvCxnSpPr>
          <p:cNvPr id="9" name="Gerade Verbindung mit Pfeil 7"/>
          <p:cNvCxnSpPr/>
          <p:nvPr/>
        </p:nvCxnSpPr>
        <p:spPr>
          <a:xfrm rot="10800000">
            <a:off x="2965450" y="4086225"/>
            <a:ext cx="1497013" cy="6207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rot="10800000">
            <a:off x="4170363" y="4086225"/>
            <a:ext cx="730250" cy="584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Gerade Verbindung mit Pfeil 11"/>
          <p:cNvCxnSpPr/>
          <p:nvPr/>
        </p:nvCxnSpPr>
        <p:spPr>
          <a:xfrm rot="5400000" flipH="1" flipV="1">
            <a:off x="5156201" y="4268787"/>
            <a:ext cx="584200"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Gerade Verbindung mit Pfeil 13"/>
          <p:cNvCxnSpPr/>
          <p:nvPr/>
        </p:nvCxnSpPr>
        <p:spPr>
          <a:xfrm flipV="1">
            <a:off x="5776913" y="4122738"/>
            <a:ext cx="1204912" cy="6207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hteck 43"/>
          <p:cNvSpPr>
            <a:spLocks noChangeArrowheads="1"/>
          </p:cNvSpPr>
          <p:nvPr/>
        </p:nvSpPr>
        <p:spPr bwMode="auto">
          <a:xfrm>
            <a:off x="665163" y="5218113"/>
            <a:ext cx="5584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Test                              against                           .</a:t>
            </a:r>
          </a:p>
        </p:txBody>
      </p:sp>
      <p:sp>
        <p:nvSpPr>
          <p:cNvPr id="14" name="Textfeld 44"/>
          <p:cNvSpPr txBox="1"/>
          <p:nvPr/>
        </p:nvSpPr>
        <p:spPr>
          <a:xfrm>
            <a:off x="1285875" y="5838825"/>
            <a:ext cx="744855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One</a:t>
            </a:r>
            <a:r>
              <a:rPr lang="de-DE" sz="1400" dirty="0"/>
              <a:t> </a:t>
            </a:r>
            <a:r>
              <a:rPr lang="de-DE" sz="1400" dirty="0" err="1"/>
              <a:t>would</a:t>
            </a:r>
            <a:r>
              <a:rPr lang="de-DE" sz="1400" dirty="0"/>
              <a:t> </a:t>
            </a:r>
            <a:r>
              <a:rPr lang="de-DE" sz="1400" dirty="0" err="1"/>
              <a:t>either</a:t>
            </a:r>
            <a:r>
              <a:rPr lang="de-DE" sz="1400" dirty="0"/>
              <a:t> </a:t>
            </a:r>
            <a:r>
              <a:rPr lang="de-DE" sz="1400" dirty="0" err="1"/>
              <a:t>expect</a:t>
            </a:r>
            <a:r>
              <a:rPr lang="de-DE" sz="1400" dirty="0"/>
              <a:t> a positive </a:t>
            </a:r>
            <a:r>
              <a:rPr lang="de-DE" sz="1400" dirty="0" err="1"/>
              <a:t>effect</a:t>
            </a:r>
            <a:r>
              <a:rPr lang="de-DE" sz="1400" dirty="0"/>
              <a:t> </a:t>
            </a:r>
            <a:r>
              <a:rPr lang="de-DE" sz="1400" dirty="0" err="1"/>
              <a:t>of</a:t>
            </a:r>
            <a:r>
              <a:rPr lang="de-DE" sz="1400" dirty="0"/>
              <a:t> </a:t>
            </a:r>
            <a:r>
              <a:rPr lang="de-DE" sz="1400" dirty="0" err="1"/>
              <a:t>experience</a:t>
            </a:r>
            <a:r>
              <a:rPr lang="de-DE" sz="1400" dirty="0"/>
              <a:t> on </a:t>
            </a:r>
            <a:r>
              <a:rPr lang="de-DE" sz="1400" dirty="0" err="1"/>
              <a:t>hourly</a:t>
            </a:r>
            <a:r>
              <a:rPr lang="de-DE" sz="1400" dirty="0"/>
              <a:t> wage </a:t>
            </a:r>
            <a:r>
              <a:rPr lang="de-DE" sz="1400" dirty="0" err="1"/>
              <a:t>or</a:t>
            </a:r>
            <a:r>
              <a:rPr lang="de-DE" sz="1400" dirty="0"/>
              <a:t> </a:t>
            </a:r>
            <a:r>
              <a:rPr lang="de-DE" sz="1400" dirty="0" err="1"/>
              <a:t>no</a:t>
            </a:r>
            <a:r>
              <a:rPr lang="de-DE" sz="1400" dirty="0"/>
              <a:t> </a:t>
            </a:r>
            <a:r>
              <a:rPr lang="de-DE" sz="1400" dirty="0" err="1"/>
              <a:t>effect</a:t>
            </a:r>
            <a:r>
              <a:rPr lang="de-DE" sz="1400" dirty="0"/>
              <a:t> </a:t>
            </a:r>
            <a:r>
              <a:rPr lang="de-DE" sz="1400" dirty="0" err="1"/>
              <a:t>at</a:t>
            </a:r>
            <a:r>
              <a:rPr lang="de-DE" sz="1400" dirty="0"/>
              <a:t> all.</a:t>
            </a:r>
          </a:p>
        </p:txBody>
      </p:sp>
      <p:cxnSp>
        <p:nvCxnSpPr>
          <p:cNvPr id="15" name="Gerade Verbindung mit Pfeil 47"/>
          <p:cNvCxnSpPr/>
          <p:nvPr/>
        </p:nvCxnSpPr>
        <p:spPr>
          <a:xfrm rot="16200000" flipV="1">
            <a:off x="957262" y="5619751"/>
            <a:ext cx="365125"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Ellipse 83"/>
          <p:cNvSpPr/>
          <p:nvPr/>
        </p:nvSpPr>
        <p:spPr>
          <a:xfrm>
            <a:off x="5083175" y="3465513"/>
            <a:ext cx="876300" cy="3286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17" name="Grafik 39"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1322388" y="5313363"/>
            <a:ext cx="18288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Grafik 42"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4170363" y="5313363"/>
            <a:ext cx="18034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Example: Wage equation (cont.)</a:t>
            </a:r>
            <a:endParaRPr lang="de-DE" altLang="en-US" sz="1800" b="1" dirty="0"/>
          </a:p>
        </p:txBody>
      </p:sp>
      <p:pic>
        <p:nvPicPr>
          <p:cNvPr id="6" name="Grafik 18"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993775" y="2808288"/>
            <a:ext cx="34798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20"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993775" y="3465513"/>
            <a:ext cx="44450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2"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993775" y="4086225"/>
            <a:ext cx="16637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24"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993775" y="4779963"/>
            <a:ext cx="16637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26"/>
          <p:cNvSpPr txBox="1">
            <a:spLocks noChangeArrowheads="1"/>
          </p:cNvSpPr>
          <p:nvPr/>
        </p:nvSpPr>
        <p:spPr bwMode="auto">
          <a:xfrm>
            <a:off x="884238" y="5437188"/>
            <a:ext cx="7010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u="sng"/>
              <a:t>„The effect of experience on hourly wage is statistically greater than zero at the 5% (and even at the 1%) significance level.“</a:t>
            </a:r>
          </a:p>
        </p:txBody>
      </p:sp>
      <p:sp>
        <p:nvSpPr>
          <p:cNvPr id="11" name="Textfeld 27"/>
          <p:cNvSpPr txBox="1"/>
          <p:nvPr/>
        </p:nvSpPr>
        <p:spPr>
          <a:xfrm>
            <a:off x="5630863" y="2297113"/>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a:t>
            </a:r>
            <a:r>
              <a:rPr lang="de-DE" sz="1400" dirty="0" err="1"/>
              <a:t>statistic</a:t>
            </a:r>
            <a:endParaRPr lang="de-DE" sz="1400" dirty="0"/>
          </a:p>
        </p:txBody>
      </p:sp>
      <p:cxnSp>
        <p:nvCxnSpPr>
          <p:cNvPr id="12" name="Gerade Verbindung mit Pfeil 28"/>
          <p:cNvCxnSpPr/>
          <p:nvPr/>
        </p:nvCxnSpPr>
        <p:spPr>
          <a:xfrm rot="10800000" flipV="1">
            <a:off x="4608513" y="2479675"/>
            <a:ext cx="1022350" cy="255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hteck 29"/>
          <p:cNvSpPr/>
          <p:nvPr/>
        </p:nvSpPr>
        <p:spPr>
          <a:xfrm>
            <a:off x="920750" y="2771775"/>
            <a:ext cx="3614738" cy="328613"/>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4" name="Textfeld 33"/>
          <p:cNvSpPr txBox="1"/>
          <p:nvPr/>
        </p:nvSpPr>
        <p:spPr>
          <a:xfrm>
            <a:off x="6507163" y="2881313"/>
            <a:ext cx="2263775" cy="7381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Degrees</a:t>
            </a:r>
            <a:r>
              <a:rPr lang="de-DE" sz="1400" dirty="0"/>
              <a:t> </a:t>
            </a:r>
            <a:r>
              <a:rPr lang="de-DE" sz="1400" dirty="0" err="1"/>
              <a:t>of</a:t>
            </a:r>
            <a:r>
              <a:rPr lang="de-DE" sz="1400" dirty="0"/>
              <a:t> </a:t>
            </a:r>
            <a:r>
              <a:rPr lang="de-DE" sz="1400" dirty="0" err="1"/>
              <a:t>freedom</a:t>
            </a:r>
            <a:r>
              <a:rPr lang="de-DE" sz="1400" dirty="0"/>
              <a:t>;</a:t>
            </a:r>
          </a:p>
          <a:p>
            <a:pPr>
              <a:defRPr/>
            </a:pPr>
            <a:r>
              <a:rPr lang="de-DE" sz="1400" dirty="0" err="1"/>
              <a:t>here</a:t>
            </a:r>
            <a:r>
              <a:rPr lang="de-DE" sz="1400" dirty="0"/>
              <a:t> </a:t>
            </a:r>
            <a:r>
              <a:rPr lang="de-DE" sz="1400" dirty="0" err="1"/>
              <a:t>the</a:t>
            </a:r>
            <a:r>
              <a:rPr lang="de-DE" sz="1400" dirty="0"/>
              <a:t> </a:t>
            </a:r>
            <a:r>
              <a:rPr lang="de-DE" sz="1400" dirty="0" err="1"/>
              <a:t>standard</a:t>
            </a:r>
            <a:r>
              <a:rPr lang="de-DE" sz="1400" dirty="0"/>
              <a:t> normal </a:t>
            </a:r>
          </a:p>
          <a:p>
            <a:pPr>
              <a:defRPr/>
            </a:pPr>
            <a:r>
              <a:rPr lang="de-DE" sz="1400" dirty="0" err="1"/>
              <a:t>approximation</a:t>
            </a:r>
            <a:r>
              <a:rPr lang="de-DE" sz="1400" dirty="0"/>
              <a:t> </a:t>
            </a:r>
            <a:r>
              <a:rPr lang="de-DE" sz="1400" dirty="0" err="1"/>
              <a:t>applies</a:t>
            </a:r>
            <a:endParaRPr lang="de-DE" sz="1400" dirty="0"/>
          </a:p>
        </p:txBody>
      </p:sp>
      <p:cxnSp>
        <p:nvCxnSpPr>
          <p:cNvPr id="15" name="Gerade Verbindung mit Pfeil 34"/>
          <p:cNvCxnSpPr/>
          <p:nvPr/>
        </p:nvCxnSpPr>
        <p:spPr>
          <a:xfrm rot="10800000" flipV="1">
            <a:off x="5521325" y="3063875"/>
            <a:ext cx="1022350" cy="4381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feld 35"/>
          <p:cNvSpPr txBox="1"/>
          <p:nvPr/>
        </p:nvSpPr>
        <p:spPr>
          <a:xfrm>
            <a:off x="3330575" y="4049713"/>
            <a:ext cx="5257800" cy="11699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Critical </a:t>
            </a:r>
            <a:r>
              <a:rPr lang="de-DE" sz="1400" dirty="0" err="1"/>
              <a:t>values</a:t>
            </a:r>
            <a:r>
              <a:rPr lang="de-DE" sz="1400" dirty="0"/>
              <a:t> </a:t>
            </a:r>
            <a:r>
              <a:rPr lang="de-DE" sz="1400" dirty="0" err="1"/>
              <a:t>for</a:t>
            </a:r>
            <a:r>
              <a:rPr lang="de-DE" sz="1400" dirty="0"/>
              <a:t> </a:t>
            </a:r>
            <a:r>
              <a:rPr lang="de-DE" sz="1400" dirty="0" err="1"/>
              <a:t>the</a:t>
            </a:r>
            <a:r>
              <a:rPr lang="de-DE" sz="1400" dirty="0"/>
              <a:t> 5% </a:t>
            </a:r>
            <a:r>
              <a:rPr lang="de-DE" sz="1400" dirty="0" err="1"/>
              <a:t>and</a:t>
            </a:r>
            <a:r>
              <a:rPr lang="de-DE" sz="1400" dirty="0"/>
              <a:t> </a:t>
            </a:r>
            <a:r>
              <a:rPr lang="de-DE" sz="1400" dirty="0" err="1"/>
              <a:t>the</a:t>
            </a:r>
            <a:r>
              <a:rPr lang="de-DE" sz="1400" dirty="0"/>
              <a:t> 1% </a:t>
            </a:r>
            <a:r>
              <a:rPr lang="de-DE" sz="1400" dirty="0" err="1"/>
              <a:t>significance</a:t>
            </a:r>
            <a:r>
              <a:rPr lang="de-DE" sz="1400" dirty="0"/>
              <a:t> </a:t>
            </a:r>
            <a:r>
              <a:rPr lang="de-DE" sz="1400" dirty="0" err="1"/>
              <a:t>level</a:t>
            </a:r>
            <a:r>
              <a:rPr lang="de-DE" sz="1400" dirty="0"/>
              <a:t> (</a:t>
            </a:r>
            <a:r>
              <a:rPr lang="de-DE" sz="1400" dirty="0" err="1"/>
              <a:t>these</a:t>
            </a:r>
            <a:r>
              <a:rPr lang="de-DE" sz="1400" dirty="0"/>
              <a:t> </a:t>
            </a:r>
            <a:r>
              <a:rPr lang="de-DE" sz="1400" dirty="0" err="1"/>
              <a:t>are</a:t>
            </a:r>
            <a:r>
              <a:rPr lang="de-DE" sz="1400" dirty="0"/>
              <a:t> </a:t>
            </a:r>
            <a:r>
              <a:rPr lang="de-DE" sz="1400" dirty="0" err="1"/>
              <a:t>conventional</a:t>
            </a:r>
            <a:r>
              <a:rPr lang="de-DE" sz="1400" dirty="0"/>
              <a:t> </a:t>
            </a:r>
            <a:r>
              <a:rPr lang="de-DE" sz="1400" dirty="0" err="1"/>
              <a:t>significance</a:t>
            </a:r>
            <a:r>
              <a:rPr lang="de-DE" sz="1400" dirty="0"/>
              <a:t> </a:t>
            </a:r>
            <a:r>
              <a:rPr lang="de-DE" sz="1400" dirty="0" err="1"/>
              <a:t>levels</a:t>
            </a:r>
            <a:r>
              <a:rPr lang="de-DE" sz="1400" dirty="0"/>
              <a:t>). </a:t>
            </a:r>
          </a:p>
          <a:p>
            <a:pPr>
              <a:defRPr/>
            </a:pPr>
            <a:endParaRPr lang="de-DE" sz="1400" dirty="0"/>
          </a:p>
          <a:p>
            <a:pPr>
              <a:defRPr/>
            </a:pPr>
            <a:r>
              <a:rPr lang="de-DE" sz="1400" dirty="0"/>
              <a:t>The null </a:t>
            </a:r>
            <a:r>
              <a:rPr lang="de-DE" sz="1400" dirty="0" err="1"/>
              <a:t>hypothesis</a:t>
            </a:r>
            <a:r>
              <a:rPr lang="de-DE" sz="1400" dirty="0"/>
              <a:t> </a:t>
            </a:r>
            <a:r>
              <a:rPr lang="de-DE" sz="1400" dirty="0" err="1"/>
              <a:t>is</a:t>
            </a:r>
            <a:r>
              <a:rPr lang="de-DE" sz="1400" dirty="0"/>
              <a:t> </a:t>
            </a:r>
            <a:r>
              <a:rPr lang="de-DE" sz="1400" dirty="0" err="1"/>
              <a:t>rejected</a:t>
            </a:r>
            <a:r>
              <a:rPr lang="de-DE" sz="1400" dirty="0"/>
              <a:t> </a:t>
            </a:r>
            <a:r>
              <a:rPr lang="de-DE" sz="1400" dirty="0" err="1"/>
              <a:t>because</a:t>
            </a:r>
            <a:r>
              <a:rPr lang="de-DE" sz="1400" dirty="0"/>
              <a:t> </a:t>
            </a:r>
            <a:r>
              <a:rPr lang="de-DE" sz="1400" dirty="0" err="1"/>
              <a:t>the</a:t>
            </a:r>
            <a:r>
              <a:rPr lang="de-DE" sz="1400" dirty="0"/>
              <a:t> t-</a:t>
            </a:r>
            <a:r>
              <a:rPr lang="de-DE" sz="1400" dirty="0" err="1"/>
              <a:t>statistic</a:t>
            </a:r>
            <a:r>
              <a:rPr lang="de-DE" sz="1400" dirty="0"/>
              <a:t> </a:t>
            </a:r>
            <a:r>
              <a:rPr lang="de-DE" sz="1400" dirty="0" err="1"/>
              <a:t>exceeds</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a:t>
            </a:r>
          </a:p>
        </p:txBody>
      </p:sp>
      <p:cxnSp>
        <p:nvCxnSpPr>
          <p:cNvPr id="17" name="Gerade Verbindung mit Pfeil 36"/>
          <p:cNvCxnSpPr/>
          <p:nvPr/>
        </p:nvCxnSpPr>
        <p:spPr>
          <a:xfrm rot="10800000">
            <a:off x="2709863" y="4159250"/>
            <a:ext cx="657225" cy="365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38"/>
          <p:cNvCxnSpPr/>
          <p:nvPr/>
        </p:nvCxnSpPr>
        <p:spPr>
          <a:xfrm rot="10800000" flipV="1">
            <a:off x="2673350" y="4195763"/>
            <a:ext cx="693738" cy="584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Testing against one-sided alternatives (less than zero)</a:t>
            </a:r>
          </a:p>
        </p:txBody>
      </p:sp>
      <p:pic>
        <p:nvPicPr>
          <p:cNvPr id="6"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738" y="2600325"/>
            <a:ext cx="4202112"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10"/>
          <p:cNvSpPr txBox="1"/>
          <p:nvPr/>
        </p:nvSpPr>
        <p:spPr>
          <a:xfrm>
            <a:off x="4981575" y="2820988"/>
            <a:ext cx="353377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Test                    a       against                   .</a:t>
            </a:r>
          </a:p>
        </p:txBody>
      </p:sp>
      <p:pic>
        <p:nvPicPr>
          <p:cNvPr id="8" name="Grafik 15"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448300" y="2917825"/>
            <a:ext cx="969963"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12"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7164388" y="2917825"/>
            <a:ext cx="942975"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19"/>
          <p:cNvSpPr txBox="1"/>
          <p:nvPr/>
        </p:nvSpPr>
        <p:spPr>
          <a:xfrm>
            <a:off x="4973638" y="3246438"/>
            <a:ext cx="4052887" cy="310832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Reject</a:t>
            </a:r>
            <a:r>
              <a:rPr lang="de-DE" sz="1400" dirty="0"/>
              <a:t> </a:t>
            </a:r>
            <a:r>
              <a:rPr lang="de-DE" sz="1400" dirty="0" err="1"/>
              <a:t>the</a:t>
            </a:r>
            <a:r>
              <a:rPr lang="de-DE" sz="1400" dirty="0"/>
              <a:t> null </a:t>
            </a:r>
            <a:r>
              <a:rPr lang="de-DE" sz="1400" dirty="0" err="1"/>
              <a:t>hypothesis</a:t>
            </a:r>
            <a:r>
              <a:rPr lang="de-DE" sz="1400" dirty="0"/>
              <a:t> in </a:t>
            </a:r>
            <a:r>
              <a:rPr lang="de-DE" sz="1400" dirty="0" err="1"/>
              <a:t>favour</a:t>
            </a:r>
            <a:r>
              <a:rPr lang="de-DE" sz="1400" dirty="0"/>
              <a:t> </a:t>
            </a:r>
            <a:r>
              <a:rPr lang="de-DE" sz="1400" dirty="0" err="1"/>
              <a:t>of</a:t>
            </a:r>
            <a:r>
              <a:rPr lang="de-DE" sz="1400" dirty="0"/>
              <a:t> </a:t>
            </a:r>
            <a:r>
              <a:rPr lang="de-DE" sz="1400" dirty="0" err="1"/>
              <a:t>the</a:t>
            </a:r>
            <a:r>
              <a:rPr lang="de-DE" sz="1400" dirty="0"/>
              <a:t> alternative </a:t>
            </a:r>
            <a:r>
              <a:rPr lang="de-DE" sz="1400" dirty="0" err="1"/>
              <a:t>hypothesis</a:t>
            </a:r>
            <a:r>
              <a:rPr lang="de-DE" sz="1400" dirty="0"/>
              <a:t> </a:t>
            </a:r>
            <a:r>
              <a:rPr lang="de-DE" sz="1400" dirty="0" err="1"/>
              <a:t>if</a:t>
            </a:r>
            <a:r>
              <a:rPr lang="de-DE" sz="1400" dirty="0"/>
              <a:t> </a:t>
            </a:r>
            <a:r>
              <a:rPr lang="de-DE" sz="1400" dirty="0" err="1"/>
              <a:t>the</a:t>
            </a:r>
            <a:r>
              <a:rPr lang="de-DE" sz="1400" dirty="0"/>
              <a:t> </a:t>
            </a:r>
            <a:r>
              <a:rPr lang="de-DE" sz="1400" dirty="0" err="1"/>
              <a:t>estimated</a:t>
            </a:r>
            <a:r>
              <a:rPr lang="de-DE" sz="1400" dirty="0"/>
              <a:t> </a:t>
            </a:r>
            <a:r>
              <a:rPr lang="de-DE" sz="1400" dirty="0" err="1"/>
              <a:t>coef</a:t>
            </a:r>
            <a:r>
              <a:rPr lang="de-DE" sz="1400" dirty="0"/>
              <a:t>-</a:t>
            </a:r>
          </a:p>
          <a:p>
            <a:pPr>
              <a:defRPr/>
            </a:pPr>
            <a:r>
              <a:rPr lang="de-DE" sz="1400" dirty="0" err="1"/>
              <a:t>ficient</a:t>
            </a:r>
            <a:r>
              <a:rPr lang="de-DE" sz="1400" dirty="0"/>
              <a:t> </a:t>
            </a:r>
            <a:r>
              <a:rPr lang="de-DE" sz="1400" dirty="0" err="1"/>
              <a:t>is</a:t>
            </a:r>
            <a:r>
              <a:rPr lang="de-DE" sz="1400" dirty="0"/>
              <a:t> </a:t>
            </a:r>
            <a:r>
              <a:rPr lang="de-DE" sz="1400" u="sng" dirty="0"/>
              <a:t>„</a:t>
            </a:r>
            <a:r>
              <a:rPr lang="de-DE" sz="1400" u="sng" dirty="0" err="1"/>
              <a:t>too</a:t>
            </a:r>
            <a:r>
              <a:rPr lang="de-DE" sz="1400" u="sng" dirty="0"/>
              <a:t> </a:t>
            </a:r>
            <a:r>
              <a:rPr lang="de-DE" sz="1400" u="sng" dirty="0" err="1"/>
              <a:t>small</a:t>
            </a:r>
            <a:r>
              <a:rPr lang="de-DE" sz="1400" u="sng" dirty="0"/>
              <a:t>“</a:t>
            </a:r>
            <a:r>
              <a:rPr lang="de-DE" sz="1400" dirty="0"/>
              <a:t> (i.e. </a:t>
            </a:r>
            <a:r>
              <a:rPr lang="de-DE" sz="1400" dirty="0" err="1"/>
              <a:t>smaller</a:t>
            </a:r>
            <a:r>
              <a:rPr lang="de-DE" sz="1400" dirty="0"/>
              <a:t> </a:t>
            </a:r>
            <a:r>
              <a:rPr lang="de-DE" sz="1400" dirty="0" err="1"/>
              <a:t>than</a:t>
            </a:r>
            <a:r>
              <a:rPr lang="de-DE" sz="1400" dirty="0"/>
              <a:t> a </a:t>
            </a:r>
            <a:r>
              <a:rPr lang="de-DE" sz="1400" dirty="0" err="1"/>
              <a:t>criti</a:t>
            </a:r>
            <a:r>
              <a:rPr lang="de-DE" sz="1400" dirty="0"/>
              <a:t>-</a:t>
            </a:r>
          </a:p>
          <a:p>
            <a:pPr>
              <a:defRPr/>
            </a:pPr>
            <a:r>
              <a:rPr lang="de-DE" sz="1400" dirty="0"/>
              <a:t>cal </a:t>
            </a:r>
            <a:r>
              <a:rPr lang="de-DE" sz="1400" dirty="0" err="1"/>
              <a:t>value</a:t>
            </a:r>
            <a:r>
              <a:rPr lang="de-DE" sz="1400" dirty="0"/>
              <a:t>).</a:t>
            </a:r>
          </a:p>
          <a:p>
            <a:pPr>
              <a:defRPr/>
            </a:pPr>
            <a:endParaRPr lang="de-DE" sz="1400" dirty="0"/>
          </a:p>
          <a:p>
            <a:pPr>
              <a:defRPr/>
            </a:pPr>
            <a:r>
              <a:rPr lang="de-DE" sz="1400" dirty="0" err="1"/>
              <a:t>Construct</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 so </a:t>
            </a:r>
            <a:r>
              <a:rPr lang="de-DE" sz="1400" dirty="0" err="1"/>
              <a:t>that</a:t>
            </a:r>
            <a:r>
              <a:rPr lang="de-DE" sz="1400" dirty="0"/>
              <a:t>, </a:t>
            </a:r>
            <a:r>
              <a:rPr lang="de-DE" sz="1400" dirty="0" err="1"/>
              <a:t>if</a:t>
            </a:r>
            <a:r>
              <a:rPr lang="de-DE" sz="1400" dirty="0"/>
              <a:t> </a:t>
            </a:r>
            <a:r>
              <a:rPr lang="de-DE" sz="1400" dirty="0" err="1"/>
              <a:t>the</a:t>
            </a:r>
            <a:r>
              <a:rPr lang="de-DE" sz="1400" dirty="0"/>
              <a:t> </a:t>
            </a:r>
          </a:p>
          <a:p>
            <a:pPr>
              <a:defRPr/>
            </a:pPr>
            <a:r>
              <a:rPr lang="de-DE" sz="1400" dirty="0"/>
              <a:t>null </a:t>
            </a:r>
            <a:r>
              <a:rPr lang="de-DE" sz="1400" dirty="0" err="1"/>
              <a:t>hypothesis</a:t>
            </a:r>
            <a:r>
              <a:rPr lang="de-DE" sz="1400" dirty="0"/>
              <a:t> </a:t>
            </a:r>
            <a:r>
              <a:rPr lang="de-DE" sz="1400" dirty="0" err="1"/>
              <a:t>is</a:t>
            </a:r>
            <a:r>
              <a:rPr lang="de-DE" sz="1400" dirty="0"/>
              <a:t> </a:t>
            </a:r>
            <a:r>
              <a:rPr lang="de-DE" sz="1400" dirty="0" err="1"/>
              <a:t>true</a:t>
            </a:r>
            <a:r>
              <a:rPr lang="de-DE" sz="1400" dirty="0"/>
              <a:t>, </a:t>
            </a:r>
            <a:r>
              <a:rPr lang="de-DE" sz="1400" dirty="0" err="1"/>
              <a:t>it</a:t>
            </a:r>
            <a:r>
              <a:rPr lang="de-DE" sz="1400" dirty="0"/>
              <a:t> </a:t>
            </a:r>
            <a:r>
              <a:rPr lang="de-DE" sz="1400" dirty="0" err="1"/>
              <a:t>is</a:t>
            </a:r>
            <a:r>
              <a:rPr lang="de-DE" sz="1400" dirty="0"/>
              <a:t> </a:t>
            </a:r>
            <a:r>
              <a:rPr lang="de-DE" sz="1400" dirty="0" err="1"/>
              <a:t>rejected</a:t>
            </a:r>
            <a:r>
              <a:rPr lang="de-DE" sz="1400" dirty="0"/>
              <a:t> in,</a:t>
            </a:r>
          </a:p>
          <a:p>
            <a:pPr>
              <a:defRPr/>
            </a:pPr>
            <a:r>
              <a:rPr lang="de-DE" sz="1400" dirty="0" err="1"/>
              <a:t>for</a:t>
            </a:r>
            <a:r>
              <a:rPr lang="de-DE" sz="1400" dirty="0"/>
              <a:t> </a:t>
            </a:r>
            <a:r>
              <a:rPr lang="de-DE" sz="1400" dirty="0" err="1"/>
              <a:t>example</a:t>
            </a:r>
            <a:r>
              <a:rPr lang="de-DE" sz="1400" dirty="0"/>
              <a:t>, 5% </a:t>
            </a:r>
            <a:r>
              <a:rPr lang="de-DE" sz="1400" dirty="0" err="1"/>
              <a:t>of</a:t>
            </a:r>
            <a:r>
              <a:rPr lang="de-DE" sz="1400" dirty="0"/>
              <a:t> </a:t>
            </a:r>
            <a:r>
              <a:rPr lang="de-DE" sz="1400" dirty="0" err="1"/>
              <a:t>the</a:t>
            </a:r>
            <a:r>
              <a:rPr lang="de-DE" sz="1400" dirty="0"/>
              <a:t> </a:t>
            </a:r>
            <a:r>
              <a:rPr lang="de-DE" sz="1400" dirty="0" err="1"/>
              <a:t>cases</a:t>
            </a:r>
            <a:r>
              <a:rPr lang="de-DE" sz="1400" dirty="0"/>
              <a:t>.</a:t>
            </a:r>
          </a:p>
          <a:p>
            <a:pPr>
              <a:defRPr/>
            </a:pPr>
            <a:endParaRPr lang="de-DE" sz="1400" dirty="0"/>
          </a:p>
          <a:p>
            <a:pPr>
              <a:defRPr/>
            </a:pPr>
            <a:r>
              <a:rPr lang="de-DE" sz="1400" dirty="0"/>
              <a:t>In </a:t>
            </a:r>
            <a:r>
              <a:rPr lang="de-DE" sz="1400" dirty="0" err="1"/>
              <a:t>the</a:t>
            </a:r>
            <a:r>
              <a:rPr lang="de-DE" sz="1400" dirty="0"/>
              <a:t> </a:t>
            </a:r>
            <a:r>
              <a:rPr lang="de-DE" sz="1400" dirty="0" err="1"/>
              <a:t>given</a:t>
            </a:r>
            <a:r>
              <a:rPr lang="de-DE" sz="1400" dirty="0"/>
              <a:t> </a:t>
            </a:r>
            <a:r>
              <a:rPr lang="de-DE" sz="1400" dirty="0" err="1"/>
              <a:t>example</a:t>
            </a:r>
            <a:r>
              <a:rPr lang="de-DE" sz="1400" dirty="0"/>
              <a:t>, </a:t>
            </a:r>
            <a:r>
              <a:rPr lang="de-DE" sz="1400" dirty="0" err="1"/>
              <a:t>this</a:t>
            </a:r>
            <a:r>
              <a:rPr lang="de-DE" sz="1400" dirty="0"/>
              <a:t> </a:t>
            </a:r>
            <a:r>
              <a:rPr lang="de-DE" sz="1400" dirty="0" err="1"/>
              <a:t>is</a:t>
            </a:r>
            <a:r>
              <a:rPr lang="de-DE" sz="1400" dirty="0"/>
              <a:t> </a:t>
            </a:r>
            <a:r>
              <a:rPr lang="de-DE" sz="1400" dirty="0" err="1"/>
              <a:t>the</a:t>
            </a:r>
            <a:r>
              <a:rPr lang="de-DE" sz="1400" dirty="0"/>
              <a:t> </a:t>
            </a:r>
            <a:r>
              <a:rPr lang="de-DE" sz="1400" dirty="0" err="1"/>
              <a:t>point</a:t>
            </a:r>
            <a:r>
              <a:rPr lang="de-DE" sz="1400" dirty="0"/>
              <a:t> </a:t>
            </a:r>
            <a:r>
              <a:rPr lang="de-DE" sz="1400" dirty="0" err="1"/>
              <a:t>of</a:t>
            </a:r>
            <a:r>
              <a:rPr lang="de-DE" sz="1400" dirty="0"/>
              <a:t> </a:t>
            </a:r>
            <a:r>
              <a:rPr lang="de-DE" sz="1400" dirty="0" err="1"/>
              <a:t>the</a:t>
            </a:r>
            <a:r>
              <a:rPr lang="de-DE" sz="1400" dirty="0"/>
              <a:t> t-</a:t>
            </a:r>
            <a:r>
              <a:rPr lang="de-DE" sz="1400" dirty="0" err="1"/>
              <a:t>distribution</a:t>
            </a:r>
            <a:r>
              <a:rPr lang="de-DE" sz="1400" dirty="0"/>
              <a:t> </a:t>
            </a:r>
            <a:r>
              <a:rPr lang="de-DE" sz="1400" dirty="0" err="1"/>
              <a:t>with</a:t>
            </a:r>
            <a:r>
              <a:rPr lang="de-DE" sz="1400" dirty="0"/>
              <a:t> 18 </a:t>
            </a:r>
            <a:r>
              <a:rPr lang="de-DE" sz="1400" dirty="0" err="1"/>
              <a:t>degrees</a:t>
            </a:r>
            <a:r>
              <a:rPr lang="de-DE" sz="1400" dirty="0"/>
              <a:t> </a:t>
            </a:r>
            <a:r>
              <a:rPr lang="de-DE" sz="1400" dirty="0" err="1"/>
              <a:t>of</a:t>
            </a:r>
            <a:r>
              <a:rPr lang="de-DE" sz="1400" dirty="0"/>
              <a:t> </a:t>
            </a:r>
            <a:r>
              <a:rPr lang="de-DE" sz="1400" dirty="0" err="1"/>
              <a:t>freedom</a:t>
            </a:r>
            <a:r>
              <a:rPr lang="de-DE" sz="1400" dirty="0"/>
              <a:t> so </a:t>
            </a:r>
            <a:r>
              <a:rPr lang="de-DE" sz="1400" dirty="0" err="1"/>
              <a:t>that</a:t>
            </a:r>
            <a:r>
              <a:rPr lang="de-DE" sz="1400" dirty="0"/>
              <a:t> </a:t>
            </a:r>
          </a:p>
          <a:p>
            <a:pPr>
              <a:defRPr/>
            </a:pPr>
            <a:r>
              <a:rPr lang="de-DE" sz="1400" dirty="0"/>
              <a:t>5% </a:t>
            </a:r>
            <a:r>
              <a:rPr lang="de-DE" sz="1400" dirty="0" err="1"/>
              <a:t>of</a:t>
            </a:r>
            <a:r>
              <a:rPr lang="de-DE" sz="1400" dirty="0"/>
              <a:t> </a:t>
            </a:r>
            <a:r>
              <a:rPr lang="de-DE" sz="1400" dirty="0" err="1"/>
              <a:t>the</a:t>
            </a:r>
            <a:r>
              <a:rPr lang="de-DE" sz="1400" dirty="0"/>
              <a:t> </a:t>
            </a:r>
            <a:r>
              <a:rPr lang="de-DE" sz="1400" dirty="0" err="1"/>
              <a:t>cases</a:t>
            </a:r>
            <a:r>
              <a:rPr lang="de-DE" sz="1400" dirty="0"/>
              <a:t> </a:t>
            </a:r>
            <a:r>
              <a:rPr lang="de-DE" sz="1400" dirty="0" err="1"/>
              <a:t>are</a:t>
            </a:r>
            <a:r>
              <a:rPr lang="de-DE" sz="1400" dirty="0"/>
              <a:t> </a:t>
            </a:r>
            <a:r>
              <a:rPr lang="de-DE" sz="1400" dirty="0" err="1"/>
              <a:t>below</a:t>
            </a:r>
            <a:r>
              <a:rPr lang="de-DE" sz="1400" dirty="0"/>
              <a:t> </a:t>
            </a:r>
            <a:r>
              <a:rPr lang="de-DE" sz="1400" dirty="0" err="1"/>
              <a:t>the</a:t>
            </a:r>
            <a:r>
              <a:rPr lang="de-DE" sz="1400" dirty="0"/>
              <a:t> </a:t>
            </a:r>
            <a:r>
              <a:rPr lang="de-DE" sz="1400" dirty="0" err="1"/>
              <a:t>point</a:t>
            </a:r>
            <a:r>
              <a:rPr lang="de-DE" sz="1400" dirty="0"/>
              <a:t>.</a:t>
            </a:r>
          </a:p>
          <a:p>
            <a:pPr>
              <a:defRPr/>
            </a:pPr>
            <a:endParaRPr lang="de-DE" sz="1400" dirty="0"/>
          </a:p>
          <a:p>
            <a:pPr>
              <a:defRPr/>
            </a:pPr>
            <a:r>
              <a:rPr lang="de-DE" sz="1400" u="sng" dirty="0">
                <a:latin typeface="cmsy10"/>
              </a:rPr>
              <a:t>!</a:t>
            </a:r>
            <a:r>
              <a:rPr lang="de-DE" sz="1400" u="sng" dirty="0"/>
              <a:t> </a:t>
            </a:r>
            <a:r>
              <a:rPr lang="de-DE" sz="1400" u="sng" dirty="0" err="1"/>
              <a:t>Reject</a:t>
            </a:r>
            <a:r>
              <a:rPr lang="de-DE" sz="1400" u="sng" dirty="0"/>
              <a:t> </a:t>
            </a:r>
            <a:r>
              <a:rPr lang="de-DE" sz="1400" u="sng" dirty="0" err="1"/>
              <a:t>if</a:t>
            </a:r>
            <a:r>
              <a:rPr lang="de-DE" sz="1400" u="sng" dirty="0"/>
              <a:t> t-</a:t>
            </a:r>
            <a:r>
              <a:rPr lang="de-DE" sz="1400" u="sng" dirty="0" err="1"/>
              <a:t>statistic</a:t>
            </a:r>
            <a:r>
              <a:rPr lang="de-DE" sz="1400" u="sng" dirty="0"/>
              <a:t> </a:t>
            </a:r>
            <a:r>
              <a:rPr lang="de-DE" sz="1400" u="sng" dirty="0" err="1"/>
              <a:t>less</a:t>
            </a:r>
            <a:r>
              <a:rPr lang="de-DE" sz="1400" u="sng" dirty="0"/>
              <a:t> </a:t>
            </a:r>
            <a:r>
              <a:rPr lang="de-DE" sz="1400" u="sng" dirty="0" err="1"/>
              <a:t>than</a:t>
            </a:r>
            <a:r>
              <a:rPr lang="de-DE" sz="1400" u="sng" dirty="0"/>
              <a:t> -1.734</a:t>
            </a:r>
          </a:p>
        </p:txBody>
      </p:sp>
      <p:cxnSp>
        <p:nvCxnSpPr>
          <p:cNvPr id="11" name="Gerade Verbindung mit Pfeil 22"/>
          <p:cNvCxnSpPr/>
          <p:nvPr/>
        </p:nvCxnSpPr>
        <p:spPr>
          <a:xfrm flipH="1" flipV="1">
            <a:off x="1800225" y="5084763"/>
            <a:ext cx="3173413" cy="279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
        <p:nvSpPr>
          <p:cNvPr id="5" name="Rectangle 3"/>
          <p:cNvSpPr txBox="1">
            <a:spLocks noChangeArrowheads="1"/>
          </p:cNvSpPr>
          <p:nvPr/>
        </p:nvSpPr>
        <p:spPr>
          <a:xfrm>
            <a:off x="593725" y="1676400"/>
            <a:ext cx="8140700" cy="45958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600" dirty="0"/>
              <a:t>We are going to discuss how hypotheses about coefficients can be tested in regression models</a:t>
            </a:r>
          </a:p>
          <a:p>
            <a:endParaRPr lang="en-US" sz="2200" dirty="0"/>
          </a:p>
          <a:p>
            <a:r>
              <a:rPr lang="en-US" sz="2600" dirty="0"/>
              <a:t>We will explain what significance of coefficients mean</a:t>
            </a:r>
          </a:p>
          <a:p>
            <a:pPr marL="0" indent="0">
              <a:buNone/>
            </a:pPr>
            <a:endParaRPr lang="en-US" sz="2200" dirty="0"/>
          </a:p>
          <a:p>
            <a:r>
              <a:rPr lang="en-US" sz="2600" dirty="0"/>
              <a:t>We will learn how to read regression output</a:t>
            </a:r>
          </a:p>
          <a:p>
            <a:pPr marL="0" indent="0">
              <a:buNone/>
            </a:pPr>
            <a:endParaRPr lang="en-US" altLang="en-US" sz="2200" dirty="0"/>
          </a:p>
          <a:p>
            <a:endParaRPr lang="en-US" altLang="en-US" sz="2200" dirty="0"/>
          </a:p>
          <a:p>
            <a:pPr lvl="1"/>
            <a:r>
              <a:rPr lang="en-US" altLang="en-US" sz="1700" dirty="0"/>
              <a:t>Wooldridge Chapter 4;</a:t>
            </a:r>
          </a:p>
          <a:p>
            <a:pPr lvl="1"/>
            <a:r>
              <a:rPr lang="en-US" altLang="en-US" sz="1700" dirty="0" err="1"/>
              <a:t>Studenmund</a:t>
            </a:r>
            <a:r>
              <a:rPr lang="en-US" altLang="en-US" sz="1700" dirty="0"/>
              <a:t> Chapter 5.1-5.4</a:t>
            </a:r>
            <a:endParaRPr lang="en-US" altLang="en-US" sz="1400" dirty="0"/>
          </a:p>
        </p:txBody>
      </p:sp>
      <p:sp>
        <p:nvSpPr>
          <p:cNvPr id="6" name="Title 1"/>
          <p:cNvSpPr txBox="1">
            <a:spLocks/>
          </p:cNvSpPr>
          <p:nvPr/>
        </p:nvSpPr>
        <p:spPr>
          <a:xfrm>
            <a:off x="365125"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Today’s Lecture</a:t>
            </a:r>
            <a:endParaRPr lang="en-US" sz="3600" b="1" i="1" dirty="0"/>
          </a:p>
        </p:txBody>
      </p:sp>
    </p:spTree>
    <p:extLst>
      <p:ext uri="{BB962C8B-B14F-4D97-AF65-F5344CB8AC3E}">
        <p14:creationId xmlns:p14="http://schemas.microsoft.com/office/powerpoint/2010/main" val="220223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Effect transition="in" filter="fade">
                                      <p:cBhvr>
                                        <p:cTn id="19" dur="1000"/>
                                        <p:tgtEl>
                                          <p:spTgt spid="5">
                                            <p:txEl>
                                              <p:pRg st="7" end="7"/>
                                            </p:txEl>
                                          </p:spTgt>
                                        </p:tgtEl>
                                      </p:cBhvr>
                                    </p:animEffect>
                                    <p:anim calcmode="lin" valueType="num">
                                      <p:cBhvr>
                                        <p:cTn id="20"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7" end="7"/>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5">
                                            <p:txEl>
                                              <p:pRg st="8" end="8"/>
                                            </p:txEl>
                                          </p:spTgt>
                                        </p:tgtEl>
                                        <p:attrNameLst>
                                          <p:attrName>style.visibility</p:attrName>
                                        </p:attrNameLst>
                                      </p:cBhvr>
                                      <p:to>
                                        <p:strVal val="visible"/>
                                      </p:to>
                                    </p:set>
                                    <p:animEffect transition="in" filter="fade">
                                      <p:cBhvr>
                                        <p:cTn id="24" dur="1000"/>
                                        <p:tgtEl>
                                          <p:spTgt spid="5">
                                            <p:txEl>
                                              <p:pRg st="8" end="8"/>
                                            </p:txEl>
                                          </p:spTgt>
                                        </p:tgtEl>
                                      </p:cBhvr>
                                    </p:animEffect>
                                    <p:anim calcmode="lin" valueType="num">
                                      <p:cBhvr>
                                        <p:cTn id="25"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26"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Example: Student performance and school size</a:t>
            </a:r>
          </a:p>
          <a:p>
            <a:pPr lvl="1">
              <a:lnSpc>
                <a:spcPts val="2800"/>
              </a:lnSpc>
              <a:buFont typeface="Arial" panose="020B0604020202020204" pitchFamily="34" charset="0"/>
              <a:buChar char="•"/>
            </a:pPr>
            <a:r>
              <a:rPr lang="de-DE" altLang="en-US" sz="1800" dirty="0"/>
              <a:t>Test whether smaller school size leads to better student performance</a:t>
            </a:r>
          </a:p>
        </p:txBody>
      </p:sp>
      <p:pic>
        <p:nvPicPr>
          <p:cNvPr id="6" name="Grafik 53"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407988" y="3794125"/>
            <a:ext cx="8559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8"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1066800" y="4706938"/>
            <a:ext cx="2667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hteck 43"/>
          <p:cNvSpPr>
            <a:spLocks noChangeArrowheads="1"/>
          </p:cNvSpPr>
          <p:nvPr/>
        </p:nvSpPr>
        <p:spPr bwMode="auto">
          <a:xfrm>
            <a:off x="957263" y="5254625"/>
            <a:ext cx="558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Test                              against                            .</a:t>
            </a:r>
          </a:p>
        </p:txBody>
      </p:sp>
      <p:sp>
        <p:nvSpPr>
          <p:cNvPr id="9" name="Textfeld 44"/>
          <p:cNvSpPr txBox="1"/>
          <p:nvPr/>
        </p:nvSpPr>
        <p:spPr>
          <a:xfrm>
            <a:off x="1541463" y="5875338"/>
            <a:ext cx="744855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Do larger </a:t>
            </a:r>
            <a:r>
              <a:rPr lang="de-DE" sz="1400" dirty="0" err="1"/>
              <a:t>schools</a:t>
            </a:r>
            <a:r>
              <a:rPr lang="de-DE" sz="1400" dirty="0"/>
              <a:t> </a:t>
            </a:r>
            <a:r>
              <a:rPr lang="de-DE" sz="1400" dirty="0" err="1"/>
              <a:t>hamper</a:t>
            </a:r>
            <a:r>
              <a:rPr lang="de-DE" sz="1400" dirty="0"/>
              <a:t> </a:t>
            </a:r>
            <a:r>
              <a:rPr lang="de-DE" sz="1400" dirty="0" err="1"/>
              <a:t>student</a:t>
            </a:r>
            <a:r>
              <a:rPr lang="de-DE" sz="1400" dirty="0"/>
              <a:t> </a:t>
            </a:r>
            <a:r>
              <a:rPr lang="de-DE" sz="1400" dirty="0" err="1"/>
              <a:t>performance</a:t>
            </a:r>
            <a:r>
              <a:rPr lang="de-DE" sz="1400" dirty="0"/>
              <a:t> </a:t>
            </a:r>
            <a:r>
              <a:rPr lang="de-DE" sz="1400" dirty="0" err="1"/>
              <a:t>or</a:t>
            </a:r>
            <a:r>
              <a:rPr lang="de-DE" sz="1400" dirty="0"/>
              <a:t> </a:t>
            </a:r>
            <a:r>
              <a:rPr lang="de-DE" sz="1400" dirty="0" err="1"/>
              <a:t>is</a:t>
            </a:r>
            <a:r>
              <a:rPr lang="de-DE" sz="1400" dirty="0"/>
              <a:t> </a:t>
            </a:r>
            <a:r>
              <a:rPr lang="de-DE" sz="1400" dirty="0" err="1"/>
              <a:t>there</a:t>
            </a:r>
            <a:r>
              <a:rPr lang="de-DE" sz="1400" dirty="0"/>
              <a:t> </a:t>
            </a:r>
            <a:r>
              <a:rPr lang="de-DE" sz="1400" dirty="0" err="1"/>
              <a:t>no</a:t>
            </a:r>
            <a:r>
              <a:rPr lang="de-DE" sz="1400" dirty="0"/>
              <a:t> such </a:t>
            </a:r>
            <a:r>
              <a:rPr lang="de-DE" sz="1400" dirty="0" err="1"/>
              <a:t>effect</a:t>
            </a:r>
            <a:r>
              <a:rPr lang="de-DE" sz="1400" dirty="0"/>
              <a:t>?</a:t>
            </a:r>
          </a:p>
        </p:txBody>
      </p:sp>
      <p:cxnSp>
        <p:nvCxnSpPr>
          <p:cNvPr id="10" name="Gerade Verbindung mit Pfeil 47"/>
          <p:cNvCxnSpPr/>
          <p:nvPr/>
        </p:nvCxnSpPr>
        <p:spPr>
          <a:xfrm rot="16200000" flipV="1">
            <a:off x="1249362" y="5656263"/>
            <a:ext cx="365125"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Ellipse 83"/>
          <p:cNvSpPr/>
          <p:nvPr/>
        </p:nvSpPr>
        <p:spPr>
          <a:xfrm>
            <a:off x="7185025" y="3794125"/>
            <a:ext cx="985838"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 name="Textfeld 21"/>
          <p:cNvSpPr txBox="1"/>
          <p:nvPr/>
        </p:nvSpPr>
        <p:spPr>
          <a:xfrm>
            <a:off x="336550" y="3027363"/>
            <a:ext cx="2001838" cy="52387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de-DE" sz="1400" dirty="0" err="1"/>
              <a:t>Percentage</a:t>
            </a:r>
            <a:r>
              <a:rPr lang="de-DE" sz="1400" dirty="0"/>
              <a:t> of </a:t>
            </a:r>
            <a:r>
              <a:rPr lang="de-DE" sz="1400" dirty="0" err="1"/>
              <a:t>students</a:t>
            </a:r>
            <a:endParaRPr lang="de-DE" sz="1400" dirty="0"/>
          </a:p>
          <a:p>
            <a:pPr>
              <a:defRPr/>
            </a:pPr>
            <a:r>
              <a:rPr lang="de-DE" sz="1400" dirty="0" err="1"/>
              <a:t>passing</a:t>
            </a:r>
            <a:r>
              <a:rPr lang="de-DE" sz="1400" dirty="0"/>
              <a:t> </a:t>
            </a:r>
            <a:r>
              <a:rPr lang="de-DE" sz="1400" dirty="0" err="1"/>
              <a:t>maths</a:t>
            </a:r>
            <a:r>
              <a:rPr lang="de-DE" sz="1400" dirty="0"/>
              <a:t> </a:t>
            </a:r>
            <a:r>
              <a:rPr lang="de-DE" sz="1400" dirty="0" err="1"/>
              <a:t>test</a:t>
            </a:r>
            <a:endParaRPr lang="de-DE" sz="1400" dirty="0"/>
          </a:p>
        </p:txBody>
      </p:sp>
      <p:cxnSp>
        <p:nvCxnSpPr>
          <p:cNvPr id="13" name="Gerade Verbindung mit Pfeil 22"/>
          <p:cNvCxnSpPr/>
          <p:nvPr/>
        </p:nvCxnSpPr>
        <p:spPr>
          <a:xfrm rot="5400000">
            <a:off x="1176338" y="3611562"/>
            <a:ext cx="255588" cy="18256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feld 24"/>
          <p:cNvSpPr txBox="1"/>
          <p:nvPr/>
        </p:nvSpPr>
        <p:spPr>
          <a:xfrm>
            <a:off x="2636838" y="3027363"/>
            <a:ext cx="2227262"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Average</a:t>
            </a:r>
            <a:r>
              <a:rPr lang="de-DE" sz="1400" dirty="0"/>
              <a:t> </a:t>
            </a:r>
            <a:r>
              <a:rPr lang="de-DE" sz="1400" dirty="0" err="1"/>
              <a:t>annual</a:t>
            </a:r>
            <a:r>
              <a:rPr lang="de-DE" sz="1400" dirty="0"/>
              <a:t> </a:t>
            </a:r>
            <a:r>
              <a:rPr lang="de-DE" sz="1400" dirty="0" err="1"/>
              <a:t>tea</a:t>
            </a:r>
            <a:r>
              <a:rPr lang="de-DE" sz="1400" dirty="0"/>
              <a:t>-</a:t>
            </a:r>
          </a:p>
          <a:p>
            <a:pPr>
              <a:defRPr/>
            </a:pPr>
            <a:r>
              <a:rPr lang="de-DE" sz="1400" dirty="0" err="1"/>
              <a:t>cher</a:t>
            </a:r>
            <a:r>
              <a:rPr lang="de-DE" sz="1400" dirty="0"/>
              <a:t> </a:t>
            </a:r>
            <a:r>
              <a:rPr lang="de-DE" sz="1400" dirty="0" err="1"/>
              <a:t>compensation</a:t>
            </a:r>
            <a:endParaRPr lang="de-DE" sz="1400" dirty="0"/>
          </a:p>
        </p:txBody>
      </p:sp>
      <p:cxnSp>
        <p:nvCxnSpPr>
          <p:cNvPr id="15" name="Gerade Verbindung mit Pfeil 25"/>
          <p:cNvCxnSpPr/>
          <p:nvPr/>
        </p:nvCxnSpPr>
        <p:spPr>
          <a:xfrm rot="16200000" flipH="1">
            <a:off x="4225131" y="3520282"/>
            <a:ext cx="328613"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feld 28"/>
          <p:cNvSpPr txBox="1"/>
          <p:nvPr/>
        </p:nvSpPr>
        <p:spPr>
          <a:xfrm>
            <a:off x="4535488" y="3027363"/>
            <a:ext cx="1679575"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Staff</a:t>
            </a:r>
            <a:r>
              <a:rPr lang="de-DE" sz="1400" dirty="0"/>
              <a:t> per </a:t>
            </a:r>
            <a:r>
              <a:rPr lang="de-DE" sz="1400" dirty="0" err="1"/>
              <a:t>one</a:t>
            </a:r>
            <a:r>
              <a:rPr lang="de-DE" sz="1400" dirty="0"/>
              <a:t> </a:t>
            </a:r>
            <a:r>
              <a:rPr lang="de-DE" sz="1400" dirty="0" err="1"/>
              <a:t>thou-sand</a:t>
            </a:r>
            <a:r>
              <a:rPr lang="de-DE" sz="1400" dirty="0"/>
              <a:t> </a:t>
            </a:r>
            <a:r>
              <a:rPr lang="de-DE" sz="1400" dirty="0" err="1"/>
              <a:t>students</a:t>
            </a:r>
            <a:endParaRPr lang="de-DE" sz="1400" dirty="0"/>
          </a:p>
        </p:txBody>
      </p:sp>
      <p:cxnSp>
        <p:nvCxnSpPr>
          <p:cNvPr id="17" name="Gerade Verbindung mit Pfeil 29"/>
          <p:cNvCxnSpPr/>
          <p:nvPr/>
        </p:nvCxnSpPr>
        <p:spPr>
          <a:xfrm>
            <a:off x="5776913" y="3465513"/>
            <a:ext cx="657225"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feld 33"/>
          <p:cNvSpPr txBox="1"/>
          <p:nvPr/>
        </p:nvSpPr>
        <p:spPr>
          <a:xfrm>
            <a:off x="6434138" y="3027363"/>
            <a:ext cx="1603375" cy="52387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de-DE" sz="1400" dirty="0"/>
              <a:t>School </a:t>
            </a:r>
            <a:r>
              <a:rPr lang="de-DE" sz="1400" dirty="0" err="1"/>
              <a:t>enrollment</a:t>
            </a:r>
            <a:endParaRPr lang="de-DE" sz="1400" dirty="0"/>
          </a:p>
          <a:p>
            <a:pPr>
              <a:defRPr/>
            </a:pPr>
            <a:r>
              <a:rPr lang="de-DE" sz="1400" dirty="0"/>
              <a:t>(= </a:t>
            </a:r>
            <a:r>
              <a:rPr lang="de-DE" sz="1400" dirty="0" err="1"/>
              <a:t>school</a:t>
            </a:r>
            <a:r>
              <a:rPr lang="de-DE" sz="1400" dirty="0"/>
              <a:t> </a:t>
            </a:r>
            <a:r>
              <a:rPr lang="de-DE" sz="1400" dirty="0" err="1"/>
              <a:t>size</a:t>
            </a:r>
            <a:r>
              <a:rPr lang="de-DE" sz="1400" dirty="0"/>
              <a:t>)</a:t>
            </a:r>
          </a:p>
        </p:txBody>
      </p:sp>
      <p:cxnSp>
        <p:nvCxnSpPr>
          <p:cNvPr id="19" name="Gerade Verbindung mit Pfeil 38"/>
          <p:cNvCxnSpPr/>
          <p:nvPr/>
        </p:nvCxnSpPr>
        <p:spPr>
          <a:xfrm>
            <a:off x="8040688" y="3575050"/>
            <a:ext cx="474662" cy="3286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0" name="Grafik 49"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1589088" y="5349875"/>
            <a:ext cx="18796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Grafik 51"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4443413" y="5349875"/>
            <a:ext cx="18415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41430287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Example: Student performance and school size (cont.)</a:t>
            </a:r>
            <a:endParaRPr lang="de-DE" altLang="en-US" sz="1800" b="1" dirty="0"/>
          </a:p>
        </p:txBody>
      </p:sp>
      <p:pic>
        <p:nvPicPr>
          <p:cNvPr id="6" name="Grafik 47"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974725" y="2771775"/>
            <a:ext cx="40894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7"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987425" y="3429000"/>
            <a:ext cx="44577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30"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968375" y="4049713"/>
            <a:ext cx="17145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31"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962025" y="4743450"/>
            <a:ext cx="17272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26"/>
          <p:cNvSpPr txBox="1">
            <a:spLocks noChangeArrowheads="1"/>
          </p:cNvSpPr>
          <p:nvPr/>
        </p:nvSpPr>
        <p:spPr bwMode="auto">
          <a:xfrm>
            <a:off x="884238" y="5291138"/>
            <a:ext cx="78136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u="sng" dirty="0"/>
              <a:t>One cannot reject the hypothesis that there is no effect of school size on student performance (not even for a larger significance level of 15%).</a:t>
            </a:r>
          </a:p>
        </p:txBody>
      </p:sp>
      <p:sp>
        <p:nvSpPr>
          <p:cNvPr id="11" name="Textfeld 27"/>
          <p:cNvSpPr txBox="1"/>
          <p:nvPr/>
        </p:nvSpPr>
        <p:spPr>
          <a:xfrm>
            <a:off x="6288088" y="2516188"/>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a:t>
            </a:r>
            <a:r>
              <a:rPr lang="de-DE" sz="1400" dirty="0" err="1"/>
              <a:t>statistic</a:t>
            </a:r>
            <a:endParaRPr lang="de-DE" sz="1400" dirty="0"/>
          </a:p>
        </p:txBody>
      </p:sp>
      <p:cxnSp>
        <p:nvCxnSpPr>
          <p:cNvPr id="12" name="Gerade Verbindung mit Pfeil 28"/>
          <p:cNvCxnSpPr>
            <a:stCxn id="11" idx="1"/>
          </p:cNvCxnSpPr>
          <p:nvPr/>
        </p:nvCxnSpPr>
        <p:spPr>
          <a:xfrm rot="10800000" flipV="1">
            <a:off x="5156200" y="2670175"/>
            <a:ext cx="1131888" cy="101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hteck 29"/>
          <p:cNvSpPr/>
          <p:nvPr/>
        </p:nvSpPr>
        <p:spPr>
          <a:xfrm>
            <a:off x="920750" y="2735263"/>
            <a:ext cx="4198938" cy="328612"/>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4" name="Textfeld 33"/>
          <p:cNvSpPr txBox="1"/>
          <p:nvPr/>
        </p:nvSpPr>
        <p:spPr>
          <a:xfrm>
            <a:off x="6507163" y="2990850"/>
            <a:ext cx="2263775"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Degrees</a:t>
            </a:r>
            <a:r>
              <a:rPr lang="de-DE" sz="1400" dirty="0"/>
              <a:t> of </a:t>
            </a:r>
            <a:r>
              <a:rPr lang="de-DE" sz="1400" dirty="0" err="1"/>
              <a:t>freedom</a:t>
            </a:r>
            <a:r>
              <a:rPr lang="de-DE" sz="1400" dirty="0"/>
              <a:t>;</a:t>
            </a:r>
          </a:p>
          <a:p>
            <a:pPr>
              <a:defRPr/>
            </a:pPr>
            <a:r>
              <a:rPr lang="de-DE" sz="1400" dirty="0" err="1"/>
              <a:t>here</a:t>
            </a:r>
            <a:r>
              <a:rPr lang="de-DE" sz="1400" dirty="0"/>
              <a:t> </a:t>
            </a:r>
            <a:r>
              <a:rPr lang="de-DE" sz="1400" dirty="0" err="1"/>
              <a:t>the</a:t>
            </a:r>
            <a:r>
              <a:rPr lang="de-DE" sz="1400" dirty="0"/>
              <a:t> </a:t>
            </a:r>
            <a:r>
              <a:rPr lang="de-DE" sz="1400" dirty="0" err="1"/>
              <a:t>standard</a:t>
            </a:r>
            <a:r>
              <a:rPr lang="de-DE" sz="1400" dirty="0"/>
              <a:t> normal </a:t>
            </a:r>
          </a:p>
          <a:p>
            <a:pPr>
              <a:defRPr/>
            </a:pPr>
            <a:r>
              <a:rPr lang="de-DE" sz="1400" dirty="0" err="1"/>
              <a:t>approximation</a:t>
            </a:r>
            <a:r>
              <a:rPr lang="de-DE" sz="1400" dirty="0"/>
              <a:t> </a:t>
            </a:r>
            <a:r>
              <a:rPr lang="de-DE" sz="1400" dirty="0" err="1"/>
              <a:t>applies</a:t>
            </a:r>
            <a:endParaRPr lang="de-DE" sz="1400" dirty="0"/>
          </a:p>
        </p:txBody>
      </p:sp>
      <p:cxnSp>
        <p:nvCxnSpPr>
          <p:cNvPr id="15" name="Gerade Verbindung mit Pfeil 34"/>
          <p:cNvCxnSpPr/>
          <p:nvPr/>
        </p:nvCxnSpPr>
        <p:spPr>
          <a:xfrm rot="10800000" flipV="1">
            <a:off x="5484813" y="3173413"/>
            <a:ext cx="1058862"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feld 35"/>
          <p:cNvSpPr txBox="1"/>
          <p:nvPr/>
        </p:nvSpPr>
        <p:spPr>
          <a:xfrm>
            <a:off x="3330575" y="4013200"/>
            <a:ext cx="5002213" cy="9540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Critical </a:t>
            </a:r>
            <a:r>
              <a:rPr lang="de-DE" sz="1400" dirty="0" err="1"/>
              <a:t>values</a:t>
            </a:r>
            <a:r>
              <a:rPr lang="de-DE" sz="1400" dirty="0"/>
              <a:t> </a:t>
            </a:r>
            <a:r>
              <a:rPr lang="de-DE" sz="1400" dirty="0" err="1"/>
              <a:t>for</a:t>
            </a:r>
            <a:r>
              <a:rPr lang="de-DE" sz="1400" dirty="0"/>
              <a:t> </a:t>
            </a:r>
            <a:r>
              <a:rPr lang="de-DE" sz="1400" dirty="0" err="1"/>
              <a:t>the</a:t>
            </a:r>
            <a:r>
              <a:rPr lang="de-DE" sz="1400" dirty="0"/>
              <a:t> 5% </a:t>
            </a:r>
            <a:r>
              <a:rPr lang="de-DE" sz="1400" dirty="0" err="1"/>
              <a:t>and</a:t>
            </a:r>
            <a:r>
              <a:rPr lang="de-DE" sz="1400" dirty="0"/>
              <a:t> </a:t>
            </a:r>
            <a:r>
              <a:rPr lang="de-DE" sz="1400" dirty="0" err="1"/>
              <a:t>the</a:t>
            </a:r>
            <a:r>
              <a:rPr lang="de-DE" sz="1400" dirty="0"/>
              <a:t> 15% </a:t>
            </a:r>
            <a:r>
              <a:rPr lang="de-DE" sz="1400" dirty="0" err="1"/>
              <a:t>significance</a:t>
            </a:r>
            <a:r>
              <a:rPr lang="de-DE" sz="1400" dirty="0"/>
              <a:t> </a:t>
            </a:r>
            <a:r>
              <a:rPr lang="de-DE" sz="1400" dirty="0" err="1"/>
              <a:t>level</a:t>
            </a:r>
            <a:r>
              <a:rPr lang="de-DE" sz="1400" dirty="0"/>
              <a:t>.</a:t>
            </a:r>
          </a:p>
          <a:p>
            <a:pPr>
              <a:defRPr/>
            </a:pPr>
            <a:endParaRPr lang="de-DE" sz="1400" dirty="0"/>
          </a:p>
          <a:p>
            <a:pPr>
              <a:defRPr/>
            </a:pPr>
            <a:r>
              <a:rPr lang="de-DE" sz="1400" dirty="0"/>
              <a:t>The null </a:t>
            </a:r>
            <a:r>
              <a:rPr lang="de-DE" sz="1400" dirty="0" err="1"/>
              <a:t>hypothesis</a:t>
            </a:r>
            <a:r>
              <a:rPr lang="de-DE" sz="1400" dirty="0"/>
              <a:t> </a:t>
            </a:r>
            <a:r>
              <a:rPr lang="de-DE" sz="1400" dirty="0" err="1"/>
              <a:t>is</a:t>
            </a:r>
            <a:r>
              <a:rPr lang="de-DE" sz="1400" dirty="0"/>
              <a:t> not </a:t>
            </a:r>
            <a:r>
              <a:rPr lang="de-DE" sz="1400" dirty="0" err="1"/>
              <a:t>rejected</a:t>
            </a:r>
            <a:r>
              <a:rPr lang="de-DE" sz="1400" dirty="0"/>
              <a:t> </a:t>
            </a:r>
            <a:r>
              <a:rPr lang="de-DE" sz="1400" dirty="0" err="1"/>
              <a:t>because</a:t>
            </a:r>
            <a:r>
              <a:rPr lang="de-DE" sz="1400" dirty="0"/>
              <a:t> </a:t>
            </a:r>
            <a:r>
              <a:rPr lang="de-DE" sz="1400" dirty="0" err="1"/>
              <a:t>the</a:t>
            </a:r>
            <a:r>
              <a:rPr lang="de-DE" sz="1400" dirty="0"/>
              <a:t> t-</a:t>
            </a:r>
            <a:r>
              <a:rPr lang="de-DE" sz="1400" dirty="0" err="1"/>
              <a:t>statistic</a:t>
            </a:r>
            <a:r>
              <a:rPr lang="de-DE" sz="1400" dirty="0"/>
              <a:t> </a:t>
            </a:r>
            <a:r>
              <a:rPr lang="de-DE" sz="1400" dirty="0" err="1"/>
              <a:t>is</a:t>
            </a:r>
            <a:r>
              <a:rPr lang="de-DE" sz="1400" dirty="0"/>
              <a:t> not </a:t>
            </a:r>
            <a:r>
              <a:rPr lang="de-DE" sz="1400" dirty="0" err="1"/>
              <a:t>smaller</a:t>
            </a:r>
            <a:r>
              <a:rPr lang="de-DE" sz="1400" dirty="0"/>
              <a:t> </a:t>
            </a:r>
            <a:r>
              <a:rPr lang="de-DE" sz="1400" dirty="0" err="1"/>
              <a:t>than</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a:t>
            </a:r>
          </a:p>
        </p:txBody>
      </p:sp>
      <p:cxnSp>
        <p:nvCxnSpPr>
          <p:cNvPr id="17" name="Gerade Verbindung mit Pfeil 36"/>
          <p:cNvCxnSpPr/>
          <p:nvPr/>
        </p:nvCxnSpPr>
        <p:spPr>
          <a:xfrm rot="10800000">
            <a:off x="2709863" y="4122738"/>
            <a:ext cx="657225" cy="730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38"/>
          <p:cNvCxnSpPr/>
          <p:nvPr/>
        </p:nvCxnSpPr>
        <p:spPr>
          <a:xfrm rot="10800000" flipV="1">
            <a:off x="2673350" y="4195763"/>
            <a:ext cx="693738" cy="54768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2493689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Example: Student performance and school size (cont.)</a:t>
            </a:r>
          </a:p>
          <a:p>
            <a:pPr lvl="1">
              <a:lnSpc>
                <a:spcPts val="3100"/>
              </a:lnSpc>
              <a:buFont typeface="Arial" panose="020B0604020202020204" pitchFamily="34" charset="0"/>
              <a:buChar char="•"/>
            </a:pPr>
            <a:r>
              <a:rPr lang="de-DE" altLang="en-US" sz="1800" dirty="0"/>
              <a:t>Alternative specification of functional form:</a:t>
            </a:r>
          </a:p>
        </p:txBody>
      </p:sp>
      <p:pic>
        <p:nvPicPr>
          <p:cNvPr id="6" name="Grafik 27" descr="TP_tmp.png"/>
          <p:cNvPicPr>
            <a:picLocks noChangeAspect="1"/>
          </p:cNvPicPr>
          <p:nvPr>
            <p:custDataLst>
              <p:tags r:id="rId1"/>
            </p:custDataLst>
          </p:nvPr>
        </p:nvPicPr>
        <p:blipFill>
          <a:blip r:embed="rId8">
            <a:extLst>
              <a:ext uri="{28A0092B-C50C-407E-A947-70E740481C1C}">
                <a14:useLocalDpi xmlns:a14="http://schemas.microsoft.com/office/drawing/2010/main" val="0"/>
              </a:ext>
            </a:extLst>
          </a:blip>
          <a:srcRect/>
          <a:stretch>
            <a:fillRect/>
          </a:stretch>
        </p:blipFill>
        <p:spPr bwMode="auto">
          <a:xfrm>
            <a:off x="1030288" y="3063875"/>
            <a:ext cx="55626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32" descr="TP_tmp.png"/>
          <p:cNvPicPr>
            <a:picLocks noChangeAspect="1"/>
          </p:cNvPicPr>
          <p:nvPr>
            <p:custDataLst>
              <p:tags r:id="rId2"/>
            </p:custDataLst>
          </p:nvPr>
        </p:nvPicPr>
        <p:blipFill>
          <a:blip r:embed="rId9">
            <a:extLst>
              <a:ext uri="{28A0092B-C50C-407E-A947-70E740481C1C}">
                <a14:useLocalDpi xmlns:a14="http://schemas.microsoft.com/office/drawing/2010/main" val="0"/>
              </a:ext>
            </a:extLst>
          </a:blip>
          <a:srcRect/>
          <a:stretch>
            <a:fillRect/>
          </a:stretch>
        </p:blipFill>
        <p:spPr bwMode="auto">
          <a:xfrm>
            <a:off x="1066800" y="4926013"/>
            <a:ext cx="2692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34" descr="TP_tmp.png"/>
          <p:cNvPicPr>
            <a:picLocks noChangeAspect="1"/>
          </p:cNvPicPr>
          <p:nvPr>
            <p:custDataLst>
              <p:tags r:id="rId3"/>
            </p:custDataLst>
          </p:nvPr>
        </p:nvPicPr>
        <p:blipFill>
          <a:blip r:embed="rId10">
            <a:extLst>
              <a:ext uri="{28A0092B-C50C-407E-A947-70E740481C1C}">
                <a14:useLocalDpi xmlns:a14="http://schemas.microsoft.com/office/drawing/2010/main" val="0"/>
              </a:ext>
            </a:extLst>
          </a:blip>
          <a:srcRect/>
          <a:stretch>
            <a:fillRect/>
          </a:stretch>
        </p:blipFill>
        <p:spPr bwMode="auto">
          <a:xfrm>
            <a:off x="1577975" y="5557838"/>
            <a:ext cx="24003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hteck 43"/>
          <p:cNvSpPr>
            <a:spLocks noChangeArrowheads="1"/>
          </p:cNvSpPr>
          <p:nvPr/>
        </p:nvSpPr>
        <p:spPr bwMode="auto">
          <a:xfrm>
            <a:off x="957263" y="5473700"/>
            <a:ext cx="6738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Test                                      against                                    .</a:t>
            </a:r>
          </a:p>
        </p:txBody>
      </p:sp>
      <p:pic>
        <p:nvPicPr>
          <p:cNvPr id="10" name="Grafik 31"/>
          <p:cNvPicPr>
            <a:picLocks noChangeAspect="1"/>
          </p:cNvPicPr>
          <p:nvPr>
            <p:custDataLst>
              <p:tags r:id="rId4"/>
            </p:custDataLst>
          </p:nvPr>
        </p:nvPicPr>
        <p:blipFill>
          <a:blip r:embed="rId11">
            <a:extLst>
              <a:ext uri="{28A0092B-C50C-407E-A947-70E740481C1C}">
                <a14:useLocalDpi xmlns:a14="http://schemas.microsoft.com/office/drawing/2010/main" val="0"/>
              </a:ext>
            </a:extLst>
          </a:blip>
          <a:srcRect/>
          <a:stretch>
            <a:fillRect/>
          </a:stretch>
        </p:blipFill>
        <p:spPr bwMode="auto">
          <a:xfrm>
            <a:off x="2381250" y="3976688"/>
            <a:ext cx="4864100" cy="533400"/>
          </a:xfrm>
          <a:prstGeom prst="rect">
            <a:avLst/>
          </a:prstGeom>
          <a:gradFill rotWithShape="1">
            <a:gsLst>
              <a:gs pos="0">
                <a:srgbClr val="0064C8"/>
              </a:gs>
              <a:gs pos="100000">
                <a:srgbClr val="FFFFFF"/>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pic>
      <p:sp>
        <p:nvSpPr>
          <p:cNvPr id="11" name="Textfeld 45"/>
          <p:cNvSpPr txBox="1"/>
          <p:nvPr/>
        </p:nvSpPr>
        <p:spPr>
          <a:xfrm>
            <a:off x="4827588" y="4852988"/>
            <a:ext cx="2227262"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R-</a:t>
            </a:r>
            <a:r>
              <a:rPr lang="de-DE" sz="1400" dirty="0" err="1"/>
              <a:t>squared</a:t>
            </a:r>
            <a:r>
              <a:rPr lang="de-DE" sz="1400" dirty="0"/>
              <a:t> </a:t>
            </a:r>
            <a:r>
              <a:rPr lang="de-DE" sz="1400" dirty="0" err="1"/>
              <a:t>slightly</a:t>
            </a:r>
            <a:r>
              <a:rPr lang="de-DE" sz="1400" dirty="0"/>
              <a:t> </a:t>
            </a:r>
            <a:r>
              <a:rPr lang="de-DE" sz="1400" dirty="0" err="1"/>
              <a:t>higher</a:t>
            </a:r>
            <a:r>
              <a:rPr lang="de-DE" sz="1400" dirty="0"/>
              <a:t> </a:t>
            </a:r>
          </a:p>
        </p:txBody>
      </p:sp>
      <p:cxnSp>
        <p:nvCxnSpPr>
          <p:cNvPr id="12" name="Gerade Verbindung mit Pfeil 46"/>
          <p:cNvCxnSpPr>
            <a:stCxn id="11" idx="1"/>
          </p:cNvCxnSpPr>
          <p:nvPr/>
        </p:nvCxnSpPr>
        <p:spPr>
          <a:xfrm rot="10800000" flipV="1">
            <a:off x="3805238" y="5006975"/>
            <a:ext cx="1022350" cy="101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Ellipse 55"/>
          <p:cNvSpPr/>
          <p:nvPr/>
        </p:nvSpPr>
        <p:spPr>
          <a:xfrm>
            <a:off x="3367088" y="3940175"/>
            <a:ext cx="511175"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4" name="Ellipse 56"/>
          <p:cNvSpPr/>
          <p:nvPr/>
        </p:nvSpPr>
        <p:spPr>
          <a:xfrm>
            <a:off x="4973638" y="3063875"/>
            <a:ext cx="511175"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15" name="Grafik 35" descr="TP_tmp.png"/>
          <p:cNvPicPr>
            <a:picLocks noChangeAspect="1"/>
          </p:cNvPicPr>
          <p:nvPr>
            <p:custDataLst>
              <p:tags r:id="rId5"/>
            </p:custDataLst>
          </p:nvPr>
        </p:nvPicPr>
        <p:blipFill>
          <a:blip r:embed="rId12">
            <a:extLst>
              <a:ext uri="{28A0092B-C50C-407E-A947-70E740481C1C}">
                <a14:useLocalDpi xmlns:a14="http://schemas.microsoft.com/office/drawing/2010/main" val="0"/>
              </a:ext>
            </a:extLst>
          </a:blip>
          <a:srcRect/>
          <a:stretch>
            <a:fillRect/>
          </a:stretch>
        </p:blipFill>
        <p:spPr bwMode="auto">
          <a:xfrm>
            <a:off x="5046663" y="5557838"/>
            <a:ext cx="23622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Ellipse 54"/>
          <p:cNvSpPr/>
          <p:nvPr/>
        </p:nvSpPr>
        <p:spPr>
          <a:xfrm>
            <a:off x="5813425" y="3940175"/>
            <a:ext cx="547688"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7"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234255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23260" y="6238537"/>
            <a:ext cx="2133600" cy="365125"/>
          </a:xfrm>
        </p:spPr>
        <p:txBody>
          <a:bodyPr/>
          <a:lstStyle/>
          <a:p>
            <a:fld id="{B6F15528-21DE-4FAA-801E-634DDDAF4B2B}" type="slidenum">
              <a:rPr lang="en-US" smtClean="0"/>
              <a:pPr/>
              <a:t>23</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Example: Student performance and school size (cont.)</a:t>
            </a:r>
            <a:endParaRPr lang="de-DE" altLang="en-US" sz="1800" b="1" dirty="0"/>
          </a:p>
        </p:txBody>
      </p:sp>
      <p:pic>
        <p:nvPicPr>
          <p:cNvPr id="6" name="Grafik 24"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993775" y="2735263"/>
            <a:ext cx="40005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30"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968375" y="3392488"/>
            <a:ext cx="17145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26"/>
          <p:cNvSpPr txBox="1">
            <a:spLocks noChangeArrowheads="1"/>
          </p:cNvSpPr>
          <p:nvPr/>
        </p:nvSpPr>
        <p:spPr bwMode="auto">
          <a:xfrm>
            <a:off x="884238" y="3867150"/>
            <a:ext cx="79232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u="sng"/>
              <a:t>The hypothesis that there is no effect of school size on student performance can be rejected in favor of the hypothesis that the effect is negative.</a:t>
            </a:r>
          </a:p>
        </p:txBody>
      </p:sp>
      <p:sp>
        <p:nvSpPr>
          <p:cNvPr id="9" name="Textfeld 27"/>
          <p:cNvSpPr txBox="1"/>
          <p:nvPr/>
        </p:nvSpPr>
        <p:spPr>
          <a:xfrm>
            <a:off x="6251575" y="2589213"/>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a:t>
            </a:r>
            <a:r>
              <a:rPr lang="de-DE" sz="1400" dirty="0" err="1"/>
              <a:t>statistic</a:t>
            </a:r>
            <a:endParaRPr lang="de-DE" sz="1400" dirty="0"/>
          </a:p>
        </p:txBody>
      </p:sp>
      <p:cxnSp>
        <p:nvCxnSpPr>
          <p:cNvPr id="10" name="Gerade Verbindung mit Pfeil 28"/>
          <p:cNvCxnSpPr>
            <a:stCxn id="9" idx="1"/>
          </p:cNvCxnSpPr>
          <p:nvPr/>
        </p:nvCxnSpPr>
        <p:spPr>
          <a:xfrm rot="10800000" flipV="1">
            <a:off x="5119688" y="2743200"/>
            <a:ext cx="1131887" cy="101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Rechteck 29"/>
          <p:cNvSpPr/>
          <p:nvPr/>
        </p:nvSpPr>
        <p:spPr>
          <a:xfrm>
            <a:off x="920750" y="2662238"/>
            <a:ext cx="4125913" cy="401637"/>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 name="Textfeld 35"/>
          <p:cNvSpPr txBox="1"/>
          <p:nvPr/>
        </p:nvSpPr>
        <p:spPr>
          <a:xfrm>
            <a:off x="3330575" y="3355975"/>
            <a:ext cx="547687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Critical </a:t>
            </a:r>
            <a:r>
              <a:rPr lang="de-DE" sz="1400" dirty="0" err="1"/>
              <a:t>value</a:t>
            </a:r>
            <a:r>
              <a:rPr lang="de-DE" sz="1400" dirty="0"/>
              <a:t> </a:t>
            </a:r>
            <a:r>
              <a:rPr lang="de-DE" sz="1400" dirty="0" err="1"/>
              <a:t>for</a:t>
            </a:r>
            <a:r>
              <a:rPr lang="de-DE" sz="1400" dirty="0"/>
              <a:t> </a:t>
            </a:r>
            <a:r>
              <a:rPr lang="de-DE" sz="1400" dirty="0" err="1"/>
              <a:t>the</a:t>
            </a:r>
            <a:r>
              <a:rPr lang="de-DE" sz="1400" dirty="0"/>
              <a:t> 5% </a:t>
            </a:r>
            <a:r>
              <a:rPr lang="de-DE" sz="1400" dirty="0" err="1"/>
              <a:t>significance</a:t>
            </a:r>
            <a:r>
              <a:rPr lang="de-DE" sz="1400" dirty="0"/>
              <a:t> </a:t>
            </a:r>
            <a:r>
              <a:rPr lang="de-DE" sz="1400" dirty="0" err="1"/>
              <a:t>level</a:t>
            </a:r>
            <a:r>
              <a:rPr lang="de-DE" sz="1400" dirty="0"/>
              <a:t> </a:t>
            </a:r>
            <a:r>
              <a:rPr lang="de-DE" sz="1400" dirty="0">
                <a:latin typeface="cmsy10"/>
              </a:rPr>
              <a:t>!</a:t>
            </a:r>
            <a:r>
              <a:rPr lang="de-DE" sz="1400" dirty="0"/>
              <a:t> </a:t>
            </a:r>
            <a:r>
              <a:rPr lang="de-DE" sz="1400" dirty="0" err="1"/>
              <a:t>reject</a:t>
            </a:r>
            <a:r>
              <a:rPr lang="de-DE" sz="1400" dirty="0"/>
              <a:t> null </a:t>
            </a:r>
            <a:r>
              <a:rPr lang="de-DE" sz="1400" dirty="0" err="1"/>
              <a:t>hypothesis</a:t>
            </a:r>
            <a:endParaRPr lang="de-DE" sz="1400" dirty="0"/>
          </a:p>
        </p:txBody>
      </p:sp>
      <p:cxnSp>
        <p:nvCxnSpPr>
          <p:cNvPr id="13" name="Gerade Verbindung mit Pfeil 36"/>
          <p:cNvCxnSpPr>
            <a:stCxn id="12" idx="1"/>
          </p:cNvCxnSpPr>
          <p:nvPr/>
        </p:nvCxnSpPr>
        <p:spPr>
          <a:xfrm rot="10800000">
            <a:off x="2709863" y="3465513"/>
            <a:ext cx="620712" cy="444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feld 21"/>
          <p:cNvSpPr txBox="1">
            <a:spLocks noChangeArrowheads="1"/>
          </p:cNvSpPr>
          <p:nvPr/>
        </p:nvSpPr>
        <p:spPr bwMode="auto">
          <a:xfrm>
            <a:off x="884238" y="4706938"/>
            <a:ext cx="26654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u="sng"/>
              <a:t>How large is the effect?</a:t>
            </a:r>
          </a:p>
        </p:txBody>
      </p:sp>
      <p:sp>
        <p:nvSpPr>
          <p:cNvPr id="16" name="Textfeld 37"/>
          <p:cNvSpPr txBox="1"/>
          <p:nvPr/>
        </p:nvSpPr>
        <p:spPr>
          <a:xfrm>
            <a:off x="3703638" y="4706938"/>
            <a:ext cx="38989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+ 10% </a:t>
            </a:r>
            <a:r>
              <a:rPr lang="de-DE" sz="1400" dirty="0" err="1"/>
              <a:t>enrollment</a:t>
            </a:r>
            <a:r>
              <a:rPr lang="de-DE" sz="1400" dirty="0"/>
              <a:t>  </a:t>
            </a:r>
            <a:r>
              <a:rPr lang="de-DE" sz="1400" dirty="0">
                <a:latin typeface="cmsy10"/>
              </a:rPr>
              <a:t>!</a:t>
            </a:r>
            <a:r>
              <a:rPr lang="de-DE" sz="1400" dirty="0"/>
              <a:t> -0.129 </a:t>
            </a:r>
            <a:r>
              <a:rPr lang="de-DE" sz="1400" dirty="0" err="1"/>
              <a:t>percentage</a:t>
            </a:r>
            <a:r>
              <a:rPr lang="de-DE" sz="1400" dirty="0"/>
              <a:t> </a:t>
            </a:r>
            <a:r>
              <a:rPr lang="de-DE" sz="1400" dirty="0" err="1"/>
              <a:t>points</a:t>
            </a:r>
            <a:r>
              <a:rPr lang="de-DE" sz="1400" dirty="0"/>
              <a:t> </a:t>
            </a:r>
            <a:r>
              <a:rPr lang="de-DE" sz="1400" dirty="0" err="1"/>
              <a:t>students</a:t>
            </a:r>
            <a:r>
              <a:rPr lang="de-DE" sz="1400" dirty="0"/>
              <a:t> pass </a:t>
            </a:r>
            <a:r>
              <a:rPr lang="de-DE" sz="1400" dirty="0" err="1"/>
              <a:t>test</a:t>
            </a:r>
            <a:endParaRPr lang="de-DE" sz="1400" dirty="0"/>
          </a:p>
        </p:txBody>
      </p:sp>
      <p:cxnSp>
        <p:nvCxnSpPr>
          <p:cNvPr id="17" name="Gerade Verbindung mit Pfeil 39"/>
          <p:cNvCxnSpPr/>
          <p:nvPr/>
        </p:nvCxnSpPr>
        <p:spPr>
          <a:xfrm rot="16200000" flipH="1">
            <a:off x="6689725" y="5072063"/>
            <a:ext cx="365125"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feld 44"/>
          <p:cNvSpPr txBox="1"/>
          <p:nvPr/>
        </p:nvSpPr>
        <p:spPr>
          <a:xfrm>
            <a:off x="6580188" y="5382495"/>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t>
            </a:r>
            <a:r>
              <a:rPr lang="de-DE" sz="1400" dirty="0" err="1"/>
              <a:t>small</a:t>
            </a:r>
            <a:r>
              <a:rPr lang="de-DE" sz="1400" dirty="0"/>
              <a:t> </a:t>
            </a:r>
            <a:r>
              <a:rPr lang="de-DE" sz="1400" dirty="0" err="1"/>
              <a:t>effect</a:t>
            </a:r>
            <a:r>
              <a:rPr lang="de-DE" sz="1400" dirty="0"/>
              <a:t>)</a:t>
            </a:r>
          </a:p>
        </p:txBody>
      </p:sp>
      <p:sp>
        <p:nvSpPr>
          <p:cNvPr id="19"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dirty="0"/>
          </a:p>
        </p:txBody>
      </p:sp>
      <p:pic>
        <p:nvPicPr>
          <p:cNvPr id="5"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288" y="2636838"/>
            <a:ext cx="4210050" cy="357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Testing against two-sided alternatives</a:t>
            </a:r>
          </a:p>
        </p:txBody>
      </p:sp>
      <p:sp>
        <p:nvSpPr>
          <p:cNvPr id="7" name="Textfeld 10"/>
          <p:cNvSpPr txBox="1"/>
          <p:nvPr/>
        </p:nvSpPr>
        <p:spPr>
          <a:xfrm>
            <a:off x="4981575" y="2820988"/>
            <a:ext cx="353377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Test                             against                   .</a:t>
            </a:r>
          </a:p>
        </p:txBody>
      </p:sp>
      <p:pic>
        <p:nvPicPr>
          <p:cNvPr id="8" name="Grafik 15"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410199" y="2881052"/>
            <a:ext cx="969963"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13"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7151688" y="2877343"/>
            <a:ext cx="968375"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19"/>
          <p:cNvSpPr txBox="1"/>
          <p:nvPr/>
        </p:nvSpPr>
        <p:spPr>
          <a:xfrm>
            <a:off x="4973638" y="3246438"/>
            <a:ext cx="4052887" cy="310832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Reject</a:t>
            </a:r>
            <a:r>
              <a:rPr lang="de-DE" sz="1400" dirty="0"/>
              <a:t> </a:t>
            </a:r>
            <a:r>
              <a:rPr lang="de-DE" sz="1400" dirty="0" err="1"/>
              <a:t>the</a:t>
            </a:r>
            <a:r>
              <a:rPr lang="de-DE" sz="1400" dirty="0"/>
              <a:t> null </a:t>
            </a:r>
            <a:r>
              <a:rPr lang="de-DE" sz="1400" dirty="0" err="1"/>
              <a:t>hypothesis</a:t>
            </a:r>
            <a:r>
              <a:rPr lang="de-DE" sz="1400" dirty="0"/>
              <a:t> in </a:t>
            </a:r>
            <a:r>
              <a:rPr lang="de-DE" sz="1400" dirty="0" err="1"/>
              <a:t>favour</a:t>
            </a:r>
            <a:r>
              <a:rPr lang="de-DE" sz="1400" dirty="0"/>
              <a:t> </a:t>
            </a:r>
            <a:r>
              <a:rPr lang="de-DE" sz="1400" dirty="0" err="1"/>
              <a:t>of</a:t>
            </a:r>
            <a:r>
              <a:rPr lang="de-DE" sz="1400" dirty="0"/>
              <a:t> </a:t>
            </a:r>
            <a:r>
              <a:rPr lang="de-DE" sz="1400" dirty="0" err="1"/>
              <a:t>the</a:t>
            </a:r>
            <a:r>
              <a:rPr lang="de-DE" sz="1400" dirty="0"/>
              <a:t> alternative </a:t>
            </a:r>
            <a:r>
              <a:rPr lang="de-DE" sz="1400" dirty="0" err="1"/>
              <a:t>hypothesis</a:t>
            </a:r>
            <a:r>
              <a:rPr lang="de-DE" sz="1400" dirty="0"/>
              <a:t> </a:t>
            </a:r>
            <a:r>
              <a:rPr lang="de-DE" sz="1400" dirty="0" err="1"/>
              <a:t>if</a:t>
            </a:r>
            <a:r>
              <a:rPr lang="de-DE" sz="1400" dirty="0"/>
              <a:t> </a:t>
            </a:r>
            <a:r>
              <a:rPr lang="de-DE" sz="1400" u="sng" dirty="0" err="1"/>
              <a:t>the</a:t>
            </a:r>
            <a:r>
              <a:rPr lang="de-DE" sz="1400" u="sng" dirty="0"/>
              <a:t> absolute </a:t>
            </a:r>
            <a:r>
              <a:rPr lang="de-DE" sz="1400" u="sng" dirty="0" err="1"/>
              <a:t>value</a:t>
            </a:r>
            <a:r>
              <a:rPr lang="de-DE" sz="1400" u="sng" dirty="0"/>
              <a:t> </a:t>
            </a:r>
          </a:p>
          <a:p>
            <a:pPr>
              <a:defRPr/>
            </a:pPr>
            <a:r>
              <a:rPr lang="de-DE" sz="1400" dirty="0" err="1"/>
              <a:t>of</a:t>
            </a:r>
            <a:r>
              <a:rPr lang="de-DE" sz="1400" dirty="0"/>
              <a:t> </a:t>
            </a:r>
            <a:r>
              <a:rPr lang="de-DE" sz="1400" dirty="0" err="1"/>
              <a:t>the</a:t>
            </a:r>
            <a:r>
              <a:rPr lang="de-DE" sz="1400" dirty="0"/>
              <a:t> </a:t>
            </a:r>
            <a:r>
              <a:rPr lang="de-DE" sz="1400" dirty="0" err="1"/>
              <a:t>estimated</a:t>
            </a:r>
            <a:r>
              <a:rPr lang="de-DE" sz="1400" dirty="0"/>
              <a:t> </a:t>
            </a:r>
            <a:r>
              <a:rPr lang="de-DE" sz="1400" dirty="0" err="1"/>
              <a:t>coefficient</a:t>
            </a:r>
            <a:r>
              <a:rPr lang="de-DE" sz="1400" dirty="0"/>
              <a:t> </a:t>
            </a:r>
            <a:r>
              <a:rPr lang="de-DE" sz="1400" dirty="0" err="1"/>
              <a:t>is</a:t>
            </a:r>
            <a:r>
              <a:rPr lang="de-DE" sz="1400" dirty="0"/>
              <a:t> </a:t>
            </a:r>
            <a:r>
              <a:rPr lang="de-DE" sz="1400" dirty="0" err="1"/>
              <a:t>too</a:t>
            </a:r>
            <a:r>
              <a:rPr lang="de-DE" sz="1400" dirty="0"/>
              <a:t> large.</a:t>
            </a:r>
          </a:p>
          <a:p>
            <a:pPr>
              <a:defRPr/>
            </a:pPr>
            <a:endParaRPr lang="de-DE" sz="1400" dirty="0"/>
          </a:p>
          <a:p>
            <a:pPr>
              <a:defRPr/>
            </a:pPr>
            <a:r>
              <a:rPr lang="de-DE" sz="1400" dirty="0" err="1"/>
              <a:t>Construct</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 so </a:t>
            </a:r>
            <a:r>
              <a:rPr lang="de-DE" sz="1400" dirty="0" err="1"/>
              <a:t>that</a:t>
            </a:r>
            <a:r>
              <a:rPr lang="de-DE" sz="1400" dirty="0"/>
              <a:t>, </a:t>
            </a:r>
            <a:r>
              <a:rPr lang="de-DE" sz="1400" dirty="0" err="1"/>
              <a:t>if</a:t>
            </a:r>
            <a:r>
              <a:rPr lang="de-DE" sz="1400" dirty="0"/>
              <a:t> </a:t>
            </a:r>
            <a:r>
              <a:rPr lang="de-DE" sz="1400" dirty="0" err="1"/>
              <a:t>the</a:t>
            </a:r>
            <a:r>
              <a:rPr lang="de-DE" sz="1400" dirty="0"/>
              <a:t> </a:t>
            </a:r>
          </a:p>
          <a:p>
            <a:pPr>
              <a:defRPr/>
            </a:pPr>
            <a:r>
              <a:rPr lang="de-DE" sz="1400" dirty="0"/>
              <a:t>null </a:t>
            </a:r>
            <a:r>
              <a:rPr lang="de-DE" sz="1400" dirty="0" err="1"/>
              <a:t>hypothesis</a:t>
            </a:r>
            <a:r>
              <a:rPr lang="de-DE" sz="1400" dirty="0"/>
              <a:t> </a:t>
            </a:r>
            <a:r>
              <a:rPr lang="de-DE" sz="1400" dirty="0" err="1"/>
              <a:t>is</a:t>
            </a:r>
            <a:r>
              <a:rPr lang="de-DE" sz="1400" dirty="0"/>
              <a:t> </a:t>
            </a:r>
            <a:r>
              <a:rPr lang="de-DE" sz="1400" dirty="0" err="1"/>
              <a:t>true</a:t>
            </a:r>
            <a:r>
              <a:rPr lang="de-DE" sz="1400" dirty="0"/>
              <a:t>, </a:t>
            </a:r>
            <a:r>
              <a:rPr lang="de-DE" sz="1400" dirty="0" err="1"/>
              <a:t>it</a:t>
            </a:r>
            <a:r>
              <a:rPr lang="de-DE" sz="1400" dirty="0"/>
              <a:t> </a:t>
            </a:r>
            <a:r>
              <a:rPr lang="de-DE" sz="1400" dirty="0" err="1"/>
              <a:t>is</a:t>
            </a:r>
            <a:r>
              <a:rPr lang="de-DE" sz="1400" dirty="0"/>
              <a:t> </a:t>
            </a:r>
            <a:r>
              <a:rPr lang="de-DE" sz="1400" dirty="0" err="1"/>
              <a:t>rejected</a:t>
            </a:r>
            <a:r>
              <a:rPr lang="de-DE" sz="1400" dirty="0"/>
              <a:t> in,</a:t>
            </a:r>
          </a:p>
          <a:p>
            <a:pPr>
              <a:defRPr/>
            </a:pPr>
            <a:r>
              <a:rPr lang="de-DE" sz="1400" dirty="0" err="1"/>
              <a:t>for</a:t>
            </a:r>
            <a:r>
              <a:rPr lang="de-DE" sz="1400" dirty="0"/>
              <a:t> </a:t>
            </a:r>
            <a:r>
              <a:rPr lang="de-DE" sz="1400" dirty="0" err="1"/>
              <a:t>example</a:t>
            </a:r>
            <a:r>
              <a:rPr lang="de-DE" sz="1400" dirty="0"/>
              <a:t>, 5% </a:t>
            </a:r>
            <a:r>
              <a:rPr lang="de-DE" sz="1400" dirty="0" err="1"/>
              <a:t>of</a:t>
            </a:r>
            <a:r>
              <a:rPr lang="de-DE" sz="1400" dirty="0"/>
              <a:t> </a:t>
            </a:r>
            <a:r>
              <a:rPr lang="de-DE" sz="1400" dirty="0" err="1"/>
              <a:t>the</a:t>
            </a:r>
            <a:r>
              <a:rPr lang="de-DE" sz="1400" dirty="0"/>
              <a:t> </a:t>
            </a:r>
            <a:r>
              <a:rPr lang="de-DE" sz="1400" dirty="0" err="1"/>
              <a:t>cases</a:t>
            </a:r>
            <a:r>
              <a:rPr lang="de-DE" sz="1400" dirty="0"/>
              <a:t>.</a:t>
            </a:r>
          </a:p>
          <a:p>
            <a:pPr>
              <a:defRPr/>
            </a:pPr>
            <a:endParaRPr lang="de-DE" sz="1400" dirty="0"/>
          </a:p>
          <a:p>
            <a:pPr>
              <a:defRPr/>
            </a:pPr>
            <a:r>
              <a:rPr lang="de-DE" sz="1400" dirty="0"/>
              <a:t>In </a:t>
            </a:r>
            <a:r>
              <a:rPr lang="de-DE" sz="1400" dirty="0" err="1"/>
              <a:t>the</a:t>
            </a:r>
            <a:r>
              <a:rPr lang="de-DE" sz="1400" dirty="0"/>
              <a:t> </a:t>
            </a:r>
            <a:r>
              <a:rPr lang="de-DE" sz="1400" dirty="0" err="1"/>
              <a:t>given</a:t>
            </a:r>
            <a:r>
              <a:rPr lang="de-DE" sz="1400" dirty="0"/>
              <a:t> </a:t>
            </a:r>
            <a:r>
              <a:rPr lang="de-DE" sz="1400" dirty="0" err="1"/>
              <a:t>example</a:t>
            </a:r>
            <a:r>
              <a:rPr lang="de-DE" sz="1400" dirty="0"/>
              <a:t>, </a:t>
            </a:r>
            <a:r>
              <a:rPr lang="de-DE" sz="1400" dirty="0" err="1"/>
              <a:t>these</a:t>
            </a:r>
            <a:r>
              <a:rPr lang="de-DE" sz="1400" dirty="0"/>
              <a:t> </a:t>
            </a:r>
            <a:r>
              <a:rPr lang="de-DE" sz="1400" dirty="0" err="1"/>
              <a:t>are</a:t>
            </a:r>
            <a:r>
              <a:rPr lang="de-DE" sz="1400" dirty="0"/>
              <a:t> </a:t>
            </a:r>
            <a:r>
              <a:rPr lang="de-DE" sz="1400" dirty="0" err="1"/>
              <a:t>the</a:t>
            </a:r>
            <a:r>
              <a:rPr lang="de-DE" sz="1400" dirty="0"/>
              <a:t> </a:t>
            </a:r>
            <a:r>
              <a:rPr lang="de-DE" sz="1400" dirty="0" err="1"/>
              <a:t>points</a:t>
            </a:r>
            <a:r>
              <a:rPr lang="de-DE" sz="1400" dirty="0"/>
              <a:t> </a:t>
            </a:r>
          </a:p>
          <a:p>
            <a:pPr>
              <a:defRPr/>
            </a:pPr>
            <a:r>
              <a:rPr lang="de-DE" sz="1400" dirty="0" err="1"/>
              <a:t>of</a:t>
            </a:r>
            <a:r>
              <a:rPr lang="de-DE" sz="1400" dirty="0"/>
              <a:t> </a:t>
            </a:r>
            <a:r>
              <a:rPr lang="de-DE" sz="1400" dirty="0" err="1"/>
              <a:t>the</a:t>
            </a:r>
            <a:r>
              <a:rPr lang="de-DE" sz="1400" dirty="0"/>
              <a:t> t-</a:t>
            </a:r>
            <a:r>
              <a:rPr lang="de-DE" sz="1400" dirty="0" err="1"/>
              <a:t>distribution</a:t>
            </a:r>
            <a:r>
              <a:rPr lang="de-DE" sz="1400" dirty="0"/>
              <a:t> so </a:t>
            </a:r>
            <a:r>
              <a:rPr lang="de-DE" sz="1400" dirty="0" err="1"/>
              <a:t>that</a:t>
            </a:r>
            <a:r>
              <a:rPr lang="de-DE" sz="1400" dirty="0"/>
              <a:t> 5% </a:t>
            </a:r>
            <a:r>
              <a:rPr lang="de-DE" sz="1400" dirty="0" err="1"/>
              <a:t>of</a:t>
            </a:r>
            <a:r>
              <a:rPr lang="de-DE" sz="1400" dirty="0"/>
              <a:t> </a:t>
            </a:r>
            <a:r>
              <a:rPr lang="de-DE" sz="1400" dirty="0" err="1"/>
              <a:t>the</a:t>
            </a:r>
            <a:r>
              <a:rPr lang="de-DE" sz="1400" dirty="0"/>
              <a:t> </a:t>
            </a:r>
            <a:r>
              <a:rPr lang="de-DE" sz="1400" dirty="0" err="1"/>
              <a:t>cases</a:t>
            </a:r>
            <a:endParaRPr lang="de-DE" sz="1400" dirty="0"/>
          </a:p>
          <a:p>
            <a:pPr>
              <a:defRPr/>
            </a:pPr>
            <a:r>
              <a:rPr lang="de-DE" sz="1400" dirty="0" err="1"/>
              <a:t>lie</a:t>
            </a:r>
            <a:r>
              <a:rPr lang="de-DE" sz="1400" dirty="0"/>
              <a:t> in </a:t>
            </a:r>
            <a:r>
              <a:rPr lang="de-DE" sz="1400" dirty="0" err="1"/>
              <a:t>the</a:t>
            </a:r>
            <a:r>
              <a:rPr lang="de-DE" sz="1400" dirty="0"/>
              <a:t> </a:t>
            </a:r>
            <a:r>
              <a:rPr lang="de-DE" sz="1400" dirty="0" err="1"/>
              <a:t>two</a:t>
            </a:r>
            <a:r>
              <a:rPr lang="de-DE" sz="1400" dirty="0"/>
              <a:t> </a:t>
            </a:r>
            <a:r>
              <a:rPr lang="de-DE" sz="1400" dirty="0" err="1"/>
              <a:t>tails</a:t>
            </a:r>
            <a:r>
              <a:rPr lang="de-DE" sz="1400" dirty="0"/>
              <a:t>.</a:t>
            </a:r>
          </a:p>
          <a:p>
            <a:pPr>
              <a:defRPr/>
            </a:pPr>
            <a:endParaRPr lang="de-DE" sz="1400" dirty="0"/>
          </a:p>
          <a:p>
            <a:pPr>
              <a:defRPr/>
            </a:pPr>
            <a:r>
              <a:rPr lang="de-DE" sz="1400" u="sng" dirty="0">
                <a:latin typeface="cmsy10"/>
              </a:rPr>
              <a:t>!</a:t>
            </a:r>
            <a:r>
              <a:rPr lang="de-DE" sz="1400" u="sng" dirty="0"/>
              <a:t> </a:t>
            </a:r>
            <a:r>
              <a:rPr lang="de-DE" sz="1400" u="sng" dirty="0" err="1"/>
              <a:t>Reject</a:t>
            </a:r>
            <a:r>
              <a:rPr lang="de-DE" sz="1400" u="sng" dirty="0"/>
              <a:t> </a:t>
            </a:r>
            <a:r>
              <a:rPr lang="de-DE" sz="1400" u="sng" dirty="0" err="1"/>
              <a:t>if</a:t>
            </a:r>
            <a:r>
              <a:rPr lang="de-DE" sz="1400" u="sng" dirty="0"/>
              <a:t> absolute </a:t>
            </a:r>
            <a:r>
              <a:rPr lang="de-DE" sz="1400" u="sng" dirty="0" err="1"/>
              <a:t>value</a:t>
            </a:r>
            <a:r>
              <a:rPr lang="de-DE" sz="1400" u="sng" dirty="0"/>
              <a:t> </a:t>
            </a:r>
            <a:r>
              <a:rPr lang="de-DE" sz="1400" u="sng" dirty="0" err="1"/>
              <a:t>of</a:t>
            </a:r>
            <a:r>
              <a:rPr lang="de-DE" sz="1400" u="sng" dirty="0"/>
              <a:t> t-</a:t>
            </a:r>
            <a:r>
              <a:rPr lang="de-DE" sz="1400" u="sng" dirty="0" err="1"/>
              <a:t>statistic</a:t>
            </a:r>
            <a:r>
              <a:rPr lang="de-DE" sz="1400" u="sng" dirty="0"/>
              <a:t> </a:t>
            </a:r>
            <a:r>
              <a:rPr lang="de-DE" sz="1400" u="sng" dirty="0" err="1"/>
              <a:t>is</a:t>
            </a:r>
            <a:r>
              <a:rPr lang="de-DE" sz="1400" u="sng" dirty="0"/>
              <a:t> </a:t>
            </a:r>
            <a:r>
              <a:rPr lang="de-DE" sz="1400" u="sng" dirty="0" err="1"/>
              <a:t>less</a:t>
            </a:r>
            <a:r>
              <a:rPr lang="de-DE" sz="1400" u="sng" dirty="0"/>
              <a:t> </a:t>
            </a:r>
            <a:r>
              <a:rPr lang="de-DE" sz="1400" u="sng" dirty="0" err="1"/>
              <a:t>than</a:t>
            </a:r>
            <a:r>
              <a:rPr lang="de-DE" sz="1400" u="sng" dirty="0"/>
              <a:t> -2.06 </a:t>
            </a:r>
            <a:r>
              <a:rPr lang="de-DE" sz="1400" u="sng" dirty="0" err="1"/>
              <a:t>or</a:t>
            </a:r>
            <a:r>
              <a:rPr lang="de-DE" sz="1400" u="sng" dirty="0"/>
              <a:t> </a:t>
            </a:r>
            <a:r>
              <a:rPr lang="de-DE" sz="1400" u="sng" dirty="0" err="1"/>
              <a:t>greater</a:t>
            </a:r>
            <a:r>
              <a:rPr lang="de-DE" sz="1400" u="sng" dirty="0"/>
              <a:t> </a:t>
            </a:r>
            <a:r>
              <a:rPr lang="de-DE" sz="1400" u="sng" dirty="0" err="1"/>
              <a:t>than</a:t>
            </a:r>
            <a:r>
              <a:rPr lang="de-DE" sz="1400" u="sng" dirty="0"/>
              <a:t> 2.06</a:t>
            </a:r>
          </a:p>
        </p:txBody>
      </p:sp>
      <p:cxnSp>
        <p:nvCxnSpPr>
          <p:cNvPr id="11" name="Gerade Verbindung mit Pfeil 22"/>
          <p:cNvCxnSpPr/>
          <p:nvPr/>
        </p:nvCxnSpPr>
        <p:spPr>
          <a:xfrm flipH="1">
            <a:off x="1368425" y="5145088"/>
            <a:ext cx="3641725" cy="3000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Gerade Verbindung mit Pfeil 16"/>
          <p:cNvCxnSpPr/>
          <p:nvPr/>
        </p:nvCxnSpPr>
        <p:spPr>
          <a:xfrm flipH="1">
            <a:off x="3924300" y="5145088"/>
            <a:ext cx="1085850" cy="3000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Example: Determinants of college GPA</a:t>
            </a:r>
            <a:endParaRPr lang="de-DE" altLang="en-US" sz="1800" b="1" dirty="0"/>
          </a:p>
        </p:txBody>
      </p:sp>
      <p:pic>
        <p:nvPicPr>
          <p:cNvPr id="6" name="Grafik 20" descr="TP_tmp.png"/>
          <p:cNvPicPr>
            <a:picLocks noChangeAspect="1"/>
          </p:cNvPicPr>
          <p:nvPr>
            <p:custDataLst>
              <p:tags r:id="rId1"/>
            </p:custDataLst>
          </p:nvPr>
        </p:nvPicPr>
        <p:blipFill>
          <a:blip r:embed="rId7">
            <a:extLst>
              <a:ext uri="{28A0092B-C50C-407E-A947-70E740481C1C}">
                <a14:useLocalDpi xmlns:a14="http://schemas.microsoft.com/office/drawing/2010/main" val="0"/>
              </a:ext>
            </a:extLst>
          </a:blip>
          <a:srcRect/>
          <a:stretch>
            <a:fillRect/>
          </a:stretch>
        </p:blipFill>
        <p:spPr bwMode="auto">
          <a:xfrm>
            <a:off x="757238" y="2735263"/>
            <a:ext cx="7670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7" descr="TP_tmp.png"/>
          <p:cNvPicPr>
            <a:picLocks noChangeAspect="1"/>
          </p:cNvPicPr>
          <p:nvPr>
            <p:custDataLst>
              <p:tags r:id="rId2"/>
            </p:custDataLst>
          </p:nvPr>
        </p:nvPicPr>
        <p:blipFill>
          <a:blip r:embed="rId8">
            <a:extLst>
              <a:ext uri="{28A0092B-C50C-407E-A947-70E740481C1C}">
                <a14:useLocalDpi xmlns:a14="http://schemas.microsoft.com/office/drawing/2010/main" val="0"/>
              </a:ext>
            </a:extLst>
          </a:blip>
          <a:srcRect/>
          <a:stretch>
            <a:fillRect/>
          </a:stretch>
        </p:blipFill>
        <p:spPr bwMode="auto">
          <a:xfrm>
            <a:off x="738188" y="3648075"/>
            <a:ext cx="2540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18"/>
          <p:cNvSpPr txBox="1"/>
          <p:nvPr/>
        </p:nvSpPr>
        <p:spPr>
          <a:xfrm>
            <a:off x="6178550" y="2078038"/>
            <a:ext cx="229235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Lectures </a:t>
            </a:r>
            <a:r>
              <a:rPr lang="de-DE" sz="1400" dirty="0" err="1"/>
              <a:t>missed</a:t>
            </a:r>
            <a:r>
              <a:rPr lang="de-DE" sz="1400" dirty="0"/>
              <a:t> per </a:t>
            </a:r>
            <a:r>
              <a:rPr lang="de-DE" sz="1400" dirty="0" err="1"/>
              <a:t>week</a:t>
            </a:r>
            <a:endParaRPr lang="de-DE" sz="1400" dirty="0"/>
          </a:p>
        </p:txBody>
      </p:sp>
      <p:cxnSp>
        <p:nvCxnSpPr>
          <p:cNvPr id="9" name="Gerade Verbindung mit Pfeil 19"/>
          <p:cNvCxnSpPr/>
          <p:nvPr/>
        </p:nvCxnSpPr>
        <p:spPr>
          <a:xfrm rot="16200000" flipH="1">
            <a:off x="7237413" y="2406650"/>
            <a:ext cx="438150"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 name="Grafik 23" descr="TP_tmp.png"/>
          <p:cNvPicPr>
            <a:picLocks noChangeAspect="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738188" y="4597400"/>
            <a:ext cx="36576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Grafik 26" descr="TP_tmp.png"/>
          <p:cNvPicPr>
            <a:picLocks noChangeAspect="1"/>
          </p:cNvPicPr>
          <p:nvPr>
            <p:custDataLst>
              <p:tags r:id="rId4"/>
            </p:custDataLst>
          </p:nvPr>
        </p:nvPicPr>
        <p:blipFill>
          <a:blip r:embed="rId10">
            <a:extLst>
              <a:ext uri="{28A0092B-C50C-407E-A947-70E740481C1C}">
                <a14:useLocalDpi xmlns:a14="http://schemas.microsoft.com/office/drawing/2010/main" val="0"/>
              </a:ext>
            </a:extLst>
          </a:blip>
          <a:srcRect/>
          <a:stretch>
            <a:fillRect/>
          </a:stretch>
        </p:blipFill>
        <p:spPr bwMode="auto">
          <a:xfrm>
            <a:off x="738188" y="5145088"/>
            <a:ext cx="35687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Grafik 30" descr="TP_tmp.png"/>
          <p:cNvPicPr>
            <a:picLocks noChangeAspect="1"/>
          </p:cNvPicPr>
          <p:nvPr>
            <p:custDataLst>
              <p:tags r:id="rId5"/>
            </p:custDataLst>
          </p:nvPr>
        </p:nvPicPr>
        <p:blipFill>
          <a:blip r:embed="rId11">
            <a:extLst>
              <a:ext uri="{28A0092B-C50C-407E-A947-70E740481C1C}">
                <a14:useLocalDpi xmlns:a14="http://schemas.microsoft.com/office/drawing/2010/main" val="0"/>
              </a:ext>
            </a:extLst>
          </a:blip>
          <a:srcRect/>
          <a:stretch>
            <a:fillRect/>
          </a:stretch>
        </p:blipFill>
        <p:spPr bwMode="auto">
          <a:xfrm>
            <a:off x="738188" y="5692775"/>
            <a:ext cx="42545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33"/>
          <p:cNvSpPr txBox="1"/>
          <p:nvPr/>
        </p:nvSpPr>
        <p:spPr>
          <a:xfrm>
            <a:off x="5411788" y="4414838"/>
            <a:ext cx="3432175" cy="11699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a:t>
            </a:r>
            <a:r>
              <a:rPr lang="de-DE" sz="1400" dirty="0" err="1"/>
              <a:t>effects</a:t>
            </a:r>
            <a:r>
              <a:rPr lang="de-DE" sz="1400" dirty="0"/>
              <a:t> </a:t>
            </a:r>
            <a:r>
              <a:rPr lang="de-DE" sz="1400" dirty="0" err="1"/>
              <a:t>of</a:t>
            </a:r>
            <a:r>
              <a:rPr lang="de-DE" sz="1400" dirty="0"/>
              <a:t> </a:t>
            </a:r>
            <a:r>
              <a:rPr lang="de-DE" sz="1400" dirty="0" err="1"/>
              <a:t>hsGPA</a:t>
            </a:r>
            <a:r>
              <a:rPr lang="de-DE" sz="1400" dirty="0"/>
              <a:t> </a:t>
            </a:r>
            <a:r>
              <a:rPr lang="de-DE" sz="1400" dirty="0" err="1"/>
              <a:t>and</a:t>
            </a:r>
            <a:r>
              <a:rPr lang="de-DE" sz="1400" dirty="0"/>
              <a:t> </a:t>
            </a:r>
            <a:r>
              <a:rPr lang="de-DE" sz="1400" dirty="0" err="1"/>
              <a:t>skipped</a:t>
            </a:r>
            <a:r>
              <a:rPr lang="de-DE" sz="1400" dirty="0"/>
              <a:t> </a:t>
            </a:r>
            <a:r>
              <a:rPr lang="de-DE" sz="1400" dirty="0" err="1"/>
              <a:t>are</a:t>
            </a:r>
            <a:r>
              <a:rPr lang="de-DE" sz="1400" dirty="0"/>
              <a:t> </a:t>
            </a:r>
            <a:r>
              <a:rPr lang="de-DE" sz="1400" dirty="0" err="1"/>
              <a:t>significantly</a:t>
            </a:r>
            <a:r>
              <a:rPr lang="de-DE" sz="1400" dirty="0"/>
              <a:t> different </a:t>
            </a:r>
            <a:r>
              <a:rPr lang="de-DE" sz="1400" dirty="0" err="1"/>
              <a:t>from</a:t>
            </a:r>
            <a:r>
              <a:rPr lang="de-DE" sz="1400" dirty="0"/>
              <a:t> </a:t>
            </a:r>
            <a:r>
              <a:rPr lang="de-DE" sz="1400" dirty="0" err="1"/>
              <a:t>zero</a:t>
            </a:r>
            <a:r>
              <a:rPr lang="de-DE" sz="1400" dirty="0"/>
              <a:t> </a:t>
            </a:r>
            <a:r>
              <a:rPr lang="de-DE" sz="1400" dirty="0" err="1"/>
              <a:t>at</a:t>
            </a:r>
            <a:r>
              <a:rPr lang="de-DE" sz="1400" dirty="0"/>
              <a:t> </a:t>
            </a:r>
            <a:r>
              <a:rPr lang="de-DE" sz="1400" dirty="0" err="1"/>
              <a:t>the</a:t>
            </a:r>
            <a:r>
              <a:rPr lang="de-DE" sz="1400" dirty="0"/>
              <a:t> 1% </a:t>
            </a:r>
            <a:r>
              <a:rPr lang="de-DE" sz="1400" dirty="0" err="1"/>
              <a:t>significance</a:t>
            </a:r>
            <a:r>
              <a:rPr lang="de-DE" sz="1400" dirty="0"/>
              <a:t> </a:t>
            </a:r>
            <a:r>
              <a:rPr lang="de-DE" sz="1400" dirty="0" err="1"/>
              <a:t>level</a:t>
            </a:r>
            <a:r>
              <a:rPr lang="de-DE" sz="1400" dirty="0"/>
              <a:t>. The </a:t>
            </a:r>
            <a:r>
              <a:rPr lang="de-DE" sz="1400" dirty="0" err="1"/>
              <a:t>effect</a:t>
            </a:r>
            <a:r>
              <a:rPr lang="de-DE" sz="1400" dirty="0"/>
              <a:t> </a:t>
            </a:r>
            <a:r>
              <a:rPr lang="de-DE" sz="1400" dirty="0" err="1"/>
              <a:t>of</a:t>
            </a:r>
            <a:r>
              <a:rPr lang="de-DE" sz="1400" dirty="0"/>
              <a:t> ACT </a:t>
            </a:r>
            <a:r>
              <a:rPr lang="de-DE" sz="1400" dirty="0" err="1"/>
              <a:t>is</a:t>
            </a:r>
            <a:r>
              <a:rPr lang="de-DE" sz="1400" dirty="0"/>
              <a:t> not </a:t>
            </a:r>
            <a:r>
              <a:rPr lang="de-DE" sz="1400" dirty="0" err="1"/>
              <a:t>significantly</a:t>
            </a:r>
            <a:r>
              <a:rPr lang="de-DE" sz="1400" dirty="0"/>
              <a:t> different </a:t>
            </a:r>
            <a:r>
              <a:rPr lang="de-DE" sz="1400" dirty="0" err="1"/>
              <a:t>from</a:t>
            </a:r>
            <a:r>
              <a:rPr lang="de-DE" sz="1400" dirty="0"/>
              <a:t> </a:t>
            </a:r>
            <a:r>
              <a:rPr lang="de-DE" sz="1400" dirty="0" err="1"/>
              <a:t>zero</a:t>
            </a:r>
            <a:r>
              <a:rPr lang="de-DE" sz="1400" dirty="0"/>
              <a:t>, not </a:t>
            </a:r>
            <a:r>
              <a:rPr lang="de-DE" sz="1400" dirty="0" err="1"/>
              <a:t>even</a:t>
            </a:r>
            <a:r>
              <a:rPr lang="de-DE" sz="1400" dirty="0"/>
              <a:t> </a:t>
            </a:r>
            <a:r>
              <a:rPr lang="de-DE" sz="1400" dirty="0" err="1"/>
              <a:t>at</a:t>
            </a:r>
            <a:r>
              <a:rPr lang="de-DE" sz="1400" dirty="0"/>
              <a:t> </a:t>
            </a:r>
            <a:r>
              <a:rPr lang="de-DE" sz="1400" dirty="0" err="1"/>
              <a:t>the</a:t>
            </a:r>
            <a:r>
              <a:rPr lang="de-DE" sz="1400" dirty="0"/>
              <a:t> 10% </a:t>
            </a:r>
            <a:r>
              <a:rPr lang="de-DE" sz="1400" dirty="0" err="1"/>
              <a:t>significance</a:t>
            </a:r>
            <a:r>
              <a:rPr lang="de-DE" sz="1400" dirty="0"/>
              <a:t> </a:t>
            </a:r>
            <a:r>
              <a:rPr lang="de-DE" sz="1400" dirty="0" err="1"/>
              <a:t>level</a:t>
            </a:r>
            <a:r>
              <a:rPr lang="de-DE" sz="1400" dirty="0"/>
              <a:t>.</a:t>
            </a:r>
          </a:p>
        </p:txBody>
      </p:sp>
      <p:cxnSp>
        <p:nvCxnSpPr>
          <p:cNvPr id="14" name="Gerade Verbindung mit Pfeil 34"/>
          <p:cNvCxnSpPr/>
          <p:nvPr/>
        </p:nvCxnSpPr>
        <p:spPr>
          <a:xfrm rot="10800000" flipV="1">
            <a:off x="4462463" y="4560888"/>
            <a:ext cx="912812" cy="1095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36"/>
          <p:cNvCxnSpPr/>
          <p:nvPr/>
        </p:nvCxnSpPr>
        <p:spPr>
          <a:xfrm rot="10800000" flipV="1">
            <a:off x="4352925" y="4779963"/>
            <a:ext cx="1022350" cy="4746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38"/>
          <p:cNvCxnSpPr>
            <a:stCxn id="13" idx="1"/>
          </p:cNvCxnSpPr>
          <p:nvPr/>
        </p:nvCxnSpPr>
        <p:spPr>
          <a:xfrm rot="10800000" flipV="1">
            <a:off x="4827588" y="4999038"/>
            <a:ext cx="584200" cy="6207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feld 56"/>
          <p:cNvSpPr txBox="1"/>
          <p:nvPr/>
        </p:nvSpPr>
        <p:spPr>
          <a:xfrm>
            <a:off x="3841750" y="3830638"/>
            <a:ext cx="4381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 </a:t>
            </a:r>
            <a:r>
              <a:rPr lang="de-DE" sz="1400" dirty="0" err="1"/>
              <a:t>For</a:t>
            </a:r>
            <a:r>
              <a:rPr lang="de-DE" sz="1400" dirty="0"/>
              <a:t> </a:t>
            </a:r>
            <a:r>
              <a:rPr lang="de-DE" sz="1400" dirty="0" err="1"/>
              <a:t>critical</a:t>
            </a:r>
            <a:r>
              <a:rPr lang="de-DE" sz="1400" dirty="0"/>
              <a:t> </a:t>
            </a:r>
            <a:r>
              <a:rPr lang="de-DE" sz="1400" dirty="0" err="1"/>
              <a:t>values</a:t>
            </a:r>
            <a:r>
              <a:rPr lang="de-DE" sz="1400" dirty="0"/>
              <a:t>, </a:t>
            </a:r>
            <a:r>
              <a:rPr lang="de-DE" sz="1400" dirty="0" err="1"/>
              <a:t>use</a:t>
            </a:r>
            <a:r>
              <a:rPr lang="de-DE" sz="1400" dirty="0"/>
              <a:t> </a:t>
            </a:r>
            <a:r>
              <a:rPr lang="de-DE" sz="1400" dirty="0" err="1"/>
              <a:t>standard</a:t>
            </a:r>
            <a:r>
              <a:rPr lang="de-DE" sz="1400" dirty="0"/>
              <a:t> normal </a:t>
            </a:r>
            <a:r>
              <a:rPr lang="de-DE" sz="1400" dirty="0" err="1"/>
              <a:t>distribution</a:t>
            </a:r>
            <a:endParaRPr lang="de-DE" sz="1400" dirty="0"/>
          </a:p>
        </p:txBody>
      </p:sp>
      <p:cxnSp>
        <p:nvCxnSpPr>
          <p:cNvPr id="18" name="Gerade Verbindung mit Pfeil 57"/>
          <p:cNvCxnSpPr/>
          <p:nvPr/>
        </p:nvCxnSpPr>
        <p:spPr>
          <a:xfrm rot="10800000" flipV="1">
            <a:off x="3221038" y="4086225"/>
            <a:ext cx="693737" cy="40163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Ellipse 21"/>
          <p:cNvSpPr/>
          <p:nvPr/>
        </p:nvSpPr>
        <p:spPr>
          <a:xfrm>
            <a:off x="2819400" y="4560888"/>
            <a:ext cx="657225" cy="3286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0"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dirty="0"/>
          </a:p>
        </p:txBody>
      </p:sp>
      <p:sp>
        <p:nvSpPr>
          <p:cNvPr id="5" name="Rectangle 3"/>
          <p:cNvSpPr txBox="1">
            <a:spLocks noChangeArrowheads="1"/>
          </p:cNvSpPr>
          <p:nvPr/>
        </p:nvSpPr>
        <p:spPr>
          <a:xfrm>
            <a:off x="593725" y="2005012"/>
            <a:ext cx="8140700" cy="43957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„Statistically significant“ variables in a regression</a:t>
            </a:r>
          </a:p>
          <a:p>
            <a:pPr lvl="1">
              <a:lnSpc>
                <a:spcPts val="2800"/>
              </a:lnSpc>
              <a:buFont typeface="Arial" panose="020B0604020202020204" pitchFamily="34" charset="0"/>
              <a:buChar char="•"/>
            </a:pPr>
            <a:r>
              <a:rPr lang="de-DE" altLang="en-US" sz="1800" dirty="0"/>
              <a:t>If a regression coefficient is different from zero in a two-sided test, the corresponding variable is said to be </a:t>
            </a:r>
            <a:r>
              <a:rPr lang="de-DE" altLang="en-US" sz="1800" u="sng" dirty="0"/>
              <a:t>„statistically significant“</a:t>
            </a:r>
          </a:p>
          <a:p>
            <a:pPr lvl="1">
              <a:lnSpc>
                <a:spcPts val="2800"/>
              </a:lnSpc>
              <a:buFont typeface="Arial" panose="020B0604020202020204" pitchFamily="34" charset="0"/>
              <a:buChar char="•"/>
            </a:pPr>
            <a:r>
              <a:rPr lang="de-DE" altLang="en-US" sz="1800" dirty="0"/>
              <a:t>If the number of degrees of freedom is large enough so that </a:t>
            </a:r>
            <a:r>
              <a:rPr lang="de-DE" altLang="en-US" sz="1800"/>
              <a:t>the normal </a:t>
            </a:r>
            <a:r>
              <a:rPr lang="de-DE" altLang="en-US" sz="1800" dirty="0"/>
              <a:t>approximation applies, the following rules of thumb apply:</a:t>
            </a:r>
          </a:p>
        </p:txBody>
      </p:sp>
      <p:pic>
        <p:nvPicPr>
          <p:cNvPr id="6" name="Grafik 21"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1614488" y="4451350"/>
            <a:ext cx="21844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24"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1614488" y="5035550"/>
            <a:ext cx="20320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7" descr="TP_tmp.png"/>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1614488" y="5656263"/>
            <a:ext cx="21844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28"/>
          <p:cNvSpPr txBox="1"/>
          <p:nvPr/>
        </p:nvSpPr>
        <p:spPr>
          <a:xfrm>
            <a:off x="4535488" y="4378325"/>
            <a:ext cx="41624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t>
            </a:r>
            <a:r>
              <a:rPr lang="de-DE" sz="1400" dirty="0" err="1"/>
              <a:t>statistically</a:t>
            </a:r>
            <a:r>
              <a:rPr lang="de-DE" sz="1400" dirty="0"/>
              <a:t> </a:t>
            </a:r>
            <a:r>
              <a:rPr lang="de-DE" sz="1400" dirty="0" err="1"/>
              <a:t>significant</a:t>
            </a:r>
            <a:r>
              <a:rPr lang="de-DE" sz="1400" dirty="0"/>
              <a:t> </a:t>
            </a:r>
            <a:r>
              <a:rPr lang="de-DE" sz="1400" dirty="0" err="1"/>
              <a:t>at</a:t>
            </a:r>
            <a:r>
              <a:rPr lang="de-DE" sz="1400" dirty="0"/>
              <a:t> 10 % </a:t>
            </a:r>
            <a:r>
              <a:rPr lang="de-DE" sz="1400" dirty="0" err="1"/>
              <a:t>level</a:t>
            </a:r>
            <a:r>
              <a:rPr lang="de-DE" sz="1400" dirty="0"/>
              <a:t>“</a:t>
            </a:r>
          </a:p>
        </p:txBody>
      </p:sp>
      <p:sp>
        <p:nvSpPr>
          <p:cNvPr id="10" name="Textfeld 29"/>
          <p:cNvSpPr txBox="1"/>
          <p:nvPr/>
        </p:nvSpPr>
        <p:spPr>
          <a:xfrm>
            <a:off x="4535488" y="4962525"/>
            <a:ext cx="41624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t>
            </a:r>
            <a:r>
              <a:rPr lang="de-DE" sz="1400" dirty="0" err="1"/>
              <a:t>statistically</a:t>
            </a:r>
            <a:r>
              <a:rPr lang="de-DE" sz="1400" dirty="0"/>
              <a:t> </a:t>
            </a:r>
            <a:r>
              <a:rPr lang="de-DE" sz="1400" dirty="0" err="1"/>
              <a:t>significant</a:t>
            </a:r>
            <a:r>
              <a:rPr lang="de-DE" sz="1400" dirty="0"/>
              <a:t> </a:t>
            </a:r>
            <a:r>
              <a:rPr lang="de-DE" sz="1400" dirty="0" err="1"/>
              <a:t>at</a:t>
            </a:r>
            <a:r>
              <a:rPr lang="de-DE" sz="1400" dirty="0"/>
              <a:t> 5 % </a:t>
            </a:r>
            <a:r>
              <a:rPr lang="de-DE" sz="1400" dirty="0" err="1"/>
              <a:t>level</a:t>
            </a:r>
            <a:r>
              <a:rPr lang="de-DE" sz="1400" dirty="0"/>
              <a:t>“</a:t>
            </a:r>
          </a:p>
        </p:txBody>
      </p:sp>
      <p:sp>
        <p:nvSpPr>
          <p:cNvPr id="11" name="Textfeld 31"/>
          <p:cNvSpPr txBox="1"/>
          <p:nvPr/>
        </p:nvSpPr>
        <p:spPr>
          <a:xfrm>
            <a:off x="4535488" y="5583238"/>
            <a:ext cx="41624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t>
            </a:r>
            <a:r>
              <a:rPr lang="de-DE" sz="1400" dirty="0" err="1"/>
              <a:t>statistically</a:t>
            </a:r>
            <a:r>
              <a:rPr lang="de-DE" sz="1400" dirty="0"/>
              <a:t> </a:t>
            </a:r>
            <a:r>
              <a:rPr lang="de-DE" sz="1400" dirty="0" err="1"/>
              <a:t>significant</a:t>
            </a:r>
            <a:r>
              <a:rPr lang="de-DE" sz="1400" dirty="0"/>
              <a:t> </a:t>
            </a:r>
            <a:r>
              <a:rPr lang="de-DE" sz="1400" dirty="0" err="1"/>
              <a:t>at</a:t>
            </a:r>
            <a:r>
              <a:rPr lang="de-DE" sz="1400" dirty="0"/>
              <a:t> 1 % </a:t>
            </a:r>
            <a:r>
              <a:rPr lang="de-DE" sz="1400" dirty="0" err="1"/>
              <a:t>level</a:t>
            </a:r>
            <a:r>
              <a:rPr lang="de-DE" sz="1400" dirty="0"/>
              <a:t>“</a:t>
            </a:r>
          </a:p>
        </p:txBody>
      </p:sp>
      <p:cxnSp>
        <p:nvCxnSpPr>
          <p:cNvPr id="12" name="Gerade Verbindung mit Pfeil 32"/>
          <p:cNvCxnSpPr/>
          <p:nvPr/>
        </p:nvCxnSpPr>
        <p:spPr>
          <a:xfrm>
            <a:off x="3878263" y="4560888"/>
            <a:ext cx="620712"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37"/>
          <p:cNvCxnSpPr/>
          <p:nvPr/>
        </p:nvCxnSpPr>
        <p:spPr>
          <a:xfrm>
            <a:off x="3878263" y="5145088"/>
            <a:ext cx="620712"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39"/>
          <p:cNvCxnSpPr/>
          <p:nvPr/>
        </p:nvCxnSpPr>
        <p:spPr>
          <a:xfrm>
            <a:off x="3878263" y="5765800"/>
            <a:ext cx="620712"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dirty="0"/>
          </a:p>
        </p:txBody>
      </p:sp>
      <p:sp>
        <p:nvSpPr>
          <p:cNvPr id="5" name="Rectangle 3"/>
          <p:cNvSpPr txBox="1">
            <a:spLocks noChangeArrowheads="1"/>
          </p:cNvSpPr>
          <p:nvPr/>
        </p:nvSpPr>
        <p:spPr>
          <a:xfrm>
            <a:off x="593725" y="2005012"/>
            <a:ext cx="8140700" cy="439578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Guidelines for discussing economic and statistical significance</a:t>
            </a:r>
          </a:p>
          <a:p>
            <a:pPr lvl="1">
              <a:lnSpc>
                <a:spcPts val="2800"/>
              </a:lnSpc>
              <a:buFont typeface="Arial" panose="020B0604020202020204" pitchFamily="34" charset="0"/>
              <a:buChar char="•"/>
            </a:pPr>
            <a:r>
              <a:rPr lang="de-DE" altLang="en-US" sz="1800" dirty="0"/>
              <a:t>If a variable is statistically significant, discuss the magnitude of the coefficient to get an idea of its economic or practical importance</a:t>
            </a:r>
            <a:endParaRPr lang="de-DE" altLang="en-US" sz="1800" u="sng" dirty="0"/>
          </a:p>
          <a:p>
            <a:pPr lvl="1">
              <a:lnSpc>
                <a:spcPts val="2800"/>
              </a:lnSpc>
              <a:buFont typeface="Arial" panose="020B0604020202020204" pitchFamily="34" charset="0"/>
              <a:buChar char="•"/>
            </a:pPr>
            <a:r>
              <a:rPr lang="de-DE" altLang="en-US" sz="1800" u="sng" dirty="0"/>
              <a:t>The fact that a coefficient is statistically significant does not necessarily mean it is economically or practically significant!</a:t>
            </a:r>
          </a:p>
          <a:p>
            <a:pPr lvl="1">
              <a:lnSpc>
                <a:spcPts val="2800"/>
              </a:lnSpc>
              <a:buFont typeface="Arial" panose="020B0604020202020204" pitchFamily="34" charset="0"/>
              <a:buChar char="•"/>
            </a:pPr>
            <a:r>
              <a:rPr lang="de-DE" altLang="en-US" sz="1800" dirty="0"/>
              <a:t>If a variable is statistically and economically important but has the „wrong“ sign, the regression model might be misspecified  </a:t>
            </a:r>
            <a:endParaRPr lang="de-DE" altLang="en-US" sz="1800" u="sng" dirty="0"/>
          </a:p>
          <a:p>
            <a:pPr lvl="1">
              <a:lnSpc>
                <a:spcPts val="2800"/>
              </a:lnSpc>
              <a:buFont typeface="Arial" panose="020B0604020202020204" pitchFamily="34" charset="0"/>
              <a:buChar char="•"/>
            </a:pPr>
            <a:r>
              <a:rPr lang="de-DE" altLang="en-US" sz="1800" dirty="0"/>
              <a:t>If a variable is statistically insignificant at the usual levels (10%, 5%, 1%), one may think of dropping it from the regression</a:t>
            </a:r>
          </a:p>
          <a:p>
            <a:pPr lvl="1">
              <a:lnSpc>
                <a:spcPts val="2800"/>
              </a:lnSpc>
              <a:buFont typeface="Arial" panose="020B0604020202020204" pitchFamily="34" charset="0"/>
              <a:buChar char="•"/>
            </a:pPr>
            <a:r>
              <a:rPr lang="de-DE" altLang="en-US" sz="1800" dirty="0"/>
              <a:t>If the sample size is small, effects might be imprecisely estimated so that the case for dropping insignificant variables is less strong</a:t>
            </a:r>
          </a:p>
        </p:txBody>
      </p:sp>
      <p:sp>
        <p:nvSpPr>
          <p:cNvPr id="6"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Testing more general hypotheses about a regression coefficient</a:t>
            </a:r>
          </a:p>
          <a:p>
            <a:pPr>
              <a:lnSpc>
                <a:spcPts val="2800"/>
              </a:lnSpc>
            </a:pPr>
            <a:r>
              <a:rPr lang="de-DE" altLang="en-US" sz="1800" b="1" dirty="0"/>
              <a:t>Null hypothesis</a:t>
            </a:r>
          </a:p>
          <a:p>
            <a:pPr>
              <a:lnSpc>
                <a:spcPts val="2800"/>
              </a:lnSpc>
            </a:pPr>
            <a:endParaRPr lang="de-DE" altLang="en-US" sz="1800" b="1" dirty="0"/>
          </a:p>
          <a:p>
            <a:pPr>
              <a:lnSpc>
                <a:spcPts val="2800"/>
              </a:lnSpc>
            </a:pPr>
            <a:endParaRPr lang="de-DE" altLang="en-US" sz="1800" b="1" dirty="0"/>
          </a:p>
          <a:p>
            <a:pPr>
              <a:lnSpc>
                <a:spcPts val="2800"/>
              </a:lnSpc>
            </a:pPr>
            <a:r>
              <a:rPr lang="de-DE" altLang="en-US" sz="1800" b="1" dirty="0"/>
              <a:t>t-statistic</a:t>
            </a:r>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r>
              <a:rPr lang="de-DE" altLang="en-US" sz="1800" b="1" u="sng" dirty="0"/>
              <a:t>The test works exactly as before, except that the hypothesized value is substracted from the estimate when forming the statistic</a:t>
            </a:r>
            <a:endParaRPr lang="de-DE" altLang="en-US" sz="1800" dirty="0"/>
          </a:p>
        </p:txBody>
      </p:sp>
      <p:pic>
        <p:nvPicPr>
          <p:cNvPr id="6" name="Grafik 14" descr="TP_tmp.png"/>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993775" y="3136900"/>
            <a:ext cx="15875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7" descr="TP_tmp.png"/>
          <p:cNvPicPr>
            <a:picLocks noChangeAspect="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1030288" y="4378325"/>
            <a:ext cx="5916612"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18"/>
          <p:cNvSpPr txBox="1"/>
          <p:nvPr/>
        </p:nvSpPr>
        <p:spPr>
          <a:xfrm>
            <a:off x="4097338" y="2954338"/>
            <a:ext cx="335915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Hypothesized</a:t>
            </a:r>
            <a:r>
              <a:rPr lang="de-DE" sz="1400" dirty="0"/>
              <a:t> </a:t>
            </a:r>
            <a:r>
              <a:rPr lang="de-DE" sz="1400" dirty="0" err="1"/>
              <a:t>value</a:t>
            </a:r>
            <a:r>
              <a:rPr lang="de-DE" sz="1400" dirty="0"/>
              <a:t> of </a:t>
            </a:r>
            <a:r>
              <a:rPr lang="de-DE" sz="1400" dirty="0" err="1"/>
              <a:t>the</a:t>
            </a:r>
            <a:r>
              <a:rPr lang="de-DE" sz="1400" dirty="0"/>
              <a:t> </a:t>
            </a:r>
            <a:r>
              <a:rPr lang="de-DE" sz="1400" dirty="0" err="1"/>
              <a:t>coefficient</a:t>
            </a:r>
            <a:endParaRPr lang="de-DE" sz="1400" dirty="0"/>
          </a:p>
        </p:txBody>
      </p:sp>
      <p:cxnSp>
        <p:nvCxnSpPr>
          <p:cNvPr id="9" name="Gerade Verbindung mit Pfeil 19"/>
          <p:cNvCxnSpPr>
            <a:stCxn id="8" idx="1"/>
          </p:cNvCxnSpPr>
          <p:nvPr/>
        </p:nvCxnSpPr>
        <p:spPr>
          <a:xfrm rot="10800000" flipV="1">
            <a:off x="2673350" y="3108325"/>
            <a:ext cx="1423988" cy="1746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23"/>
          <p:cNvCxnSpPr/>
          <p:nvPr/>
        </p:nvCxnSpPr>
        <p:spPr>
          <a:xfrm rot="16200000" flipH="1">
            <a:off x="5539581" y="3301207"/>
            <a:ext cx="1095375" cy="98583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Ellipse 33"/>
          <p:cNvSpPr/>
          <p:nvPr/>
        </p:nvSpPr>
        <p:spPr>
          <a:xfrm>
            <a:off x="2308225" y="3100388"/>
            <a:ext cx="328613" cy="3286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 name="Ellipse 34"/>
          <p:cNvSpPr/>
          <p:nvPr/>
        </p:nvSpPr>
        <p:spPr>
          <a:xfrm>
            <a:off x="6543675" y="4378325"/>
            <a:ext cx="328613"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Example: Campus crime and enrollment</a:t>
            </a:r>
          </a:p>
          <a:p>
            <a:pPr lvl="1">
              <a:lnSpc>
                <a:spcPts val="2800"/>
              </a:lnSpc>
              <a:buFont typeface="Arial" panose="020B0604020202020204" pitchFamily="34" charset="0"/>
              <a:buChar char="•"/>
            </a:pPr>
            <a:r>
              <a:rPr lang="de-DE" altLang="en-US" sz="1800" dirty="0"/>
              <a:t>An interesting hypothesis is whether crime increases by one percent   if enrollment is increased by one percent</a:t>
            </a:r>
          </a:p>
        </p:txBody>
      </p:sp>
      <p:pic>
        <p:nvPicPr>
          <p:cNvPr id="6" name="Grafik 20"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1176338" y="3465513"/>
            <a:ext cx="52197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21"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1176338" y="4305300"/>
            <a:ext cx="2362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llipse 25"/>
          <p:cNvSpPr/>
          <p:nvPr/>
        </p:nvSpPr>
        <p:spPr>
          <a:xfrm>
            <a:off x="4316413" y="3465513"/>
            <a:ext cx="657225" cy="3286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9" name="Grafik 51"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1103313" y="4962525"/>
            <a:ext cx="50419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Grafik 53"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1139825" y="5656263"/>
            <a:ext cx="50419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feld 54"/>
          <p:cNvSpPr txBox="1"/>
          <p:nvPr/>
        </p:nvSpPr>
        <p:spPr>
          <a:xfrm>
            <a:off x="6908800" y="5181600"/>
            <a:ext cx="1971675"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u="sng" dirty="0"/>
              <a:t>The </a:t>
            </a:r>
            <a:r>
              <a:rPr lang="de-DE" sz="1400" u="sng" dirty="0" err="1"/>
              <a:t>hypothesis</a:t>
            </a:r>
            <a:r>
              <a:rPr lang="de-DE" sz="1400" u="sng" dirty="0"/>
              <a:t> </a:t>
            </a:r>
            <a:r>
              <a:rPr lang="de-DE" sz="1400" u="sng" dirty="0" err="1"/>
              <a:t>is</a:t>
            </a:r>
            <a:r>
              <a:rPr lang="de-DE" sz="1400" u="sng" dirty="0"/>
              <a:t> </a:t>
            </a:r>
            <a:r>
              <a:rPr lang="de-DE" sz="1400" u="sng" dirty="0" err="1"/>
              <a:t>rejected</a:t>
            </a:r>
            <a:r>
              <a:rPr lang="de-DE" sz="1400" u="sng" dirty="0"/>
              <a:t> </a:t>
            </a:r>
            <a:r>
              <a:rPr lang="de-DE" sz="1400" u="sng" dirty="0" err="1"/>
              <a:t>at</a:t>
            </a:r>
            <a:r>
              <a:rPr lang="de-DE" sz="1400" u="sng" dirty="0"/>
              <a:t> </a:t>
            </a:r>
            <a:r>
              <a:rPr lang="de-DE" sz="1400" u="sng" dirty="0" err="1"/>
              <a:t>the</a:t>
            </a:r>
            <a:r>
              <a:rPr lang="de-DE" sz="1400" u="sng" dirty="0"/>
              <a:t> 5% </a:t>
            </a:r>
            <a:r>
              <a:rPr lang="de-DE" sz="1400" u="sng" dirty="0" err="1"/>
              <a:t>level</a:t>
            </a:r>
            <a:endParaRPr lang="de-DE" sz="1400" u="sng" dirty="0"/>
          </a:p>
        </p:txBody>
      </p:sp>
      <p:cxnSp>
        <p:nvCxnSpPr>
          <p:cNvPr id="12" name="Gerade Verbindung mit Pfeil 55"/>
          <p:cNvCxnSpPr/>
          <p:nvPr/>
        </p:nvCxnSpPr>
        <p:spPr>
          <a:xfrm rot="10800000" flipV="1">
            <a:off x="6251575" y="5327650"/>
            <a:ext cx="693738" cy="4381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feld 64"/>
          <p:cNvSpPr txBox="1"/>
          <p:nvPr/>
        </p:nvSpPr>
        <p:spPr>
          <a:xfrm>
            <a:off x="6142038" y="3976688"/>
            <a:ext cx="2227262" cy="7381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Estimate</a:t>
            </a:r>
            <a:r>
              <a:rPr lang="de-DE" sz="1400" dirty="0"/>
              <a:t> </a:t>
            </a:r>
            <a:r>
              <a:rPr lang="de-DE" sz="1400" dirty="0" err="1"/>
              <a:t>is</a:t>
            </a:r>
            <a:r>
              <a:rPr lang="de-DE" sz="1400" dirty="0"/>
              <a:t> different </a:t>
            </a:r>
            <a:r>
              <a:rPr lang="de-DE" sz="1400" dirty="0" err="1"/>
              <a:t>from</a:t>
            </a:r>
            <a:r>
              <a:rPr lang="de-DE" sz="1400" dirty="0"/>
              <a:t> </a:t>
            </a:r>
            <a:r>
              <a:rPr lang="de-DE" sz="1400" dirty="0" err="1"/>
              <a:t>one</a:t>
            </a:r>
            <a:r>
              <a:rPr lang="de-DE" sz="1400" dirty="0"/>
              <a:t> but </a:t>
            </a:r>
            <a:r>
              <a:rPr lang="de-DE" sz="1400" dirty="0" err="1"/>
              <a:t>is</a:t>
            </a:r>
            <a:r>
              <a:rPr lang="de-DE" sz="1400" dirty="0"/>
              <a:t> </a:t>
            </a:r>
            <a:r>
              <a:rPr lang="de-DE" sz="1400" dirty="0" err="1"/>
              <a:t>this</a:t>
            </a:r>
            <a:r>
              <a:rPr lang="de-DE" sz="1400" dirty="0"/>
              <a:t> </a:t>
            </a:r>
            <a:r>
              <a:rPr lang="de-DE" sz="1400" dirty="0" err="1"/>
              <a:t>difference</a:t>
            </a:r>
            <a:r>
              <a:rPr lang="de-DE" sz="1400" dirty="0"/>
              <a:t> </a:t>
            </a:r>
            <a:r>
              <a:rPr lang="de-DE" sz="1400" dirty="0" err="1"/>
              <a:t>statistically</a:t>
            </a:r>
            <a:r>
              <a:rPr lang="de-DE" sz="1400" dirty="0"/>
              <a:t> </a:t>
            </a:r>
            <a:r>
              <a:rPr lang="de-DE" sz="1400" dirty="0" err="1"/>
              <a:t>significant</a:t>
            </a:r>
            <a:r>
              <a:rPr lang="de-DE" sz="1400" dirty="0"/>
              <a:t>?</a:t>
            </a:r>
          </a:p>
        </p:txBody>
      </p:sp>
      <p:cxnSp>
        <p:nvCxnSpPr>
          <p:cNvPr id="14" name="Gerade Verbindung mit Pfeil 65"/>
          <p:cNvCxnSpPr/>
          <p:nvPr/>
        </p:nvCxnSpPr>
        <p:spPr>
          <a:xfrm rot="10800000">
            <a:off x="4973638" y="3721100"/>
            <a:ext cx="1204912"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3444835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Statistical inference in the regression model</a:t>
            </a:r>
          </a:p>
          <a:p>
            <a:pPr lvl="1">
              <a:lnSpc>
                <a:spcPts val="2900"/>
              </a:lnSpc>
              <a:buFont typeface="Wingdings" panose="05000000000000000000" pitchFamily="2" charset="2"/>
              <a:buChar char="§"/>
            </a:pPr>
            <a:r>
              <a:rPr lang="de-DE" altLang="en-US" sz="1800" dirty="0"/>
              <a:t>Hypothesis tests about population parameters</a:t>
            </a:r>
          </a:p>
          <a:p>
            <a:pPr lvl="1">
              <a:lnSpc>
                <a:spcPts val="3200"/>
              </a:lnSpc>
              <a:buFont typeface="Wingdings" panose="05000000000000000000" pitchFamily="2" charset="2"/>
              <a:buChar char="§"/>
            </a:pPr>
            <a:r>
              <a:rPr lang="de-DE" altLang="en-US" sz="1800" dirty="0"/>
              <a:t>Construction of confidence intervals </a:t>
            </a:r>
          </a:p>
          <a:p>
            <a:pPr>
              <a:lnSpc>
                <a:spcPts val="3200"/>
              </a:lnSpc>
            </a:pPr>
            <a:endParaRPr lang="de-DE" altLang="en-US" sz="1800" b="1" dirty="0"/>
          </a:p>
          <a:p>
            <a:pPr>
              <a:lnSpc>
                <a:spcPts val="3200"/>
              </a:lnSpc>
            </a:pPr>
            <a:r>
              <a:rPr lang="de-DE" altLang="en-US" sz="1800" b="1" dirty="0"/>
              <a:t>Sampling distributions of the OLS estimators</a:t>
            </a:r>
          </a:p>
          <a:p>
            <a:pPr lvl="1">
              <a:lnSpc>
                <a:spcPts val="3200"/>
              </a:lnSpc>
              <a:buFont typeface="Wingdings" panose="05000000000000000000" pitchFamily="2" charset="2"/>
              <a:buChar char="§"/>
            </a:pPr>
            <a:r>
              <a:rPr lang="de-DE" altLang="en-US" sz="1800" dirty="0"/>
              <a:t>The OLS estimators are random variables</a:t>
            </a:r>
          </a:p>
          <a:p>
            <a:pPr lvl="1">
              <a:lnSpc>
                <a:spcPts val="3200"/>
              </a:lnSpc>
              <a:buFont typeface="Wingdings" panose="05000000000000000000" pitchFamily="2" charset="2"/>
              <a:buChar char="§"/>
            </a:pPr>
            <a:r>
              <a:rPr lang="de-DE" altLang="en-US" sz="1800" dirty="0"/>
              <a:t>We already know their expected values and their variances</a:t>
            </a:r>
          </a:p>
          <a:p>
            <a:pPr lvl="1">
              <a:lnSpc>
                <a:spcPts val="3200"/>
              </a:lnSpc>
              <a:buFont typeface="Wingdings" panose="05000000000000000000" pitchFamily="2" charset="2"/>
              <a:buChar char="§"/>
            </a:pPr>
            <a:r>
              <a:rPr lang="de-DE" altLang="en-US" sz="1800" dirty="0"/>
              <a:t>For hypothesis testing we need to know their </a:t>
            </a:r>
            <a:r>
              <a:rPr lang="de-DE" altLang="en-US" sz="1800" u="sng" dirty="0"/>
              <a:t>distribution</a:t>
            </a:r>
          </a:p>
        </p:txBody>
      </p:sp>
      <p:sp>
        <p:nvSpPr>
          <p:cNvPr id="6" name="Title 1"/>
          <p:cNvSpPr txBox="1">
            <a:spLocks/>
          </p:cNvSpPr>
          <p:nvPr/>
        </p:nvSpPr>
        <p:spPr>
          <a:xfrm>
            <a:off x="365125"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Multiple Regression Analyses: </a:t>
            </a:r>
            <a:r>
              <a:rPr lang="en-US" sz="3600" b="1" i="1" dirty="0"/>
              <a:t>Inference</a:t>
            </a:r>
          </a:p>
        </p:txBody>
      </p:sp>
    </p:spTree>
    <p:extLst>
      <p:ext uri="{BB962C8B-B14F-4D97-AF65-F5344CB8AC3E}">
        <p14:creationId xmlns:p14="http://schemas.microsoft.com/office/powerpoint/2010/main" val="22797885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dirty="0"/>
          </a:p>
        </p:txBody>
      </p:sp>
      <p:sp>
        <p:nvSpPr>
          <p:cNvPr id="5" name="Rectangle 3"/>
          <p:cNvSpPr txBox="1">
            <a:spLocks noChangeArrowheads="1"/>
          </p:cNvSpPr>
          <p:nvPr/>
        </p:nvSpPr>
        <p:spPr>
          <a:xfrm>
            <a:off x="593725" y="2005012"/>
            <a:ext cx="8140700" cy="439578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Computing p-values for t-tests</a:t>
            </a:r>
            <a:endParaRPr lang="de-DE" altLang="en-US" sz="1800" dirty="0"/>
          </a:p>
          <a:p>
            <a:pPr lvl="1">
              <a:lnSpc>
                <a:spcPts val="2800"/>
              </a:lnSpc>
              <a:buFont typeface="Arial" panose="020B0604020202020204" pitchFamily="34" charset="0"/>
              <a:buChar char="•"/>
            </a:pPr>
            <a:r>
              <a:rPr lang="de-DE" altLang="en-US" sz="1800" dirty="0"/>
              <a:t>If the significance level is made smaller and smaller, there will be a point where the null hypothesis cannot be rejected anymore</a:t>
            </a:r>
          </a:p>
          <a:p>
            <a:pPr lvl="1">
              <a:lnSpc>
                <a:spcPts val="2800"/>
              </a:lnSpc>
              <a:buFont typeface="Arial" panose="020B0604020202020204" pitchFamily="34" charset="0"/>
              <a:buChar char="•"/>
            </a:pPr>
            <a:r>
              <a:rPr lang="de-DE" altLang="en-US" sz="1800" dirty="0"/>
              <a:t>The reason is that, by lowering the significance level, one wants to avoid more and more to make the error of rejecting a correct H</a:t>
            </a:r>
            <a:r>
              <a:rPr lang="de-DE" altLang="en-US" sz="1800" baseline="-25000" dirty="0"/>
              <a:t>0</a:t>
            </a:r>
          </a:p>
          <a:p>
            <a:pPr lvl="1">
              <a:lnSpc>
                <a:spcPts val="2800"/>
              </a:lnSpc>
              <a:buFont typeface="Arial" panose="020B0604020202020204" pitchFamily="34" charset="0"/>
              <a:buChar char="•"/>
            </a:pPr>
            <a:r>
              <a:rPr lang="de-DE" altLang="en-US" sz="1800" dirty="0"/>
              <a:t>The smallest significance level at which the null hypothesis is still rejected, is called the </a:t>
            </a:r>
            <a:r>
              <a:rPr lang="de-DE" altLang="en-US" sz="1800" u="sng" dirty="0"/>
              <a:t>p-value</a:t>
            </a:r>
            <a:r>
              <a:rPr lang="de-DE" altLang="en-US" sz="1800" dirty="0"/>
              <a:t> of the hypothesis test</a:t>
            </a:r>
          </a:p>
          <a:p>
            <a:pPr lvl="1">
              <a:lnSpc>
                <a:spcPts val="2800"/>
              </a:lnSpc>
              <a:buFont typeface="Arial" panose="020B0604020202020204" pitchFamily="34" charset="0"/>
              <a:buChar char="•"/>
            </a:pPr>
            <a:r>
              <a:rPr lang="de-DE" altLang="en-US" sz="1800" dirty="0"/>
              <a:t>A small p-value is evidence against the null hypothesis because one would reject the null hypothesis even at small significance levels</a:t>
            </a:r>
          </a:p>
          <a:p>
            <a:pPr lvl="1">
              <a:lnSpc>
                <a:spcPts val="2800"/>
              </a:lnSpc>
              <a:buFont typeface="Arial" panose="020B0604020202020204" pitchFamily="34" charset="0"/>
              <a:buChar char="•"/>
            </a:pPr>
            <a:r>
              <a:rPr lang="de-DE" altLang="en-US" sz="1800" dirty="0"/>
              <a:t>A large p-value is evidence in favor of the null hypothesis</a:t>
            </a:r>
          </a:p>
          <a:p>
            <a:pPr lvl="1">
              <a:lnSpc>
                <a:spcPts val="2800"/>
              </a:lnSpc>
              <a:buFont typeface="Arial" panose="020B0604020202020204" pitchFamily="34" charset="0"/>
              <a:buChar char="•"/>
            </a:pPr>
            <a:r>
              <a:rPr lang="de-DE" altLang="en-US" sz="1800" dirty="0"/>
              <a:t>P-values are more informative than tests at fixed significance levels</a:t>
            </a:r>
          </a:p>
        </p:txBody>
      </p:sp>
      <p:sp>
        <p:nvSpPr>
          <p:cNvPr id="6"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8830900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dirty="0"/>
          </a:p>
        </p:txBody>
      </p:sp>
      <p:pic>
        <p:nvPicPr>
          <p:cNvPr id="5"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150" y="2600325"/>
            <a:ext cx="4541838"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How the p-value is computed (here: two-sided test)</a:t>
            </a:r>
          </a:p>
        </p:txBody>
      </p:sp>
      <p:sp>
        <p:nvSpPr>
          <p:cNvPr id="7" name="Textfeld 8"/>
          <p:cNvSpPr txBox="1"/>
          <p:nvPr/>
        </p:nvSpPr>
        <p:spPr>
          <a:xfrm>
            <a:off x="5119688" y="2698750"/>
            <a:ext cx="3870325" cy="375443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p-</a:t>
            </a:r>
            <a:r>
              <a:rPr lang="de-DE" sz="1400" dirty="0" err="1"/>
              <a:t>value</a:t>
            </a:r>
            <a:r>
              <a:rPr lang="de-DE" sz="1400" dirty="0"/>
              <a:t> </a:t>
            </a:r>
            <a:r>
              <a:rPr lang="de-DE" sz="1400" dirty="0" err="1"/>
              <a:t>is</a:t>
            </a:r>
            <a:r>
              <a:rPr lang="de-DE" sz="1400" dirty="0"/>
              <a:t> </a:t>
            </a:r>
            <a:r>
              <a:rPr lang="de-DE" sz="1400" dirty="0" err="1"/>
              <a:t>the</a:t>
            </a:r>
            <a:r>
              <a:rPr lang="de-DE" sz="1400" dirty="0"/>
              <a:t> </a:t>
            </a:r>
            <a:r>
              <a:rPr lang="de-DE" sz="1400" dirty="0" err="1"/>
              <a:t>significance</a:t>
            </a:r>
            <a:r>
              <a:rPr lang="de-DE" sz="1400" dirty="0"/>
              <a:t> </a:t>
            </a:r>
            <a:r>
              <a:rPr lang="de-DE" sz="1400" dirty="0" err="1"/>
              <a:t>level</a:t>
            </a:r>
            <a:r>
              <a:rPr lang="de-DE" sz="1400" dirty="0"/>
              <a:t> </a:t>
            </a:r>
            <a:r>
              <a:rPr lang="de-DE" sz="1400" dirty="0" err="1"/>
              <a:t>at</a:t>
            </a:r>
            <a:r>
              <a:rPr lang="de-DE" sz="1400" dirty="0"/>
              <a:t> </a:t>
            </a:r>
            <a:r>
              <a:rPr lang="de-DE" sz="1400" dirty="0" err="1"/>
              <a:t>which</a:t>
            </a:r>
            <a:r>
              <a:rPr lang="de-DE" sz="1400" dirty="0"/>
              <a:t> </a:t>
            </a:r>
            <a:r>
              <a:rPr lang="de-DE" sz="1400" dirty="0" err="1"/>
              <a:t>one</a:t>
            </a:r>
            <a:r>
              <a:rPr lang="de-DE" sz="1400" dirty="0"/>
              <a:t> </a:t>
            </a:r>
            <a:r>
              <a:rPr lang="de-DE" sz="1400" dirty="0" err="1"/>
              <a:t>is</a:t>
            </a:r>
            <a:r>
              <a:rPr lang="de-DE" sz="1400" dirty="0"/>
              <a:t> indifferent </a:t>
            </a:r>
            <a:r>
              <a:rPr lang="de-DE" sz="1400" dirty="0" err="1"/>
              <a:t>between</a:t>
            </a:r>
            <a:r>
              <a:rPr lang="de-DE" sz="1400" dirty="0"/>
              <a:t> </a:t>
            </a:r>
            <a:r>
              <a:rPr lang="de-DE" sz="1400" dirty="0" err="1"/>
              <a:t>rejecting</a:t>
            </a:r>
            <a:r>
              <a:rPr lang="de-DE" sz="1400" dirty="0"/>
              <a:t> </a:t>
            </a:r>
            <a:r>
              <a:rPr lang="de-DE" sz="1400" dirty="0" err="1"/>
              <a:t>and</a:t>
            </a:r>
            <a:r>
              <a:rPr lang="de-DE" sz="1400" dirty="0"/>
              <a:t> not </a:t>
            </a:r>
            <a:r>
              <a:rPr lang="de-DE" sz="1400" dirty="0" err="1"/>
              <a:t>rejecting</a:t>
            </a:r>
            <a:r>
              <a:rPr lang="de-DE" sz="1400" dirty="0"/>
              <a:t> </a:t>
            </a:r>
            <a:r>
              <a:rPr lang="de-DE" sz="1400" dirty="0" err="1"/>
              <a:t>the</a:t>
            </a:r>
            <a:r>
              <a:rPr lang="de-DE" sz="1400" dirty="0"/>
              <a:t> null </a:t>
            </a:r>
            <a:r>
              <a:rPr lang="de-DE" sz="1400" dirty="0" err="1"/>
              <a:t>hypothesis</a:t>
            </a:r>
            <a:r>
              <a:rPr lang="de-DE" sz="1400" dirty="0"/>
              <a:t>. </a:t>
            </a:r>
          </a:p>
          <a:p>
            <a:pPr>
              <a:defRPr/>
            </a:pPr>
            <a:endParaRPr lang="de-DE" sz="1400" dirty="0"/>
          </a:p>
          <a:p>
            <a:pPr>
              <a:defRPr/>
            </a:pPr>
            <a:r>
              <a:rPr lang="de-DE" sz="1400" dirty="0"/>
              <a:t>In </a:t>
            </a:r>
            <a:r>
              <a:rPr lang="de-DE" sz="1400" dirty="0" err="1"/>
              <a:t>the</a:t>
            </a:r>
            <a:r>
              <a:rPr lang="de-DE" sz="1400" dirty="0"/>
              <a:t> </a:t>
            </a:r>
            <a:r>
              <a:rPr lang="de-DE" sz="1400" dirty="0" err="1"/>
              <a:t>two</a:t>
            </a:r>
            <a:r>
              <a:rPr lang="de-DE" sz="1400" dirty="0"/>
              <a:t>-</a:t>
            </a:r>
            <a:r>
              <a:rPr lang="de-DE" sz="1400" dirty="0" err="1"/>
              <a:t>sided</a:t>
            </a:r>
            <a:r>
              <a:rPr lang="de-DE" sz="1400" dirty="0"/>
              <a:t> </a:t>
            </a:r>
            <a:r>
              <a:rPr lang="de-DE" sz="1400" dirty="0" err="1"/>
              <a:t>case</a:t>
            </a:r>
            <a:r>
              <a:rPr lang="de-DE" sz="1400" dirty="0"/>
              <a:t>, </a:t>
            </a:r>
            <a:r>
              <a:rPr lang="de-DE" sz="1400" dirty="0" err="1"/>
              <a:t>the</a:t>
            </a:r>
            <a:r>
              <a:rPr lang="de-DE" sz="1400" dirty="0"/>
              <a:t> p-</a:t>
            </a:r>
            <a:r>
              <a:rPr lang="de-DE" sz="1400" dirty="0" err="1"/>
              <a:t>value</a:t>
            </a:r>
            <a:r>
              <a:rPr lang="de-DE" sz="1400" dirty="0"/>
              <a:t> </a:t>
            </a:r>
            <a:r>
              <a:rPr lang="de-DE" sz="1400" dirty="0" err="1"/>
              <a:t>is</a:t>
            </a:r>
            <a:r>
              <a:rPr lang="de-DE" sz="1400" dirty="0"/>
              <a:t> </a:t>
            </a:r>
            <a:r>
              <a:rPr lang="de-DE" sz="1400" dirty="0" err="1"/>
              <a:t>thus</a:t>
            </a:r>
            <a:r>
              <a:rPr lang="de-DE" sz="1400" dirty="0"/>
              <a:t> </a:t>
            </a:r>
            <a:r>
              <a:rPr lang="de-DE" sz="1400" dirty="0" err="1"/>
              <a:t>the</a:t>
            </a:r>
            <a:r>
              <a:rPr lang="de-DE" sz="1400" dirty="0"/>
              <a:t> </a:t>
            </a:r>
            <a:r>
              <a:rPr lang="de-DE" sz="1400" dirty="0" err="1"/>
              <a:t>probability</a:t>
            </a:r>
            <a:r>
              <a:rPr lang="de-DE" sz="1400" dirty="0"/>
              <a:t> </a:t>
            </a:r>
            <a:r>
              <a:rPr lang="de-DE" sz="1400" dirty="0" err="1"/>
              <a:t>that</a:t>
            </a:r>
            <a:r>
              <a:rPr lang="de-DE" sz="1400" dirty="0"/>
              <a:t> </a:t>
            </a:r>
            <a:r>
              <a:rPr lang="de-DE" sz="1400" dirty="0" err="1"/>
              <a:t>the</a:t>
            </a:r>
            <a:r>
              <a:rPr lang="de-DE" sz="1400" dirty="0"/>
              <a:t> t-</a:t>
            </a:r>
            <a:r>
              <a:rPr lang="de-DE" sz="1400" dirty="0" err="1"/>
              <a:t>distributed</a:t>
            </a:r>
            <a:r>
              <a:rPr lang="de-DE" sz="1400" dirty="0"/>
              <a:t> variable </a:t>
            </a:r>
            <a:r>
              <a:rPr lang="de-DE" sz="1400" dirty="0" err="1"/>
              <a:t>takes</a:t>
            </a:r>
            <a:r>
              <a:rPr lang="de-DE" sz="1400" dirty="0"/>
              <a:t> on a larger absolute </a:t>
            </a:r>
            <a:r>
              <a:rPr lang="de-DE" sz="1400" dirty="0" err="1"/>
              <a:t>value</a:t>
            </a:r>
            <a:r>
              <a:rPr lang="de-DE" sz="1400" dirty="0"/>
              <a:t> </a:t>
            </a:r>
            <a:r>
              <a:rPr lang="de-DE" sz="1400" dirty="0" err="1"/>
              <a:t>than</a:t>
            </a:r>
            <a:r>
              <a:rPr lang="de-DE" sz="1400" dirty="0"/>
              <a:t> </a:t>
            </a:r>
            <a:r>
              <a:rPr lang="de-DE" sz="1400" dirty="0" err="1"/>
              <a:t>the</a:t>
            </a:r>
            <a:r>
              <a:rPr lang="de-DE" sz="1400" dirty="0"/>
              <a:t> </a:t>
            </a:r>
            <a:r>
              <a:rPr lang="de-DE" sz="1400" dirty="0" err="1"/>
              <a:t>realized</a:t>
            </a:r>
            <a:r>
              <a:rPr lang="de-DE" sz="1400" dirty="0"/>
              <a:t> </a:t>
            </a:r>
            <a:r>
              <a:rPr lang="de-DE" sz="1400" dirty="0" err="1"/>
              <a:t>value</a:t>
            </a:r>
            <a:r>
              <a:rPr lang="de-DE" sz="1400" dirty="0"/>
              <a:t> </a:t>
            </a:r>
            <a:r>
              <a:rPr lang="de-DE" sz="1400" dirty="0" err="1"/>
              <a:t>of</a:t>
            </a:r>
            <a:r>
              <a:rPr lang="de-DE" sz="1400" dirty="0"/>
              <a:t> </a:t>
            </a:r>
            <a:r>
              <a:rPr lang="de-DE" sz="1400" dirty="0" err="1"/>
              <a:t>the</a:t>
            </a:r>
            <a:r>
              <a:rPr lang="de-DE" sz="1400" dirty="0"/>
              <a:t> </a:t>
            </a:r>
            <a:r>
              <a:rPr lang="de-DE" sz="1400" dirty="0" err="1"/>
              <a:t>test</a:t>
            </a:r>
            <a:r>
              <a:rPr lang="de-DE" sz="1400" dirty="0"/>
              <a:t> </a:t>
            </a:r>
            <a:r>
              <a:rPr lang="de-DE" sz="1400" dirty="0" err="1"/>
              <a:t>statistic</a:t>
            </a:r>
            <a:r>
              <a:rPr lang="de-DE" sz="1400" dirty="0"/>
              <a:t>, e.g.:</a:t>
            </a:r>
          </a:p>
          <a:p>
            <a:pPr>
              <a:defRPr/>
            </a:pPr>
            <a:endParaRPr lang="de-DE" sz="1400" dirty="0"/>
          </a:p>
          <a:p>
            <a:pPr>
              <a:defRPr/>
            </a:pPr>
            <a:endParaRPr lang="de-DE" sz="1400" dirty="0"/>
          </a:p>
          <a:p>
            <a:pPr>
              <a:defRPr/>
            </a:pPr>
            <a:endParaRPr lang="de-DE" sz="1400" dirty="0"/>
          </a:p>
          <a:p>
            <a:pPr>
              <a:defRPr/>
            </a:pPr>
            <a:r>
              <a:rPr lang="de-DE" sz="1400" dirty="0" err="1"/>
              <a:t>From</a:t>
            </a:r>
            <a:r>
              <a:rPr lang="de-DE" sz="1400" dirty="0"/>
              <a:t> </a:t>
            </a:r>
            <a:r>
              <a:rPr lang="de-DE" sz="1400" dirty="0" err="1"/>
              <a:t>this</a:t>
            </a:r>
            <a:r>
              <a:rPr lang="de-DE" sz="1400" dirty="0"/>
              <a:t>, </a:t>
            </a:r>
            <a:r>
              <a:rPr lang="de-DE" sz="1400" dirty="0" err="1"/>
              <a:t>it</a:t>
            </a:r>
            <a:r>
              <a:rPr lang="de-DE" sz="1400" dirty="0"/>
              <a:t> </a:t>
            </a:r>
            <a:r>
              <a:rPr lang="de-DE" sz="1400" dirty="0" err="1"/>
              <a:t>is</a:t>
            </a:r>
            <a:r>
              <a:rPr lang="de-DE" sz="1400" dirty="0"/>
              <a:t> </a:t>
            </a:r>
            <a:r>
              <a:rPr lang="de-DE" sz="1400" dirty="0" err="1"/>
              <a:t>clear</a:t>
            </a:r>
            <a:r>
              <a:rPr lang="de-DE" sz="1400" dirty="0"/>
              <a:t> </a:t>
            </a:r>
            <a:r>
              <a:rPr lang="de-DE" sz="1400" dirty="0" err="1"/>
              <a:t>that</a:t>
            </a:r>
            <a:r>
              <a:rPr lang="de-DE" sz="1400" dirty="0"/>
              <a:t> </a:t>
            </a:r>
            <a:r>
              <a:rPr lang="de-DE" sz="1400" u="sng" dirty="0"/>
              <a:t>a null </a:t>
            </a:r>
            <a:r>
              <a:rPr lang="de-DE" sz="1400" u="sng" dirty="0" err="1"/>
              <a:t>hypothesis</a:t>
            </a:r>
            <a:r>
              <a:rPr lang="de-DE" sz="1400" u="sng" dirty="0"/>
              <a:t> </a:t>
            </a:r>
            <a:r>
              <a:rPr lang="de-DE" sz="1400" u="sng" dirty="0" err="1"/>
              <a:t>is</a:t>
            </a:r>
            <a:r>
              <a:rPr lang="de-DE" sz="1400" u="sng" dirty="0"/>
              <a:t> </a:t>
            </a:r>
            <a:r>
              <a:rPr lang="de-DE" sz="1400" u="sng" dirty="0" err="1"/>
              <a:t>rejected</a:t>
            </a:r>
            <a:r>
              <a:rPr lang="de-DE" sz="1400" u="sng" dirty="0"/>
              <a:t> </a:t>
            </a:r>
            <a:r>
              <a:rPr lang="de-DE" sz="1400" u="sng" dirty="0" err="1"/>
              <a:t>if</a:t>
            </a:r>
            <a:r>
              <a:rPr lang="de-DE" sz="1400" u="sng" dirty="0"/>
              <a:t> </a:t>
            </a:r>
            <a:r>
              <a:rPr lang="de-DE" sz="1400" u="sng" dirty="0" err="1"/>
              <a:t>and</a:t>
            </a:r>
            <a:r>
              <a:rPr lang="de-DE" sz="1400" u="sng" dirty="0"/>
              <a:t> </a:t>
            </a:r>
            <a:r>
              <a:rPr lang="de-DE" sz="1400" u="sng" dirty="0" err="1"/>
              <a:t>only</a:t>
            </a:r>
            <a:r>
              <a:rPr lang="de-DE" sz="1400" u="sng" dirty="0"/>
              <a:t> </a:t>
            </a:r>
            <a:r>
              <a:rPr lang="de-DE" sz="1400" u="sng" dirty="0" err="1"/>
              <a:t>if</a:t>
            </a:r>
            <a:r>
              <a:rPr lang="de-DE" sz="1400" u="sng" dirty="0"/>
              <a:t> </a:t>
            </a:r>
            <a:r>
              <a:rPr lang="de-DE" sz="1400" u="sng" dirty="0" err="1"/>
              <a:t>the</a:t>
            </a:r>
            <a:r>
              <a:rPr lang="de-DE" sz="1400" u="sng" dirty="0"/>
              <a:t> </a:t>
            </a:r>
            <a:r>
              <a:rPr lang="de-DE" sz="1400" u="sng" dirty="0" err="1"/>
              <a:t>corresponding</a:t>
            </a:r>
            <a:r>
              <a:rPr lang="de-DE" sz="1400" u="sng" dirty="0"/>
              <a:t> p-</a:t>
            </a:r>
            <a:r>
              <a:rPr lang="de-DE" sz="1400" u="sng" dirty="0" err="1"/>
              <a:t>value</a:t>
            </a:r>
            <a:r>
              <a:rPr lang="de-DE" sz="1400" u="sng" dirty="0"/>
              <a:t> </a:t>
            </a:r>
            <a:r>
              <a:rPr lang="de-DE" sz="1400" u="sng" dirty="0" err="1"/>
              <a:t>is</a:t>
            </a:r>
            <a:r>
              <a:rPr lang="de-DE" sz="1400" u="sng" dirty="0"/>
              <a:t> </a:t>
            </a:r>
            <a:r>
              <a:rPr lang="de-DE" sz="1400" u="sng" dirty="0" err="1"/>
              <a:t>smaller</a:t>
            </a:r>
            <a:r>
              <a:rPr lang="de-DE" sz="1400" u="sng" dirty="0"/>
              <a:t> </a:t>
            </a:r>
            <a:r>
              <a:rPr lang="de-DE" sz="1400" u="sng" dirty="0" err="1"/>
              <a:t>than</a:t>
            </a:r>
            <a:r>
              <a:rPr lang="de-DE" sz="1400" u="sng" dirty="0"/>
              <a:t> </a:t>
            </a:r>
            <a:r>
              <a:rPr lang="de-DE" sz="1400" u="sng" dirty="0" err="1"/>
              <a:t>the</a:t>
            </a:r>
            <a:r>
              <a:rPr lang="de-DE" sz="1400" u="sng" dirty="0"/>
              <a:t> </a:t>
            </a:r>
            <a:r>
              <a:rPr lang="de-DE" sz="1400" u="sng" dirty="0" err="1"/>
              <a:t>significance</a:t>
            </a:r>
            <a:r>
              <a:rPr lang="de-DE" sz="1400" u="sng" dirty="0"/>
              <a:t> </a:t>
            </a:r>
            <a:r>
              <a:rPr lang="de-DE" sz="1400" u="sng" dirty="0" err="1"/>
              <a:t>level</a:t>
            </a:r>
            <a:r>
              <a:rPr lang="de-DE" sz="1400" u="sng" dirty="0"/>
              <a:t>.</a:t>
            </a:r>
          </a:p>
          <a:p>
            <a:pPr>
              <a:defRPr/>
            </a:pPr>
            <a:endParaRPr lang="de-DE" sz="1400" dirty="0"/>
          </a:p>
          <a:p>
            <a:pPr>
              <a:defRPr/>
            </a:pPr>
            <a:r>
              <a:rPr lang="de-DE" sz="1400" dirty="0" err="1"/>
              <a:t>For</a:t>
            </a:r>
            <a:r>
              <a:rPr lang="de-DE" sz="1400" dirty="0"/>
              <a:t> </a:t>
            </a:r>
            <a:r>
              <a:rPr lang="de-DE" sz="1400" dirty="0" err="1"/>
              <a:t>example</a:t>
            </a:r>
            <a:r>
              <a:rPr lang="de-DE" sz="1400" dirty="0"/>
              <a:t>, </a:t>
            </a:r>
            <a:r>
              <a:rPr lang="de-DE" sz="1400" dirty="0" err="1"/>
              <a:t>for</a:t>
            </a:r>
            <a:r>
              <a:rPr lang="de-DE" sz="1400" dirty="0"/>
              <a:t> a </a:t>
            </a:r>
            <a:r>
              <a:rPr lang="de-DE" sz="1400" dirty="0" err="1"/>
              <a:t>significance</a:t>
            </a:r>
            <a:r>
              <a:rPr lang="de-DE" sz="1400" dirty="0"/>
              <a:t> </a:t>
            </a:r>
            <a:r>
              <a:rPr lang="de-DE" sz="1400" dirty="0" err="1"/>
              <a:t>level</a:t>
            </a:r>
            <a:r>
              <a:rPr lang="de-DE" sz="1400" dirty="0"/>
              <a:t> </a:t>
            </a:r>
            <a:r>
              <a:rPr lang="de-DE" sz="1400" dirty="0" err="1"/>
              <a:t>of</a:t>
            </a:r>
            <a:r>
              <a:rPr lang="de-DE" sz="1400" dirty="0"/>
              <a:t> 5% </a:t>
            </a:r>
            <a:r>
              <a:rPr lang="de-DE" sz="1400" dirty="0" err="1"/>
              <a:t>the</a:t>
            </a:r>
            <a:r>
              <a:rPr lang="de-DE" sz="1400" dirty="0"/>
              <a:t> t-</a:t>
            </a:r>
            <a:r>
              <a:rPr lang="de-DE" sz="1400" dirty="0" err="1"/>
              <a:t>statistic</a:t>
            </a:r>
            <a:r>
              <a:rPr lang="de-DE" sz="1400" dirty="0"/>
              <a:t> </a:t>
            </a:r>
            <a:r>
              <a:rPr lang="de-DE" sz="1400" dirty="0" err="1"/>
              <a:t>would</a:t>
            </a:r>
            <a:r>
              <a:rPr lang="de-DE" sz="1400" dirty="0"/>
              <a:t> not </a:t>
            </a:r>
            <a:r>
              <a:rPr lang="de-DE" sz="1400" dirty="0" err="1"/>
              <a:t>lie</a:t>
            </a:r>
            <a:r>
              <a:rPr lang="de-DE" sz="1400" dirty="0"/>
              <a:t> in </a:t>
            </a:r>
            <a:r>
              <a:rPr lang="de-DE" sz="1400" dirty="0" err="1"/>
              <a:t>the</a:t>
            </a:r>
            <a:r>
              <a:rPr lang="de-DE" sz="1400" dirty="0"/>
              <a:t> </a:t>
            </a:r>
            <a:r>
              <a:rPr lang="de-DE" sz="1400" dirty="0" err="1"/>
              <a:t>rejection</a:t>
            </a:r>
            <a:r>
              <a:rPr lang="de-DE" sz="1400" dirty="0"/>
              <a:t> </a:t>
            </a:r>
            <a:r>
              <a:rPr lang="de-DE" sz="1400" dirty="0" err="1"/>
              <a:t>region</a:t>
            </a:r>
            <a:r>
              <a:rPr lang="de-DE" sz="1400" dirty="0"/>
              <a:t>.</a:t>
            </a:r>
          </a:p>
        </p:txBody>
      </p:sp>
      <p:pic>
        <p:nvPicPr>
          <p:cNvPr id="8" name="Grafik 12" descr="TP_tmp.png"/>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5192713" y="4706938"/>
            <a:ext cx="3627437"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Gerade Verbindung mit Pfeil 13"/>
          <p:cNvCxnSpPr/>
          <p:nvPr/>
        </p:nvCxnSpPr>
        <p:spPr>
          <a:xfrm flipH="1">
            <a:off x="1403350" y="3789363"/>
            <a:ext cx="3708400" cy="1727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14"/>
          <p:cNvCxnSpPr/>
          <p:nvPr/>
        </p:nvCxnSpPr>
        <p:spPr>
          <a:xfrm flipH="1">
            <a:off x="3959225" y="3789363"/>
            <a:ext cx="1152525" cy="17637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Ellipse 27"/>
          <p:cNvSpPr/>
          <p:nvPr/>
        </p:nvSpPr>
        <p:spPr>
          <a:xfrm>
            <a:off x="3779838" y="6057900"/>
            <a:ext cx="292100" cy="2921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 name="Textfeld 31"/>
          <p:cNvSpPr txBox="1"/>
          <p:nvPr/>
        </p:nvSpPr>
        <p:spPr>
          <a:xfrm>
            <a:off x="2106613" y="5730875"/>
            <a:ext cx="1350962" cy="246063"/>
          </a:xfrm>
          <a:prstGeom prst="rect">
            <a:avLst/>
          </a:prstGeom>
          <a:noFill/>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000" dirty="0" err="1"/>
              <a:t>value</a:t>
            </a:r>
            <a:r>
              <a:rPr lang="de-DE" sz="1000" dirty="0"/>
              <a:t> </a:t>
            </a:r>
            <a:r>
              <a:rPr lang="de-DE" sz="1000" dirty="0" err="1"/>
              <a:t>of</a:t>
            </a:r>
            <a:r>
              <a:rPr lang="de-DE" sz="1000" dirty="0"/>
              <a:t> </a:t>
            </a:r>
            <a:r>
              <a:rPr lang="de-DE" sz="1000" dirty="0" err="1"/>
              <a:t>test</a:t>
            </a:r>
            <a:r>
              <a:rPr lang="de-DE" sz="1000" dirty="0"/>
              <a:t> </a:t>
            </a:r>
            <a:r>
              <a:rPr lang="de-DE" sz="1000" dirty="0" err="1"/>
              <a:t>statistic</a:t>
            </a:r>
            <a:endParaRPr lang="de-DE" sz="1000" dirty="0"/>
          </a:p>
        </p:txBody>
      </p:sp>
      <p:cxnSp>
        <p:nvCxnSpPr>
          <p:cNvPr id="13" name="Gerade Verbindung mit Pfeil 28"/>
          <p:cNvCxnSpPr/>
          <p:nvPr/>
        </p:nvCxnSpPr>
        <p:spPr>
          <a:xfrm>
            <a:off x="3384550" y="5913438"/>
            <a:ext cx="381000" cy="21748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feld 34"/>
          <p:cNvSpPr txBox="1"/>
          <p:nvPr/>
        </p:nvSpPr>
        <p:spPr>
          <a:xfrm>
            <a:off x="519113" y="3538538"/>
            <a:ext cx="1417637" cy="55403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000" dirty="0"/>
              <a:t>These </a:t>
            </a:r>
            <a:r>
              <a:rPr lang="de-DE" sz="1000" dirty="0" err="1"/>
              <a:t>would</a:t>
            </a:r>
            <a:r>
              <a:rPr lang="de-DE" sz="1000" dirty="0"/>
              <a:t> </a:t>
            </a:r>
            <a:r>
              <a:rPr lang="de-DE" sz="1000" dirty="0" err="1"/>
              <a:t>be</a:t>
            </a:r>
            <a:r>
              <a:rPr lang="de-DE" sz="1000" dirty="0"/>
              <a:t> </a:t>
            </a:r>
            <a:r>
              <a:rPr lang="de-DE" sz="1000" dirty="0" err="1"/>
              <a:t>the</a:t>
            </a:r>
            <a:r>
              <a:rPr lang="de-DE" sz="1000" dirty="0"/>
              <a:t> </a:t>
            </a:r>
            <a:r>
              <a:rPr lang="de-DE" sz="1000" dirty="0" err="1"/>
              <a:t>critical</a:t>
            </a:r>
            <a:r>
              <a:rPr lang="de-DE" sz="1000" dirty="0"/>
              <a:t> </a:t>
            </a:r>
            <a:r>
              <a:rPr lang="de-DE" sz="1000" dirty="0" err="1"/>
              <a:t>values</a:t>
            </a:r>
            <a:r>
              <a:rPr lang="de-DE" sz="1000" dirty="0"/>
              <a:t> </a:t>
            </a:r>
            <a:r>
              <a:rPr lang="de-DE" sz="1000" dirty="0" err="1"/>
              <a:t>for</a:t>
            </a:r>
            <a:r>
              <a:rPr lang="de-DE" sz="1000" dirty="0"/>
              <a:t> a 5% </a:t>
            </a:r>
            <a:r>
              <a:rPr lang="de-DE" sz="1000" dirty="0" err="1"/>
              <a:t>significance</a:t>
            </a:r>
            <a:r>
              <a:rPr lang="de-DE" sz="1000" dirty="0"/>
              <a:t> </a:t>
            </a:r>
            <a:r>
              <a:rPr lang="de-DE" sz="1000" dirty="0" err="1"/>
              <a:t>level</a:t>
            </a:r>
            <a:endParaRPr lang="de-DE" sz="1000" dirty="0"/>
          </a:p>
        </p:txBody>
      </p:sp>
      <p:cxnSp>
        <p:nvCxnSpPr>
          <p:cNvPr id="15" name="Gerade Verbindung mit Pfeil 35"/>
          <p:cNvCxnSpPr/>
          <p:nvPr/>
        </p:nvCxnSpPr>
        <p:spPr>
          <a:xfrm>
            <a:off x="957263" y="4086225"/>
            <a:ext cx="266700" cy="1430338"/>
          </a:xfrm>
          <a:prstGeom prst="straightConnector1">
            <a:avLst/>
          </a:prstGeom>
          <a:ln w="254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6" name="Gerade Verbindung mit Pfeil 38"/>
          <p:cNvCxnSpPr/>
          <p:nvPr/>
        </p:nvCxnSpPr>
        <p:spPr>
          <a:xfrm>
            <a:off x="957263" y="4086225"/>
            <a:ext cx="3146425" cy="1719263"/>
          </a:xfrm>
          <a:prstGeom prst="straightConnector1">
            <a:avLst/>
          </a:prstGeom>
          <a:ln w="2540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7" name="Title 1"/>
          <p:cNvSpPr>
            <a:spLocks noGrp="1"/>
          </p:cNvSpPr>
          <p:nvPr>
            <p:ph type="title"/>
          </p:nvPr>
        </p:nvSpPr>
        <p:spPr>
          <a:xfrm>
            <a:off x="228600" y="76200"/>
            <a:ext cx="8229600" cy="1143000"/>
          </a:xfrm>
        </p:spPr>
        <p:txBody>
          <a:bodyPr>
            <a:normAutofit/>
          </a:bodyPr>
          <a:lstStyle/>
          <a:p>
            <a:r>
              <a:rPr lang="en-US" i="1" u="sng" dirty="0"/>
              <a:t>Inference</a:t>
            </a:r>
            <a:r>
              <a:rPr lang="en-US" dirty="0"/>
              <a:t>: </a:t>
            </a:r>
            <a:r>
              <a:rPr lang="de-DE" altLang="en-US" dirty="0"/>
              <a:t>The </a:t>
            </a:r>
            <a:r>
              <a:rPr lang="de-DE" altLang="en-US" i="1" dirty="0"/>
              <a:t>t</a:t>
            </a:r>
            <a:r>
              <a:rPr lang="de-DE" altLang="en-US" dirty="0"/>
              <a:t> Test</a:t>
            </a:r>
            <a:endParaRPr lang="en-US" dirty="0"/>
          </a:p>
        </p:txBody>
      </p:sp>
    </p:spTree>
    <p:extLst>
      <p:ext uri="{BB962C8B-B14F-4D97-AF65-F5344CB8AC3E}">
        <p14:creationId xmlns:p14="http://schemas.microsoft.com/office/powerpoint/2010/main" val="1810543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802" y="76200"/>
            <a:ext cx="8229600" cy="1143000"/>
          </a:xfrm>
        </p:spPr>
        <p:txBody>
          <a:bodyPr>
            <a:normAutofit/>
          </a:bodyPr>
          <a:lstStyle/>
          <a:p>
            <a:r>
              <a:rPr lang="en-US" i="1" u="sng" dirty="0"/>
              <a:t>Inference</a:t>
            </a:r>
            <a:r>
              <a:rPr lang="en-US" dirty="0"/>
              <a:t>: Confidence Intervals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dirty="0"/>
          </a:p>
        </p:txBody>
      </p:sp>
      <p:sp>
        <p:nvSpPr>
          <p:cNvPr id="5" name="Textfeld 27"/>
          <p:cNvSpPr txBox="1"/>
          <p:nvPr/>
        </p:nvSpPr>
        <p:spPr>
          <a:xfrm>
            <a:off x="6408738" y="1808163"/>
            <a:ext cx="1533525"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Critical </a:t>
            </a:r>
            <a:r>
              <a:rPr lang="de-DE" sz="1400" dirty="0" err="1"/>
              <a:t>value</a:t>
            </a:r>
            <a:r>
              <a:rPr lang="de-DE" sz="1400" dirty="0"/>
              <a:t> </a:t>
            </a:r>
            <a:r>
              <a:rPr lang="de-DE" sz="1400" dirty="0" err="1"/>
              <a:t>of</a:t>
            </a:r>
            <a:endParaRPr lang="de-DE" sz="1400" dirty="0"/>
          </a:p>
          <a:p>
            <a:pPr>
              <a:defRPr/>
            </a:pPr>
            <a:r>
              <a:rPr lang="de-DE" sz="1400" dirty="0" err="1"/>
              <a:t>two</a:t>
            </a:r>
            <a:r>
              <a:rPr lang="de-DE" sz="1400" dirty="0"/>
              <a:t>-</a:t>
            </a:r>
            <a:r>
              <a:rPr lang="de-DE" sz="1400" dirty="0" err="1"/>
              <a:t>sided</a:t>
            </a:r>
            <a:r>
              <a:rPr lang="de-DE" sz="1400" dirty="0"/>
              <a:t> </a:t>
            </a:r>
            <a:r>
              <a:rPr lang="de-DE" sz="1400" dirty="0" err="1"/>
              <a:t>test</a:t>
            </a:r>
            <a:endParaRPr lang="de-DE" sz="1400" dirty="0"/>
          </a:p>
        </p:txBody>
      </p:sp>
      <p:sp>
        <p:nvSpPr>
          <p:cNvPr id="6" name="Rectangle 3"/>
          <p:cNvSpPr txBox="1">
            <a:spLocks noChangeArrowheads="1"/>
          </p:cNvSpPr>
          <p:nvPr/>
        </p:nvSpPr>
        <p:spPr>
          <a:xfrm>
            <a:off x="593725" y="2005012"/>
            <a:ext cx="8140700" cy="439578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Confidence intervals</a:t>
            </a:r>
            <a:endParaRPr lang="de-DE" altLang="en-US" sz="1400" dirty="0"/>
          </a:p>
          <a:p>
            <a:pPr>
              <a:lnSpc>
                <a:spcPts val="2800"/>
              </a:lnSpc>
            </a:pPr>
            <a:r>
              <a:rPr lang="de-DE" altLang="en-US" sz="1800" b="1" dirty="0"/>
              <a:t>Simple manipulation of the result in Theorem 4.2 implies that</a:t>
            </a:r>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1200"/>
              </a:lnSpc>
            </a:pPr>
            <a:endParaRPr lang="de-DE" altLang="en-US" sz="1800" b="1" dirty="0"/>
          </a:p>
          <a:p>
            <a:pPr>
              <a:lnSpc>
                <a:spcPts val="2800"/>
              </a:lnSpc>
            </a:pPr>
            <a:r>
              <a:rPr lang="de-DE" altLang="en-US" sz="1800" b="1" dirty="0"/>
              <a:t>Interpretation of the confidence interval</a:t>
            </a:r>
          </a:p>
          <a:p>
            <a:pPr lvl="1">
              <a:lnSpc>
                <a:spcPts val="2800"/>
              </a:lnSpc>
              <a:buFont typeface="Arial" panose="020B0604020202020204" pitchFamily="34" charset="0"/>
              <a:buChar char="•"/>
            </a:pPr>
            <a:r>
              <a:rPr lang="de-DE" altLang="en-US" sz="1800" dirty="0"/>
              <a:t>The bounds of the interval are random</a:t>
            </a:r>
          </a:p>
          <a:p>
            <a:pPr lvl="1">
              <a:lnSpc>
                <a:spcPts val="2800"/>
              </a:lnSpc>
              <a:buFont typeface="Arial" panose="020B0604020202020204" pitchFamily="34" charset="0"/>
              <a:buChar char="•"/>
            </a:pPr>
            <a:r>
              <a:rPr lang="de-DE" altLang="en-US" sz="1800" dirty="0"/>
              <a:t>In repeated samples, the interval that is constructed in the above way will cover the population regression coefficient in 95% of the cases </a:t>
            </a:r>
          </a:p>
        </p:txBody>
      </p:sp>
      <p:pic>
        <p:nvPicPr>
          <p:cNvPr id="7" name="Grafik 12" descr="TP_tmp.png"/>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968375" y="3027363"/>
            <a:ext cx="671671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13"/>
          <p:cNvSpPr txBox="1"/>
          <p:nvPr/>
        </p:nvSpPr>
        <p:spPr>
          <a:xfrm>
            <a:off x="1833563" y="3976688"/>
            <a:ext cx="1935162"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Lower</a:t>
            </a:r>
            <a:r>
              <a:rPr lang="de-DE" sz="1400" dirty="0"/>
              <a:t> </a:t>
            </a:r>
            <a:r>
              <a:rPr lang="de-DE" sz="1400" dirty="0" err="1"/>
              <a:t>bound</a:t>
            </a:r>
            <a:r>
              <a:rPr lang="de-DE" sz="1400" dirty="0"/>
              <a:t> </a:t>
            </a:r>
            <a:r>
              <a:rPr lang="de-DE" sz="1400" dirty="0" err="1"/>
              <a:t>of</a:t>
            </a:r>
            <a:r>
              <a:rPr lang="de-DE" sz="1400" dirty="0"/>
              <a:t> </a:t>
            </a:r>
            <a:r>
              <a:rPr lang="de-DE" sz="1400" dirty="0" err="1"/>
              <a:t>the</a:t>
            </a:r>
            <a:r>
              <a:rPr lang="de-DE" sz="1400" dirty="0"/>
              <a:t> </a:t>
            </a:r>
          </a:p>
          <a:p>
            <a:pPr>
              <a:defRPr/>
            </a:pPr>
            <a:r>
              <a:rPr lang="de-DE" sz="1400" dirty="0" err="1"/>
              <a:t>Confidence</a:t>
            </a:r>
            <a:r>
              <a:rPr lang="de-DE" sz="1400" dirty="0"/>
              <a:t> </a:t>
            </a:r>
            <a:r>
              <a:rPr lang="de-DE" sz="1400" dirty="0" err="1"/>
              <a:t>interval</a:t>
            </a:r>
            <a:endParaRPr lang="de-DE" sz="1400" dirty="0"/>
          </a:p>
        </p:txBody>
      </p:sp>
      <p:cxnSp>
        <p:nvCxnSpPr>
          <p:cNvPr id="9" name="Gerade Verbindung mit Pfeil 14"/>
          <p:cNvCxnSpPr/>
          <p:nvPr/>
        </p:nvCxnSpPr>
        <p:spPr>
          <a:xfrm rot="16200000" flipV="1">
            <a:off x="2308225" y="3721101"/>
            <a:ext cx="365125" cy="1460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feld 15"/>
          <p:cNvSpPr txBox="1"/>
          <p:nvPr/>
        </p:nvSpPr>
        <p:spPr>
          <a:xfrm>
            <a:off x="4243388" y="3940175"/>
            <a:ext cx="1935162"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Upper</a:t>
            </a:r>
            <a:r>
              <a:rPr lang="de-DE" sz="1400" dirty="0"/>
              <a:t> </a:t>
            </a:r>
            <a:r>
              <a:rPr lang="de-DE" sz="1400" dirty="0" err="1"/>
              <a:t>bound</a:t>
            </a:r>
            <a:r>
              <a:rPr lang="de-DE" sz="1400" dirty="0"/>
              <a:t> </a:t>
            </a:r>
            <a:r>
              <a:rPr lang="de-DE" sz="1400" dirty="0" err="1"/>
              <a:t>of</a:t>
            </a:r>
            <a:r>
              <a:rPr lang="de-DE" sz="1400" dirty="0"/>
              <a:t> </a:t>
            </a:r>
            <a:r>
              <a:rPr lang="de-DE" sz="1400" dirty="0" err="1"/>
              <a:t>the</a:t>
            </a:r>
            <a:r>
              <a:rPr lang="de-DE" sz="1400" dirty="0"/>
              <a:t> </a:t>
            </a:r>
          </a:p>
          <a:p>
            <a:pPr>
              <a:defRPr/>
            </a:pPr>
            <a:r>
              <a:rPr lang="de-DE" sz="1400" dirty="0" err="1"/>
              <a:t>Confidence</a:t>
            </a:r>
            <a:r>
              <a:rPr lang="de-DE" sz="1400" dirty="0"/>
              <a:t> </a:t>
            </a:r>
            <a:r>
              <a:rPr lang="de-DE" sz="1400" dirty="0" err="1"/>
              <a:t>interval</a:t>
            </a:r>
            <a:endParaRPr lang="de-DE" sz="1400" dirty="0"/>
          </a:p>
        </p:txBody>
      </p:sp>
      <p:cxnSp>
        <p:nvCxnSpPr>
          <p:cNvPr id="11" name="Gerade Verbindung mit Pfeil 16"/>
          <p:cNvCxnSpPr/>
          <p:nvPr/>
        </p:nvCxnSpPr>
        <p:spPr>
          <a:xfrm rot="5400000" flipH="1" flipV="1">
            <a:off x="5247481" y="3666332"/>
            <a:ext cx="365125" cy="1825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feld 19"/>
          <p:cNvSpPr txBox="1"/>
          <p:nvPr/>
        </p:nvSpPr>
        <p:spPr>
          <a:xfrm>
            <a:off x="6908800" y="3940175"/>
            <a:ext cx="15335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Confidence</a:t>
            </a:r>
            <a:r>
              <a:rPr lang="de-DE" sz="1400" dirty="0"/>
              <a:t> </a:t>
            </a:r>
            <a:r>
              <a:rPr lang="de-DE" sz="1400" dirty="0" err="1"/>
              <a:t>level</a:t>
            </a:r>
            <a:endParaRPr lang="de-DE" sz="1400" dirty="0"/>
          </a:p>
        </p:txBody>
      </p:sp>
      <p:cxnSp>
        <p:nvCxnSpPr>
          <p:cNvPr id="13" name="Gerade Verbindung mit Pfeil 20"/>
          <p:cNvCxnSpPr/>
          <p:nvPr/>
        </p:nvCxnSpPr>
        <p:spPr>
          <a:xfrm rot="16200000" flipV="1">
            <a:off x="7237412" y="3611563"/>
            <a:ext cx="511175" cy="1460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22"/>
          <p:cNvCxnSpPr/>
          <p:nvPr/>
        </p:nvCxnSpPr>
        <p:spPr>
          <a:xfrm flipH="1">
            <a:off x="5411788" y="2024063"/>
            <a:ext cx="1031875" cy="10763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Ellipse 24"/>
          <p:cNvSpPr/>
          <p:nvPr/>
        </p:nvSpPr>
        <p:spPr>
          <a:xfrm>
            <a:off x="5046663" y="3136900"/>
            <a:ext cx="620712" cy="3286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Tree>
    <p:extLst>
      <p:ext uri="{BB962C8B-B14F-4D97-AF65-F5344CB8AC3E}">
        <p14:creationId xmlns:p14="http://schemas.microsoft.com/office/powerpoint/2010/main" val="8609713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Confidence intervals for typical confidence levels</a:t>
            </a:r>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800"/>
              </a:lnSpc>
              <a:buFont typeface="Wingdings" pitchFamily="2" charset="2"/>
              <a:buNone/>
            </a:pPr>
            <a:endParaRPr lang="de-DE" altLang="en-US" sz="1800" b="1"/>
          </a:p>
          <a:p>
            <a:pPr>
              <a:lnSpc>
                <a:spcPts val="2800"/>
              </a:lnSpc>
            </a:pPr>
            <a:r>
              <a:rPr lang="de-DE" altLang="en-US" sz="1800" b="1"/>
              <a:t>Relationship between confidence intervals and hypotheses tests</a:t>
            </a:r>
            <a:endParaRPr lang="de-DE" altLang="en-US" sz="1800" b="1" dirty="0"/>
          </a:p>
        </p:txBody>
      </p:sp>
      <p:pic>
        <p:nvPicPr>
          <p:cNvPr id="6" name="Grafik 10" descr="TP_tmp.png"/>
          <p:cNvPicPr>
            <a:picLocks noChangeAspect="1"/>
          </p:cNvPicPr>
          <p:nvPr>
            <p:custDataLst>
              <p:tags r:id="rId1"/>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1019175" y="2662238"/>
            <a:ext cx="666591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7" descr="TP_tmp.png"/>
          <p:cNvPicPr>
            <a:picLocks noChangeAspect="1"/>
          </p:cNvPicPr>
          <p:nvPr>
            <p:custDataLst>
              <p:tags r:id="rId2"/>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993775" y="3830638"/>
            <a:ext cx="666591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2" descr="TP_tmp.png"/>
          <p:cNvPicPr>
            <a:picLocks noChangeAspect="1"/>
          </p:cNvPicPr>
          <p:nvPr>
            <p:custDataLst>
              <p:tags r:id="rId3"/>
            </p:custDataLst>
          </p:nvPr>
        </p:nvPicPr>
        <p:blipFill>
          <a:blip r:embed="rId11">
            <a:extLst>
              <a:ext uri="{28A0092B-C50C-407E-A947-70E740481C1C}">
                <a14:useLocalDpi xmlns:a14="http://schemas.microsoft.com/office/drawing/2010/main" val="0"/>
              </a:ext>
            </a:extLst>
          </a:blip>
          <a:srcRect/>
          <a:stretch>
            <a:fillRect/>
          </a:stretch>
        </p:blipFill>
        <p:spPr bwMode="auto">
          <a:xfrm>
            <a:off x="1066800" y="5583238"/>
            <a:ext cx="198120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30" descr="TP_tmp.png"/>
          <p:cNvPicPr>
            <a:picLocks noChangeAspect="1"/>
          </p:cNvPicPr>
          <p:nvPr>
            <p:custDataLst>
              <p:tags r:id="rId4"/>
            </p:custDataLst>
          </p:nvPr>
        </p:nvPicPr>
        <p:blipFill>
          <a:blip r:embed="rId12">
            <a:extLst>
              <a:ext uri="{28A0092B-C50C-407E-A947-70E740481C1C}">
                <a14:useLocalDpi xmlns:a14="http://schemas.microsoft.com/office/drawing/2010/main" val="0"/>
              </a:ext>
            </a:extLst>
          </a:blip>
          <a:srcRect/>
          <a:stretch>
            <a:fillRect/>
          </a:stretch>
        </p:blipFill>
        <p:spPr bwMode="auto">
          <a:xfrm>
            <a:off x="6799263" y="5589588"/>
            <a:ext cx="13843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hteck 27"/>
          <p:cNvSpPr>
            <a:spLocks noChangeArrowheads="1"/>
          </p:cNvSpPr>
          <p:nvPr/>
        </p:nvSpPr>
        <p:spPr bwMode="auto">
          <a:xfrm>
            <a:off x="3148013" y="5510213"/>
            <a:ext cx="37433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 reject                         in favor of </a:t>
            </a:r>
          </a:p>
        </p:txBody>
      </p:sp>
      <p:sp>
        <p:nvSpPr>
          <p:cNvPr id="11" name="Ellipse 32"/>
          <p:cNvSpPr/>
          <p:nvPr/>
        </p:nvSpPr>
        <p:spPr>
          <a:xfrm>
            <a:off x="1943100" y="2698750"/>
            <a:ext cx="620713"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cxnSp>
        <p:nvCxnSpPr>
          <p:cNvPr id="12" name="Gerade Verbindung mit Pfeil 33"/>
          <p:cNvCxnSpPr/>
          <p:nvPr/>
        </p:nvCxnSpPr>
        <p:spPr>
          <a:xfrm rot="10800000">
            <a:off x="2563813" y="4195763"/>
            <a:ext cx="730250" cy="3286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Ellipse 34"/>
          <p:cNvSpPr/>
          <p:nvPr/>
        </p:nvSpPr>
        <p:spPr>
          <a:xfrm>
            <a:off x="1943100" y="3867150"/>
            <a:ext cx="620713"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14" name="Grafik 36" descr="TP_tmp.png"/>
          <p:cNvPicPr>
            <a:picLocks noChangeAspect="1"/>
          </p:cNvPicPr>
          <p:nvPr>
            <p:custDataLst>
              <p:tags r:id="rId5"/>
            </p:custDataLst>
          </p:nvPr>
        </p:nvPicPr>
        <p:blipFill>
          <a:blip r:embed="rId13" cstate="print">
            <a:extLst>
              <a:ext uri="{28A0092B-C50C-407E-A947-70E740481C1C}">
                <a14:useLocalDpi xmlns:a14="http://schemas.microsoft.com/office/drawing/2010/main" val="0"/>
              </a:ext>
            </a:extLst>
          </a:blip>
          <a:srcRect/>
          <a:stretch>
            <a:fillRect/>
          </a:stretch>
        </p:blipFill>
        <p:spPr bwMode="auto">
          <a:xfrm>
            <a:off x="993775" y="3246438"/>
            <a:ext cx="666591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Ellipse 37"/>
          <p:cNvSpPr/>
          <p:nvPr/>
        </p:nvSpPr>
        <p:spPr>
          <a:xfrm>
            <a:off x="1943100" y="3282950"/>
            <a:ext cx="620713"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6" name="Textfeld 39"/>
          <p:cNvSpPr txBox="1"/>
          <p:nvPr/>
        </p:nvSpPr>
        <p:spPr>
          <a:xfrm>
            <a:off x="3257550" y="4414838"/>
            <a:ext cx="17526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Use</a:t>
            </a:r>
            <a:r>
              <a:rPr lang="de-DE" sz="1400" dirty="0"/>
              <a:t> </a:t>
            </a:r>
            <a:r>
              <a:rPr lang="de-DE" sz="1400" dirty="0" err="1"/>
              <a:t>rules</a:t>
            </a:r>
            <a:r>
              <a:rPr lang="de-DE" sz="1400" dirty="0"/>
              <a:t> </a:t>
            </a:r>
            <a:r>
              <a:rPr lang="de-DE" sz="1400" dirty="0" err="1"/>
              <a:t>of</a:t>
            </a:r>
            <a:r>
              <a:rPr lang="de-DE" sz="1400" dirty="0"/>
              <a:t> </a:t>
            </a:r>
            <a:r>
              <a:rPr lang="de-DE" sz="1400" dirty="0" err="1"/>
              <a:t>thumb</a:t>
            </a:r>
            <a:endParaRPr lang="de-DE" sz="1400" dirty="0"/>
          </a:p>
        </p:txBody>
      </p:sp>
      <p:pic>
        <p:nvPicPr>
          <p:cNvPr id="17" name="Grafik 42" descr="TP_tmp.png"/>
          <p:cNvPicPr>
            <a:picLocks noChangeAspect="1"/>
          </p:cNvPicPr>
          <p:nvPr>
            <p:custDataLst>
              <p:tags r:id="rId6"/>
            </p:custDataLst>
          </p:nvPr>
        </p:nvPicPr>
        <p:blipFill>
          <a:blip r:embed="rId14" cstate="print">
            <a:extLst>
              <a:ext uri="{28A0092B-C50C-407E-A947-70E740481C1C}">
                <a14:useLocalDpi xmlns:a14="http://schemas.microsoft.com/office/drawing/2010/main" val="0"/>
              </a:ext>
            </a:extLst>
          </a:blip>
          <a:srcRect/>
          <a:stretch>
            <a:fillRect/>
          </a:stretch>
        </p:blipFill>
        <p:spPr bwMode="auto">
          <a:xfrm>
            <a:off x="4900613" y="4524375"/>
            <a:ext cx="3565525"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Grafik 29" descr="TP_tmp.png"/>
          <p:cNvPicPr>
            <a:picLocks noChangeAspect="1"/>
          </p:cNvPicPr>
          <p:nvPr>
            <p:custDataLst>
              <p:tags r:id="rId7"/>
            </p:custDataLst>
          </p:nvPr>
        </p:nvPicPr>
        <p:blipFill>
          <a:blip r:embed="rId15">
            <a:extLst>
              <a:ext uri="{28A0092B-C50C-407E-A947-70E740481C1C}">
                <a14:useLocalDpi xmlns:a14="http://schemas.microsoft.com/office/drawing/2010/main" val="0"/>
              </a:ext>
            </a:extLst>
          </a:blip>
          <a:srcRect/>
          <a:stretch>
            <a:fillRect/>
          </a:stretch>
        </p:blipFill>
        <p:spPr bwMode="auto">
          <a:xfrm>
            <a:off x="4024313" y="5589588"/>
            <a:ext cx="14732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itle 1"/>
          <p:cNvSpPr>
            <a:spLocks noGrp="1"/>
          </p:cNvSpPr>
          <p:nvPr>
            <p:ph type="title"/>
          </p:nvPr>
        </p:nvSpPr>
        <p:spPr>
          <a:xfrm>
            <a:off x="234802" y="76200"/>
            <a:ext cx="8229600" cy="1143000"/>
          </a:xfrm>
        </p:spPr>
        <p:txBody>
          <a:bodyPr>
            <a:normAutofit/>
          </a:bodyPr>
          <a:lstStyle/>
          <a:p>
            <a:r>
              <a:rPr lang="en-US" i="1" u="sng" dirty="0"/>
              <a:t>Inference</a:t>
            </a:r>
            <a:r>
              <a:rPr lang="en-US" dirty="0"/>
              <a:t>: Confidence Intervals</a:t>
            </a:r>
          </a:p>
        </p:txBody>
      </p:sp>
    </p:spTree>
    <p:extLst>
      <p:ext uri="{BB962C8B-B14F-4D97-AF65-F5344CB8AC3E}">
        <p14:creationId xmlns:p14="http://schemas.microsoft.com/office/powerpoint/2010/main" val="8609713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Example: Model of firms‘ R&amp;D expenditures</a:t>
            </a:r>
            <a:endParaRPr lang="de-DE" altLang="en-US" sz="1800" b="1" dirty="0"/>
          </a:p>
        </p:txBody>
      </p:sp>
      <p:pic>
        <p:nvPicPr>
          <p:cNvPr id="6" name="Grafik 19" descr="TP_tmp.png"/>
          <p:cNvPicPr>
            <a:picLocks noChangeAspect="1"/>
          </p:cNvPicPr>
          <p:nvPr>
            <p:custDataLst>
              <p:tags r:id="rId1"/>
            </p:custDataLst>
          </p:nvPr>
        </p:nvPicPr>
        <p:blipFill>
          <a:blip r:embed="rId8">
            <a:extLst>
              <a:ext uri="{28A0092B-C50C-407E-A947-70E740481C1C}">
                <a14:useLocalDpi xmlns:a14="http://schemas.microsoft.com/office/drawing/2010/main" val="0"/>
              </a:ext>
            </a:extLst>
          </a:blip>
          <a:srcRect/>
          <a:stretch>
            <a:fillRect/>
          </a:stretch>
        </p:blipFill>
        <p:spPr bwMode="auto">
          <a:xfrm>
            <a:off x="1103313" y="3173413"/>
            <a:ext cx="71120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63" descr="TP_tmp.png"/>
          <p:cNvPicPr>
            <a:picLocks noChangeAspect="1"/>
          </p:cNvPicPr>
          <p:nvPr>
            <p:custDataLst>
              <p:tags r:id="rId2"/>
            </p:custDataLst>
          </p:nvPr>
        </p:nvPicPr>
        <p:blipFill>
          <a:blip r:embed="rId9">
            <a:extLst>
              <a:ext uri="{28A0092B-C50C-407E-A947-70E740481C1C}">
                <a14:useLocalDpi xmlns:a14="http://schemas.microsoft.com/office/drawing/2010/main" val="0"/>
              </a:ext>
            </a:extLst>
          </a:blip>
          <a:srcRect/>
          <a:stretch>
            <a:fillRect/>
          </a:stretch>
        </p:blipFill>
        <p:spPr bwMode="auto">
          <a:xfrm>
            <a:off x="1103313" y="4049713"/>
            <a:ext cx="71501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21"/>
          <p:cNvSpPr txBox="1"/>
          <p:nvPr/>
        </p:nvSpPr>
        <p:spPr>
          <a:xfrm>
            <a:off x="1358900" y="2589213"/>
            <a:ext cx="1581150" cy="307975"/>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defRPr/>
            </a:pPr>
            <a:r>
              <a:rPr lang="de-DE" sz="1400" dirty="0" err="1"/>
              <a:t>Spending</a:t>
            </a:r>
            <a:r>
              <a:rPr lang="de-DE" sz="1400" dirty="0"/>
              <a:t> on R&amp;D</a:t>
            </a:r>
          </a:p>
        </p:txBody>
      </p:sp>
      <p:cxnSp>
        <p:nvCxnSpPr>
          <p:cNvPr id="9" name="Gerade Verbindung mit Pfeil 22"/>
          <p:cNvCxnSpPr>
            <a:stCxn id="8" idx="2"/>
          </p:cNvCxnSpPr>
          <p:nvPr/>
        </p:nvCxnSpPr>
        <p:spPr>
          <a:xfrm rot="5400000">
            <a:off x="1835150" y="2895601"/>
            <a:ext cx="312737" cy="3159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feld 24"/>
          <p:cNvSpPr txBox="1"/>
          <p:nvPr/>
        </p:nvSpPr>
        <p:spPr>
          <a:xfrm>
            <a:off x="3878263" y="2589213"/>
            <a:ext cx="11684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Annual </a:t>
            </a:r>
            <a:r>
              <a:rPr lang="de-DE" sz="1400" dirty="0" err="1"/>
              <a:t>sales</a:t>
            </a:r>
            <a:endParaRPr lang="de-DE" sz="1400" dirty="0"/>
          </a:p>
        </p:txBody>
      </p:sp>
      <p:cxnSp>
        <p:nvCxnSpPr>
          <p:cNvPr id="11" name="Gerade Verbindung mit Pfeil 25"/>
          <p:cNvCxnSpPr/>
          <p:nvPr/>
        </p:nvCxnSpPr>
        <p:spPr>
          <a:xfrm rot="16200000" flipH="1">
            <a:off x="4498975" y="2881313"/>
            <a:ext cx="401638" cy="3286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feld 28"/>
          <p:cNvSpPr txBox="1"/>
          <p:nvPr/>
        </p:nvSpPr>
        <p:spPr>
          <a:xfrm>
            <a:off x="5594350" y="2552700"/>
            <a:ext cx="2811463"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Profits </a:t>
            </a:r>
            <a:r>
              <a:rPr lang="de-DE" sz="1400" dirty="0" err="1"/>
              <a:t>as</a:t>
            </a:r>
            <a:r>
              <a:rPr lang="de-DE" sz="1400" dirty="0"/>
              <a:t> </a:t>
            </a:r>
            <a:r>
              <a:rPr lang="de-DE" sz="1400" dirty="0" err="1"/>
              <a:t>percentage</a:t>
            </a:r>
            <a:r>
              <a:rPr lang="de-DE" sz="1400" dirty="0"/>
              <a:t> of </a:t>
            </a:r>
            <a:r>
              <a:rPr lang="de-DE" sz="1400" dirty="0" err="1"/>
              <a:t>sales</a:t>
            </a:r>
            <a:endParaRPr lang="de-DE" sz="1400" dirty="0"/>
          </a:p>
        </p:txBody>
      </p:sp>
      <p:cxnSp>
        <p:nvCxnSpPr>
          <p:cNvPr id="13" name="Gerade Verbindung mit Pfeil 29"/>
          <p:cNvCxnSpPr/>
          <p:nvPr/>
        </p:nvCxnSpPr>
        <p:spPr>
          <a:xfrm rot="16200000" flipH="1">
            <a:off x="6799263" y="2881312"/>
            <a:ext cx="401638" cy="3286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4" name="Grafik 56" descr="TP_tmp.png"/>
          <p:cNvPicPr>
            <a:picLocks noChangeAspect="1"/>
          </p:cNvPicPr>
          <p:nvPr>
            <p:custDataLst>
              <p:tags r:id="rId3"/>
            </p:custDataLst>
          </p:nvPr>
        </p:nvPicPr>
        <p:blipFill>
          <a:blip r:embed="rId10">
            <a:extLst>
              <a:ext uri="{28A0092B-C50C-407E-A947-70E740481C1C}">
                <a14:useLocalDpi xmlns:a14="http://schemas.microsoft.com/office/drawing/2010/main" val="0"/>
              </a:ext>
            </a:extLst>
          </a:blip>
          <a:srcRect/>
          <a:stretch>
            <a:fillRect/>
          </a:stretch>
        </p:blipFill>
        <p:spPr bwMode="auto">
          <a:xfrm>
            <a:off x="1103313" y="4743450"/>
            <a:ext cx="24892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Grafik 55" descr="TP_tmp.png"/>
          <p:cNvPicPr>
            <a:picLocks noChangeAspect="1"/>
          </p:cNvPicPr>
          <p:nvPr>
            <p:custDataLst>
              <p:tags r:id="rId4"/>
            </p:custDataLst>
          </p:nvPr>
        </p:nvPicPr>
        <p:blipFill>
          <a:blip r:embed="rId11">
            <a:extLst>
              <a:ext uri="{28A0092B-C50C-407E-A947-70E740481C1C}">
                <a14:useLocalDpi xmlns:a14="http://schemas.microsoft.com/office/drawing/2010/main" val="0"/>
              </a:ext>
            </a:extLst>
          </a:blip>
          <a:srcRect/>
          <a:stretch>
            <a:fillRect/>
          </a:stretch>
        </p:blipFill>
        <p:spPr bwMode="auto">
          <a:xfrm>
            <a:off x="1103313" y="5072063"/>
            <a:ext cx="17399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Grafik 59" descr="TP_tmp.png"/>
          <p:cNvPicPr>
            <a:picLocks noChangeAspect="1"/>
          </p:cNvPicPr>
          <p:nvPr>
            <p:custDataLst>
              <p:tags r:id="rId5"/>
            </p:custDataLst>
          </p:nvPr>
        </p:nvPicPr>
        <p:blipFill>
          <a:blip r:embed="rId12">
            <a:extLst>
              <a:ext uri="{28A0092B-C50C-407E-A947-70E740481C1C}">
                <a14:useLocalDpi xmlns:a14="http://schemas.microsoft.com/office/drawing/2010/main" val="0"/>
              </a:ext>
            </a:extLst>
          </a:blip>
          <a:srcRect/>
          <a:stretch>
            <a:fillRect/>
          </a:stretch>
        </p:blipFill>
        <p:spPr bwMode="auto">
          <a:xfrm>
            <a:off x="4605338" y="4743450"/>
            <a:ext cx="26416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Grafik 60" descr="TP_tmp.png"/>
          <p:cNvPicPr>
            <a:picLocks noChangeAspect="1"/>
          </p:cNvPicPr>
          <p:nvPr>
            <p:custDataLst>
              <p:tags r:id="rId6"/>
            </p:custDataLst>
          </p:nvPr>
        </p:nvPicPr>
        <p:blipFill>
          <a:blip r:embed="rId13">
            <a:extLst>
              <a:ext uri="{28A0092B-C50C-407E-A947-70E740481C1C}">
                <a14:useLocalDpi xmlns:a14="http://schemas.microsoft.com/office/drawing/2010/main" val="0"/>
              </a:ext>
            </a:extLst>
          </a:blip>
          <a:srcRect/>
          <a:stretch>
            <a:fillRect/>
          </a:stretch>
        </p:blipFill>
        <p:spPr bwMode="auto">
          <a:xfrm>
            <a:off x="4608513" y="5072063"/>
            <a:ext cx="22733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hteck 61"/>
          <p:cNvSpPr/>
          <p:nvPr/>
        </p:nvSpPr>
        <p:spPr>
          <a:xfrm>
            <a:off x="1395413" y="5035550"/>
            <a:ext cx="1497012" cy="328613"/>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9" name="Rechteck 62"/>
          <p:cNvSpPr/>
          <p:nvPr/>
        </p:nvSpPr>
        <p:spPr>
          <a:xfrm>
            <a:off x="4900613" y="5035550"/>
            <a:ext cx="2008187" cy="328613"/>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0" name="Textfeld 64"/>
          <p:cNvSpPr txBox="1"/>
          <p:nvPr/>
        </p:nvSpPr>
        <p:spPr>
          <a:xfrm>
            <a:off x="227013" y="5692775"/>
            <a:ext cx="5002212"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a:t>
            </a:r>
            <a:r>
              <a:rPr lang="de-DE" sz="1400" dirty="0" err="1"/>
              <a:t>effect</a:t>
            </a:r>
            <a:r>
              <a:rPr lang="de-DE" sz="1400" dirty="0"/>
              <a:t> </a:t>
            </a:r>
            <a:r>
              <a:rPr lang="de-DE" sz="1400" dirty="0" err="1"/>
              <a:t>of</a:t>
            </a:r>
            <a:r>
              <a:rPr lang="de-DE" sz="1400" dirty="0"/>
              <a:t> </a:t>
            </a:r>
            <a:r>
              <a:rPr lang="de-DE" sz="1400" dirty="0" err="1"/>
              <a:t>sales</a:t>
            </a:r>
            <a:r>
              <a:rPr lang="de-DE" sz="1400" dirty="0"/>
              <a:t> on R&amp;D </a:t>
            </a:r>
            <a:r>
              <a:rPr lang="de-DE" sz="1400" dirty="0" err="1"/>
              <a:t>is</a:t>
            </a:r>
            <a:r>
              <a:rPr lang="de-DE" sz="1400" dirty="0"/>
              <a:t> </a:t>
            </a:r>
            <a:r>
              <a:rPr lang="de-DE" sz="1400" dirty="0" err="1"/>
              <a:t>relatively</a:t>
            </a:r>
            <a:r>
              <a:rPr lang="de-DE" sz="1400" dirty="0"/>
              <a:t> </a:t>
            </a:r>
            <a:r>
              <a:rPr lang="de-DE" sz="1400" dirty="0" err="1"/>
              <a:t>precisely</a:t>
            </a:r>
            <a:r>
              <a:rPr lang="de-DE" sz="1400" dirty="0"/>
              <a:t> </a:t>
            </a:r>
            <a:r>
              <a:rPr lang="de-DE" sz="1400" dirty="0" err="1"/>
              <a:t>estimated</a:t>
            </a:r>
            <a:r>
              <a:rPr lang="de-DE" sz="1400" dirty="0"/>
              <a:t> </a:t>
            </a:r>
            <a:r>
              <a:rPr lang="de-DE" sz="1400" dirty="0" err="1"/>
              <a:t>as</a:t>
            </a:r>
            <a:r>
              <a:rPr lang="de-DE" sz="1400" dirty="0"/>
              <a:t> </a:t>
            </a:r>
            <a:r>
              <a:rPr lang="de-DE" sz="1400" dirty="0" err="1"/>
              <a:t>the</a:t>
            </a:r>
            <a:r>
              <a:rPr lang="de-DE" sz="1400" dirty="0"/>
              <a:t> </a:t>
            </a:r>
            <a:r>
              <a:rPr lang="de-DE" sz="1400" dirty="0" err="1"/>
              <a:t>interval</a:t>
            </a:r>
            <a:r>
              <a:rPr lang="de-DE" sz="1400" dirty="0"/>
              <a:t> </a:t>
            </a:r>
            <a:r>
              <a:rPr lang="de-DE" sz="1400" dirty="0" err="1"/>
              <a:t>is</a:t>
            </a:r>
            <a:r>
              <a:rPr lang="de-DE" sz="1400" dirty="0"/>
              <a:t> </a:t>
            </a:r>
            <a:r>
              <a:rPr lang="de-DE" sz="1400" dirty="0" err="1"/>
              <a:t>narrow</a:t>
            </a:r>
            <a:r>
              <a:rPr lang="de-DE" sz="1400" dirty="0"/>
              <a:t>. </a:t>
            </a:r>
            <a:r>
              <a:rPr lang="de-DE" sz="1400" dirty="0" err="1"/>
              <a:t>Moreover</a:t>
            </a:r>
            <a:r>
              <a:rPr lang="de-DE" sz="1400" dirty="0"/>
              <a:t>, </a:t>
            </a:r>
            <a:r>
              <a:rPr lang="de-DE" sz="1400" dirty="0" err="1"/>
              <a:t>the</a:t>
            </a:r>
            <a:r>
              <a:rPr lang="de-DE" sz="1400" dirty="0"/>
              <a:t> </a:t>
            </a:r>
            <a:r>
              <a:rPr lang="de-DE" sz="1400" dirty="0" err="1"/>
              <a:t>effect</a:t>
            </a:r>
            <a:r>
              <a:rPr lang="de-DE" sz="1400" dirty="0"/>
              <a:t> </a:t>
            </a:r>
            <a:r>
              <a:rPr lang="de-DE" sz="1400" dirty="0" err="1"/>
              <a:t>is</a:t>
            </a:r>
            <a:r>
              <a:rPr lang="de-DE" sz="1400" dirty="0"/>
              <a:t> </a:t>
            </a:r>
            <a:r>
              <a:rPr lang="de-DE" sz="1400" dirty="0" err="1"/>
              <a:t>significantly</a:t>
            </a:r>
            <a:r>
              <a:rPr lang="de-DE" sz="1400" dirty="0"/>
              <a:t> different </a:t>
            </a:r>
            <a:r>
              <a:rPr lang="de-DE" sz="1400" dirty="0" err="1"/>
              <a:t>from</a:t>
            </a:r>
            <a:r>
              <a:rPr lang="de-DE" sz="1400" dirty="0"/>
              <a:t> </a:t>
            </a:r>
            <a:r>
              <a:rPr lang="de-DE" sz="1400" dirty="0" err="1"/>
              <a:t>zero</a:t>
            </a:r>
            <a:r>
              <a:rPr lang="de-DE" sz="1400" dirty="0"/>
              <a:t> </a:t>
            </a:r>
            <a:r>
              <a:rPr lang="de-DE" sz="1400" dirty="0" err="1"/>
              <a:t>because</a:t>
            </a:r>
            <a:r>
              <a:rPr lang="de-DE" sz="1400" dirty="0"/>
              <a:t> </a:t>
            </a:r>
            <a:r>
              <a:rPr lang="de-DE" sz="1400" dirty="0" err="1"/>
              <a:t>zero</a:t>
            </a:r>
            <a:r>
              <a:rPr lang="de-DE" sz="1400" dirty="0"/>
              <a:t> </a:t>
            </a:r>
            <a:r>
              <a:rPr lang="de-DE" sz="1400" dirty="0" err="1"/>
              <a:t>is</a:t>
            </a:r>
            <a:r>
              <a:rPr lang="de-DE" sz="1400" dirty="0"/>
              <a:t> outside </a:t>
            </a:r>
            <a:r>
              <a:rPr lang="de-DE" sz="1400" dirty="0" err="1"/>
              <a:t>the</a:t>
            </a:r>
            <a:r>
              <a:rPr lang="de-DE" sz="1400" dirty="0"/>
              <a:t> </a:t>
            </a:r>
            <a:r>
              <a:rPr lang="de-DE" sz="1400" dirty="0" err="1"/>
              <a:t>interval</a:t>
            </a:r>
            <a:r>
              <a:rPr lang="de-DE" sz="1400" dirty="0"/>
              <a:t>.</a:t>
            </a:r>
          </a:p>
        </p:txBody>
      </p:sp>
      <p:cxnSp>
        <p:nvCxnSpPr>
          <p:cNvPr id="21" name="Gerade Verbindung mit Pfeil 65"/>
          <p:cNvCxnSpPr/>
          <p:nvPr/>
        </p:nvCxnSpPr>
        <p:spPr>
          <a:xfrm flipV="1">
            <a:off x="1030288" y="5400675"/>
            <a:ext cx="309562" cy="292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Textfeld 69"/>
          <p:cNvSpPr txBox="1"/>
          <p:nvPr/>
        </p:nvSpPr>
        <p:spPr>
          <a:xfrm>
            <a:off x="5229225" y="5692775"/>
            <a:ext cx="3760788"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This</a:t>
            </a:r>
            <a:r>
              <a:rPr lang="de-DE" sz="1400" dirty="0"/>
              <a:t> </a:t>
            </a:r>
            <a:r>
              <a:rPr lang="de-DE" sz="1400" dirty="0" err="1"/>
              <a:t>effect</a:t>
            </a:r>
            <a:r>
              <a:rPr lang="de-DE" sz="1400" dirty="0"/>
              <a:t> </a:t>
            </a:r>
            <a:r>
              <a:rPr lang="de-DE" sz="1400" dirty="0" err="1"/>
              <a:t>is</a:t>
            </a:r>
            <a:r>
              <a:rPr lang="de-DE" sz="1400" dirty="0"/>
              <a:t> </a:t>
            </a:r>
            <a:r>
              <a:rPr lang="de-DE" sz="1400" dirty="0" err="1"/>
              <a:t>imprecisely</a:t>
            </a:r>
            <a:r>
              <a:rPr lang="de-DE" sz="1400" dirty="0"/>
              <a:t> </a:t>
            </a:r>
            <a:r>
              <a:rPr lang="de-DE" sz="1400" dirty="0" err="1"/>
              <a:t>estimated</a:t>
            </a:r>
            <a:r>
              <a:rPr lang="de-DE" sz="1400" dirty="0"/>
              <a:t> </a:t>
            </a:r>
            <a:r>
              <a:rPr lang="de-DE" sz="1400" dirty="0" err="1"/>
              <a:t>as</a:t>
            </a:r>
            <a:r>
              <a:rPr lang="de-DE" sz="1400" dirty="0"/>
              <a:t> </a:t>
            </a:r>
            <a:r>
              <a:rPr lang="de-DE" sz="1400" dirty="0" err="1"/>
              <a:t>the</a:t>
            </a:r>
            <a:r>
              <a:rPr lang="de-DE" sz="1400" dirty="0"/>
              <a:t> in-</a:t>
            </a:r>
          </a:p>
          <a:p>
            <a:pPr>
              <a:defRPr/>
            </a:pPr>
            <a:r>
              <a:rPr lang="de-DE" sz="1400" dirty="0" err="1"/>
              <a:t>terval</a:t>
            </a:r>
            <a:r>
              <a:rPr lang="de-DE" sz="1400" dirty="0"/>
              <a:t> </a:t>
            </a:r>
            <a:r>
              <a:rPr lang="de-DE" sz="1400" dirty="0" err="1"/>
              <a:t>is</a:t>
            </a:r>
            <a:r>
              <a:rPr lang="de-DE" sz="1400" dirty="0"/>
              <a:t> </a:t>
            </a:r>
            <a:r>
              <a:rPr lang="de-DE" sz="1400" dirty="0" err="1"/>
              <a:t>very</a:t>
            </a:r>
            <a:r>
              <a:rPr lang="de-DE" sz="1400" dirty="0"/>
              <a:t> </a:t>
            </a:r>
            <a:r>
              <a:rPr lang="de-DE" sz="1400" dirty="0" err="1"/>
              <a:t>wide</a:t>
            </a:r>
            <a:r>
              <a:rPr lang="de-DE" sz="1400" dirty="0"/>
              <a:t>. </a:t>
            </a:r>
            <a:r>
              <a:rPr lang="de-DE" sz="1400" dirty="0" err="1"/>
              <a:t>It</a:t>
            </a:r>
            <a:r>
              <a:rPr lang="de-DE" sz="1400" dirty="0"/>
              <a:t> </a:t>
            </a:r>
            <a:r>
              <a:rPr lang="de-DE" sz="1400" dirty="0" err="1"/>
              <a:t>is</a:t>
            </a:r>
            <a:r>
              <a:rPr lang="de-DE" sz="1400" dirty="0"/>
              <a:t> not </a:t>
            </a:r>
            <a:r>
              <a:rPr lang="de-DE" sz="1400" dirty="0" err="1"/>
              <a:t>even</a:t>
            </a:r>
            <a:r>
              <a:rPr lang="de-DE" sz="1400" dirty="0"/>
              <a:t> </a:t>
            </a:r>
            <a:r>
              <a:rPr lang="de-DE" sz="1400" dirty="0" err="1"/>
              <a:t>statistically</a:t>
            </a:r>
            <a:endParaRPr lang="de-DE" sz="1400" dirty="0"/>
          </a:p>
          <a:p>
            <a:pPr>
              <a:defRPr/>
            </a:pPr>
            <a:r>
              <a:rPr lang="de-DE" sz="1400" dirty="0" err="1"/>
              <a:t>significant</a:t>
            </a:r>
            <a:r>
              <a:rPr lang="de-DE" sz="1400" dirty="0"/>
              <a:t> </a:t>
            </a:r>
            <a:r>
              <a:rPr lang="de-DE" sz="1400" dirty="0" err="1"/>
              <a:t>because</a:t>
            </a:r>
            <a:r>
              <a:rPr lang="de-DE" sz="1400" dirty="0"/>
              <a:t> </a:t>
            </a:r>
            <a:r>
              <a:rPr lang="de-DE" sz="1400" dirty="0" err="1"/>
              <a:t>zero</a:t>
            </a:r>
            <a:r>
              <a:rPr lang="de-DE" sz="1400" dirty="0"/>
              <a:t> lies in </a:t>
            </a:r>
            <a:r>
              <a:rPr lang="de-DE" sz="1400" dirty="0" err="1"/>
              <a:t>the</a:t>
            </a:r>
            <a:r>
              <a:rPr lang="de-DE" sz="1400" dirty="0"/>
              <a:t> </a:t>
            </a:r>
            <a:r>
              <a:rPr lang="de-DE" sz="1400" dirty="0" err="1"/>
              <a:t>interval</a:t>
            </a:r>
            <a:r>
              <a:rPr lang="de-DE" sz="1400" dirty="0"/>
              <a:t>.</a:t>
            </a:r>
          </a:p>
        </p:txBody>
      </p:sp>
      <p:cxnSp>
        <p:nvCxnSpPr>
          <p:cNvPr id="23" name="Gerade Verbindung mit Pfeil 70"/>
          <p:cNvCxnSpPr/>
          <p:nvPr/>
        </p:nvCxnSpPr>
        <p:spPr>
          <a:xfrm rot="10800000">
            <a:off x="6945313" y="5400675"/>
            <a:ext cx="401637" cy="3286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 name="Title 1"/>
          <p:cNvSpPr>
            <a:spLocks noGrp="1"/>
          </p:cNvSpPr>
          <p:nvPr>
            <p:ph type="title"/>
          </p:nvPr>
        </p:nvSpPr>
        <p:spPr>
          <a:xfrm>
            <a:off x="234802" y="76200"/>
            <a:ext cx="8229600" cy="1143000"/>
          </a:xfrm>
        </p:spPr>
        <p:txBody>
          <a:bodyPr>
            <a:normAutofit/>
          </a:bodyPr>
          <a:lstStyle/>
          <a:p>
            <a:r>
              <a:rPr lang="en-US" i="1" u="sng" dirty="0"/>
              <a:t>Inference</a:t>
            </a:r>
            <a:r>
              <a:rPr lang="en-US" dirty="0"/>
              <a:t>: Confidence Intervals</a:t>
            </a:r>
          </a:p>
        </p:txBody>
      </p:sp>
      <p:sp>
        <p:nvSpPr>
          <p:cNvPr id="2" name="TextBox 1"/>
          <p:cNvSpPr txBox="1"/>
          <p:nvPr/>
        </p:nvSpPr>
        <p:spPr>
          <a:xfrm>
            <a:off x="5946138" y="3474000"/>
            <a:ext cx="1068389" cy="369332"/>
          </a:xfrm>
          <a:prstGeom prst="rect">
            <a:avLst/>
          </a:prstGeom>
          <a:solidFill>
            <a:schemeClr val="bg1"/>
          </a:solidFill>
        </p:spPr>
        <p:txBody>
          <a:bodyPr wrap="square" rtlCol="0">
            <a:spAutoFit/>
          </a:bodyPr>
          <a:lstStyle/>
          <a:p>
            <a:r>
              <a:rPr lang="en-US" dirty="0"/>
              <a:t>(0.0128 )</a:t>
            </a:r>
          </a:p>
        </p:txBody>
      </p:sp>
      <p:sp>
        <p:nvSpPr>
          <p:cNvPr id="25" name="TextBox 24"/>
          <p:cNvSpPr txBox="1"/>
          <p:nvPr/>
        </p:nvSpPr>
        <p:spPr>
          <a:xfrm>
            <a:off x="6096001" y="3179583"/>
            <a:ext cx="849312" cy="369332"/>
          </a:xfrm>
          <a:prstGeom prst="rect">
            <a:avLst/>
          </a:prstGeom>
          <a:solidFill>
            <a:schemeClr val="bg1"/>
          </a:solidFill>
        </p:spPr>
        <p:txBody>
          <a:bodyPr wrap="square" rtlCol="0">
            <a:spAutoFit/>
          </a:bodyPr>
          <a:lstStyle/>
          <a:p>
            <a:r>
              <a:rPr lang="en-US" dirty="0"/>
              <a:t>0.0217</a:t>
            </a:r>
          </a:p>
        </p:txBody>
      </p:sp>
      <p:sp>
        <p:nvSpPr>
          <p:cNvPr id="26" name="TextBox 25"/>
          <p:cNvSpPr txBox="1"/>
          <p:nvPr/>
        </p:nvSpPr>
        <p:spPr>
          <a:xfrm>
            <a:off x="6301580" y="4638437"/>
            <a:ext cx="1068389" cy="369332"/>
          </a:xfrm>
          <a:prstGeom prst="rect">
            <a:avLst/>
          </a:prstGeom>
          <a:solidFill>
            <a:schemeClr val="bg1"/>
          </a:solidFill>
        </p:spPr>
        <p:txBody>
          <a:bodyPr wrap="square" rtlCol="0">
            <a:spAutoFit/>
          </a:bodyPr>
          <a:lstStyle/>
          <a:p>
            <a:r>
              <a:rPr lang="en-US" dirty="0"/>
              <a:t>(0.0128 )</a:t>
            </a:r>
          </a:p>
        </p:txBody>
      </p:sp>
    </p:spTree>
    <p:extLst>
      <p:ext uri="{BB962C8B-B14F-4D97-AF65-F5344CB8AC3E}">
        <p14:creationId xmlns:p14="http://schemas.microsoft.com/office/powerpoint/2010/main" val="8609713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800"/>
              </a:lnSpc>
            </a:pPr>
            <a:r>
              <a:rPr lang="de-DE" altLang="en-US" sz="1800" b="1" dirty="0"/>
              <a:t>Example: Return to education at 2 year vs. at 4 year colleges</a:t>
            </a:r>
          </a:p>
        </p:txBody>
      </p:sp>
      <p:pic>
        <p:nvPicPr>
          <p:cNvPr id="6" name="Grafik 17"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1103313" y="3684588"/>
            <a:ext cx="58166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19"/>
          <p:cNvSpPr txBox="1"/>
          <p:nvPr/>
        </p:nvSpPr>
        <p:spPr>
          <a:xfrm>
            <a:off x="2454275" y="2954338"/>
            <a:ext cx="17526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Years</a:t>
            </a:r>
            <a:r>
              <a:rPr lang="de-DE" sz="1400" dirty="0"/>
              <a:t> of </a:t>
            </a:r>
            <a:r>
              <a:rPr lang="de-DE" sz="1400" dirty="0" err="1"/>
              <a:t>education</a:t>
            </a:r>
            <a:r>
              <a:rPr lang="de-DE" sz="1400" dirty="0"/>
              <a:t> </a:t>
            </a:r>
            <a:r>
              <a:rPr lang="de-DE" sz="1400" dirty="0" err="1"/>
              <a:t>at</a:t>
            </a:r>
            <a:r>
              <a:rPr lang="de-DE" sz="1400" dirty="0"/>
              <a:t> 2 </a:t>
            </a:r>
            <a:r>
              <a:rPr lang="de-DE" sz="1400" dirty="0" err="1"/>
              <a:t>year</a:t>
            </a:r>
            <a:r>
              <a:rPr lang="de-DE" sz="1400" dirty="0"/>
              <a:t> </a:t>
            </a:r>
            <a:r>
              <a:rPr lang="de-DE" sz="1400" dirty="0" err="1"/>
              <a:t>colleges</a:t>
            </a:r>
            <a:endParaRPr lang="de-DE" sz="1400" dirty="0"/>
          </a:p>
        </p:txBody>
      </p:sp>
      <p:sp>
        <p:nvSpPr>
          <p:cNvPr id="8" name="Textfeld 21"/>
          <p:cNvSpPr txBox="1"/>
          <p:nvPr/>
        </p:nvSpPr>
        <p:spPr>
          <a:xfrm>
            <a:off x="4316413" y="2954338"/>
            <a:ext cx="17526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Years</a:t>
            </a:r>
            <a:r>
              <a:rPr lang="de-DE" sz="1400" dirty="0"/>
              <a:t> of </a:t>
            </a:r>
            <a:r>
              <a:rPr lang="de-DE" sz="1400" dirty="0" err="1"/>
              <a:t>education</a:t>
            </a:r>
            <a:r>
              <a:rPr lang="de-DE" sz="1400" dirty="0"/>
              <a:t> </a:t>
            </a:r>
            <a:r>
              <a:rPr lang="de-DE" sz="1400" dirty="0" err="1"/>
              <a:t>at</a:t>
            </a:r>
            <a:r>
              <a:rPr lang="de-DE" sz="1400" dirty="0"/>
              <a:t> 4 </a:t>
            </a:r>
            <a:r>
              <a:rPr lang="de-DE" sz="1400" dirty="0" err="1"/>
              <a:t>year</a:t>
            </a:r>
            <a:r>
              <a:rPr lang="de-DE" sz="1400" dirty="0"/>
              <a:t> </a:t>
            </a:r>
            <a:r>
              <a:rPr lang="de-DE" sz="1400" dirty="0" err="1"/>
              <a:t>colleges</a:t>
            </a:r>
            <a:endParaRPr lang="de-DE" sz="1400" dirty="0"/>
          </a:p>
        </p:txBody>
      </p:sp>
      <p:cxnSp>
        <p:nvCxnSpPr>
          <p:cNvPr id="9" name="Gerade Verbindung mit Pfeil 22"/>
          <p:cNvCxnSpPr/>
          <p:nvPr/>
        </p:nvCxnSpPr>
        <p:spPr>
          <a:xfrm rot="16200000" flipH="1">
            <a:off x="3531394" y="3483769"/>
            <a:ext cx="219075" cy="18256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24"/>
          <p:cNvCxnSpPr/>
          <p:nvPr/>
        </p:nvCxnSpPr>
        <p:spPr>
          <a:xfrm rot="5400000">
            <a:off x="4754562" y="3502026"/>
            <a:ext cx="219075" cy="1460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Rechteck 28"/>
          <p:cNvSpPr>
            <a:spLocks noChangeArrowheads="1"/>
          </p:cNvSpPr>
          <p:nvPr/>
        </p:nvSpPr>
        <p:spPr bwMode="auto">
          <a:xfrm>
            <a:off x="957263" y="4232275"/>
            <a:ext cx="58721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Test                                against                              .</a:t>
            </a:r>
          </a:p>
        </p:txBody>
      </p:sp>
      <p:sp>
        <p:nvSpPr>
          <p:cNvPr id="12" name="Rechteck 31"/>
          <p:cNvSpPr>
            <a:spLocks noChangeArrowheads="1"/>
          </p:cNvSpPr>
          <p:nvPr/>
        </p:nvSpPr>
        <p:spPr bwMode="auto">
          <a:xfrm>
            <a:off x="957263" y="4852988"/>
            <a:ext cx="35829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A possible test statistic would be:</a:t>
            </a:r>
          </a:p>
        </p:txBody>
      </p:sp>
      <p:pic>
        <p:nvPicPr>
          <p:cNvPr id="13" name="Grafik 34"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1030288" y="5437188"/>
            <a:ext cx="1905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feld 35"/>
          <p:cNvSpPr txBox="1"/>
          <p:nvPr/>
        </p:nvSpPr>
        <p:spPr>
          <a:xfrm>
            <a:off x="3257550" y="5291138"/>
            <a:ext cx="5695950" cy="9540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a:t>
            </a:r>
            <a:r>
              <a:rPr lang="de-DE" sz="1400" dirty="0" err="1"/>
              <a:t>difference</a:t>
            </a:r>
            <a:r>
              <a:rPr lang="de-DE" sz="1400" dirty="0"/>
              <a:t> </a:t>
            </a:r>
            <a:r>
              <a:rPr lang="de-DE" sz="1400" dirty="0" err="1"/>
              <a:t>between</a:t>
            </a:r>
            <a:r>
              <a:rPr lang="de-DE" sz="1400" dirty="0"/>
              <a:t> </a:t>
            </a:r>
            <a:r>
              <a:rPr lang="de-DE" sz="1400" dirty="0" err="1"/>
              <a:t>the</a:t>
            </a:r>
            <a:r>
              <a:rPr lang="de-DE" sz="1400" dirty="0"/>
              <a:t> </a:t>
            </a:r>
            <a:r>
              <a:rPr lang="de-DE" sz="1400" dirty="0" err="1"/>
              <a:t>estimates</a:t>
            </a:r>
            <a:r>
              <a:rPr lang="de-DE" sz="1400" dirty="0"/>
              <a:t> </a:t>
            </a:r>
            <a:r>
              <a:rPr lang="de-DE" sz="1400" dirty="0" err="1"/>
              <a:t>is</a:t>
            </a:r>
            <a:r>
              <a:rPr lang="de-DE" sz="1400" dirty="0"/>
              <a:t> </a:t>
            </a:r>
            <a:r>
              <a:rPr lang="de-DE" sz="1400" dirty="0" err="1"/>
              <a:t>normalized</a:t>
            </a:r>
            <a:r>
              <a:rPr lang="de-DE" sz="1400" dirty="0"/>
              <a:t> </a:t>
            </a:r>
            <a:r>
              <a:rPr lang="de-DE" sz="1400" dirty="0" err="1"/>
              <a:t>by</a:t>
            </a:r>
            <a:r>
              <a:rPr lang="de-DE" sz="1400" dirty="0"/>
              <a:t> </a:t>
            </a:r>
            <a:r>
              <a:rPr lang="de-DE" sz="1400" dirty="0" err="1"/>
              <a:t>the</a:t>
            </a:r>
            <a:r>
              <a:rPr lang="de-DE" sz="1400" dirty="0"/>
              <a:t> </a:t>
            </a:r>
            <a:r>
              <a:rPr lang="de-DE" sz="1400" dirty="0" err="1"/>
              <a:t>estimated</a:t>
            </a:r>
            <a:r>
              <a:rPr lang="de-DE" sz="1400" dirty="0"/>
              <a:t> </a:t>
            </a:r>
            <a:r>
              <a:rPr lang="de-DE" sz="1400" dirty="0" err="1"/>
              <a:t>standard</a:t>
            </a:r>
            <a:r>
              <a:rPr lang="de-DE" sz="1400" dirty="0"/>
              <a:t> </a:t>
            </a:r>
            <a:r>
              <a:rPr lang="de-DE" sz="1400" dirty="0" err="1"/>
              <a:t>deviation</a:t>
            </a:r>
            <a:r>
              <a:rPr lang="de-DE" sz="1400" dirty="0"/>
              <a:t> </a:t>
            </a:r>
            <a:r>
              <a:rPr lang="de-DE" sz="1400" dirty="0" err="1"/>
              <a:t>of</a:t>
            </a:r>
            <a:r>
              <a:rPr lang="de-DE" sz="1400" dirty="0"/>
              <a:t> </a:t>
            </a:r>
            <a:r>
              <a:rPr lang="de-DE" sz="1400" dirty="0" err="1"/>
              <a:t>the</a:t>
            </a:r>
            <a:r>
              <a:rPr lang="de-DE" sz="1400" dirty="0"/>
              <a:t> </a:t>
            </a:r>
            <a:r>
              <a:rPr lang="de-DE" sz="1400" dirty="0" err="1"/>
              <a:t>difference</a:t>
            </a:r>
            <a:r>
              <a:rPr lang="de-DE" sz="1400" dirty="0"/>
              <a:t>. The null </a:t>
            </a:r>
            <a:r>
              <a:rPr lang="de-DE" sz="1400" dirty="0" err="1"/>
              <a:t>hypothesis</a:t>
            </a:r>
            <a:r>
              <a:rPr lang="de-DE" sz="1400" dirty="0"/>
              <a:t> </a:t>
            </a:r>
            <a:r>
              <a:rPr lang="de-DE" sz="1400" dirty="0" err="1"/>
              <a:t>would</a:t>
            </a:r>
            <a:r>
              <a:rPr lang="de-DE" sz="1400" dirty="0"/>
              <a:t> </a:t>
            </a:r>
            <a:r>
              <a:rPr lang="de-DE" sz="1400" dirty="0" err="1"/>
              <a:t>have</a:t>
            </a:r>
            <a:r>
              <a:rPr lang="de-DE" sz="1400" dirty="0"/>
              <a:t> </a:t>
            </a:r>
            <a:r>
              <a:rPr lang="de-DE" sz="1400" dirty="0" err="1"/>
              <a:t>to</a:t>
            </a:r>
            <a:r>
              <a:rPr lang="de-DE" sz="1400" dirty="0"/>
              <a:t> </a:t>
            </a:r>
            <a:r>
              <a:rPr lang="de-DE" sz="1400" dirty="0" err="1"/>
              <a:t>be</a:t>
            </a:r>
            <a:r>
              <a:rPr lang="de-DE" sz="1400" dirty="0"/>
              <a:t> </a:t>
            </a:r>
            <a:r>
              <a:rPr lang="de-DE" sz="1400" dirty="0" err="1"/>
              <a:t>rejected</a:t>
            </a:r>
            <a:r>
              <a:rPr lang="de-DE" sz="1400" dirty="0"/>
              <a:t> </a:t>
            </a:r>
            <a:r>
              <a:rPr lang="de-DE" sz="1400" dirty="0" err="1"/>
              <a:t>if</a:t>
            </a:r>
            <a:r>
              <a:rPr lang="de-DE" sz="1400" dirty="0"/>
              <a:t> </a:t>
            </a:r>
            <a:r>
              <a:rPr lang="de-DE" sz="1400" dirty="0" err="1"/>
              <a:t>the</a:t>
            </a:r>
            <a:r>
              <a:rPr lang="de-DE" sz="1400" dirty="0"/>
              <a:t> </a:t>
            </a:r>
            <a:r>
              <a:rPr lang="de-DE" sz="1400" dirty="0" err="1"/>
              <a:t>statistic</a:t>
            </a:r>
            <a:r>
              <a:rPr lang="de-DE" sz="1400" dirty="0"/>
              <a:t> </a:t>
            </a:r>
            <a:r>
              <a:rPr lang="de-DE" sz="1400" dirty="0" err="1"/>
              <a:t>is</a:t>
            </a:r>
            <a:r>
              <a:rPr lang="de-DE" sz="1400" dirty="0"/>
              <a:t> „</a:t>
            </a:r>
            <a:r>
              <a:rPr lang="de-DE" sz="1400" dirty="0" err="1"/>
              <a:t>too</a:t>
            </a:r>
            <a:r>
              <a:rPr lang="de-DE" sz="1400" dirty="0"/>
              <a:t> negative“ </a:t>
            </a:r>
            <a:r>
              <a:rPr lang="de-DE" sz="1400" dirty="0" err="1"/>
              <a:t>to</a:t>
            </a:r>
            <a:r>
              <a:rPr lang="de-DE" sz="1400" dirty="0"/>
              <a:t> </a:t>
            </a:r>
            <a:r>
              <a:rPr lang="de-DE" sz="1400" dirty="0" err="1"/>
              <a:t>believe</a:t>
            </a:r>
            <a:r>
              <a:rPr lang="de-DE" sz="1400" dirty="0"/>
              <a:t> </a:t>
            </a:r>
            <a:r>
              <a:rPr lang="de-DE" sz="1400" dirty="0" err="1"/>
              <a:t>that</a:t>
            </a:r>
            <a:r>
              <a:rPr lang="de-DE" sz="1400" dirty="0"/>
              <a:t> </a:t>
            </a:r>
            <a:r>
              <a:rPr lang="de-DE" sz="1400" dirty="0" err="1"/>
              <a:t>the</a:t>
            </a:r>
            <a:r>
              <a:rPr lang="de-DE" sz="1400" dirty="0"/>
              <a:t> </a:t>
            </a:r>
            <a:r>
              <a:rPr lang="de-DE" sz="1400" dirty="0" err="1"/>
              <a:t>true</a:t>
            </a:r>
            <a:r>
              <a:rPr lang="de-DE" sz="1400" dirty="0"/>
              <a:t> </a:t>
            </a:r>
            <a:r>
              <a:rPr lang="de-DE" sz="1400" dirty="0" err="1"/>
              <a:t>difference</a:t>
            </a:r>
            <a:r>
              <a:rPr lang="de-DE" sz="1400" dirty="0"/>
              <a:t> </a:t>
            </a:r>
            <a:r>
              <a:rPr lang="de-DE" sz="1400" dirty="0" err="1"/>
              <a:t>between</a:t>
            </a:r>
            <a:r>
              <a:rPr lang="de-DE" sz="1400" dirty="0"/>
              <a:t> </a:t>
            </a:r>
            <a:r>
              <a:rPr lang="de-DE" sz="1400" dirty="0" err="1"/>
              <a:t>the</a:t>
            </a:r>
            <a:r>
              <a:rPr lang="de-DE" sz="1400" dirty="0"/>
              <a:t> </a:t>
            </a:r>
            <a:r>
              <a:rPr lang="de-DE" sz="1400" dirty="0" err="1"/>
              <a:t>parameters</a:t>
            </a:r>
            <a:r>
              <a:rPr lang="de-DE" sz="1400" dirty="0"/>
              <a:t> </a:t>
            </a:r>
            <a:r>
              <a:rPr lang="de-DE" sz="1400" dirty="0" err="1"/>
              <a:t>is</a:t>
            </a:r>
            <a:r>
              <a:rPr lang="de-DE" sz="1400" dirty="0"/>
              <a:t> </a:t>
            </a:r>
            <a:r>
              <a:rPr lang="de-DE" sz="1400" dirty="0" err="1"/>
              <a:t>equal</a:t>
            </a:r>
            <a:r>
              <a:rPr lang="de-DE" sz="1400" dirty="0"/>
              <a:t> </a:t>
            </a:r>
            <a:r>
              <a:rPr lang="de-DE" sz="1400" dirty="0" err="1"/>
              <a:t>to</a:t>
            </a:r>
            <a:r>
              <a:rPr lang="de-DE" sz="1400" dirty="0"/>
              <a:t> </a:t>
            </a:r>
            <a:r>
              <a:rPr lang="de-DE" sz="1400" dirty="0" err="1"/>
              <a:t>zero</a:t>
            </a:r>
            <a:r>
              <a:rPr lang="de-DE" sz="1400" dirty="0"/>
              <a:t>.</a:t>
            </a:r>
          </a:p>
        </p:txBody>
      </p:sp>
      <p:cxnSp>
        <p:nvCxnSpPr>
          <p:cNvPr id="15" name="Gerade Verbindung mit Pfeil 36"/>
          <p:cNvCxnSpPr/>
          <p:nvPr/>
        </p:nvCxnSpPr>
        <p:spPr>
          <a:xfrm rot="10800000" flipV="1">
            <a:off x="2855913" y="5437188"/>
            <a:ext cx="474662" cy="1095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Ellipse 40"/>
          <p:cNvSpPr/>
          <p:nvPr/>
        </p:nvSpPr>
        <p:spPr>
          <a:xfrm>
            <a:off x="1651000" y="5364163"/>
            <a:ext cx="1168400"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17" name="Grafik 29"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1585913" y="4327525"/>
            <a:ext cx="20320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Grafik 30"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4572000" y="4327525"/>
            <a:ext cx="19939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itle 1"/>
          <p:cNvSpPr>
            <a:spLocks noGrp="1"/>
          </p:cNvSpPr>
          <p:nvPr>
            <p:ph type="title"/>
          </p:nvPr>
        </p:nvSpPr>
        <p:spPr>
          <a:xfrm>
            <a:off x="425450" y="458593"/>
            <a:ext cx="8229600" cy="1143000"/>
          </a:xfrm>
        </p:spPr>
        <p:txBody>
          <a:bodyPr>
            <a:normAutofit fontScale="90000"/>
          </a:bodyPr>
          <a:lstStyle/>
          <a:p>
            <a:r>
              <a:rPr lang="en-US" i="1" u="sng" dirty="0"/>
              <a:t>Inference</a:t>
            </a:r>
            <a:r>
              <a:rPr lang="en-US" dirty="0"/>
              <a:t>: Testing hypotheses about a linear combination of parameters</a:t>
            </a:r>
            <a:br>
              <a:rPr lang="en-US" dirty="0"/>
            </a:br>
            <a:endParaRPr lang="en-US" dirty="0"/>
          </a:p>
        </p:txBody>
      </p:sp>
    </p:spTree>
    <p:extLst>
      <p:ext uri="{BB962C8B-B14F-4D97-AF65-F5344CB8AC3E}">
        <p14:creationId xmlns:p14="http://schemas.microsoft.com/office/powerpoint/2010/main" val="31246540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dirty="0"/>
          </a:p>
        </p:txBody>
      </p:sp>
      <p:sp>
        <p:nvSpPr>
          <p:cNvPr id="19" name="Title 1"/>
          <p:cNvSpPr>
            <a:spLocks noGrp="1"/>
          </p:cNvSpPr>
          <p:nvPr>
            <p:ph type="title"/>
          </p:nvPr>
        </p:nvSpPr>
        <p:spPr>
          <a:xfrm>
            <a:off x="425450" y="458593"/>
            <a:ext cx="8229600" cy="1143000"/>
          </a:xfrm>
        </p:spPr>
        <p:txBody>
          <a:bodyPr>
            <a:normAutofit fontScale="90000"/>
          </a:bodyPr>
          <a:lstStyle/>
          <a:p>
            <a:r>
              <a:rPr lang="en-US" i="1" u="sng" dirty="0"/>
              <a:t>Inference</a:t>
            </a:r>
            <a:r>
              <a:rPr lang="en-US" dirty="0"/>
              <a:t>: Testing hypotheses about a linear combination of parameters</a:t>
            </a:r>
            <a:br>
              <a:rPr lang="en-US" dirty="0"/>
            </a:br>
            <a:endParaRPr lang="en-US" dirty="0"/>
          </a:p>
        </p:txBody>
      </p:sp>
      <p:sp>
        <p:nvSpPr>
          <p:cNvPr id="20"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Impossible to compute with standard regression output because</a:t>
            </a:r>
          </a:p>
          <a:p>
            <a:pPr>
              <a:lnSpc>
                <a:spcPts val="2800"/>
              </a:lnSpc>
            </a:pPr>
            <a:endParaRPr lang="de-DE" altLang="en-US" sz="1800" b="1" dirty="0"/>
          </a:p>
          <a:p>
            <a:pPr>
              <a:lnSpc>
                <a:spcPts val="2800"/>
              </a:lnSpc>
            </a:pPr>
            <a:endParaRPr lang="de-DE" altLang="en-US" sz="1800" b="1" dirty="0"/>
          </a:p>
          <a:p>
            <a:pPr>
              <a:lnSpc>
                <a:spcPts val="2800"/>
              </a:lnSpc>
            </a:pPr>
            <a:r>
              <a:rPr lang="de-DE" altLang="en-US" sz="1800" b="1" dirty="0"/>
              <a:t>Alternative method</a:t>
            </a:r>
          </a:p>
        </p:txBody>
      </p:sp>
      <p:pic>
        <p:nvPicPr>
          <p:cNvPr id="21" name="Grafik 19" descr="TP_tmp.png"/>
          <p:cNvPicPr>
            <a:picLocks noChangeAspect="1"/>
          </p:cNvPicPr>
          <p:nvPr>
            <p:custDataLst>
              <p:tags r:id="rId1"/>
            </p:custDataLst>
          </p:nvPr>
        </p:nvPicPr>
        <p:blipFill>
          <a:blip r:embed="rId8" cstate="print">
            <a:extLst>
              <a:ext uri="{28A0092B-C50C-407E-A947-70E740481C1C}">
                <a14:useLocalDpi xmlns:a14="http://schemas.microsoft.com/office/drawing/2010/main" val="0"/>
              </a:ext>
            </a:extLst>
          </a:blip>
          <a:srcRect/>
          <a:stretch>
            <a:fillRect/>
          </a:stretch>
        </p:blipFill>
        <p:spPr bwMode="auto">
          <a:xfrm>
            <a:off x="406400" y="2625725"/>
            <a:ext cx="84328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feld 23"/>
          <p:cNvSpPr txBox="1"/>
          <p:nvPr/>
        </p:nvSpPr>
        <p:spPr>
          <a:xfrm>
            <a:off x="5046663" y="3246438"/>
            <a:ext cx="3760787"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Usually</a:t>
            </a:r>
            <a:r>
              <a:rPr lang="de-DE" sz="1400" dirty="0"/>
              <a:t> not </a:t>
            </a:r>
            <a:r>
              <a:rPr lang="de-DE" sz="1400" dirty="0" err="1"/>
              <a:t>available</a:t>
            </a:r>
            <a:r>
              <a:rPr lang="de-DE" sz="1400" dirty="0"/>
              <a:t> in </a:t>
            </a:r>
            <a:r>
              <a:rPr lang="de-DE" sz="1400" dirty="0" err="1"/>
              <a:t>regression</a:t>
            </a:r>
            <a:r>
              <a:rPr lang="de-DE" sz="1400" dirty="0"/>
              <a:t> </a:t>
            </a:r>
            <a:r>
              <a:rPr lang="de-DE" sz="1400" dirty="0" err="1"/>
              <a:t>output</a:t>
            </a:r>
            <a:endParaRPr lang="de-DE" sz="1400" dirty="0"/>
          </a:p>
        </p:txBody>
      </p:sp>
      <p:cxnSp>
        <p:nvCxnSpPr>
          <p:cNvPr id="23" name="Gerade Verbindung mit Pfeil 25"/>
          <p:cNvCxnSpPr/>
          <p:nvPr/>
        </p:nvCxnSpPr>
        <p:spPr>
          <a:xfrm rot="5400000" flipH="1" flipV="1">
            <a:off x="7383463" y="3100387"/>
            <a:ext cx="255588" cy="18256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 name="Ellipse 38"/>
          <p:cNvSpPr/>
          <p:nvPr/>
        </p:nvSpPr>
        <p:spPr>
          <a:xfrm>
            <a:off x="7419975" y="2589213"/>
            <a:ext cx="1387475" cy="47466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5" name="Rechteck 42"/>
          <p:cNvSpPr>
            <a:spLocks noChangeArrowheads="1"/>
          </p:cNvSpPr>
          <p:nvPr/>
        </p:nvSpPr>
        <p:spPr bwMode="auto">
          <a:xfrm>
            <a:off x="774700" y="3867150"/>
            <a:ext cx="75930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r>
              <a:rPr lang="de-DE" altLang="en-US"/>
              <a:t>Define                          and test                       against                     .</a:t>
            </a:r>
          </a:p>
        </p:txBody>
      </p:sp>
      <p:pic>
        <p:nvPicPr>
          <p:cNvPr id="26" name="Grafik 51" descr="TP_tmp.png"/>
          <p:cNvPicPr>
            <a:picLocks noChangeAspect="1"/>
          </p:cNvPicPr>
          <p:nvPr>
            <p:custDataLst>
              <p:tags r:id="rId2"/>
            </p:custDataLst>
          </p:nvPr>
        </p:nvPicPr>
        <p:blipFill>
          <a:blip r:embed="rId9">
            <a:extLst>
              <a:ext uri="{28A0092B-C50C-407E-A947-70E740481C1C}">
                <a14:useLocalDpi xmlns:a14="http://schemas.microsoft.com/office/drawing/2010/main" val="0"/>
              </a:ext>
            </a:extLst>
          </a:blip>
          <a:srcRect/>
          <a:stretch>
            <a:fillRect/>
          </a:stretch>
        </p:blipFill>
        <p:spPr bwMode="auto">
          <a:xfrm>
            <a:off x="4316413" y="3954463"/>
            <a:ext cx="13970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Grafik 52" descr="TP_tmp.png"/>
          <p:cNvPicPr>
            <a:picLocks noChangeAspect="1"/>
          </p:cNvPicPr>
          <p:nvPr>
            <p:custDataLst>
              <p:tags r:id="rId3"/>
            </p:custDataLst>
          </p:nvPr>
        </p:nvPicPr>
        <p:blipFill>
          <a:blip r:embed="rId10">
            <a:extLst>
              <a:ext uri="{28A0092B-C50C-407E-A947-70E740481C1C}">
                <a14:useLocalDpi xmlns:a14="http://schemas.microsoft.com/office/drawing/2010/main" val="0"/>
              </a:ext>
            </a:extLst>
          </a:blip>
          <a:srcRect/>
          <a:stretch>
            <a:fillRect/>
          </a:stretch>
        </p:blipFill>
        <p:spPr bwMode="auto">
          <a:xfrm>
            <a:off x="6689725" y="3954463"/>
            <a:ext cx="13462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Grafik 54" descr="TP_tmp.png"/>
          <p:cNvPicPr>
            <a:picLocks noChangeAspect="1"/>
          </p:cNvPicPr>
          <p:nvPr>
            <p:custDataLst>
              <p:tags r:id="rId4"/>
            </p:custDataLst>
          </p:nvPr>
        </p:nvPicPr>
        <p:blipFill>
          <a:blip r:embed="rId11">
            <a:extLst>
              <a:ext uri="{28A0092B-C50C-407E-A947-70E740481C1C}">
                <a14:useLocalDpi xmlns:a14="http://schemas.microsoft.com/office/drawing/2010/main" val="0"/>
              </a:ext>
            </a:extLst>
          </a:blip>
          <a:srcRect/>
          <a:stretch>
            <a:fillRect/>
          </a:stretch>
        </p:blipFill>
        <p:spPr bwMode="auto">
          <a:xfrm>
            <a:off x="884238" y="4633913"/>
            <a:ext cx="60833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Grafik 69" descr="TP_tmp.png"/>
          <p:cNvPicPr>
            <a:picLocks noChangeAspect="1"/>
          </p:cNvPicPr>
          <p:nvPr>
            <p:custDataLst>
              <p:tags r:id="rId5"/>
            </p:custDataLst>
          </p:nvPr>
        </p:nvPicPr>
        <p:blipFill>
          <a:blip r:embed="rId12">
            <a:extLst>
              <a:ext uri="{28A0092B-C50C-407E-A947-70E740481C1C}">
                <a14:useLocalDpi xmlns:a14="http://schemas.microsoft.com/office/drawing/2010/main" val="0"/>
              </a:ext>
            </a:extLst>
          </a:blip>
          <a:srcRect/>
          <a:stretch>
            <a:fillRect/>
          </a:stretch>
        </p:blipFill>
        <p:spPr bwMode="auto">
          <a:xfrm>
            <a:off x="2162175" y="5327650"/>
            <a:ext cx="53340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 name="Gerade Verbindung mit Pfeil 60"/>
          <p:cNvCxnSpPr/>
          <p:nvPr/>
        </p:nvCxnSpPr>
        <p:spPr>
          <a:xfrm rot="5400000" flipH="1" flipV="1">
            <a:off x="2417763" y="5108575"/>
            <a:ext cx="949325" cy="6572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Ellipse 61"/>
          <p:cNvSpPr/>
          <p:nvPr/>
        </p:nvSpPr>
        <p:spPr>
          <a:xfrm>
            <a:off x="3001963" y="4524375"/>
            <a:ext cx="1058862" cy="43815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2" name="Textfeld 66"/>
          <p:cNvSpPr txBox="1"/>
          <p:nvPr/>
        </p:nvSpPr>
        <p:spPr>
          <a:xfrm>
            <a:off x="4389438" y="5911850"/>
            <a:ext cx="3760787"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 </a:t>
            </a:r>
            <a:r>
              <a:rPr lang="de-DE" sz="1400" dirty="0" err="1"/>
              <a:t>new</a:t>
            </a:r>
            <a:r>
              <a:rPr lang="de-DE" sz="1400" dirty="0"/>
              <a:t> </a:t>
            </a:r>
            <a:r>
              <a:rPr lang="de-DE" sz="1400" dirty="0" err="1"/>
              <a:t>regressor</a:t>
            </a:r>
            <a:r>
              <a:rPr lang="de-DE" sz="1400" dirty="0"/>
              <a:t> (= total </a:t>
            </a:r>
            <a:r>
              <a:rPr lang="de-DE" sz="1400" dirty="0" err="1"/>
              <a:t>years</a:t>
            </a:r>
            <a:r>
              <a:rPr lang="de-DE" sz="1400" dirty="0"/>
              <a:t> </a:t>
            </a:r>
            <a:r>
              <a:rPr lang="de-DE" sz="1400" dirty="0" err="1"/>
              <a:t>of</a:t>
            </a:r>
            <a:r>
              <a:rPr lang="de-DE" sz="1400" dirty="0"/>
              <a:t> </a:t>
            </a:r>
            <a:r>
              <a:rPr lang="de-DE" sz="1400" dirty="0" err="1"/>
              <a:t>college</a:t>
            </a:r>
            <a:r>
              <a:rPr lang="de-DE" sz="1400" dirty="0"/>
              <a:t>)</a:t>
            </a:r>
          </a:p>
        </p:txBody>
      </p:sp>
      <p:cxnSp>
        <p:nvCxnSpPr>
          <p:cNvPr id="33" name="Gerade Verbindung mit Pfeil 67"/>
          <p:cNvCxnSpPr/>
          <p:nvPr/>
        </p:nvCxnSpPr>
        <p:spPr>
          <a:xfrm rot="5400000" flipH="1" flipV="1">
            <a:off x="4718051" y="5729287"/>
            <a:ext cx="292100"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Rechteck 72"/>
          <p:cNvSpPr/>
          <p:nvPr/>
        </p:nvSpPr>
        <p:spPr>
          <a:xfrm>
            <a:off x="4279900" y="5254625"/>
            <a:ext cx="1387475" cy="365125"/>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35" name="Textfeld 65"/>
          <p:cNvSpPr txBox="1"/>
          <p:nvPr/>
        </p:nvSpPr>
        <p:spPr>
          <a:xfrm>
            <a:off x="1395413" y="5911850"/>
            <a:ext cx="2519362"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Insert </a:t>
            </a:r>
            <a:r>
              <a:rPr lang="de-DE" sz="1400" dirty="0" err="1"/>
              <a:t>into</a:t>
            </a:r>
            <a:r>
              <a:rPr lang="de-DE" sz="1400" dirty="0"/>
              <a:t> original </a:t>
            </a:r>
            <a:r>
              <a:rPr lang="de-DE" sz="1400" dirty="0" err="1"/>
              <a:t>regression</a:t>
            </a:r>
            <a:endParaRPr lang="de-DE" sz="1400" dirty="0"/>
          </a:p>
        </p:txBody>
      </p:sp>
      <p:pic>
        <p:nvPicPr>
          <p:cNvPr id="36" name="Grafik 44" descr="TP_tmp.png"/>
          <p:cNvPicPr>
            <a:picLocks noChangeAspect="1"/>
          </p:cNvPicPr>
          <p:nvPr>
            <p:custDataLst>
              <p:tags r:id="rId6"/>
            </p:custDataLst>
          </p:nvPr>
        </p:nvPicPr>
        <p:blipFill>
          <a:blip r:embed="rId13">
            <a:extLst>
              <a:ext uri="{28A0092B-C50C-407E-A947-70E740481C1C}">
                <a14:useLocalDpi xmlns:a14="http://schemas.microsoft.com/office/drawing/2010/main" val="0"/>
              </a:ext>
            </a:extLst>
          </a:blip>
          <a:srcRect/>
          <a:stretch>
            <a:fillRect/>
          </a:stretch>
        </p:blipFill>
        <p:spPr bwMode="auto">
          <a:xfrm>
            <a:off x="1651000" y="3948113"/>
            <a:ext cx="15367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42860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0"/>
            <a:ext cx="2133600" cy="376128"/>
          </a:xfrm>
        </p:spPr>
        <p:txBody>
          <a:bodyPr/>
          <a:lstStyle/>
          <a:p>
            <a:fld id="{B6F15528-21DE-4FAA-801E-634DDDAF4B2B}" type="slidenum">
              <a:rPr lang="en-US" smtClean="0"/>
              <a:pPr/>
              <a:t>37</a:t>
            </a:fld>
            <a:endParaRPr lang="en-US" dirty="0"/>
          </a:p>
        </p:txBody>
      </p:sp>
      <p:sp>
        <p:nvSpPr>
          <p:cNvPr id="5" name="Rectangle 3"/>
          <p:cNvSpPr txBox="1">
            <a:spLocks noChangeArrowheads="1"/>
          </p:cNvSpPr>
          <p:nvPr/>
        </p:nvSpPr>
        <p:spPr>
          <a:xfrm>
            <a:off x="593725" y="2005012"/>
            <a:ext cx="8140700" cy="439578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Estimation results</a:t>
            </a:r>
          </a:p>
          <a:p>
            <a:pPr>
              <a:lnSpc>
                <a:spcPts val="3000"/>
              </a:lnSpc>
            </a:pPr>
            <a:endParaRPr lang="de-DE" altLang="en-US" sz="1800" b="1"/>
          </a:p>
          <a:p>
            <a:pPr>
              <a:lnSpc>
                <a:spcPts val="3000"/>
              </a:lnSpc>
            </a:pPr>
            <a:endParaRPr lang="de-DE" altLang="en-US" sz="1800" b="1"/>
          </a:p>
          <a:p>
            <a:pPr>
              <a:lnSpc>
                <a:spcPts val="3000"/>
              </a:lnSpc>
            </a:pPr>
            <a:endParaRPr lang="de-DE" altLang="en-US" sz="1800" b="1"/>
          </a:p>
          <a:p>
            <a:pPr>
              <a:lnSpc>
                <a:spcPts val="3000"/>
              </a:lnSpc>
            </a:pPr>
            <a:endParaRPr lang="de-DE" altLang="en-US" sz="1800" b="1"/>
          </a:p>
          <a:p>
            <a:pPr>
              <a:lnSpc>
                <a:spcPts val="3000"/>
              </a:lnSpc>
            </a:pPr>
            <a:endParaRPr lang="de-DE" altLang="en-US" sz="1800" b="1"/>
          </a:p>
          <a:p>
            <a:pPr>
              <a:lnSpc>
                <a:spcPts val="3000"/>
              </a:lnSpc>
            </a:pPr>
            <a:endParaRPr lang="de-DE" altLang="en-US" sz="1800" b="1"/>
          </a:p>
          <a:p>
            <a:pPr>
              <a:lnSpc>
                <a:spcPts val="3000"/>
              </a:lnSpc>
            </a:pPr>
            <a:endParaRPr lang="de-DE" altLang="en-US" sz="1800" b="1"/>
          </a:p>
          <a:p>
            <a:pPr>
              <a:lnSpc>
                <a:spcPts val="2800"/>
              </a:lnSpc>
            </a:pPr>
            <a:endParaRPr lang="de-DE" altLang="en-US" sz="1800" b="1"/>
          </a:p>
          <a:p>
            <a:pPr>
              <a:lnSpc>
                <a:spcPts val="2800"/>
              </a:lnSpc>
            </a:pPr>
            <a:r>
              <a:rPr lang="de-DE" altLang="en-US" sz="1800" b="1"/>
              <a:t>This method works </a:t>
            </a:r>
            <a:r>
              <a:rPr lang="de-DE" altLang="en-US" sz="1800" b="1" u="sng"/>
              <a:t>always</a:t>
            </a:r>
            <a:r>
              <a:rPr lang="de-DE" altLang="en-US" sz="1800" b="1"/>
              <a:t> for single linear hypotheses</a:t>
            </a:r>
            <a:endParaRPr lang="de-DE" altLang="en-US" sz="1800" b="1" dirty="0"/>
          </a:p>
        </p:txBody>
      </p:sp>
      <p:pic>
        <p:nvPicPr>
          <p:cNvPr id="6" name="Grafik 17" descr="TP_tmp.png"/>
          <p:cNvPicPr>
            <a:picLocks noChangeAspect="1"/>
          </p:cNvPicPr>
          <p:nvPr>
            <p:custDataLst>
              <p:tags r:id="rId1"/>
            </p:custDataLst>
          </p:nvPr>
        </p:nvPicPr>
        <p:blipFill>
          <a:blip r:embed="rId7">
            <a:extLst>
              <a:ext uri="{28A0092B-C50C-407E-A947-70E740481C1C}">
                <a14:useLocalDpi xmlns:a14="http://schemas.microsoft.com/office/drawing/2010/main" val="0"/>
              </a:ext>
            </a:extLst>
          </a:blip>
          <a:srcRect/>
          <a:stretch>
            <a:fillRect/>
          </a:stretch>
        </p:blipFill>
        <p:spPr bwMode="auto">
          <a:xfrm>
            <a:off x="701675" y="2625724"/>
            <a:ext cx="7721600" cy="61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8" descr="TP_tmp.png"/>
          <p:cNvPicPr>
            <a:picLocks noChangeAspect="1"/>
          </p:cNvPicPr>
          <p:nvPr>
            <p:custDataLst>
              <p:tags r:id="rId2"/>
            </p:custDataLst>
          </p:nvPr>
        </p:nvPicPr>
        <p:blipFill>
          <a:blip r:embed="rId8">
            <a:extLst>
              <a:ext uri="{28A0092B-C50C-407E-A947-70E740481C1C}">
                <a14:useLocalDpi xmlns:a14="http://schemas.microsoft.com/office/drawing/2010/main" val="0"/>
              </a:ext>
            </a:extLst>
          </a:blip>
          <a:srcRect/>
          <a:stretch>
            <a:fillRect/>
          </a:stretch>
        </p:blipFill>
        <p:spPr bwMode="auto">
          <a:xfrm>
            <a:off x="701675" y="3575049"/>
            <a:ext cx="2794000" cy="313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llipse 83"/>
          <p:cNvSpPr/>
          <p:nvPr/>
        </p:nvSpPr>
        <p:spPr>
          <a:xfrm>
            <a:off x="5740400" y="2625725"/>
            <a:ext cx="876300" cy="3385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9" name="Textfeld 19"/>
          <p:cNvSpPr txBox="1"/>
          <p:nvPr/>
        </p:nvSpPr>
        <p:spPr>
          <a:xfrm>
            <a:off x="5940425" y="1881188"/>
            <a:ext cx="1935163"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Total </a:t>
            </a:r>
            <a:r>
              <a:rPr lang="de-DE" sz="1400" dirty="0" err="1"/>
              <a:t>years</a:t>
            </a:r>
            <a:r>
              <a:rPr lang="de-DE" sz="1400" dirty="0"/>
              <a:t> of </a:t>
            </a:r>
            <a:r>
              <a:rPr lang="de-DE" sz="1400" dirty="0" err="1"/>
              <a:t>college</a:t>
            </a:r>
            <a:endParaRPr lang="de-DE" sz="1400" dirty="0"/>
          </a:p>
        </p:txBody>
      </p:sp>
      <p:cxnSp>
        <p:nvCxnSpPr>
          <p:cNvPr id="10" name="Gerade Verbindung mit Pfeil 20"/>
          <p:cNvCxnSpPr/>
          <p:nvPr/>
        </p:nvCxnSpPr>
        <p:spPr>
          <a:xfrm flipH="1">
            <a:off x="6361113" y="2187575"/>
            <a:ext cx="328612" cy="4222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 name="Grafik 27" descr="TP_tmp.png"/>
          <p:cNvPicPr>
            <a:picLocks noChangeAspect="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701675" y="4195762"/>
            <a:ext cx="3378200" cy="2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Grafik 29" descr="TP_tmp.png"/>
          <p:cNvPicPr>
            <a:picLocks noChangeAspect="1"/>
          </p:cNvPicPr>
          <p:nvPr>
            <p:custDataLst>
              <p:tags r:id="rId4"/>
            </p:custDataLst>
          </p:nvPr>
        </p:nvPicPr>
        <p:blipFill>
          <a:blip r:embed="rId10">
            <a:extLst>
              <a:ext uri="{28A0092B-C50C-407E-A947-70E740481C1C}">
                <a14:useLocalDpi xmlns:a14="http://schemas.microsoft.com/office/drawing/2010/main" val="0"/>
              </a:ext>
            </a:extLst>
          </a:blip>
          <a:srcRect/>
          <a:stretch>
            <a:fillRect/>
          </a:stretch>
        </p:blipFill>
        <p:spPr bwMode="auto">
          <a:xfrm>
            <a:off x="701675" y="4779963"/>
            <a:ext cx="5016500" cy="26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Grafik 31" descr="TP_tmp.png"/>
          <p:cNvPicPr>
            <a:picLocks noChangeAspect="1"/>
          </p:cNvPicPr>
          <p:nvPr>
            <p:custDataLst>
              <p:tags r:id="rId5"/>
            </p:custDataLst>
          </p:nvPr>
        </p:nvPicPr>
        <p:blipFill>
          <a:blip r:embed="rId11">
            <a:extLst>
              <a:ext uri="{28A0092B-C50C-407E-A947-70E740481C1C}">
                <a14:useLocalDpi xmlns:a14="http://schemas.microsoft.com/office/drawing/2010/main" val="0"/>
              </a:ext>
            </a:extLst>
          </a:blip>
          <a:srcRect/>
          <a:stretch>
            <a:fillRect/>
          </a:stretch>
        </p:blipFill>
        <p:spPr bwMode="auto">
          <a:xfrm>
            <a:off x="738188" y="5364163"/>
            <a:ext cx="5080000" cy="26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feld 33"/>
          <p:cNvSpPr txBox="1"/>
          <p:nvPr/>
        </p:nvSpPr>
        <p:spPr>
          <a:xfrm>
            <a:off x="5521325" y="3794125"/>
            <a:ext cx="26289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Hypothesis</a:t>
            </a:r>
            <a:r>
              <a:rPr lang="de-DE" sz="1400" dirty="0"/>
              <a:t> </a:t>
            </a:r>
            <a:r>
              <a:rPr lang="de-DE" sz="1400" dirty="0" err="1"/>
              <a:t>is</a:t>
            </a:r>
            <a:r>
              <a:rPr lang="de-DE" sz="1400" dirty="0"/>
              <a:t> </a:t>
            </a:r>
            <a:r>
              <a:rPr lang="de-DE" sz="1400" dirty="0" err="1"/>
              <a:t>rejected</a:t>
            </a:r>
            <a:r>
              <a:rPr lang="de-DE" sz="1400" dirty="0"/>
              <a:t> </a:t>
            </a:r>
            <a:r>
              <a:rPr lang="de-DE" sz="1400" dirty="0" err="1"/>
              <a:t>at</a:t>
            </a:r>
            <a:r>
              <a:rPr lang="de-DE" sz="1400" dirty="0"/>
              <a:t> 10% </a:t>
            </a:r>
            <a:r>
              <a:rPr lang="de-DE" sz="1400" dirty="0" err="1"/>
              <a:t>level</a:t>
            </a:r>
            <a:r>
              <a:rPr lang="de-DE" sz="1400" dirty="0"/>
              <a:t> but not </a:t>
            </a:r>
            <a:r>
              <a:rPr lang="de-DE" sz="1400" dirty="0" err="1"/>
              <a:t>at</a:t>
            </a:r>
            <a:r>
              <a:rPr lang="de-DE" sz="1400" dirty="0"/>
              <a:t> 5% </a:t>
            </a:r>
            <a:r>
              <a:rPr lang="de-DE" sz="1400" dirty="0" err="1"/>
              <a:t>level</a:t>
            </a:r>
            <a:endParaRPr lang="de-DE" sz="1400" dirty="0"/>
          </a:p>
        </p:txBody>
      </p:sp>
      <p:cxnSp>
        <p:nvCxnSpPr>
          <p:cNvPr id="15" name="Gerade Verbindung mit Pfeil 34"/>
          <p:cNvCxnSpPr/>
          <p:nvPr/>
        </p:nvCxnSpPr>
        <p:spPr>
          <a:xfrm flipH="1">
            <a:off x="5484813" y="4341813"/>
            <a:ext cx="292100" cy="3857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Ellipse 36"/>
          <p:cNvSpPr/>
          <p:nvPr/>
        </p:nvSpPr>
        <p:spPr>
          <a:xfrm>
            <a:off x="3221038" y="2625725"/>
            <a:ext cx="1168400" cy="3385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cxnSp>
        <p:nvCxnSpPr>
          <p:cNvPr id="17" name="Gerade Verbindung mit Pfeil 37"/>
          <p:cNvCxnSpPr/>
          <p:nvPr/>
        </p:nvCxnSpPr>
        <p:spPr>
          <a:xfrm flipH="1" flipV="1">
            <a:off x="4352926" y="2917826"/>
            <a:ext cx="1387475" cy="9128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itle 1"/>
          <p:cNvSpPr txBox="1">
            <a:spLocks/>
          </p:cNvSpPr>
          <p:nvPr/>
        </p:nvSpPr>
        <p:spPr>
          <a:xfrm>
            <a:off x="274638" y="616736"/>
            <a:ext cx="8229600" cy="118533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i="1" u="sng" dirty="0"/>
              <a:t>Inference</a:t>
            </a:r>
            <a:r>
              <a:rPr lang="en-US" sz="4000" dirty="0"/>
              <a:t>: Testing hypotheses about a linear combination of parameters</a:t>
            </a:r>
            <a:br>
              <a:rPr lang="en-US" sz="4000" dirty="0"/>
            </a:br>
            <a:endParaRPr lang="en-US" sz="4000" dirty="0"/>
          </a:p>
        </p:txBody>
      </p:sp>
    </p:spTree>
    <p:extLst>
      <p:ext uri="{BB962C8B-B14F-4D97-AF65-F5344CB8AC3E}">
        <p14:creationId xmlns:p14="http://schemas.microsoft.com/office/powerpoint/2010/main" val="33082560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dirty="0"/>
          </a:p>
        </p:txBody>
      </p:sp>
      <p:sp>
        <p:nvSpPr>
          <p:cNvPr id="5" name="Rectangle 3"/>
          <p:cNvSpPr txBox="1">
            <a:spLocks noChangeArrowheads="1"/>
          </p:cNvSpPr>
          <p:nvPr/>
        </p:nvSpPr>
        <p:spPr>
          <a:xfrm>
            <a:off x="593725" y="1828800"/>
            <a:ext cx="8140700" cy="44434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a:t>Testing multiple linear restrictions: The F-test</a:t>
            </a:r>
          </a:p>
          <a:p>
            <a:pPr>
              <a:lnSpc>
                <a:spcPts val="2800"/>
              </a:lnSpc>
            </a:pPr>
            <a:r>
              <a:rPr lang="de-DE" altLang="en-US" sz="1800" b="1"/>
              <a:t>Testing exclusion restrictions </a:t>
            </a:r>
            <a:endParaRPr lang="de-DE" altLang="en-US" sz="1800" b="1" dirty="0"/>
          </a:p>
        </p:txBody>
      </p:sp>
      <p:pic>
        <p:nvPicPr>
          <p:cNvPr id="6" name="Grafik 16"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1103313" y="3673575"/>
            <a:ext cx="5041900" cy="27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19"/>
          <p:cNvSpPr txBox="1"/>
          <p:nvPr/>
        </p:nvSpPr>
        <p:spPr>
          <a:xfrm>
            <a:off x="3294063" y="2954338"/>
            <a:ext cx="17526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Years</a:t>
            </a:r>
            <a:r>
              <a:rPr lang="de-DE" sz="1400" dirty="0"/>
              <a:t> in </a:t>
            </a:r>
          </a:p>
          <a:p>
            <a:pPr>
              <a:defRPr/>
            </a:pPr>
            <a:r>
              <a:rPr lang="de-DE" sz="1400" dirty="0" err="1"/>
              <a:t>the</a:t>
            </a:r>
            <a:r>
              <a:rPr lang="de-DE" sz="1400" dirty="0"/>
              <a:t> </a:t>
            </a:r>
            <a:r>
              <a:rPr lang="de-DE" sz="1400" dirty="0" err="1"/>
              <a:t>league</a:t>
            </a:r>
            <a:endParaRPr lang="de-DE" sz="1400" dirty="0"/>
          </a:p>
        </p:txBody>
      </p:sp>
      <p:sp>
        <p:nvSpPr>
          <p:cNvPr id="8" name="Textfeld 21"/>
          <p:cNvSpPr txBox="1"/>
          <p:nvPr/>
        </p:nvSpPr>
        <p:spPr>
          <a:xfrm>
            <a:off x="4718050" y="2954338"/>
            <a:ext cx="175260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Average</a:t>
            </a:r>
            <a:r>
              <a:rPr lang="de-DE" sz="1400" dirty="0"/>
              <a:t> </a:t>
            </a:r>
            <a:r>
              <a:rPr lang="de-DE" sz="1400" dirty="0" err="1"/>
              <a:t>number</a:t>
            </a:r>
            <a:r>
              <a:rPr lang="de-DE" sz="1400" dirty="0"/>
              <a:t> of </a:t>
            </a:r>
          </a:p>
          <a:p>
            <a:pPr>
              <a:defRPr/>
            </a:pPr>
            <a:r>
              <a:rPr lang="de-DE" sz="1400" dirty="0" err="1"/>
              <a:t>games</a:t>
            </a:r>
            <a:r>
              <a:rPr lang="de-DE" sz="1400" dirty="0"/>
              <a:t> per </a:t>
            </a:r>
            <a:r>
              <a:rPr lang="de-DE" sz="1400" dirty="0" err="1"/>
              <a:t>year</a:t>
            </a:r>
            <a:endParaRPr lang="de-DE" sz="1400" dirty="0"/>
          </a:p>
        </p:txBody>
      </p:sp>
      <p:cxnSp>
        <p:nvCxnSpPr>
          <p:cNvPr id="9" name="Gerade Verbindung mit Pfeil 22"/>
          <p:cNvCxnSpPr/>
          <p:nvPr/>
        </p:nvCxnSpPr>
        <p:spPr>
          <a:xfrm>
            <a:off x="3951288" y="3465513"/>
            <a:ext cx="182562"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24"/>
          <p:cNvCxnSpPr/>
          <p:nvPr/>
        </p:nvCxnSpPr>
        <p:spPr>
          <a:xfrm flipH="1">
            <a:off x="1906588" y="3465513"/>
            <a:ext cx="146050"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 name="Grafik 18"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2162175" y="4331324"/>
            <a:ext cx="4597400"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feld 25"/>
          <p:cNvSpPr txBox="1"/>
          <p:nvPr/>
        </p:nvSpPr>
        <p:spPr>
          <a:xfrm>
            <a:off x="1066800" y="2954338"/>
            <a:ext cx="1789113" cy="523875"/>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a:spAutoFit/>
          </a:bodyPr>
          <a:lstStyle/>
          <a:p>
            <a:pPr>
              <a:defRPr/>
            </a:pPr>
            <a:r>
              <a:rPr lang="de-DE" sz="1400" dirty="0" err="1"/>
              <a:t>Salary</a:t>
            </a:r>
            <a:r>
              <a:rPr lang="de-DE" sz="1400" dirty="0"/>
              <a:t> of </a:t>
            </a:r>
            <a:r>
              <a:rPr lang="de-DE" sz="1400" dirty="0" err="1"/>
              <a:t>major</a:t>
            </a:r>
            <a:r>
              <a:rPr lang="de-DE" sz="1400" dirty="0"/>
              <a:t> </a:t>
            </a:r>
            <a:r>
              <a:rPr lang="de-DE" sz="1400" dirty="0" err="1"/>
              <a:t>lea</a:t>
            </a:r>
            <a:r>
              <a:rPr lang="de-DE" sz="1400" dirty="0"/>
              <a:t>-</a:t>
            </a:r>
          </a:p>
          <a:p>
            <a:pPr>
              <a:defRPr/>
            </a:pPr>
            <a:r>
              <a:rPr lang="de-DE" sz="1400" dirty="0"/>
              <a:t>gue baseball player</a:t>
            </a:r>
          </a:p>
        </p:txBody>
      </p:sp>
      <p:cxnSp>
        <p:nvCxnSpPr>
          <p:cNvPr id="13" name="Gerade Verbindung mit Pfeil 32"/>
          <p:cNvCxnSpPr/>
          <p:nvPr/>
        </p:nvCxnSpPr>
        <p:spPr>
          <a:xfrm flipH="1">
            <a:off x="5411788" y="3465513"/>
            <a:ext cx="146050" cy="2190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feld 33"/>
          <p:cNvSpPr txBox="1"/>
          <p:nvPr/>
        </p:nvSpPr>
        <p:spPr>
          <a:xfrm>
            <a:off x="1797050" y="4816475"/>
            <a:ext cx="14605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Batting</a:t>
            </a:r>
            <a:r>
              <a:rPr lang="de-DE" sz="1400" dirty="0"/>
              <a:t> </a:t>
            </a:r>
            <a:r>
              <a:rPr lang="de-DE" sz="1400" dirty="0" err="1"/>
              <a:t>average</a:t>
            </a:r>
            <a:endParaRPr lang="de-DE" sz="1400" dirty="0"/>
          </a:p>
        </p:txBody>
      </p:sp>
      <p:sp>
        <p:nvSpPr>
          <p:cNvPr id="15" name="Textfeld 37"/>
          <p:cNvSpPr txBox="1"/>
          <p:nvPr/>
        </p:nvSpPr>
        <p:spPr>
          <a:xfrm>
            <a:off x="3330575" y="4816475"/>
            <a:ext cx="17526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Home </a:t>
            </a:r>
            <a:r>
              <a:rPr lang="de-DE" sz="1400" dirty="0" err="1"/>
              <a:t>runs</a:t>
            </a:r>
            <a:r>
              <a:rPr lang="de-DE" sz="1400" dirty="0"/>
              <a:t> per </a:t>
            </a:r>
            <a:r>
              <a:rPr lang="de-DE" sz="1400" dirty="0" err="1"/>
              <a:t>year</a:t>
            </a:r>
            <a:endParaRPr lang="de-DE" sz="1400" dirty="0"/>
          </a:p>
        </p:txBody>
      </p:sp>
      <p:sp>
        <p:nvSpPr>
          <p:cNvPr id="16" name="Textfeld 38"/>
          <p:cNvSpPr txBox="1"/>
          <p:nvPr/>
        </p:nvSpPr>
        <p:spPr>
          <a:xfrm>
            <a:off x="5156200" y="4816475"/>
            <a:ext cx="21177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Runs </a:t>
            </a:r>
            <a:r>
              <a:rPr lang="de-DE" sz="1400" dirty="0" err="1"/>
              <a:t>batted</a:t>
            </a:r>
            <a:r>
              <a:rPr lang="de-DE" sz="1400" dirty="0"/>
              <a:t> in per </a:t>
            </a:r>
            <a:r>
              <a:rPr lang="de-DE" sz="1400" dirty="0" err="1"/>
              <a:t>year</a:t>
            </a:r>
            <a:endParaRPr lang="de-DE" sz="1400" dirty="0"/>
          </a:p>
        </p:txBody>
      </p:sp>
      <p:cxnSp>
        <p:nvCxnSpPr>
          <p:cNvPr id="17" name="Gerade Verbindung mit Pfeil 39"/>
          <p:cNvCxnSpPr/>
          <p:nvPr/>
        </p:nvCxnSpPr>
        <p:spPr>
          <a:xfrm flipV="1">
            <a:off x="2636838" y="4597400"/>
            <a:ext cx="219075" cy="255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Gerade Verbindung mit Pfeil 42"/>
          <p:cNvCxnSpPr/>
          <p:nvPr/>
        </p:nvCxnSpPr>
        <p:spPr>
          <a:xfrm flipV="1">
            <a:off x="4024313" y="4597400"/>
            <a:ext cx="219075" cy="255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43"/>
          <p:cNvCxnSpPr/>
          <p:nvPr/>
        </p:nvCxnSpPr>
        <p:spPr>
          <a:xfrm flipV="1">
            <a:off x="5594350" y="4597400"/>
            <a:ext cx="219075" cy="255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0" name="Grafik 45"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1103313" y="5463211"/>
            <a:ext cx="3327400"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hteck 46"/>
          <p:cNvSpPr>
            <a:spLocks noChangeArrowheads="1"/>
          </p:cNvSpPr>
          <p:nvPr/>
        </p:nvSpPr>
        <p:spPr bwMode="auto">
          <a:xfrm>
            <a:off x="4608513" y="5386388"/>
            <a:ext cx="9159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against</a:t>
            </a:r>
          </a:p>
        </p:txBody>
      </p:sp>
      <p:pic>
        <p:nvPicPr>
          <p:cNvPr id="22" name="Grafik 49"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5630863" y="5463211"/>
            <a:ext cx="2387600"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Rechteck 50"/>
          <p:cNvSpPr/>
          <p:nvPr/>
        </p:nvSpPr>
        <p:spPr>
          <a:xfrm>
            <a:off x="1066800" y="5385597"/>
            <a:ext cx="3432175" cy="380203"/>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24" name="Textfeld 51"/>
          <p:cNvSpPr txBox="1"/>
          <p:nvPr/>
        </p:nvSpPr>
        <p:spPr>
          <a:xfrm>
            <a:off x="993775" y="6057900"/>
            <a:ext cx="7010400"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Test </a:t>
            </a:r>
            <a:r>
              <a:rPr lang="de-DE" sz="1400" dirty="0" err="1"/>
              <a:t>whether</a:t>
            </a:r>
            <a:r>
              <a:rPr lang="de-DE" sz="1400" dirty="0"/>
              <a:t> </a:t>
            </a:r>
            <a:r>
              <a:rPr lang="de-DE" sz="1400" dirty="0" err="1"/>
              <a:t>performance</a:t>
            </a:r>
            <a:r>
              <a:rPr lang="de-DE" sz="1400" dirty="0"/>
              <a:t> </a:t>
            </a:r>
            <a:r>
              <a:rPr lang="de-DE" sz="1400" dirty="0" err="1"/>
              <a:t>measures</a:t>
            </a:r>
            <a:r>
              <a:rPr lang="de-DE" sz="1400" dirty="0"/>
              <a:t> </a:t>
            </a:r>
            <a:r>
              <a:rPr lang="de-DE" sz="1400" dirty="0" err="1"/>
              <a:t>have</a:t>
            </a:r>
            <a:r>
              <a:rPr lang="de-DE" sz="1400" dirty="0"/>
              <a:t> </a:t>
            </a:r>
            <a:r>
              <a:rPr lang="de-DE" sz="1400" dirty="0" err="1"/>
              <a:t>no</a:t>
            </a:r>
            <a:r>
              <a:rPr lang="de-DE" sz="1400" dirty="0"/>
              <a:t> </a:t>
            </a:r>
            <a:r>
              <a:rPr lang="de-DE" sz="1400" dirty="0" err="1"/>
              <a:t>effect</a:t>
            </a:r>
            <a:r>
              <a:rPr lang="de-DE" sz="1400" dirty="0"/>
              <a:t>/</a:t>
            </a:r>
            <a:r>
              <a:rPr lang="de-DE" sz="1400" dirty="0" err="1"/>
              <a:t>can</a:t>
            </a:r>
            <a:r>
              <a:rPr lang="de-DE" sz="1400" dirty="0"/>
              <a:t> </a:t>
            </a:r>
            <a:r>
              <a:rPr lang="de-DE" sz="1400" dirty="0" err="1"/>
              <a:t>be</a:t>
            </a:r>
            <a:r>
              <a:rPr lang="de-DE" sz="1400" dirty="0"/>
              <a:t> </a:t>
            </a:r>
            <a:r>
              <a:rPr lang="de-DE" sz="1400" dirty="0" err="1"/>
              <a:t>exluded</a:t>
            </a:r>
            <a:r>
              <a:rPr lang="de-DE" sz="1400" dirty="0"/>
              <a:t> </a:t>
            </a:r>
            <a:r>
              <a:rPr lang="de-DE" sz="1400" dirty="0" err="1"/>
              <a:t>from</a:t>
            </a:r>
            <a:r>
              <a:rPr lang="de-DE" sz="1400" dirty="0"/>
              <a:t> </a:t>
            </a:r>
            <a:r>
              <a:rPr lang="de-DE" sz="1400" dirty="0" err="1"/>
              <a:t>regression</a:t>
            </a:r>
            <a:r>
              <a:rPr lang="de-DE" sz="1400" dirty="0"/>
              <a:t>.</a:t>
            </a:r>
          </a:p>
        </p:txBody>
      </p:sp>
      <p:cxnSp>
        <p:nvCxnSpPr>
          <p:cNvPr id="25" name="Gerade Verbindung mit Pfeil 52"/>
          <p:cNvCxnSpPr/>
          <p:nvPr/>
        </p:nvCxnSpPr>
        <p:spPr>
          <a:xfrm flipV="1">
            <a:off x="1541463" y="5838825"/>
            <a:ext cx="219075" cy="255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Title 1"/>
          <p:cNvSpPr>
            <a:spLocks noGrp="1"/>
          </p:cNvSpPr>
          <p:nvPr>
            <p:ph type="title"/>
          </p:nvPr>
        </p:nvSpPr>
        <p:spPr>
          <a:xfrm>
            <a:off x="234802" y="76200"/>
            <a:ext cx="8229600" cy="1143000"/>
          </a:xfrm>
        </p:spPr>
        <p:txBody>
          <a:bodyPr>
            <a:normAutofit/>
          </a:bodyPr>
          <a:lstStyle/>
          <a:p>
            <a:r>
              <a:rPr lang="en-US" i="1" u="sng" dirty="0"/>
              <a:t>Inference</a:t>
            </a:r>
            <a:r>
              <a:rPr lang="en-US" dirty="0"/>
              <a:t>: The </a:t>
            </a:r>
            <a:r>
              <a:rPr lang="en-US" i="1" dirty="0"/>
              <a:t>F</a:t>
            </a:r>
            <a:r>
              <a:rPr lang="en-US" dirty="0"/>
              <a:t> Test</a:t>
            </a:r>
          </a:p>
        </p:txBody>
      </p:sp>
    </p:spTree>
    <p:extLst>
      <p:ext uri="{BB962C8B-B14F-4D97-AF65-F5344CB8AC3E}">
        <p14:creationId xmlns:p14="http://schemas.microsoft.com/office/powerpoint/2010/main" val="296264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dirty="0"/>
          </a:p>
        </p:txBody>
      </p:sp>
      <p:sp>
        <p:nvSpPr>
          <p:cNvPr id="5" name="Rectangle 3"/>
          <p:cNvSpPr txBox="1">
            <a:spLocks noChangeArrowheads="1"/>
          </p:cNvSpPr>
          <p:nvPr/>
        </p:nvSpPr>
        <p:spPr>
          <a:xfrm>
            <a:off x="593725" y="1828800"/>
            <a:ext cx="8140700" cy="44434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Estimation of the unrestricted model</a:t>
            </a:r>
          </a:p>
        </p:txBody>
      </p:sp>
      <p:pic>
        <p:nvPicPr>
          <p:cNvPr id="6" name="Grafik 23"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92138" y="2698750"/>
            <a:ext cx="67818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30"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628650" y="5145088"/>
            <a:ext cx="4876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7" descr="TP_tmp.png"/>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1395413" y="3648075"/>
            <a:ext cx="59817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Ellipse 32"/>
          <p:cNvSpPr/>
          <p:nvPr/>
        </p:nvSpPr>
        <p:spPr>
          <a:xfrm>
            <a:off x="2673350" y="3575050"/>
            <a:ext cx="657225"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0" name="Ellipse 36"/>
          <p:cNvSpPr/>
          <p:nvPr/>
        </p:nvSpPr>
        <p:spPr>
          <a:xfrm>
            <a:off x="4389438" y="3575050"/>
            <a:ext cx="1095375"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1" name="Ellipse 38"/>
          <p:cNvSpPr/>
          <p:nvPr/>
        </p:nvSpPr>
        <p:spPr>
          <a:xfrm>
            <a:off x="6580188" y="3575050"/>
            <a:ext cx="876300"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2" name="Textfeld 39"/>
          <p:cNvSpPr txBox="1"/>
          <p:nvPr/>
        </p:nvSpPr>
        <p:spPr>
          <a:xfrm>
            <a:off x="2344738" y="4560888"/>
            <a:ext cx="59150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None of these variabels are statistically significant when tested individually</a:t>
            </a:r>
          </a:p>
        </p:txBody>
      </p:sp>
      <p:cxnSp>
        <p:nvCxnSpPr>
          <p:cNvPr id="13" name="Gerade Verbindung mit Pfeil 40"/>
          <p:cNvCxnSpPr/>
          <p:nvPr/>
        </p:nvCxnSpPr>
        <p:spPr>
          <a:xfrm rot="16200000" flipV="1">
            <a:off x="3038476" y="3976687"/>
            <a:ext cx="620712" cy="62071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42"/>
          <p:cNvCxnSpPr/>
          <p:nvPr/>
        </p:nvCxnSpPr>
        <p:spPr>
          <a:xfrm rot="5400000" flipH="1" flipV="1">
            <a:off x="4590257" y="4214019"/>
            <a:ext cx="584200" cy="1095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Gerade Verbindung mit Pfeil 45"/>
          <p:cNvCxnSpPr/>
          <p:nvPr/>
        </p:nvCxnSpPr>
        <p:spPr>
          <a:xfrm flipV="1">
            <a:off x="6069013" y="3976688"/>
            <a:ext cx="912812" cy="584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Ellipse 48"/>
          <p:cNvSpPr/>
          <p:nvPr/>
        </p:nvSpPr>
        <p:spPr>
          <a:xfrm>
            <a:off x="2819400" y="5108575"/>
            <a:ext cx="1095375" cy="3651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7" name="Textfeld 49"/>
          <p:cNvSpPr txBox="1"/>
          <p:nvPr/>
        </p:nvSpPr>
        <p:spPr>
          <a:xfrm>
            <a:off x="1468438" y="5765800"/>
            <a:ext cx="7192962"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u="sng" dirty="0" err="1"/>
              <a:t>Idea</a:t>
            </a:r>
            <a:r>
              <a:rPr lang="de-DE" sz="1400" u="sng" dirty="0"/>
              <a:t>:</a:t>
            </a:r>
            <a:r>
              <a:rPr lang="de-DE" sz="1400" dirty="0"/>
              <a:t> </a:t>
            </a:r>
            <a:r>
              <a:rPr lang="de-DE" sz="1400" dirty="0" err="1"/>
              <a:t>How</a:t>
            </a:r>
            <a:r>
              <a:rPr lang="de-DE" sz="1400" dirty="0"/>
              <a:t> </a:t>
            </a:r>
            <a:r>
              <a:rPr lang="de-DE" sz="1400" dirty="0" err="1"/>
              <a:t>would</a:t>
            </a:r>
            <a:r>
              <a:rPr lang="de-DE" sz="1400" dirty="0"/>
              <a:t> </a:t>
            </a:r>
            <a:r>
              <a:rPr lang="de-DE" sz="1400" dirty="0" err="1"/>
              <a:t>the</a:t>
            </a:r>
            <a:r>
              <a:rPr lang="de-DE" sz="1400" dirty="0"/>
              <a:t> model fit </a:t>
            </a:r>
            <a:r>
              <a:rPr lang="de-DE" sz="1400" dirty="0" err="1"/>
              <a:t>be</a:t>
            </a:r>
            <a:r>
              <a:rPr lang="de-DE" sz="1400" dirty="0"/>
              <a:t> </a:t>
            </a:r>
            <a:r>
              <a:rPr lang="de-DE" sz="1400" dirty="0" err="1"/>
              <a:t>if</a:t>
            </a:r>
            <a:r>
              <a:rPr lang="de-DE" sz="1400" dirty="0"/>
              <a:t> </a:t>
            </a:r>
            <a:r>
              <a:rPr lang="de-DE" sz="1400" dirty="0" err="1"/>
              <a:t>these</a:t>
            </a:r>
            <a:r>
              <a:rPr lang="de-DE" sz="1400" dirty="0"/>
              <a:t> variables </a:t>
            </a:r>
            <a:r>
              <a:rPr lang="de-DE" sz="1400" dirty="0" err="1"/>
              <a:t>were</a:t>
            </a:r>
            <a:r>
              <a:rPr lang="de-DE" sz="1400" dirty="0"/>
              <a:t> </a:t>
            </a:r>
            <a:r>
              <a:rPr lang="de-DE" sz="1400" dirty="0" err="1"/>
              <a:t>dropped</a:t>
            </a:r>
            <a:r>
              <a:rPr lang="de-DE" sz="1400" dirty="0"/>
              <a:t> </a:t>
            </a:r>
            <a:r>
              <a:rPr lang="de-DE" sz="1400" dirty="0" err="1"/>
              <a:t>from</a:t>
            </a:r>
            <a:r>
              <a:rPr lang="de-DE" sz="1400" dirty="0"/>
              <a:t> </a:t>
            </a:r>
            <a:r>
              <a:rPr lang="de-DE" sz="1400" dirty="0" err="1"/>
              <a:t>the</a:t>
            </a:r>
            <a:r>
              <a:rPr lang="de-DE" sz="1400" dirty="0"/>
              <a:t> </a:t>
            </a:r>
            <a:r>
              <a:rPr lang="de-DE" sz="1400" dirty="0" err="1"/>
              <a:t>regression</a:t>
            </a:r>
            <a:r>
              <a:rPr lang="de-DE" sz="1400" dirty="0"/>
              <a:t>?</a:t>
            </a:r>
          </a:p>
        </p:txBody>
      </p:sp>
      <p:cxnSp>
        <p:nvCxnSpPr>
          <p:cNvPr id="18" name="Gerade Verbindung mit Pfeil 50"/>
          <p:cNvCxnSpPr/>
          <p:nvPr/>
        </p:nvCxnSpPr>
        <p:spPr>
          <a:xfrm rot="5400000" flipH="1" flipV="1">
            <a:off x="2636838" y="5473700"/>
            <a:ext cx="365125"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itle 1"/>
          <p:cNvSpPr txBox="1">
            <a:spLocks/>
          </p:cNvSpPr>
          <p:nvPr/>
        </p:nvSpPr>
        <p:spPr>
          <a:xfrm>
            <a:off x="234802" y="76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i="1" u="sng"/>
              <a:t>Inference</a:t>
            </a:r>
            <a:r>
              <a:rPr lang="en-US"/>
              <a:t>: The </a:t>
            </a:r>
            <a:r>
              <a:rPr lang="en-US" i="1"/>
              <a:t>F</a:t>
            </a:r>
            <a:r>
              <a:rPr lang="en-US"/>
              <a:t> Test</a:t>
            </a:r>
            <a:endParaRPr lang="en-US" dirty="0"/>
          </a:p>
        </p:txBody>
      </p:sp>
    </p:spTree>
    <p:extLst>
      <p:ext uri="{BB962C8B-B14F-4D97-AF65-F5344CB8AC3E}">
        <p14:creationId xmlns:p14="http://schemas.microsoft.com/office/powerpoint/2010/main" val="3060019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
        <p:nvSpPr>
          <p:cNvPr id="3" name="Title 2"/>
          <p:cNvSpPr>
            <a:spLocks noGrp="1"/>
          </p:cNvSpPr>
          <p:nvPr>
            <p:ph type="title"/>
          </p:nvPr>
        </p:nvSpPr>
        <p:spPr>
          <a:xfrm>
            <a:off x="270669" y="76200"/>
            <a:ext cx="8229600" cy="1143000"/>
          </a:xfrm>
        </p:spPr>
        <p:txBody>
          <a:bodyPr>
            <a:normAutofit fontScale="90000"/>
          </a:bodyPr>
          <a:lstStyle/>
          <a:p>
            <a:r>
              <a:rPr lang="en-US" i="1" u="sng" dirty="0"/>
              <a:t>Inference</a:t>
            </a:r>
            <a:r>
              <a:rPr lang="en-US" dirty="0"/>
              <a:t>: Sampling distributions of the OLS Estimators</a:t>
            </a:r>
          </a:p>
        </p:txBody>
      </p:sp>
      <p:sp>
        <p:nvSpPr>
          <p:cNvPr id="6" name="Rectangle 3"/>
          <p:cNvSpPr txBox="1">
            <a:spLocks noChangeArrowheads="1"/>
          </p:cNvSpPr>
          <p:nvPr/>
        </p:nvSpPr>
        <p:spPr>
          <a:xfrm>
            <a:off x="593725" y="2005013"/>
            <a:ext cx="80010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Assumption 6 (Normality of error terms)</a:t>
            </a:r>
            <a:endParaRPr lang="de-DE" altLang="en-US" sz="1800" b="1" dirty="0"/>
          </a:p>
        </p:txBody>
      </p:sp>
      <p:pic>
        <p:nvPicPr>
          <p:cNvPr id="7"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2625" y="3429000"/>
            <a:ext cx="3960813" cy="290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15"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1322388" y="2662238"/>
            <a:ext cx="1625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16"/>
          <p:cNvSpPr txBox="1">
            <a:spLocks noChangeArrowheads="1"/>
          </p:cNvSpPr>
          <p:nvPr/>
        </p:nvSpPr>
        <p:spPr bwMode="auto">
          <a:xfrm>
            <a:off x="3221038" y="2625725"/>
            <a:ext cx="1889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de-DE" altLang="en-US"/>
              <a:t>independently of</a:t>
            </a:r>
          </a:p>
        </p:txBody>
      </p:sp>
      <p:pic>
        <p:nvPicPr>
          <p:cNvPr id="10" name="Grafik 19" descr="TP_tmp.png"/>
          <p:cNvPicPr>
            <a:picLocks noChangeAspect="1"/>
          </p:cNvPicPr>
          <p:nvPr>
            <p:custDataLst>
              <p:tags r:id="rId2"/>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5265738" y="2771775"/>
            <a:ext cx="17907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feld 29"/>
          <p:cNvSpPr txBox="1"/>
          <p:nvPr/>
        </p:nvSpPr>
        <p:spPr>
          <a:xfrm>
            <a:off x="5302250" y="3575050"/>
            <a:ext cx="3432175" cy="1815882"/>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It</a:t>
            </a:r>
            <a:r>
              <a:rPr lang="de-DE" sz="1400" dirty="0"/>
              <a:t> </a:t>
            </a:r>
            <a:r>
              <a:rPr lang="de-DE" sz="1400" dirty="0" err="1"/>
              <a:t>is</a:t>
            </a:r>
            <a:r>
              <a:rPr lang="de-DE" sz="1400" dirty="0"/>
              <a:t> </a:t>
            </a:r>
            <a:r>
              <a:rPr lang="de-DE" sz="1400" dirty="0" err="1"/>
              <a:t>assumed</a:t>
            </a:r>
            <a:r>
              <a:rPr lang="de-DE" sz="1400" dirty="0"/>
              <a:t> </a:t>
            </a:r>
            <a:r>
              <a:rPr lang="de-DE" sz="1400" dirty="0" err="1"/>
              <a:t>that</a:t>
            </a:r>
            <a:r>
              <a:rPr lang="de-DE" sz="1400" dirty="0"/>
              <a:t> </a:t>
            </a:r>
            <a:r>
              <a:rPr lang="de-DE" sz="1400" dirty="0" err="1"/>
              <a:t>the</a:t>
            </a:r>
            <a:r>
              <a:rPr lang="de-DE" sz="1400" dirty="0"/>
              <a:t> </a:t>
            </a:r>
            <a:r>
              <a:rPr lang="de-DE" sz="1400" dirty="0" err="1"/>
              <a:t>unobserved</a:t>
            </a:r>
            <a:endParaRPr lang="de-DE" sz="1400" dirty="0"/>
          </a:p>
          <a:p>
            <a:pPr>
              <a:defRPr/>
            </a:pPr>
            <a:r>
              <a:rPr lang="de-DE" sz="1400" dirty="0" err="1"/>
              <a:t>factors</a:t>
            </a:r>
            <a:r>
              <a:rPr lang="de-DE" sz="1400" dirty="0"/>
              <a:t> </a:t>
            </a:r>
            <a:r>
              <a:rPr lang="de-DE" sz="1400" dirty="0" err="1"/>
              <a:t>are</a:t>
            </a:r>
            <a:r>
              <a:rPr lang="de-DE" sz="1400" dirty="0"/>
              <a:t> </a:t>
            </a:r>
            <a:r>
              <a:rPr lang="de-DE" sz="1400" dirty="0" err="1"/>
              <a:t>normally</a:t>
            </a:r>
            <a:r>
              <a:rPr lang="de-DE" sz="1400" dirty="0"/>
              <a:t> </a:t>
            </a:r>
            <a:r>
              <a:rPr lang="de-DE" sz="1400" dirty="0" err="1"/>
              <a:t>distributed</a:t>
            </a:r>
            <a:r>
              <a:rPr lang="de-DE" sz="1400" dirty="0"/>
              <a:t> </a:t>
            </a:r>
            <a:r>
              <a:rPr lang="de-DE" sz="1400" dirty="0" err="1"/>
              <a:t>around</a:t>
            </a:r>
            <a:r>
              <a:rPr lang="de-DE" sz="1400" dirty="0"/>
              <a:t> </a:t>
            </a:r>
            <a:r>
              <a:rPr lang="de-DE" sz="1400" dirty="0" err="1"/>
              <a:t>the</a:t>
            </a:r>
            <a:r>
              <a:rPr lang="de-DE" sz="1400" dirty="0"/>
              <a:t> </a:t>
            </a:r>
            <a:r>
              <a:rPr lang="de-DE" sz="1400" dirty="0" err="1"/>
              <a:t>population</a:t>
            </a:r>
            <a:r>
              <a:rPr lang="de-DE" sz="1400" dirty="0"/>
              <a:t> </a:t>
            </a:r>
            <a:r>
              <a:rPr lang="de-DE" sz="1400" dirty="0" err="1"/>
              <a:t>regression</a:t>
            </a:r>
            <a:r>
              <a:rPr lang="de-DE" sz="1400" dirty="0"/>
              <a:t> </a:t>
            </a:r>
            <a:r>
              <a:rPr lang="de-DE" sz="1400" dirty="0" err="1"/>
              <a:t>function</a:t>
            </a:r>
            <a:r>
              <a:rPr lang="de-DE" sz="1400" dirty="0"/>
              <a:t>.</a:t>
            </a:r>
          </a:p>
          <a:p>
            <a:pPr>
              <a:defRPr/>
            </a:pPr>
            <a:endParaRPr lang="de-DE" sz="1400" dirty="0"/>
          </a:p>
          <a:p>
            <a:pPr>
              <a:defRPr/>
            </a:pPr>
            <a:r>
              <a:rPr lang="de-DE" sz="1400" dirty="0"/>
              <a:t>The form </a:t>
            </a:r>
            <a:r>
              <a:rPr lang="de-DE" sz="1400" dirty="0" err="1"/>
              <a:t>and</a:t>
            </a:r>
            <a:r>
              <a:rPr lang="de-DE" sz="1400" dirty="0"/>
              <a:t> </a:t>
            </a:r>
            <a:r>
              <a:rPr lang="de-DE" sz="1400" dirty="0" err="1"/>
              <a:t>the</a:t>
            </a:r>
            <a:r>
              <a:rPr lang="de-DE" sz="1400" dirty="0"/>
              <a:t> </a:t>
            </a:r>
            <a:r>
              <a:rPr lang="de-DE" sz="1400" dirty="0" err="1"/>
              <a:t>variance</a:t>
            </a:r>
            <a:r>
              <a:rPr lang="de-DE" sz="1400" dirty="0"/>
              <a:t> </a:t>
            </a:r>
            <a:r>
              <a:rPr lang="de-DE" sz="1400" dirty="0" err="1"/>
              <a:t>of</a:t>
            </a:r>
            <a:r>
              <a:rPr lang="de-DE" sz="1400" dirty="0"/>
              <a:t> </a:t>
            </a:r>
            <a:r>
              <a:rPr lang="de-DE" sz="1400" dirty="0" err="1"/>
              <a:t>the</a:t>
            </a:r>
            <a:r>
              <a:rPr lang="de-DE" sz="1400" dirty="0"/>
              <a:t> </a:t>
            </a:r>
            <a:r>
              <a:rPr lang="de-DE" sz="1400" dirty="0" err="1"/>
              <a:t>distribution</a:t>
            </a:r>
            <a:r>
              <a:rPr lang="de-DE" sz="1400" dirty="0"/>
              <a:t> </a:t>
            </a:r>
            <a:r>
              <a:rPr lang="de-DE" sz="1400" dirty="0" err="1"/>
              <a:t>does</a:t>
            </a:r>
            <a:r>
              <a:rPr lang="de-DE" sz="1400" dirty="0"/>
              <a:t> not </a:t>
            </a:r>
            <a:r>
              <a:rPr lang="de-DE" sz="1400" dirty="0" err="1"/>
              <a:t>depend</a:t>
            </a:r>
            <a:r>
              <a:rPr lang="de-DE" sz="1400" dirty="0"/>
              <a:t> on</a:t>
            </a:r>
          </a:p>
          <a:p>
            <a:pPr>
              <a:defRPr/>
            </a:pPr>
            <a:r>
              <a:rPr lang="de-DE" sz="1400" dirty="0" err="1"/>
              <a:t>any</a:t>
            </a:r>
            <a:r>
              <a:rPr lang="de-DE" sz="1400" dirty="0"/>
              <a:t> </a:t>
            </a:r>
            <a:r>
              <a:rPr lang="de-DE" sz="1400" dirty="0" err="1"/>
              <a:t>of</a:t>
            </a:r>
            <a:r>
              <a:rPr lang="de-DE" sz="1400" dirty="0"/>
              <a:t> </a:t>
            </a:r>
            <a:r>
              <a:rPr lang="de-DE" sz="1400" dirty="0" err="1"/>
              <a:t>the</a:t>
            </a:r>
            <a:r>
              <a:rPr lang="de-DE" sz="1400" dirty="0"/>
              <a:t> </a:t>
            </a:r>
            <a:r>
              <a:rPr lang="de-DE" sz="1400" dirty="0" err="1"/>
              <a:t>explanatory</a:t>
            </a:r>
            <a:r>
              <a:rPr lang="de-DE" sz="1400" dirty="0"/>
              <a:t> variables.</a:t>
            </a:r>
          </a:p>
          <a:p>
            <a:pPr>
              <a:defRPr/>
            </a:pPr>
            <a:endParaRPr lang="de-DE" sz="1400" dirty="0"/>
          </a:p>
        </p:txBody>
      </p:sp>
      <p:cxnSp>
        <p:nvCxnSpPr>
          <p:cNvPr id="12" name="Gerade Verbindung mit Pfeil 31"/>
          <p:cNvCxnSpPr/>
          <p:nvPr/>
        </p:nvCxnSpPr>
        <p:spPr>
          <a:xfrm flipH="1">
            <a:off x="2663825" y="3757613"/>
            <a:ext cx="2638425" cy="14716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32"/>
          <p:cNvCxnSpPr/>
          <p:nvPr/>
        </p:nvCxnSpPr>
        <p:spPr>
          <a:xfrm flipH="1">
            <a:off x="3443288" y="3752850"/>
            <a:ext cx="1884362" cy="14763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Gerade Verbindung mit Pfeil 33"/>
          <p:cNvCxnSpPr/>
          <p:nvPr/>
        </p:nvCxnSpPr>
        <p:spPr>
          <a:xfrm flipH="1">
            <a:off x="4122738" y="3757613"/>
            <a:ext cx="1179512" cy="14716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9872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dirty="0"/>
          </a:p>
        </p:txBody>
      </p:sp>
      <p:sp>
        <p:nvSpPr>
          <p:cNvPr id="5" name="Rectangle 3"/>
          <p:cNvSpPr txBox="1">
            <a:spLocks noChangeArrowheads="1"/>
          </p:cNvSpPr>
          <p:nvPr/>
        </p:nvSpPr>
        <p:spPr>
          <a:xfrm>
            <a:off x="593725" y="1828800"/>
            <a:ext cx="8140700" cy="44434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a:t>Estimation of the restricted model</a:t>
            </a:r>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800"/>
              </a:lnSpc>
            </a:pPr>
            <a:endParaRPr lang="de-DE" altLang="en-US" sz="1800" b="1"/>
          </a:p>
          <a:p>
            <a:pPr>
              <a:lnSpc>
                <a:spcPts val="2200"/>
              </a:lnSpc>
            </a:pPr>
            <a:endParaRPr lang="de-DE" altLang="en-US" sz="1800" b="1"/>
          </a:p>
          <a:p>
            <a:pPr>
              <a:lnSpc>
                <a:spcPts val="2800"/>
              </a:lnSpc>
            </a:pPr>
            <a:r>
              <a:rPr lang="de-DE" altLang="en-US" sz="1800" b="1"/>
              <a:t>Test statistic</a:t>
            </a:r>
            <a:endParaRPr lang="de-DE" altLang="en-US" sz="1800" b="1" dirty="0"/>
          </a:p>
        </p:txBody>
      </p:sp>
      <p:pic>
        <p:nvPicPr>
          <p:cNvPr id="6" name="Grafik 17"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592138" y="2637589"/>
            <a:ext cx="6781800" cy="621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8"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555625" y="3598976"/>
            <a:ext cx="4864100" cy="31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Ellipse 48"/>
          <p:cNvSpPr/>
          <p:nvPr/>
        </p:nvSpPr>
        <p:spPr>
          <a:xfrm>
            <a:off x="2709863" y="3559972"/>
            <a:ext cx="1095375" cy="38020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9" name="Textfeld 49"/>
          <p:cNvSpPr txBox="1"/>
          <p:nvPr/>
        </p:nvSpPr>
        <p:spPr>
          <a:xfrm>
            <a:off x="1103313" y="4268788"/>
            <a:ext cx="7667625"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a:t>
            </a:r>
            <a:r>
              <a:rPr lang="de-DE" sz="1400" dirty="0" err="1"/>
              <a:t>sum</a:t>
            </a:r>
            <a:r>
              <a:rPr lang="de-DE" sz="1400" dirty="0"/>
              <a:t> </a:t>
            </a:r>
            <a:r>
              <a:rPr lang="de-DE" sz="1400" dirty="0" err="1"/>
              <a:t>of</a:t>
            </a:r>
            <a:r>
              <a:rPr lang="de-DE" sz="1400" dirty="0"/>
              <a:t> </a:t>
            </a:r>
            <a:r>
              <a:rPr lang="de-DE" sz="1400" dirty="0" err="1"/>
              <a:t>squared</a:t>
            </a:r>
            <a:r>
              <a:rPr lang="de-DE" sz="1400" dirty="0"/>
              <a:t> </a:t>
            </a:r>
            <a:r>
              <a:rPr lang="de-DE" sz="1400" dirty="0" err="1"/>
              <a:t>residuals</a:t>
            </a:r>
            <a:r>
              <a:rPr lang="de-DE" sz="1400" dirty="0"/>
              <a:t> </a:t>
            </a:r>
            <a:r>
              <a:rPr lang="de-DE" sz="1400" dirty="0" err="1"/>
              <a:t>necessarily</a:t>
            </a:r>
            <a:r>
              <a:rPr lang="de-DE" sz="1400" dirty="0"/>
              <a:t> </a:t>
            </a:r>
            <a:r>
              <a:rPr lang="de-DE" sz="1400" dirty="0" err="1"/>
              <a:t>increases</a:t>
            </a:r>
            <a:r>
              <a:rPr lang="de-DE" sz="1400" dirty="0"/>
              <a:t>, but </a:t>
            </a:r>
            <a:r>
              <a:rPr lang="de-DE" sz="1400" dirty="0" err="1"/>
              <a:t>is</a:t>
            </a:r>
            <a:r>
              <a:rPr lang="de-DE" sz="1400" dirty="0"/>
              <a:t> </a:t>
            </a:r>
            <a:r>
              <a:rPr lang="de-DE" sz="1400" dirty="0" err="1"/>
              <a:t>the</a:t>
            </a:r>
            <a:r>
              <a:rPr lang="de-DE" sz="1400" dirty="0"/>
              <a:t> </a:t>
            </a:r>
            <a:r>
              <a:rPr lang="de-DE" sz="1400" dirty="0" err="1"/>
              <a:t>increase</a:t>
            </a:r>
            <a:r>
              <a:rPr lang="de-DE" sz="1400" dirty="0"/>
              <a:t> </a:t>
            </a:r>
            <a:r>
              <a:rPr lang="de-DE" sz="1400" dirty="0" err="1"/>
              <a:t>statistically</a:t>
            </a:r>
            <a:r>
              <a:rPr lang="de-DE" sz="1400" dirty="0"/>
              <a:t> </a:t>
            </a:r>
            <a:r>
              <a:rPr lang="de-DE" sz="1400" dirty="0" err="1"/>
              <a:t>significant</a:t>
            </a:r>
            <a:r>
              <a:rPr lang="de-DE" sz="1400" dirty="0"/>
              <a:t>?</a:t>
            </a:r>
          </a:p>
        </p:txBody>
      </p:sp>
      <p:cxnSp>
        <p:nvCxnSpPr>
          <p:cNvPr id="10" name="Gerade Verbindung mit Pfeil 50"/>
          <p:cNvCxnSpPr/>
          <p:nvPr/>
        </p:nvCxnSpPr>
        <p:spPr>
          <a:xfrm flipV="1">
            <a:off x="2527300" y="3940176"/>
            <a:ext cx="365125"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 name="Grafik 21" descr="TP_tmp.png"/>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628650" y="5520503"/>
            <a:ext cx="4559300" cy="661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Ellipse 22"/>
          <p:cNvSpPr/>
          <p:nvPr/>
        </p:nvSpPr>
        <p:spPr>
          <a:xfrm>
            <a:off x="3403600" y="5496643"/>
            <a:ext cx="255588" cy="3421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3" name="Textfeld 24"/>
          <p:cNvSpPr txBox="1"/>
          <p:nvPr/>
        </p:nvSpPr>
        <p:spPr>
          <a:xfrm>
            <a:off x="5740400" y="5364163"/>
            <a:ext cx="3103563" cy="9540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relative </a:t>
            </a:r>
            <a:r>
              <a:rPr lang="de-DE" sz="1400" dirty="0" err="1"/>
              <a:t>increase</a:t>
            </a:r>
            <a:r>
              <a:rPr lang="de-DE" sz="1400" dirty="0"/>
              <a:t> </a:t>
            </a:r>
            <a:r>
              <a:rPr lang="de-DE" sz="1400" dirty="0" err="1"/>
              <a:t>of</a:t>
            </a:r>
            <a:r>
              <a:rPr lang="de-DE" sz="1400" dirty="0"/>
              <a:t> </a:t>
            </a:r>
            <a:r>
              <a:rPr lang="de-DE" sz="1400" dirty="0" err="1"/>
              <a:t>the</a:t>
            </a:r>
            <a:r>
              <a:rPr lang="de-DE" sz="1400" dirty="0"/>
              <a:t> </a:t>
            </a:r>
            <a:r>
              <a:rPr lang="de-DE" sz="1400" dirty="0" err="1"/>
              <a:t>sum</a:t>
            </a:r>
            <a:r>
              <a:rPr lang="de-DE" sz="1400" dirty="0"/>
              <a:t> </a:t>
            </a:r>
            <a:r>
              <a:rPr lang="de-DE" sz="1400" dirty="0" err="1"/>
              <a:t>of</a:t>
            </a:r>
            <a:r>
              <a:rPr lang="de-DE" sz="1400" dirty="0"/>
              <a:t> </a:t>
            </a:r>
            <a:r>
              <a:rPr lang="de-DE" sz="1400" dirty="0" err="1"/>
              <a:t>squared</a:t>
            </a:r>
            <a:r>
              <a:rPr lang="de-DE" sz="1400" dirty="0"/>
              <a:t> </a:t>
            </a:r>
            <a:r>
              <a:rPr lang="de-DE" sz="1400" dirty="0" err="1"/>
              <a:t>residuals</a:t>
            </a:r>
            <a:r>
              <a:rPr lang="de-DE" sz="1400" dirty="0"/>
              <a:t> </a:t>
            </a:r>
            <a:r>
              <a:rPr lang="de-DE" sz="1400" dirty="0" err="1"/>
              <a:t>when</a:t>
            </a:r>
            <a:r>
              <a:rPr lang="de-DE" sz="1400" dirty="0"/>
              <a:t> </a:t>
            </a:r>
            <a:r>
              <a:rPr lang="de-DE" sz="1400" dirty="0" err="1"/>
              <a:t>going</a:t>
            </a:r>
            <a:r>
              <a:rPr lang="de-DE" sz="1400" dirty="0"/>
              <a:t> </a:t>
            </a:r>
            <a:r>
              <a:rPr lang="de-DE" sz="1400" dirty="0" err="1"/>
              <a:t>from</a:t>
            </a:r>
            <a:endParaRPr lang="de-DE" sz="1400" dirty="0"/>
          </a:p>
          <a:p>
            <a:pPr>
              <a:defRPr/>
            </a:pPr>
            <a:r>
              <a:rPr lang="de-DE" sz="1400" dirty="0"/>
              <a:t>H</a:t>
            </a:r>
            <a:r>
              <a:rPr lang="de-DE" sz="1400" baseline="-25000" dirty="0"/>
              <a:t>1</a:t>
            </a:r>
            <a:r>
              <a:rPr lang="de-DE" sz="1400" dirty="0"/>
              <a:t> </a:t>
            </a:r>
            <a:r>
              <a:rPr lang="de-DE" sz="1400" dirty="0" err="1"/>
              <a:t>to</a:t>
            </a:r>
            <a:r>
              <a:rPr lang="de-DE" sz="1400" dirty="0"/>
              <a:t> H</a:t>
            </a:r>
            <a:r>
              <a:rPr lang="de-DE" sz="1400" baseline="-25000" dirty="0"/>
              <a:t>0</a:t>
            </a:r>
            <a:r>
              <a:rPr lang="de-DE" sz="1400" dirty="0"/>
              <a:t> </a:t>
            </a:r>
            <a:r>
              <a:rPr lang="de-DE" sz="1400" dirty="0" err="1"/>
              <a:t>follows</a:t>
            </a:r>
            <a:r>
              <a:rPr lang="de-DE" sz="1400" dirty="0"/>
              <a:t> a F-</a:t>
            </a:r>
            <a:r>
              <a:rPr lang="de-DE" sz="1400" dirty="0" err="1"/>
              <a:t>distribution</a:t>
            </a:r>
            <a:r>
              <a:rPr lang="de-DE" sz="1400" dirty="0"/>
              <a:t> (</a:t>
            </a:r>
            <a:r>
              <a:rPr lang="de-DE" sz="1400" dirty="0" err="1"/>
              <a:t>if</a:t>
            </a:r>
            <a:endParaRPr lang="de-DE" sz="1400" dirty="0"/>
          </a:p>
          <a:p>
            <a:pPr>
              <a:defRPr/>
            </a:pPr>
            <a:r>
              <a:rPr lang="de-DE" sz="1400" dirty="0" err="1"/>
              <a:t>the</a:t>
            </a:r>
            <a:r>
              <a:rPr lang="de-DE" sz="1400" dirty="0"/>
              <a:t> null </a:t>
            </a:r>
            <a:r>
              <a:rPr lang="de-DE" sz="1400" dirty="0" err="1"/>
              <a:t>hypothesis</a:t>
            </a:r>
            <a:r>
              <a:rPr lang="de-DE" sz="1400" dirty="0"/>
              <a:t> H</a:t>
            </a:r>
            <a:r>
              <a:rPr lang="de-DE" sz="1400" baseline="-25000" dirty="0"/>
              <a:t>0</a:t>
            </a:r>
            <a:r>
              <a:rPr lang="de-DE" sz="1400" dirty="0"/>
              <a:t> </a:t>
            </a:r>
            <a:r>
              <a:rPr lang="de-DE" sz="1400" dirty="0" err="1"/>
              <a:t>is</a:t>
            </a:r>
            <a:r>
              <a:rPr lang="de-DE" sz="1400" dirty="0"/>
              <a:t> </a:t>
            </a:r>
            <a:r>
              <a:rPr lang="de-DE" sz="1400" dirty="0" err="1"/>
              <a:t>correct</a:t>
            </a:r>
            <a:r>
              <a:rPr lang="de-DE" sz="1400" dirty="0"/>
              <a:t>)</a:t>
            </a:r>
          </a:p>
        </p:txBody>
      </p:sp>
      <p:sp>
        <p:nvSpPr>
          <p:cNvPr id="14" name="Textfeld 25"/>
          <p:cNvSpPr txBox="1"/>
          <p:nvPr/>
        </p:nvSpPr>
        <p:spPr>
          <a:xfrm>
            <a:off x="3440113" y="4889500"/>
            <a:ext cx="2109787"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 Number of restrictions</a:t>
            </a:r>
          </a:p>
        </p:txBody>
      </p:sp>
      <p:cxnSp>
        <p:nvCxnSpPr>
          <p:cNvPr id="15" name="Gerade Verbindung mit Pfeil 26"/>
          <p:cNvCxnSpPr/>
          <p:nvPr/>
        </p:nvCxnSpPr>
        <p:spPr>
          <a:xfrm flipH="1">
            <a:off x="5187951" y="5546725"/>
            <a:ext cx="588963" cy="3175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itle 1"/>
          <p:cNvSpPr>
            <a:spLocks noGrp="1"/>
          </p:cNvSpPr>
          <p:nvPr>
            <p:ph type="title"/>
          </p:nvPr>
        </p:nvSpPr>
        <p:spPr>
          <a:xfrm>
            <a:off x="234802" y="76200"/>
            <a:ext cx="8229600" cy="1143000"/>
          </a:xfrm>
        </p:spPr>
        <p:txBody>
          <a:bodyPr>
            <a:normAutofit/>
          </a:bodyPr>
          <a:lstStyle/>
          <a:p>
            <a:r>
              <a:rPr lang="en-US" i="1" u="sng" dirty="0"/>
              <a:t>Inference</a:t>
            </a:r>
            <a:r>
              <a:rPr lang="en-US" dirty="0"/>
              <a:t>: The </a:t>
            </a:r>
            <a:r>
              <a:rPr lang="en-US" i="1" dirty="0"/>
              <a:t>F</a:t>
            </a:r>
            <a:r>
              <a:rPr lang="en-US" dirty="0"/>
              <a:t> Test</a:t>
            </a:r>
          </a:p>
        </p:txBody>
      </p:sp>
      <p:cxnSp>
        <p:nvCxnSpPr>
          <p:cNvPr id="17" name="Gerade Verbindung mit Pfeil 29"/>
          <p:cNvCxnSpPr/>
          <p:nvPr/>
        </p:nvCxnSpPr>
        <p:spPr>
          <a:xfrm rot="5400000">
            <a:off x="3659187" y="5181602"/>
            <a:ext cx="328613" cy="3286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20714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dirty="0"/>
          </a:p>
        </p:txBody>
      </p:sp>
      <p:pic>
        <p:nvPicPr>
          <p:cNvPr id="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475" y="2565400"/>
            <a:ext cx="4187825" cy="357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Rejection rule </a:t>
            </a:r>
          </a:p>
        </p:txBody>
      </p:sp>
      <p:sp>
        <p:nvSpPr>
          <p:cNvPr id="7" name="Textfeld 20"/>
          <p:cNvSpPr txBox="1"/>
          <p:nvPr/>
        </p:nvSpPr>
        <p:spPr>
          <a:xfrm>
            <a:off x="5046663" y="3319463"/>
            <a:ext cx="3797300" cy="9540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A F-</a:t>
            </a:r>
            <a:r>
              <a:rPr lang="de-DE" sz="1400" dirty="0" err="1"/>
              <a:t>distributed</a:t>
            </a:r>
            <a:r>
              <a:rPr lang="de-DE" sz="1400" dirty="0"/>
              <a:t> variable </a:t>
            </a:r>
            <a:r>
              <a:rPr lang="de-DE" sz="1400" dirty="0" err="1"/>
              <a:t>only</a:t>
            </a:r>
            <a:r>
              <a:rPr lang="de-DE" sz="1400" dirty="0"/>
              <a:t> </a:t>
            </a:r>
            <a:r>
              <a:rPr lang="de-DE" sz="1400" dirty="0" err="1"/>
              <a:t>takes</a:t>
            </a:r>
            <a:r>
              <a:rPr lang="de-DE" sz="1400" dirty="0"/>
              <a:t> on positive </a:t>
            </a:r>
            <a:r>
              <a:rPr lang="de-DE" sz="1400" dirty="0" err="1"/>
              <a:t>values</a:t>
            </a:r>
            <a:r>
              <a:rPr lang="de-DE" sz="1400" dirty="0"/>
              <a:t>. </a:t>
            </a:r>
            <a:r>
              <a:rPr lang="de-DE" sz="1400" dirty="0" err="1"/>
              <a:t>This</a:t>
            </a:r>
            <a:r>
              <a:rPr lang="de-DE" sz="1400" dirty="0"/>
              <a:t> </a:t>
            </a:r>
            <a:r>
              <a:rPr lang="de-DE" sz="1400" dirty="0" err="1"/>
              <a:t>corresponds</a:t>
            </a:r>
            <a:r>
              <a:rPr lang="de-DE" sz="1400" dirty="0"/>
              <a:t> </a:t>
            </a:r>
            <a:r>
              <a:rPr lang="de-DE" sz="1400" dirty="0" err="1"/>
              <a:t>to</a:t>
            </a:r>
            <a:r>
              <a:rPr lang="de-DE" sz="1400" dirty="0"/>
              <a:t> </a:t>
            </a:r>
            <a:r>
              <a:rPr lang="de-DE" sz="1400" dirty="0" err="1"/>
              <a:t>the</a:t>
            </a:r>
            <a:r>
              <a:rPr lang="de-DE" sz="1400" dirty="0"/>
              <a:t> </a:t>
            </a:r>
            <a:r>
              <a:rPr lang="de-DE" sz="1400" dirty="0" err="1"/>
              <a:t>fact</a:t>
            </a:r>
            <a:r>
              <a:rPr lang="de-DE" sz="1400" dirty="0"/>
              <a:t> </a:t>
            </a:r>
            <a:r>
              <a:rPr lang="de-DE" sz="1400" dirty="0" err="1"/>
              <a:t>that</a:t>
            </a:r>
            <a:r>
              <a:rPr lang="de-DE" sz="1400" dirty="0"/>
              <a:t> </a:t>
            </a:r>
            <a:r>
              <a:rPr lang="de-DE" sz="1400" dirty="0" err="1"/>
              <a:t>the</a:t>
            </a:r>
            <a:r>
              <a:rPr lang="de-DE" sz="1400" dirty="0"/>
              <a:t> </a:t>
            </a:r>
            <a:r>
              <a:rPr lang="de-DE" sz="1400" dirty="0" err="1"/>
              <a:t>sum</a:t>
            </a:r>
            <a:r>
              <a:rPr lang="de-DE" sz="1400" dirty="0"/>
              <a:t> </a:t>
            </a:r>
            <a:r>
              <a:rPr lang="de-DE" sz="1400" dirty="0" err="1"/>
              <a:t>of</a:t>
            </a:r>
            <a:r>
              <a:rPr lang="de-DE" sz="1400" dirty="0"/>
              <a:t> </a:t>
            </a:r>
            <a:r>
              <a:rPr lang="de-DE" sz="1400" dirty="0" err="1"/>
              <a:t>squared</a:t>
            </a:r>
            <a:r>
              <a:rPr lang="de-DE" sz="1400" dirty="0"/>
              <a:t> </a:t>
            </a:r>
            <a:r>
              <a:rPr lang="de-DE" sz="1400" dirty="0" err="1"/>
              <a:t>residuals</a:t>
            </a:r>
            <a:r>
              <a:rPr lang="de-DE" sz="1400" dirty="0"/>
              <a:t> </a:t>
            </a:r>
            <a:r>
              <a:rPr lang="de-DE" sz="1400" dirty="0" err="1"/>
              <a:t>can</a:t>
            </a:r>
            <a:r>
              <a:rPr lang="de-DE" sz="1400" dirty="0"/>
              <a:t> </a:t>
            </a:r>
            <a:r>
              <a:rPr lang="de-DE" sz="1400" dirty="0" err="1"/>
              <a:t>only</a:t>
            </a:r>
            <a:r>
              <a:rPr lang="de-DE" sz="1400" dirty="0"/>
              <a:t> </a:t>
            </a:r>
            <a:r>
              <a:rPr lang="de-DE" sz="1400" dirty="0" err="1"/>
              <a:t>increase</a:t>
            </a:r>
            <a:r>
              <a:rPr lang="de-DE" sz="1400" dirty="0"/>
              <a:t> </a:t>
            </a:r>
            <a:r>
              <a:rPr lang="de-DE" sz="1400" dirty="0" err="1"/>
              <a:t>if</a:t>
            </a:r>
            <a:r>
              <a:rPr lang="de-DE" sz="1400" dirty="0"/>
              <a:t> </a:t>
            </a:r>
            <a:r>
              <a:rPr lang="de-DE" sz="1400" dirty="0" err="1"/>
              <a:t>one</a:t>
            </a:r>
            <a:r>
              <a:rPr lang="de-DE" sz="1400" dirty="0"/>
              <a:t> </a:t>
            </a:r>
            <a:r>
              <a:rPr lang="de-DE" sz="1400" dirty="0" err="1"/>
              <a:t>moves</a:t>
            </a:r>
            <a:r>
              <a:rPr lang="de-DE" sz="1400" dirty="0"/>
              <a:t> </a:t>
            </a:r>
            <a:r>
              <a:rPr lang="de-DE" sz="1400" dirty="0" err="1"/>
              <a:t>from</a:t>
            </a:r>
            <a:r>
              <a:rPr lang="de-DE" sz="1400" dirty="0"/>
              <a:t> H</a:t>
            </a:r>
            <a:r>
              <a:rPr lang="de-DE" sz="1400" baseline="-25000" dirty="0"/>
              <a:t>1</a:t>
            </a:r>
            <a:r>
              <a:rPr lang="de-DE" sz="1400" dirty="0"/>
              <a:t> </a:t>
            </a:r>
            <a:r>
              <a:rPr lang="de-DE" sz="1400" dirty="0" err="1"/>
              <a:t>to</a:t>
            </a:r>
            <a:r>
              <a:rPr lang="de-DE" sz="1400" dirty="0"/>
              <a:t> H</a:t>
            </a:r>
            <a:r>
              <a:rPr lang="de-DE" sz="1400" baseline="-25000" dirty="0"/>
              <a:t>0</a:t>
            </a:r>
            <a:r>
              <a:rPr lang="de-DE" sz="1400" dirty="0"/>
              <a:t>.</a:t>
            </a:r>
          </a:p>
        </p:txBody>
      </p:sp>
      <p:sp>
        <p:nvSpPr>
          <p:cNvPr id="8" name="Textfeld 23"/>
          <p:cNvSpPr txBox="1"/>
          <p:nvPr/>
        </p:nvSpPr>
        <p:spPr>
          <a:xfrm>
            <a:off x="4937125" y="4816475"/>
            <a:ext cx="3870325"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Choose</a:t>
            </a:r>
            <a:r>
              <a:rPr lang="de-DE" sz="1400" dirty="0"/>
              <a:t> </a:t>
            </a:r>
            <a:r>
              <a:rPr lang="de-DE" sz="1400" dirty="0" err="1"/>
              <a:t>the</a:t>
            </a:r>
            <a:r>
              <a:rPr lang="de-DE" sz="1400" dirty="0"/>
              <a:t> </a:t>
            </a:r>
            <a:r>
              <a:rPr lang="de-DE" sz="1400" dirty="0" err="1"/>
              <a:t>critical</a:t>
            </a:r>
            <a:r>
              <a:rPr lang="de-DE" sz="1400" dirty="0"/>
              <a:t> </a:t>
            </a:r>
            <a:r>
              <a:rPr lang="de-DE" sz="1400" dirty="0" err="1"/>
              <a:t>value</a:t>
            </a:r>
            <a:r>
              <a:rPr lang="de-DE" sz="1400" dirty="0"/>
              <a:t> so </a:t>
            </a:r>
            <a:r>
              <a:rPr lang="de-DE" sz="1400" dirty="0" err="1"/>
              <a:t>that</a:t>
            </a:r>
            <a:r>
              <a:rPr lang="de-DE" sz="1400" dirty="0"/>
              <a:t> </a:t>
            </a:r>
            <a:r>
              <a:rPr lang="de-DE" sz="1400" dirty="0" err="1"/>
              <a:t>the</a:t>
            </a:r>
            <a:r>
              <a:rPr lang="de-DE" sz="1400" dirty="0"/>
              <a:t> null </a:t>
            </a:r>
            <a:r>
              <a:rPr lang="de-DE" sz="1400" dirty="0" err="1"/>
              <a:t>hypo-thesis</a:t>
            </a:r>
            <a:r>
              <a:rPr lang="de-DE" sz="1400" dirty="0"/>
              <a:t> </a:t>
            </a:r>
            <a:r>
              <a:rPr lang="de-DE" sz="1400" dirty="0" err="1"/>
              <a:t>is</a:t>
            </a:r>
            <a:r>
              <a:rPr lang="de-DE" sz="1400" dirty="0"/>
              <a:t> </a:t>
            </a:r>
            <a:r>
              <a:rPr lang="de-DE" sz="1400" dirty="0" err="1"/>
              <a:t>rejected</a:t>
            </a:r>
            <a:r>
              <a:rPr lang="de-DE" sz="1400" dirty="0"/>
              <a:t> in, </a:t>
            </a:r>
            <a:r>
              <a:rPr lang="de-DE" sz="1400" dirty="0" err="1"/>
              <a:t>for</a:t>
            </a:r>
            <a:r>
              <a:rPr lang="de-DE" sz="1400" dirty="0"/>
              <a:t> </a:t>
            </a:r>
            <a:r>
              <a:rPr lang="de-DE" sz="1400" dirty="0" err="1"/>
              <a:t>example</a:t>
            </a:r>
            <a:r>
              <a:rPr lang="de-DE" sz="1400" dirty="0"/>
              <a:t>, 5% </a:t>
            </a:r>
            <a:r>
              <a:rPr lang="de-DE" sz="1400" dirty="0" err="1"/>
              <a:t>of</a:t>
            </a:r>
            <a:r>
              <a:rPr lang="de-DE" sz="1400" dirty="0"/>
              <a:t> </a:t>
            </a:r>
            <a:r>
              <a:rPr lang="de-DE" sz="1400" dirty="0" err="1"/>
              <a:t>the</a:t>
            </a:r>
            <a:r>
              <a:rPr lang="de-DE" sz="1400" dirty="0"/>
              <a:t> </a:t>
            </a:r>
            <a:r>
              <a:rPr lang="de-DE" sz="1400" dirty="0" err="1"/>
              <a:t>cases</a:t>
            </a:r>
            <a:r>
              <a:rPr lang="de-DE" sz="1400" dirty="0"/>
              <a:t>, </a:t>
            </a:r>
            <a:r>
              <a:rPr lang="de-DE" sz="1400" dirty="0" err="1"/>
              <a:t>although</a:t>
            </a:r>
            <a:r>
              <a:rPr lang="de-DE" sz="1400" dirty="0"/>
              <a:t> </a:t>
            </a:r>
            <a:r>
              <a:rPr lang="de-DE" sz="1400" dirty="0" err="1"/>
              <a:t>it</a:t>
            </a:r>
            <a:r>
              <a:rPr lang="de-DE" sz="1400" dirty="0"/>
              <a:t> </a:t>
            </a:r>
            <a:r>
              <a:rPr lang="de-DE" sz="1400" dirty="0" err="1"/>
              <a:t>is</a:t>
            </a:r>
            <a:r>
              <a:rPr lang="de-DE" sz="1400" dirty="0"/>
              <a:t> </a:t>
            </a:r>
            <a:r>
              <a:rPr lang="de-DE" sz="1400" dirty="0" err="1"/>
              <a:t>true</a:t>
            </a:r>
            <a:r>
              <a:rPr lang="de-DE" sz="1400" dirty="0"/>
              <a:t>.</a:t>
            </a:r>
          </a:p>
        </p:txBody>
      </p:sp>
      <p:cxnSp>
        <p:nvCxnSpPr>
          <p:cNvPr id="9" name="Gerade Verbindung mit Pfeil 40"/>
          <p:cNvCxnSpPr/>
          <p:nvPr/>
        </p:nvCxnSpPr>
        <p:spPr>
          <a:xfrm flipH="1">
            <a:off x="3492500" y="5016500"/>
            <a:ext cx="1481138" cy="4286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a:off x="2232025" y="3465513"/>
            <a:ext cx="2814638" cy="80803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234802" y="76200"/>
            <a:ext cx="8229600" cy="1143000"/>
          </a:xfrm>
        </p:spPr>
        <p:txBody>
          <a:bodyPr>
            <a:normAutofit/>
          </a:bodyPr>
          <a:lstStyle/>
          <a:p>
            <a:r>
              <a:rPr lang="en-US" i="1" u="sng" dirty="0"/>
              <a:t>Inference</a:t>
            </a:r>
            <a:r>
              <a:rPr lang="en-US" dirty="0"/>
              <a:t>: The </a:t>
            </a:r>
            <a:r>
              <a:rPr lang="en-US" i="1" dirty="0"/>
              <a:t>F</a:t>
            </a:r>
            <a:r>
              <a:rPr lang="en-US" dirty="0"/>
              <a:t> Test</a:t>
            </a:r>
          </a:p>
        </p:txBody>
      </p:sp>
    </p:spTree>
    <p:extLst>
      <p:ext uri="{BB962C8B-B14F-4D97-AF65-F5344CB8AC3E}">
        <p14:creationId xmlns:p14="http://schemas.microsoft.com/office/powerpoint/2010/main" val="29038216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dirty="0"/>
          </a:p>
        </p:txBody>
      </p:sp>
      <p:sp>
        <p:nvSpPr>
          <p:cNvPr id="5" name="Rectangle 3"/>
          <p:cNvSpPr txBox="1">
            <a:spLocks noChangeArrowheads="1"/>
          </p:cNvSpPr>
          <p:nvPr/>
        </p:nvSpPr>
        <p:spPr>
          <a:xfrm>
            <a:off x="593725" y="1828800"/>
            <a:ext cx="8140700" cy="44434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Test decision in example</a:t>
            </a:r>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800"/>
              </a:lnSpc>
            </a:pPr>
            <a:endParaRPr lang="de-DE" altLang="en-US" sz="1800" b="1" dirty="0"/>
          </a:p>
          <a:p>
            <a:pPr>
              <a:lnSpc>
                <a:spcPts val="2500"/>
              </a:lnSpc>
            </a:pPr>
            <a:r>
              <a:rPr lang="de-DE" altLang="en-US" sz="1800" b="1" dirty="0"/>
              <a:t>Discussion</a:t>
            </a:r>
          </a:p>
          <a:p>
            <a:pPr lvl="1">
              <a:lnSpc>
                <a:spcPts val="2500"/>
              </a:lnSpc>
              <a:buFont typeface="Wingdings" panose="05000000000000000000" pitchFamily="2" charset="2"/>
              <a:buChar char="Ø"/>
            </a:pPr>
            <a:r>
              <a:rPr lang="de-DE" altLang="en-US" sz="1800" dirty="0"/>
              <a:t>The three variables are „jointly significant“</a:t>
            </a:r>
          </a:p>
          <a:p>
            <a:pPr lvl="1">
              <a:lnSpc>
                <a:spcPts val="2500"/>
              </a:lnSpc>
              <a:buFont typeface="Wingdings" panose="05000000000000000000" pitchFamily="2" charset="2"/>
              <a:buChar char="Ø"/>
            </a:pPr>
            <a:r>
              <a:rPr lang="de-DE" altLang="en-US" sz="1800" dirty="0"/>
              <a:t>They were not significant when tested individually</a:t>
            </a:r>
          </a:p>
          <a:p>
            <a:pPr lvl="1">
              <a:lnSpc>
                <a:spcPts val="2500"/>
              </a:lnSpc>
              <a:buFont typeface="Wingdings" panose="05000000000000000000" pitchFamily="2" charset="2"/>
              <a:buChar char="Ø"/>
            </a:pPr>
            <a:r>
              <a:rPr lang="de-DE" altLang="en-US" sz="1800" dirty="0"/>
              <a:t>The likely reason is multicollinearity between them </a:t>
            </a:r>
          </a:p>
        </p:txBody>
      </p:sp>
      <p:pic>
        <p:nvPicPr>
          <p:cNvPr id="6" name="Grafik 12" descr="TP_tmp.png"/>
          <p:cNvPicPr>
            <a:picLocks noChangeAspect="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993775" y="2636016"/>
            <a:ext cx="4419600" cy="661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Ellipse 13"/>
          <p:cNvSpPr/>
          <p:nvPr/>
        </p:nvSpPr>
        <p:spPr>
          <a:xfrm>
            <a:off x="4316413" y="2575643"/>
            <a:ext cx="255587" cy="3421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8" name="Textfeld 15"/>
          <p:cNvSpPr txBox="1"/>
          <p:nvPr/>
        </p:nvSpPr>
        <p:spPr>
          <a:xfrm>
            <a:off x="5046663" y="2151063"/>
            <a:ext cx="2957512" cy="3079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Number</a:t>
            </a:r>
            <a:r>
              <a:rPr lang="de-DE" sz="1400" dirty="0"/>
              <a:t> </a:t>
            </a:r>
            <a:r>
              <a:rPr lang="de-DE" sz="1400" dirty="0" err="1"/>
              <a:t>of</a:t>
            </a:r>
            <a:r>
              <a:rPr lang="de-DE" sz="1400" dirty="0"/>
              <a:t> </a:t>
            </a:r>
            <a:r>
              <a:rPr lang="de-DE" sz="1400" dirty="0" err="1"/>
              <a:t>restrictions</a:t>
            </a:r>
            <a:r>
              <a:rPr lang="de-DE" sz="1400" dirty="0"/>
              <a:t> </a:t>
            </a:r>
            <a:r>
              <a:rPr lang="de-DE" sz="1400" dirty="0" err="1"/>
              <a:t>to</a:t>
            </a:r>
            <a:r>
              <a:rPr lang="de-DE" sz="1400" dirty="0"/>
              <a:t> </a:t>
            </a:r>
            <a:r>
              <a:rPr lang="de-DE" sz="1400" dirty="0" err="1"/>
              <a:t>be</a:t>
            </a:r>
            <a:r>
              <a:rPr lang="de-DE" sz="1400" dirty="0"/>
              <a:t> </a:t>
            </a:r>
            <a:r>
              <a:rPr lang="de-DE" sz="1400" dirty="0" err="1"/>
              <a:t>tested</a:t>
            </a:r>
            <a:r>
              <a:rPr lang="de-DE" sz="1400" dirty="0"/>
              <a:t> </a:t>
            </a:r>
          </a:p>
        </p:txBody>
      </p:sp>
      <p:cxnSp>
        <p:nvCxnSpPr>
          <p:cNvPr id="9" name="Gerade Verbindung mit Pfeil 17"/>
          <p:cNvCxnSpPr>
            <a:stCxn id="8" idx="1"/>
            <a:endCxn id="7" idx="7"/>
          </p:cNvCxnSpPr>
          <p:nvPr/>
        </p:nvCxnSpPr>
        <p:spPr>
          <a:xfrm flipH="1">
            <a:off x="4534570" y="2305051"/>
            <a:ext cx="512093" cy="32070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Rechteck 19"/>
          <p:cNvSpPr/>
          <p:nvPr/>
        </p:nvSpPr>
        <p:spPr>
          <a:xfrm>
            <a:off x="2782888" y="2977280"/>
            <a:ext cx="1679575" cy="342183"/>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
        <p:nvSpPr>
          <p:cNvPr id="11" name="Textfeld 21"/>
          <p:cNvSpPr txBox="1"/>
          <p:nvPr/>
        </p:nvSpPr>
        <p:spPr>
          <a:xfrm>
            <a:off x="5667375" y="3136900"/>
            <a:ext cx="1971675"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Degrees</a:t>
            </a:r>
            <a:r>
              <a:rPr lang="de-DE" sz="1400" dirty="0"/>
              <a:t> </a:t>
            </a:r>
            <a:r>
              <a:rPr lang="de-DE" sz="1400" dirty="0" err="1"/>
              <a:t>of</a:t>
            </a:r>
            <a:r>
              <a:rPr lang="de-DE" sz="1400" dirty="0"/>
              <a:t> </a:t>
            </a:r>
            <a:r>
              <a:rPr lang="de-DE" sz="1400" dirty="0" err="1"/>
              <a:t>freedom</a:t>
            </a:r>
            <a:r>
              <a:rPr lang="de-DE" sz="1400" dirty="0"/>
              <a:t> in</a:t>
            </a:r>
          </a:p>
          <a:p>
            <a:pPr>
              <a:defRPr/>
            </a:pPr>
            <a:r>
              <a:rPr lang="de-DE" sz="1400" dirty="0" err="1"/>
              <a:t>the</a:t>
            </a:r>
            <a:r>
              <a:rPr lang="de-DE" sz="1400" dirty="0"/>
              <a:t> </a:t>
            </a:r>
            <a:r>
              <a:rPr lang="de-DE" sz="1400" u="sng" dirty="0" err="1"/>
              <a:t>unrestricted</a:t>
            </a:r>
            <a:r>
              <a:rPr lang="de-DE" sz="1400" dirty="0"/>
              <a:t> model</a:t>
            </a:r>
          </a:p>
        </p:txBody>
      </p:sp>
      <p:cxnSp>
        <p:nvCxnSpPr>
          <p:cNvPr id="12" name="Gerade Verbindung mit Pfeil 22"/>
          <p:cNvCxnSpPr>
            <a:endCxn id="10" idx="3"/>
          </p:cNvCxnSpPr>
          <p:nvPr/>
        </p:nvCxnSpPr>
        <p:spPr>
          <a:xfrm flipH="1" flipV="1">
            <a:off x="4462463" y="3148372"/>
            <a:ext cx="1277938" cy="13457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3" name="Grafik 46" descr="TP_tmp.png"/>
          <p:cNvPicPr>
            <a:picLocks noChangeAspect="1"/>
          </p:cNvPicPr>
          <p:nvPr>
            <p:custDataLst>
              <p:tags r:id="rId2"/>
            </p:custDataLst>
          </p:nvPr>
        </p:nvPicPr>
        <p:blipFill>
          <a:blip r:embed="rId6">
            <a:extLst>
              <a:ext uri="{28A0092B-C50C-407E-A947-70E740481C1C}">
                <a14:useLocalDpi xmlns:a14="http://schemas.microsoft.com/office/drawing/2010/main" val="0"/>
              </a:ext>
            </a:extLst>
          </a:blip>
          <a:srcRect/>
          <a:stretch>
            <a:fillRect/>
          </a:stretch>
        </p:blipFill>
        <p:spPr bwMode="auto">
          <a:xfrm>
            <a:off x="993775" y="3783112"/>
            <a:ext cx="3452813" cy="27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Grafik 39" descr="TP_tmp.png"/>
          <p:cNvPicPr>
            <a:picLocks noChangeAspect="1"/>
          </p:cNvPicPr>
          <p:nvPr>
            <p:custDataLst>
              <p:tags r:id="rId3"/>
            </p:custDataLst>
          </p:nvPr>
        </p:nvPicPr>
        <p:blipFill>
          <a:blip r:embed="rId7">
            <a:extLst>
              <a:ext uri="{28A0092B-C50C-407E-A947-70E740481C1C}">
                <a14:useLocalDpi xmlns:a14="http://schemas.microsoft.com/office/drawing/2010/main" val="0"/>
              </a:ext>
            </a:extLst>
          </a:blip>
          <a:srcRect/>
          <a:stretch>
            <a:fillRect/>
          </a:stretch>
        </p:blipFill>
        <p:spPr bwMode="auto">
          <a:xfrm>
            <a:off x="993775" y="4367836"/>
            <a:ext cx="3948113"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feld 47"/>
          <p:cNvSpPr txBox="1"/>
          <p:nvPr/>
        </p:nvSpPr>
        <p:spPr>
          <a:xfrm>
            <a:off x="5667375" y="4086225"/>
            <a:ext cx="2811463" cy="738188"/>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null </a:t>
            </a:r>
            <a:r>
              <a:rPr lang="de-DE" sz="1400" dirty="0" err="1"/>
              <a:t>hypothesis</a:t>
            </a:r>
            <a:r>
              <a:rPr lang="de-DE" sz="1400" dirty="0"/>
              <a:t> </a:t>
            </a:r>
            <a:r>
              <a:rPr lang="de-DE" sz="1400" dirty="0" err="1"/>
              <a:t>is</a:t>
            </a:r>
            <a:r>
              <a:rPr lang="de-DE" sz="1400" dirty="0"/>
              <a:t> </a:t>
            </a:r>
            <a:r>
              <a:rPr lang="de-DE" sz="1400" dirty="0" err="1"/>
              <a:t>overwhel-mingly</a:t>
            </a:r>
            <a:r>
              <a:rPr lang="de-DE" sz="1400" dirty="0"/>
              <a:t> </a:t>
            </a:r>
            <a:r>
              <a:rPr lang="de-DE" sz="1400" dirty="0" err="1"/>
              <a:t>rejected</a:t>
            </a:r>
            <a:r>
              <a:rPr lang="de-DE" sz="1400" dirty="0"/>
              <a:t> (</a:t>
            </a:r>
            <a:r>
              <a:rPr lang="de-DE" sz="1400" dirty="0" err="1"/>
              <a:t>even</a:t>
            </a:r>
            <a:r>
              <a:rPr lang="de-DE" sz="1400" dirty="0"/>
              <a:t> </a:t>
            </a:r>
            <a:r>
              <a:rPr lang="de-DE" sz="1400" dirty="0" err="1"/>
              <a:t>at</a:t>
            </a:r>
            <a:r>
              <a:rPr lang="de-DE" sz="1400" dirty="0"/>
              <a:t> </a:t>
            </a:r>
            <a:r>
              <a:rPr lang="de-DE" sz="1400" dirty="0" err="1"/>
              <a:t>very</a:t>
            </a:r>
            <a:r>
              <a:rPr lang="de-DE" sz="1400" dirty="0"/>
              <a:t> </a:t>
            </a:r>
            <a:r>
              <a:rPr lang="de-DE" sz="1400" dirty="0" err="1"/>
              <a:t>small</a:t>
            </a:r>
            <a:r>
              <a:rPr lang="de-DE" sz="1400" dirty="0"/>
              <a:t> </a:t>
            </a:r>
            <a:r>
              <a:rPr lang="de-DE" sz="1400" dirty="0" err="1"/>
              <a:t>significance</a:t>
            </a:r>
            <a:r>
              <a:rPr lang="de-DE" sz="1400" dirty="0"/>
              <a:t> </a:t>
            </a:r>
            <a:r>
              <a:rPr lang="de-DE" sz="1400" dirty="0" err="1"/>
              <a:t>levels</a:t>
            </a:r>
            <a:r>
              <a:rPr lang="de-DE" sz="1400" dirty="0"/>
              <a:t>).</a:t>
            </a:r>
          </a:p>
        </p:txBody>
      </p:sp>
      <p:cxnSp>
        <p:nvCxnSpPr>
          <p:cNvPr id="16" name="Gerade Verbindung mit Pfeil 48"/>
          <p:cNvCxnSpPr/>
          <p:nvPr/>
        </p:nvCxnSpPr>
        <p:spPr>
          <a:xfrm flipH="1" flipV="1">
            <a:off x="4498976" y="3867151"/>
            <a:ext cx="1204913" cy="3651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Gerade Verbindung mit Pfeil 50"/>
          <p:cNvCxnSpPr/>
          <p:nvPr/>
        </p:nvCxnSpPr>
        <p:spPr>
          <a:xfrm flipH="1">
            <a:off x="4973638" y="4232275"/>
            <a:ext cx="730250" cy="14605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itle 1"/>
          <p:cNvSpPr>
            <a:spLocks noGrp="1"/>
          </p:cNvSpPr>
          <p:nvPr>
            <p:ph type="title"/>
          </p:nvPr>
        </p:nvSpPr>
        <p:spPr>
          <a:xfrm>
            <a:off x="234802" y="76200"/>
            <a:ext cx="8229600" cy="1143000"/>
          </a:xfrm>
        </p:spPr>
        <p:txBody>
          <a:bodyPr>
            <a:normAutofit/>
          </a:bodyPr>
          <a:lstStyle/>
          <a:p>
            <a:r>
              <a:rPr lang="en-US" i="1" u="sng" dirty="0"/>
              <a:t>Inference</a:t>
            </a:r>
            <a:r>
              <a:rPr lang="en-US" dirty="0"/>
              <a:t>: The </a:t>
            </a:r>
            <a:r>
              <a:rPr lang="en-US" i="1" dirty="0"/>
              <a:t>F</a:t>
            </a:r>
            <a:r>
              <a:rPr lang="en-US" dirty="0"/>
              <a:t> Test</a:t>
            </a:r>
          </a:p>
        </p:txBody>
      </p:sp>
    </p:spTree>
    <p:extLst>
      <p:ext uri="{BB962C8B-B14F-4D97-AF65-F5344CB8AC3E}">
        <p14:creationId xmlns:p14="http://schemas.microsoft.com/office/powerpoint/2010/main" val="29038216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43</a:t>
            </a:fld>
            <a:endParaRPr lang="en-US" dirty="0"/>
          </a:p>
        </p:txBody>
      </p:sp>
      <p:sp>
        <p:nvSpPr>
          <p:cNvPr id="5" name="Rectangle 3"/>
          <p:cNvSpPr txBox="1">
            <a:spLocks noChangeArrowheads="1"/>
          </p:cNvSpPr>
          <p:nvPr/>
        </p:nvSpPr>
        <p:spPr>
          <a:xfrm>
            <a:off x="593725" y="1828800"/>
            <a:ext cx="8140700" cy="44434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u="sng" dirty="0"/>
              <a:t>Test of overall significance of a regression</a:t>
            </a:r>
          </a:p>
          <a:p>
            <a:pPr>
              <a:lnSpc>
                <a:spcPts val="2800"/>
              </a:lnSpc>
            </a:pPr>
            <a:endParaRPr lang="de-DE" altLang="en-US" sz="1800" b="1" u="sng" dirty="0"/>
          </a:p>
          <a:p>
            <a:pPr>
              <a:lnSpc>
                <a:spcPts val="2800"/>
              </a:lnSpc>
            </a:pPr>
            <a:endParaRPr lang="de-DE" altLang="en-US" sz="1800" b="1" u="sng" dirty="0"/>
          </a:p>
          <a:p>
            <a:pPr>
              <a:lnSpc>
                <a:spcPts val="2800"/>
              </a:lnSpc>
            </a:pPr>
            <a:endParaRPr lang="de-DE" altLang="en-US" sz="1800" b="1" u="sng" dirty="0"/>
          </a:p>
          <a:p>
            <a:pPr>
              <a:lnSpc>
                <a:spcPts val="2800"/>
              </a:lnSpc>
            </a:pPr>
            <a:endParaRPr lang="de-DE" altLang="en-US" sz="1800" b="1" u="sng" dirty="0"/>
          </a:p>
          <a:p>
            <a:pPr>
              <a:lnSpc>
                <a:spcPts val="2800"/>
              </a:lnSpc>
            </a:pPr>
            <a:endParaRPr lang="de-DE" altLang="en-US" sz="1800" b="1" u="sng" dirty="0"/>
          </a:p>
          <a:p>
            <a:pPr>
              <a:lnSpc>
                <a:spcPts val="2800"/>
              </a:lnSpc>
            </a:pPr>
            <a:endParaRPr lang="de-DE" altLang="en-US" sz="1800" b="1" u="sng" dirty="0"/>
          </a:p>
          <a:p>
            <a:pPr>
              <a:lnSpc>
                <a:spcPts val="2800"/>
              </a:lnSpc>
            </a:pPr>
            <a:endParaRPr lang="de-DE" altLang="en-US" sz="1800" b="1" u="sng" dirty="0"/>
          </a:p>
          <a:p>
            <a:pPr>
              <a:lnSpc>
                <a:spcPts val="1900"/>
              </a:lnSpc>
            </a:pPr>
            <a:endParaRPr lang="de-DE" altLang="en-US" sz="1800" b="1" u="sng" dirty="0"/>
          </a:p>
          <a:p>
            <a:pPr>
              <a:lnSpc>
                <a:spcPts val="2400"/>
              </a:lnSpc>
            </a:pPr>
            <a:r>
              <a:rPr lang="de-DE" altLang="en-US" sz="1800" b="1" dirty="0"/>
              <a:t>The test of overall significance is reported in most regression packages; the null hypothesis is usually overwhelmingly rejected</a:t>
            </a:r>
            <a:endParaRPr lang="de-DE" altLang="en-US" sz="1800" dirty="0"/>
          </a:p>
        </p:txBody>
      </p:sp>
      <p:pic>
        <p:nvPicPr>
          <p:cNvPr id="6" name="Grafik 12" descr="TP_tmp.png"/>
          <p:cNvPicPr>
            <a:picLocks noChangeAspect="1"/>
          </p:cNvPicPr>
          <p:nvPr>
            <p:custDataLst>
              <p:tags r:id="rId1"/>
            </p:custDataLst>
          </p:nvPr>
        </p:nvPicPr>
        <p:blipFill>
          <a:blip r:embed="rId6">
            <a:extLst>
              <a:ext uri="{28A0092B-C50C-407E-A947-70E740481C1C}">
                <a14:useLocalDpi xmlns:a14="http://schemas.microsoft.com/office/drawing/2010/main" val="0"/>
              </a:ext>
            </a:extLst>
          </a:blip>
          <a:srcRect/>
          <a:stretch>
            <a:fillRect/>
          </a:stretch>
        </p:blipFill>
        <p:spPr bwMode="auto">
          <a:xfrm>
            <a:off x="684213" y="2662861"/>
            <a:ext cx="5051425"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3" descr="TP_tmp.png"/>
          <p:cNvPicPr>
            <a:picLocks noChangeAspect="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628650" y="3272461"/>
            <a:ext cx="3479800"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24" descr="TP_tmp.png"/>
          <p:cNvPicPr>
            <a:picLocks noChangeAspect="1"/>
          </p:cNvPicPr>
          <p:nvPr>
            <p:custDataLst>
              <p:tags r:id="rId3"/>
            </p:custDataLst>
          </p:nvPr>
        </p:nvPicPr>
        <p:blipFill>
          <a:blip r:embed="rId8">
            <a:extLst>
              <a:ext uri="{28A0092B-C50C-407E-A947-70E740481C1C}">
                <a14:useLocalDpi xmlns:a14="http://schemas.microsoft.com/office/drawing/2010/main" val="0"/>
              </a:ext>
            </a:extLst>
          </a:blip>
          <a:srcRect/>
          <a:stretch>
            <a:fillRect/>
          </a:stretch>
        </p:blipFill>
        <p:spPr bwMode="auto">
          <a:xfrm>
            <a:off x="628650" y="3929686"/>
            <a:ext cx="1346200" cy="264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26"/>
          <p:cNvSpPr txBox="1"/>
          <p:nvPr/>
        </p:nvSpPr>
        <p:spPr>
          <a:xfrm>
            <a:off x="4718050" y="3173413"/>
            <a:ext cx="4097338" cy="738187"/>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a:t>The null </a:t>
            </a:r>
            <a:r>
              <a:rPr lang="de-DE" sz="1400" dirty="0" err="1"/>
              <a:t>hypothesis</a:t>
            </a:r>
            <a:r>
              <a:rPr lang="de-DE" sz="1400" dirty="0"/>
              <a:t> </a:t>
            </a:r>
            <a:r>
              <a:rPr lang="de-DE" sz="1400" dirty="0" err="1"/>
              <a:t>states</a:t>
            </a:r>
            <a:r>
              <a:rPr lang="de-DE" sz="1400" dirty="0"/>
              <a:t> </a:t>
            </a:r>
            <a:r>
              <a:rPr lang="de-DE" sz="1400" dirty="0" err="1"/>
              <a:t>that</a:t>
            </a:r>
            <a:r>
              <a:rPr lang="de-DE" sz="1400" dirty="0"/>
              <a:t> </a:t>
            </a:r>
            <a:r>
              <a:rPr lang="de-DE" sz="1400" dirty="0" err="1"/>
              <a:t>the</a:t>
            </a:r>
            <a:r>
              <a:rPr lang="de-DE" sz="1400" dirty="0"/>
              <a:t> </a:t>
            </a:r>
            <a:r>
              <a:rPr lang="de-DE" sz="1400" dirty="0" err="1"/>
              <a:t>explanatory</a:t>
            </a:r>
            <a:r>
              <a:rPr lang="de-DE" sz="1400" dirty="0"/>
              <a:t> variables </a:t>
            </a:r>
            <a:r>
              <a:rPr lang="de-DE" sz="1400" dirty="0" err="1"/>
              <a:t>are</a:t>
            </a:r>
            <a:r>
              <a:rPr lang="de-DE" sz="1400" dirty="0"/>
              <a:t> not </a:t>
            </a:r>
            <a:r>
              <a:rPr lang="de-DE" sz="1400" dirty="0" err="1"/>
              <a:t>useful</a:t>
            </a:r>
            <a:r>
              <a:rPr lang="de-DE" sz="1400" dirty="0"/>
              <a:t> </a:t>
            </a:r>
            <a:r>
              <a:rPr lang="de-DE" sz="1400" dirty="0" err="1"/>
              <a:t>at</a:t>
            </a:r>
            <a:r>
              <a:rPr lang="de-DE" sz="1400" dirty="0"/>
              <a:t> all in </a:t>
            </a:r>
            <a:r>
              <a:rPr lang="de-DE" sz="1400" dirty="0" err="1"/>
              <a:t>explaining</a:t>
            </a:r>
            <a:r>
              <a:rPr lang="de-DE" sz="1400" dirty="0"/>
              <a:t> </a:t>
            </a:r>
            <a:r>
              <a:rPr lang="de-DE" sz="1400" dirty="0" err="1"/>
              <a:t>the</a:t>
            </a:r>
            <a:r>
              <a:rPr lang="de-DE" sz="1400" dirty="0"/>
              <a:t> </a:t>
            </a:r>
            <a:r>
              <a:rPr lang="de-DE" sz="1400" dirty="0" err="1"/>
              <a:t>dependent</a:t>
            </a:r>
            <a:r>
              <a:rPr lang="de-DE" sz="1400" dirty="0"/>
              <a:t> variable</a:t>
            </a:r>
          </a:p>
        </p:txBody>
      </p:sp>
      <p:cxnSp>
        <p:nvCxnSpPr>
          <p:cNvPr id="10" name="Gerade Verbindung mit Pfeil 27"/>
          <p:cNvCxnSpPr/>
          <p:nvPr/>
        </p:nvCxnSpPr>
        <p:spPr>
          <a:xfrm flipH="1">
            <a:off x="4206875" y="3319463"/>
            <a:ext cx="547688" cy="3651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Rechteck 31"/>
          <p:cNvSpPr/>
          <p:nvPr/>
        </p:nvSpPr>
        <p:spPr>
          <a:xfrm>
            <a:off x="628650" y="3232868"/>
            <a:ext cx="3505200" cy="342182"/>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pic>
        <p:nvPicPr>
          <p:cNvPr id="12" name="Grafik 36" descr="TP_tmp.png"/>
          <p:cNvPicPr>
            <a:picLocks noChangeAspect="1"/>
          </p:cNvPicPr>
          <p:nvPr>
            <p:custDataLst>
              <p:tags r:id="rId4"/>
            </p:custDataLst>
          </p:nvPr>
        </p:nvPicPr>
        <p:blipFill>
          <a:blip r:embed="rId9">
            <a:extLst>
              <a:ext uri="{28A0092B-C50C-407E-A947-70E740481C1C}">
                <a14:useLocalDpi xmlns:a14="http://schemas.microsoft.com/office/drawing/2010/main" val="0"/>
              </a:ext>
            </a:extLst>
          </a:blip>
          <a:srcRect/>
          <a:stretch>
            <a:fillRect/>
          </a:stretch>
        </p:blipFill>
        <p:spPr bwMode="auto">
          <a:xfrm>
            <a:off x="628650" y="4606117"/>
            <a:ext cx="7478713" cy="7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feld 37"/>
          <p:cNvSpPr txBox="1"/>
          <p:nvPr/>
        </p:nvSpPr>
        <p:spPr>
          <a:xfrm>
            <a:off x="2490788" y="3830638"/>
            <a:ext cx="2190750" cy="52387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a:spAutoFit/>
          </a:bodyPr>
          <a:lstStyle/>
          <a:p>
            <a:pPr>
              <a:defRPr/>
            </a:pPr>
            <a:r>
              <a:rPr lang="de-DE" sz="1400" dirty="0" err="1"/>
              <a:t>Restricted</a:t>
            </a:r>
            <a:r>
              <a:rPr lang="de-DE" sz="1400" dirty="0"/>
              <a:t> model </a:t>
            </a:r>
          </a:p>
          <a:p>
            <a:pPr>
              <a:defRPr/>
            </a:pPr>
            <a:r>
              <a:rPr lang="de-DE" sz="1400" dirty="0"/>
              <a:t>(</a:t>
            </a:r>
            <a:r>
              <a:rPr lang="de-DE" sz="1400" dirty="0" err="1"/>
              <a:t>regression</a:t>
            </a:r>
            <a:r>
              <a:rPr lang="de-DE" sz="1400" dirty="0"/>
              <a:t> on </a:t>
            </a:r>
            <a:r>
              <a:rPr lang="de-DE" sz="1400" dirty="0" err="1"/>
              <a:t>constant</a:t>
            </a:r>
            <a:r>
              <a:rPr lang="de-DE" sz="1400" dirty="0"/>
              <a:t>) </a:t>
            </a:r>
          </a:p>
        </p:txBody>
      </p:sp>
      <p:cxnSp>
        <p:nvCxnSpPr>
          <p:cNvPr id="14" name="Gerade Verbindung mit Pfeil 38"/>
          <p:cNvCxnSpPr/>
          <p:nvPr/>
        </p:nvCxnSpPr>
        <p:spPr>
          <a:xfrm flipH="1">
            <a:off x="2016126" y="3976688"/>
            <a:ext cx="511175" cy="730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234802" y="76200"/>
            <a:ext cx="8229600" cy="1143000"/>
          </a:xfrm>
        </p:spPr>
        <p:txBody>
          <a:bodyPr>
            <a:normAutofit/>
          </a:bodyPr>
          <a:lstStyle/>
          <a:p>
            <a:r>
              <a:rPr lang="en-US" i="1" u="sng" dirty="0"/>
              <a:t>Inference</a:t>
            </a:r>
            <a:r>
              <a:rPr lang="en-US" dirty="0"/>
              <a:t>: The </a:t>
            </a:r>
            <a:r>
              <a:rPr lang="en-US" i="1" dirty="0"/>
              <a:t>F</a:t>
            </a:r>
            <a:r>
              <a:rPr lang="en-US" dirty="0"/>
              <a:t> Test</a:t>
            </a:r>
          </a:p>
        </p:txBody>
      </p:sp>
    </p:spTree>
    <p:extLst>
      <p:ext uri="{BB962C8B-B14F-4D97-AF65-F5344CB8AC3E}">
        <p14:creationId xmlns:p14="http://schemas.microsoft.com/office/powerpoint/2010/main" val="2903821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0A5CF-52AD-4892-88D5-CCC936AE27AC}"/>
              </a:ext>
            </a:extLst>
          </p:cNvPr>
          <p:cNvSpPr>
            <a:spLocks noGrp="1"/>
          </p:cNvSpPr>
          <p:nvPr>
            <p:ph type="title"/>
          </p:nvPr>
        </p:nvSpPr>
        <p:spPr/>
        <p:txBody>
          <a:bodyPr>
            <a:normAutofit fontScale="90000"/>
          </a:bodyPr>
          <a:lstStyle/>
          <a:p>
            <a:r>
              <a:rPr lang="en-US" dirty="0">
                <a:latin typeface="+mn-lt"/>
              </a:rPr>
              <a:t>Show normality of the error terms in GRETL</a:t>
            </a:r>
          </a:p>
        </p:txBody>
      </p:sp>
      <p:sp>
        <p:nvSpPr>
          <p:cNvPr id="3" name="Content Placeholder 2">
            <a:extLst>
              <a:ext uri="{FF2B5EF4-FFF2-40B4-BE49-F238E27FC236}">
                <a16:creationId xmlns:a16="http://schemas.microsoft.com/office/drawing/2014/main" id="{FB685FD7-05FF-438C-9B34-F9029BD6625E}"/>
              </a:ext>
            </a:extLst>
          </p:cNvPr>
          <p:cNvSpPr>
            <a:spLocks noGrp="1"/>
          </p:cNvSpPr>
          <p:nvPr>
            <p:ph idx="1"/>
          </p:nvPr>
        </p:nvSpPr>
        <p:spPr/>
        <p:txBody>
          <a:bodyPr>
            <a:noAutofit/>
          </a:bodyPr>
          <a:lstStyle/>
          <a:p>
            <a:r>
              <a:rPr lang="en-US" sz="2800" dirty="0"/>
              <a:t>Open GRETL load sample data “Engel”</a:t>
            </a:r>
          </a:p>
          <a:p>
            <a:r>
              <a:rPr lang="en-US" sz="2800" dirty="0"/>
              <a:t>Run regression </a:t>
            </a:r>
            <a:r>
              <a:rPr lang="en-US" sz="2800" b="1" dirty="0" err="1">
                <a:solidFill>
                  <a:srgbClr val="00B050"/>
                </a:solidFill>
              </a:rPr>
              <a:t>ols</a:t>
            </a:r>
            <a:r>
              <a:rPr lang="en-US" sz="2800" b="1" dirty="0">
                <a:solidFill>
                  <a:srgbClr val="00B050"/>
                </a:solidFill>
              </a:rPr>
              <a:t> </a:t>
            </a:r>
            <a:r>
              <a:rPr lang="en-US" sz="2800" b="1" dirty="0" err="1">
                <a:solidFill>
                  <a:srgbClr val="00B050"/>
                </a:solidFill>
              </a:rPr>
              <a:t>foodexp</a:t>
            </a:r>
            <a:r>
              <a:rPr lang="en-US" sz="2800" b="1" dirty="0">
                <a:solidFill>
                  <a:srgbClr val="00B050"/>
                </a:solidFill>
              </a:rPr>
              <a:t> income const</a:t>
            </a:r>
          </a:p>
          <a:p>
            <a:r>
              <a:rPr lang="en-US" sz="2800" dirty="0"/>
              <a:t>Generate residuals: </a:t>
            </a:r>
          </a:p>
          <a:p>
            <a:pPr marL="0" indent="0">
              <a:buNone/>
            </a:pPr>
            <a:r>
              <a:rPr lang="en-US" sz="2800" b="1" dirty="0">
                <a:solidFill>
                  <a:srgbClr val="00B050"/>
                </a:solidFill>
              </a:rPr>
              <a:t>series </a:t>
            </a:r>
            <a:r>
              <a:rPr lang="en-US" sz="2800" b="1" dirty="0" err="1">
                <a:solidFill>
                  <a:srgbClr val="00B050"/>
                </a:solidFill>
              </a:rPr>
              <a:t>exphat</a:t>
            </a:r>
            <a:r>
              <a:rPr lang="en-US" sz="2800" b="1" dirty="0">
                <a:solidFill>
                  <a:srgbClr val="00B050"/>
                </a:solidFill>
              </a:rPr>
              <a:t>=$</a:t>
            </a:r>
            <a:r>
              <a:rPr lang="en-US" sz="2800" b="1" dirty="0" err="1">
                <a:solidFill>
                  <a:srgbClr val="00B050"/>
                </a:solidFill>
              </a:rPr>
              <a:t>yhat</a:t>
            </a:r>
            <a:endParaRPr lang="en-US" sz="2800" b="1" dirty="0">
              <a:solidFill>
                <a:srgbClr val="00B050"/>
              </a:solidFill>
            </a:endParaRPr>
          </a:p>
          <a:p>
            <a:pPr marL="0" indent="0">
              <a:buNone/>
            </a:pPr>
            <a:r>
              <a:rPr lang="en-US" sz="2800" b="1" dirty="0" err="1">
                <a:solidFill>
                  <a:srgbClr val="00B050"/>
                </a:solidFill>
              </a:rPr>
              <a:t>genr</a:t>
            </a:r>
            <a:r>
              <a:rPr lang="en-US" sz="2800" b="1" dirty="0">
                <a:solidFill>
                  <a:srgbClr val="00B050"/>
                </a:solidFill>
              </a:rPr>
              <a:t> </a:t>
            </a:r>
            <a:r>
              <a:rPr lang="en-US" sz="2800" b="1" dirty="0" err="1">
                <a:solidFill>
                  <a:srgbClr val="00B050"/>
                </a:solidFill>
              </a:rPr>
              <a:t>resid</a:t>
            </a:r>
            <a:r>
              <a:rPr lang="en-US" sz="2800" b="1" dirty="0">
                <a:solidFill>
                  <a:srgbClr val="00B050"/>
                </a:solidFill>
              </a:rPr>
              <a:t>=</a:t>
            </a:r>
            <a:r>
              <a:rPr lang="en-US" sz="2800" b="1" dirty="0" err="1">
                <a:solidFill>
                  <a:srgbClr val="00B050"/>
                </a:solidFill>
              </a:rPr>
              <a:t>foodexp-exphat</a:t>
            </a:r>
            <a:r>
              <a:rPr lang="en-US" sz="2800" b="1" dirty="0">
                <a:solidFill>
                  <a:srgbClr val="00B050"/>
                </a:solidFill>
              </a:rPr>
              <a:t>  </a:t>
            </a:r>
            <a:endParaRPr lang="en-US" sz="2800" dirty="0">
              <a:solidFill>
                <a:srgbClr val="00B050"/>
              </a:solidFill>
            </a:endParaRPr>
          </a:p>
          <a:p>
            <a:pPr marL="0" indent="0">
              <a:buNone/>
            </a:pPr>
            <a:r>
              <a:rPr lang="en-US" sz="2400" dirty="0"/>
              <a:t>or</a:t>
            </a:r>
          </a:p>
          <a:p>
            <a:pPr marL="0" indent="0">
              <a:buNone/>
            </a:pPr>
            <a:r>
              <a:rPr lang="en-US" sz="2000" b="1" dirty="0" err="1">
                <a:solidFill>
                  <a:srgbClr val="00B050"/>
                </a:solidFill>
              </a:rPr>
              <a:t>genr</a:t>
            </a:r>
            <a:r>
              <a:rPr lang="en-US" sz="2000" b="1" dirty="0">
                <a:solidFill>
                  <a:srgbClr val="00B050"/>
                </a:solidFill>
              </a:rPr>
              <a:t> </a:t>
            </a:r>
            <a:r>
              <a:rPr lang="en-US" sz="2000" b="1" dirty="0" err="1">
                <a:solidFill>
                  <a:srgbClr val="00B050"/>
                </a:solidFill>
              </a:rPr>
              <a:t>resid</a:t>
            </a:r>
            <a:r>
              <a:rPr lang="en-US" sz="2000" b="1" dirty="0">
                <a:solidFill>
                  <a:srgbClr val="00B050"/>
                </a:solidFill>
              </a:rPr>
              <a:t> =</a:t>
            </a:r>
            <a:r>
              <a:rPr lang="en-US" sz="2000" b="1" dirty="0" err="1">
                <a:solidFill>
                  <a:srgbClr val="00B050"/>
                </a:solidFill>
              </a:rPr>
              <a:t>foodexp</a:t>
            </a:r>
            <a:r>
              <a:rPr lang="en-US" sz="2000" b="1" dirty="0">
                <a:solidFill>
                  <a:srgbClr val="00B050"/>
                </a:solidFill>
              </a:rPr>
              <a:t>-( $</a:t>
            </a:r>
            <a:r>
              <a:rPr lang="en-US" sz="2000" b="1" dirty="0" err="1">
                <a:solidFill>
                  <a:srgbClr val="00B050"/>
                </a:solidFill>
              </a:rPr>
              <a:t>coeff</a:t>
            </a:r>
            <a:r>
              <a:rPr lang="en-US" sz="2000" b="1" dirty="0">
                <a:solidFill>
                  <a:srgbClr val="00B050"/>
                </a:solidFill>
              </a:rPr>
              <a:t>(const) + $</a:t>
            </a:r>
            <a:r>
              <a:rPr lang="en-US" sz="2000" b="1" dirty="0" err="1">
                <a:solidFill>
                  <a:srgbClr val="00B050"/>
                </a:solidFill>
              </a:rPr>
              <a:t>coeff</a:t>
            </a:r>
            <a:r>
              <a:rPr lang="en-US" sz="2000" b="1" dirty="0">
                <a:solidFill>
                  <a:srgbClr val="00B050"/>
                </a:solidFill>
              </a:rPr>
              <a:t>(income)*income)</a:t>
            </a:r>
          </a:p>
          <a:p>
            <a:r>
              <a:rPr lang="en-US" sz="2800" dirty="0"/>
              <a:t>Display distribution of residuals:</a:t>
            </a:r>
          </a:p>
          <a:p>
            <a:pPr marL="0" indent="0">
              <a:buNone/>
            </a:pPr>
            <a:r>
              <a:rPr lang="en-US" sz="2800" b="1" dirty="0" err="1">
                <a:solidFill>
                  <a:srgbClr val="00B050"/>
                </a:solidFill>
              </a:rPr>
              <a:t>freq</a:t>
            </a:r>
            <a:r>
              <a:rPr lang="en-US" sz="2800" b="1" dirty="0">
                <a:solidFill>
                  <a:srgbClr val="00B050"/>
                </a:solidFill>
              </a:rPr>
              <a:t> </a:t>
            </a:r>
            <a:r>
              <a:rPr lang="en-US" sz="2800" b="1" dirty="0" err="1">
                <a:solidFill>
                  <a:srgbClr val="00B050"/>
                </a:solidFill>
              </a:rPr>
              <a:t>resid</a:t>
            </a:r>
            <a:r>
              <a:rPr lang="en-US" sz="2800" b="1" dirty="0">
                <a:solidFill>
                  <a:srgbClr val="00B050"/>
                </a:solidFill>
              </a:rPr>
              <a:t> --plot=display</a:t>
            </a:r>
          </a:p>
        </p:txBody>
      </p:sp>
      <p:sp>
        <p:nvSpPr>
          <p:cNvPr id="4" name="Slide Number Placeholder 3">
            <a:extLst>
              <a:ext uri="{FF2B5EF4-FFF2-40B4-BE49-F238E27FC236}">
                <a16:creationId xmlns:a16="http://schemas.microsoft.com/office/drawing/2014/main" id="{07FE762E-D7C3-4C51-A3FD-98EB3C76E1CE}"/>
              </a:ext>
            </a:extLst>
          </p:cNvPr>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3925855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
        <p:nvSpPr>
          <p:cNvPr id="5" name="Rectangle 3"/>
          <p:cNvSpPr txBox="1">
            <a:spLocks noChangeArrowheads="1"/>
          </p:cNvSpPr>
          <p:nvPr/>
        </p:nvSpPr>
        <p:spPr>
          <a:xfrm>
            <a:off x="593725" y="1905000"/>
            <a:ext cx="8140700" cy="43672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Discussion of the normality assumption</a:t>
            </a:r>
          </a:p>
          <a:p>
            <a:pPr lvl="1">
              <a:lnSpc>
                <a:spcPts val="2900"/>
              </a:lnSpc>
              <a:buFont typeface="Arial" panose="020B0604020202020204" pitchFamily="34" charset="0"/>
              <a:buChar char="•"/>
            </a:pPr>
            <a:r>
              <a:rPr lang="de-DE" altLang="en-US" sz="1800" dirty="0"/>
              <a:t>The error term is the sum of „many“ different unobserved factors</a:t>
            </a:r>
          </a:p>
          <a:p>
            <a:pPr lvl="1">
              <a:lnSpc>
                <a:spcPts val="2900"/>
              </a:lnSpc>
              <a:buFont typeface="Arial" panose="020B0604020202020204" pitchFamily="34" charset="0"/>
              <a:buChar char="•"/>
            </a:pPr>
            <a:r>
              <a:rPr lang="de-DE" altLang="en-US" sz="1800" dirty="0"/>
              <a:t>Sums of independent factors are normally distributed (CLT)</a:t>
            </a:r>
          </a:p>
          <a:p>
            <a:pPr lvl="1">
              <a:lnSpc>
                <a:spcPts val="2900"/>
              </a:lnSpc>
              <a:buFont typeface="Arial" panose="020B0604020202020204" pitchFamily="34" charset="0"/>
              <a:buChar char="•"/>
            </a:pPr>
            <a:r>
              <a:rPr lang="de-DE" altLang="en-US" sz="1800" dirty="0"/>
              <a:t>Problems:</a:t>
            </a:r>
          </a:p>
          <a:p>
            <a:pPr lvl="2">
              <a:lnSpc>
                <a:spcPts val="2900"/>
              </a:lnSpc>
              <a:buFont typeface="Wingdings" panose="05000000000000000000" pitchFamily="2" charset="2"/>
              <a:buChar char="§"/>
            </a:pPr>
            <a:r>
              <a:rPr lang="de-DE" altLang="en-US" sz="1800" dirty="0"/>
              <a:t>How many different factors? Observations large enough?</a:t>
            </a:r>
          </a:p>
          <a:p>
            <a:pPr lvl="2">
              <a:lnSpc>
                <a:spcPts val="2900"/>
              </a:lnSpc>
              <a:buFont typeface="Wingdings" panose="05000000000000000000" pitchFamily="2" charset="2"/>
              <a:buChar char="§"/>
            </a:pPr>
            <a:r>
              <a:rPr lang="de-DE" altLang="en-US" sz="1800" dirty="0"/>
              <a:t>Possibly very heterogenuous distributions of individual factors</a:t>
            </a:r>
          </a:p>
          <a:p>
            <a:pPr lvl="2">
              <a:lnSpc>
                <a:spcPts val="2900"/>
              </a:lnSpc>
              <a:buFont typeface="Wingdings" panose="05000000000000000000" pitchFamily="2" charset="2"/>
              <a:buChar char="§"/>
            </a:pPr>
            <a:r>
              <a:rPr lang="de-DE" altLang="en-US" sz="1800" dirty="0"/>
              <a:t>How independent are the different factors?</a:t>
            </a:r>
          </a:p>
          <a:p>
            <a:pPr lvl="1">
              <a:lnSpc>
                <a:spcPts val="2900"/>
              </a:lnSpc>
              <a:buFont typeface="Arial" panose="020B0604020202020204" pitchFamily="34" charset="0"/>
              <a:buChar char="•"/>
            </a:pPr>
            <a:r>
              <a:rPr lang="de-DE" altLang="en-US" sz="1800" dirty="0"/>
              <a:t>The normality of the error term is an empirical question</a:t>
            </a:r>
          </a:p>
          <a:p>
            <a:pPr lvl="1">
              <a:lnSpc>
                <a:spcPts val="2900"/>
              </a:lnSpc>
              <a:buFont typeface="Arial" panose="020B0604020202020204" pitchFamily="34" charset="0"/>
              <a:buChar char="•"/>
            </a:pPr>
            <a:r>
              <a:rPr lang="de-DE" altLang="en-US" sz="1800" dirty="0"/>
              <a:t>At least the error distribution should be „close“ to normal</a:t>
            </a:r>
          </a:p>
          <a:p>
            <a:pPr lvl="1">
              <a:lnSpc>
                <a:spcPts val="2900"/>
              </a:lnSpc>
              <a:buFont typeface="Arial" panose="020B0604020202020204" pitchFamily="34" charset="0"/>
              <a:buChar char="•"/>
            </a:pPr>
            <a:r>
              <a:rPr lang="de-DE" altLang="en-US" sz="1800" dirty="0"/>
              <a:t>In many cases, normality is questionable or impossible by definition</a:t>
            </a:r>
            <a:endParaRPr lang="de-DE" altLang="en-US" sz="1800" b="1" dirty="0"/>
          </a:p>
        </p:txBody>
      </p:sp>
      <p:sp>
        <p:nvSpPr>
          <p:cNvPr id="6" name="Title 2"/>
          <p:cNvSpPr>
            <a:spLocks noGrp="1"/>
          </p:cNvSpPr>
          <p:nvPr>
            <p:ph type="title"/>
          </p:nvPr>
        </p:nvSpPr>
        <p:spPr>
          <a:xfrm>
            <a:off x="270669" y="76200"/>
            <a:ext cx="8229600" cy="1143000"/>
          </a:xfrm>
        </p:spPr>
        <p:txBody>
          <a:bodyPr>
            <a:normAutofit fontScale="90000"/>
          </a:bodyPr>
          <a:lstStyle/>
          <a:p>
            <a:r>
              <a:rPr lang="en-US" i="1" u="sng" dirty="0"/>
              <a:t>Inference</a:t>
            </a:r>
            <a:r>
              <a:rPr lang="en-US" dirty="0"/>
              <a:t>: Sampling distributions of the OLS Estimators</a:t>
            </a:r>
          </a:p>
        </p:txBody>
      </p:sp>
    </p:spTree>
    <p:extLst>
      <p:ext uri="{BB962C8B-B14F-4D97-AF65-F5344CB8AC3E}">
        <p14:creationId xmlns:p14="http://schemas.microsoft.com/office/powerpoint/2010/main" val="4143028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
        <p:nvSpPr>
          <p:cNvPr id="5" name="Rectangle 3"/>
          <p:cNvSpPr txBox="1">
            <a:spLocks noChangeArrowheads="1"/>
          </p:cNvSpPr>
          <p:nvPr/>
        </p:nvSpPr>
        <p:spPr>
          <a:xfrm>
            <a:off x="593725" y="2005013"/>
            <a:ext cx="8140700" cy="426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900"/>
              </a:lnSpc>
            </a:pPr>
            <a:r>
              <a:rPr lang="de-DE" altLang="en-US" sz="1800" b="1" dirty="0"/>
              <a:t>Discussion of the normality assumption (cont.)</a:t>
            </a:r>
          </a:p>
          <a:p>
            <a:pPr lvl="1">
              <a:lnSpc>
                <a:spcPts val="2900"/>
              </a:lnSpc>
              <a:buFont typeface="Arial" panose="020B0604020202020204" pitchFamily="34" charset="0"/>
              <a:buChar char="•"/>
            </a:pPr>
            <a:r>
              <a:rPr lang="de-DE" altLang="en-US" sz="1800" dirty="0"/>
              <a:t>Examples where normality cannot hold:</a:t>
            </a:r>
          </a:p>
          <a:p>
            <a:pPr lvl="2">
              <a:lnSpc>
                <a:spcPts val="2900"/>
              </a:lnSpc>
            </a:pPr>
            <a:r>
              <a:rPr lang="de-DE" altLang="en-US" sz="1800" dirty="0"/>
              <a:t>Wages (nonnegative; also: minimum wage)</a:t>
            </a:r>
          </a:p>
          <a:p>
            <a:pPr lvl="2">
              <a:lnSpc>
                <a:spcPts val="2900"/>
              </a:lnSpc>
            </a:pPr>
            <a:r>
              <a:rPr lang="de-DE" altLang="en-US" sz="1800" dirty="0"/>
              <a:t>Unemployment (indicator variable, takes on only 1 or 0)</a:t>
            </a:r>
          </a:p>
          <a:p>
            <a:pPr lvl="1">
              <a:lnSpc>
                <a:spcPts val="2900"/>
              </a:lnSpc>
              <a:buFont typeface="Arial" panose="020B0604020202020204" pitchFamily="34" charset="0"/>
              <a:buChar char="•"/>
            </a:pPr>
            <a:r>
              <a:rPr lang="de-DE" altLang="en-US" sz="1800" dirty="0"/>
              <a:t>In some cases, normality can be achieved through transformations of the dependent variable </a:t>
            </a:r>
          </a:p>
          <a:p>
            <a:pPr lvl="1">
              <a:lnSpc>
                <a:spcPts val="2900"/>
              </a:lnSpc>
              <a:buFont typeface="Arial" panose="020B0604020202020204" pitchFamily="34" charset="0"/>
              <a:buChar char="•"/>
            </a:pPr>
            <a:r>
              <a:rPr lang="de-DE" altLang="en-US" sz="1800" dirty="0"/>
              <a:t>Under normality, OLS is the best (even nonlinear) unbiased estimator</a:t>
            </a:r>
          </a:p>
          <a:p>
            <a:pPr lvl="1">
              <a:lnSpc>
                <a:spcPts val="2900"/>
              </a:lnSpc>
              <a:buFont typeface="Arial" panose="020B0604020202020204" pitchFamily="34" charset="0"/>
              <a:buChar char="•"/>
            </a:pPr>
            <a:r>
              <a:rPr lang="de-DE" altLang="en-US" sz="1800" u="sng" dirty="0"/>
              <a:t>Important:</a:t>
            </a:r>
            <a:r>
              <a:rPr lang="de-DE" altLang="en-US" sz="1800" dirty="0"/>
              <a:t> For the purposes of statistical inference, the assumption of normality can be replaced by a large sample size (CLT)</a:t>
            </a:r>
            <a:endParaRPr lang="de-DE" altLang="en-US" sz="1800" b="1" dirty="0"/>
          </a:p>
        </p:txBody>
      </p:sp>
      <p:sp>
        <p:nvSpPr>
          <p:cNvPr id="6" name="Title 2"/>
          <p:cNvSpPr>
            <a:spLocks noGrp="1"/>
          </p:cNvSpPr>
          <p:nvPr>
            <p:ph type="title"/>
          </p:nvPr>
        </p:nvSpPr>
        <p:spPr>
          <a:xfrm>
            <a:off x="270669" y="76200"/>
            <a:ext cx="8229600" cy="1143000"/>
          </a:xfrm>
        </p:spPr>
        <p:txBody>
          <a:bodyPr>
            <a:normAutofit fontScale="90000"/>
          </a:bodyPr>
          <a:lstStyle/>
          <a:p>
            <a:r>
              <a:rPr lang="en-US" i="1" u="sng" dirty="0"/>
              <a:t>Inference</a:t>
            </a:r>
            <a:r>
              <a:rPr lang="en-US" dirty="0"/>
              <a:t>: Sampling distributions of the OLS Estimators</a:t>
            </a:r>
          </a:p>
        </p:txBody>
      </p:sp>
    </p:spTree>
    <p:extLst>
      <p:ext uri="{BB962C8B-B14F-4D97-AF65-F5344CB8AC3E}">
        <p14:creationId xmlns:p14="http://schemas.microsoft.com/office/powerpoint/2010/main" val="4143028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
        <p:nvSpPr>
          <p:cNvPr id="6" name="Title 2"/>
          <p:cNvSpPr>
            <a:spLocks noGrp="1"/>
          </p:cNvSpPr>
          <p:nvPr>
            <p:ph type="title"/>
          </p:nvPr>
        </p:nvSpPr>
        <p:spPr>
          <a:xfrm>
            <a:off x="270669" y="76200"/>
            <a:ext cx="8229600" cy="1143000"/>
          </a:xfrm>
        </p:spPr>
        <p:txBody>
          <a:bodyPr>
            <a:noAutofit/>
          </a:bodyPr>
          <a:lstStyle/>
          <a:p>
            <a:r>
              <a:rPr lang="en-US" sz="3200" i="1" u="sng" dirty="0"/>
              <a:t>Inference</a:t>
            </a:r>
            <a:r>
              <a:rPr lang="en-US" sz="3200" dirty="0"/>
              <a:t>: Sampling distributions of the OLS Estimators CLT</a:t>
            </a:r>
          </a:p>
        </p:txBody>
      </p:sp>
      <p:pic>
        <p:nvPicPr>
          <p:cNvPr id="3074" name="Picture 2" descr="The central limit theorem produces approximately normal sampling distributions in this histogram.">
            <a:extLst>
              <a:ext uri="{FF2B5EF4-FFF2-40B4-BE49-F238E27FC236}">
                <a16:creationId xmlns:a16="http://schemas.microsoft.com/office/drawing/2014/main" id="{1235C251-F013-4D14-8177-268C6CCB4F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217" y="1295401"/>
            <a:ext cx="7851081" cy="486410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D728957-78AB-46C8-85B7-B683A5992DC4}"/>
              </a:ext>
            </a:extLst>
          </p:cNvPr>
          <p:cNvSpPr txBox="1"/>
          <p:nvPr/>
        </p:nvSpPr>
        <p:spPr>
          <a:xfrm>
            <a:off x="457200" y="6356350"/>
            <a:ext cx="6236131" cy="369332"/>
          </a:xfrm>
          <a:prstGeom prst="rect">
            <a:avLst/>
          </a:prstGeom>
          <a:noFill/>
        </p:spPr>
        <p:txBody>
          <a:bodyPr wrap="none" rtlCol="0">
            <a:spAutoFit/>
          </a:bodyPr>
          <a:lstStyle/>
          <a:p>
            <a:r>
              <a:rPr lang="en-US" dirty="0"/>
              <a:t>Source: https://statisticsbyjim.com/basics/central-limit-theorem/</a:t>
            </a:r>
          </a:p>
        </p:txBody>
      </p:sp>
    </p:spTree>
    <p:extLst>
      <p:ext uri="{BB962C8B-B14F-4D97-AF65-F5344CB8AC3E}">
        <p14:creationId xmlns:p14="http://schemas.microsoft.com/office/powerpoint/2010/main" val="3009709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
        <p:nvSpPr>
          <p:cNvPr id="5" name="Rectangle 3"/>
          <p:cNvSpPr txBox="1">
            <a:spLocks noChangeArrowheads="1"/>
          </p:cNvSpPr>
          <p:nvPr/>
        </p:nvSpPr>
        <p:spPr>
          <a:xfrm>
            <a:off x="593725" y="1676400"/>
            <a:ext cx="8140700" cy="459581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000" dirty="0"/>
          </a:p>
          <a:p>
            <a:r>
              <a:rPr lang="en-US" sz="2400" dirty="0"/>
              <a:t>We cannot prove that a given hypothesis is “correct” using hypothesis testing</a:t>
            </a:r>
          </a:p>
          <a:p>
            <a:pPr>
              <a:lnSpc>
                <a:spcPts val="3200"/>
              </a:lnSpc>
            </a:pPr>
            <a:r>
              <a:rPr lang="de-DE" altLang="en-US" sz="2400" dirty="0"/>
              <a:t>All we can do is to state that a particular sample conforms to a particular hypothesis</a:t>
            </a:r>
          </a:p>
          <a:p>
            <a:pPr>
              <a:lnSpc>
                <a:spcPts val="3200"/>
              </a:lnSpc>
            </a:pPr>
            <a:r>
              <a:rPr lang="de-DE" altLang="en-US" sz="2400" dirty="0"/>
              <a:t>We can often reject a given hypothesis with a certain degree of confidence</a:t>
            </a:r>
          </a:p>
          <a:p>
            <a:pPr>
              <a:lnSpc>
                <a:spcPts val="3200"/>
              </a:lnSpc>
            </a:pPr>
            <a:r>
              <a:rPr lang="de-DE" altLang="en-US" sz="2400" dirty="0"/>
              <a:t>In such a case, we conclude that it is very unlikely the sample result would have been observed if the hypothesized theory were correct </a:t>
            </a:r>
          </a:p>
        </p:txBody>
      </p:sp>
      <p:sp>
        <p:nvSpPr>
          <p:cNvPr id="6" name="Title 1"/>
          <p:cNvSpPr txBox="1">
            <a:spLocks/>
          </p:cNvSpPr>
          <p:nvPr/>
        </p:nvSpPr>
        <p:spPr>
          <a:xfrm>
            <a:off x="365125" y="76200"/>
            <a:ext cx="8229600" cy="1219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Multiple Regression Analyses: </a:t>
            </a:r>
            <a:r>
              <a:rPr lang="en-US" sz="3600" b="1" i="1" dirty="0"/>
              <a:t>Hypothesis Testing</a:t>
            </a:r>
          </a:p>
        </p:txBody>
      </p:sp>
    </p:spTree>
    <p:extLst>
      <p:ext uri="{BB962C8B-B14F-4D97-AF65-F5344CB8AC3E}">
        <p14:creationId xmlns:p14="http://schemas.microsoft.com/office/powerpoint/2010/main" val="397387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1000"/>
                                        <p:tgtEl>
                                          <p:spTgt spid="5">
                                            <p:txEl>
                                              <p:pRg st="3" end="3"/>
                                            </p:txEl>
                                          </p:spTgt>
                                        </p:tgtEl>
                                      </p:cBhvr>
                                    </p:animEffect>
                                    <p:anim calcmode="lin" valueType="num">
                                      <p:cBhvr>
                                        <p:cTn id="1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u_i \sim N(0, \sigma^2) \]&#10;\end{document}&#10;"/>
  <p:tag name="FILENAME" val="TP_tmp"/>
  <p:tag name="FORMAT" val="pngmono"/>
  <p:tag name="RES" val="1200"/>
  <p:tag name="BLEND" val="0"/>
  <p:tag name="TRANSPARENT" val="0"/>
  <p:tag name="TBUG" val="0"/>
  <p:tag name="ALLOWFS" val="0"/>
  <p:tag name="ORIGWIDTH" val="128"/>
  <p:tag name="PICTUREFILESIZE" val="7419"/>
</p:tagLst>
</file>

<file path=ppt/tags/tag1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526,\ R^2 = .316 \]&#10;\end{document}&#10;"/>
  <p:tag name="FILENAME" val="TP_tmp"/>
  <p:tag name="FORMAT" val="pngmono"/>
  <p:tag name="RES" val="1200"/>
  <p:tag name="BLEND" val="0"/>
  <p:tag name="TRANSPARENT" val="0"/>
  <p:tag name="TBUG" val="0"/>
  <p:tag name="ALLOWFS" val="0"/>
  <p:tag name="ORIGWIDTH" val="199"/>
  <p:tag name="PICTUREFILESIZE" val="8874"/>
</p:tagLst>
</file>

<file path=ppt/tags/tag1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exper}=0 \]&#10;\end{document}&#10;"/>
  <p:tag name="FILENAME" val="TP_tmp"/>
  <p:tag name="FORMAT" val="pngmono"/>
  <p:tag name="RES" val="1200"/>
  <p:tag name="BLEND" val="0"/>
  <p:tag name="TRANSPARENT" val="0"/>
  <p:tag name="TBUG" val="0"/>
  <p:tag name="ALLOWFS" val="0"/>
  <p:tag name="ORIGWIDTH" val="144"/>
  <p:tag name="PICTUREFILESIZE" val="6525"/>
</p:tagLst>
</file>

<file path=ppt/tags/tag1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exper}&gt;0 \]&#10;\end{document}&#10;"/>
  <p:tag name="FILENAME" val="TP_tmp"/>
  <p:tag name="FORMAT" val="pngmono"/>
  <p:tag name="RES" val="1200"/>
  <p:tag name="BLEND" val="0"/>
  <p:tag name="TRANSPARENT" val="0"/>
  <p:tag name="TBUG" val="0"/>
  <p:tag name="ALLOWFS" val="0"/>
  <p:tag name="ORIGWIDTH" val="142"/>
  <p:tag name="PICTUREFILESIZE" val="6703"/>
</p:tagLst>
</file>

<file path=ppt/tags/tag1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exper} = .0041/.0017 \approx 2.41 \]&#10;\end{document}&#10;"/>
  <p:tag name="FILENAME" val="TP_tmp"/>
  <p:tag name="FORMAT" val="pngmono"/>
  <p:tag name="RES" val="1200"/>
  <p:tag name="BLEND" val="0"/>
  <p:tag name="TRANSPARENT" val="0"/>
  <p:tag name="TBUG" val="0"/>
  <p:tag name="ALLOWFS" val="0"/>
  <p:tag name="ORIGWIDTH" val="274"/>
  <p:tag name="PICTUREFILESIZE" val="12003"/>
</p:tagLst>
</file>

<file path=ppt/tags/tag1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df= n- k- 1 =526 - 3-1 = 522 \]&#10;\end{document}&#10;"/>
  <p:tag name="FILENAME" val="TP_tmp"/>
  <p:tag name="FORMAT" val="pngmono"/>
  <p:tag name="RES" val="1200"/>
  <p:tag name="BLEND" val="0"/>
  <p:tag name="TRANSPARENT" val="0"/>
  <p:tag name="TBUG" val="0"/>
  <p:tag name="ALLOWFS" val="0"/>
  <p:tag name="ORIGWIDTH" val="350"/>
  <p:tag name="PICTUREFILESIZE" val="10505"/>
</p:tagLst>
</file>

<file path=ppt/tags/tag1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5} = 1.645 \]&#10;\end{document}&#10;"/>
  <p:tag name="FILENAME" val="TP_tmp"/>
  <p:tag name="FORMAT" val="pngmono"/>
  <p:tag name="RES" val="1200"/>
  <p:tag name="BLEND" val="0"/>
  <p:tag name="TRANSPARENT" val="0"/>
  <p:tag name="TBUG" val="0"/>
  <p:tag name="ALLOWFS" val="0"/>
  <p:tag name="ORIGWIDTH" val="131"/>
  <p:tag name="PICTUREFILESIZE" val="5602"/>
</p:tagLst>
</file>

<file path=ppt/tags/tag1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1} = 2.326 \]&#10;\end{document}&#10;"/>
  <p:tag name="FILENAME" val="TP_tmp"/>
  <p:tag name="FORMAT" val="pngmono"/>
  <p:tag name="RES" val="1200"/>
  <p:tag name="BLEND" val="0"/>
  <p:tag name="TRANSPARENT" val="0"/>
  <p:tag name="TBUG" val="0"/>
  <p:tag name="ALLOWFS" val="0"/>
  <p:tag name="ORIGWIDTH" val="131"/>
  <p:tag name="PICTUREFILESIZE" val="5838"/>
</p:tagLst>
</file>

<file path=ppt/tags/tag1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j=0 \]&#10;\end{document}&#10;"/>
  <p:tag name="FILENAME" val="TP_tmp"/>
  <p:tag name="FORMAT" val="pngmono"/>
  <p:tag name="RES" val="1200"/>
  <p:tag name="BLEND" val="0"/>
  <p:tag name="TRANSPARENT" val="0"/>
  <p:tag name="TBUG" val="0"/>
  <p:tag name="ALLOWFS" val="0"/>
  <p:tag name="ORIGWIDTH" val="109"/>
  <p:tag name="PICTUREFILESIZE" val="4512"/>
</p:tagLst>
</file>

<file path=ppt/tags/tag1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j&lt;0 \]&#10;\end{document}&#10;"/>
  <p:tag name="FILENAME" val="TP_tmp"/>
  <p:tag name="FORMAT" val="pngmono"/>
  <p:tag name="RES" val="1200"/>
  <p:tag name="BLEND" val="0"/>
  <p:tag name="TRANSPARENT" val="0"/>
  <p:tag name="TBUG" val="0"/>
  <p:tag name="ALLOWFS" val="0"/>
  <p:tag name="ORIGWIDTH" val="106"/>
  <p:tag name="PICTUREFILESIZE" val="4660"/>
</p:tagLst>
</file>

<file path=ppt/tags/tag19.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math10} = +\underset{\displaystyle(6.113)}{\phantom{(}2.274\phantom{)}} + \underset{\displaystyle(.00010)}{\phantom{(}.00046\phantom{)}} totcomp + \underset{\displaystyle(.040)}{\phantom{(}.048\phantom{)}} staff - \underset{\displaystyle(.00022)}{\phantom{(}.00020\phantom{)}} enroll \]&#10;\end{document}&#10;"/>
  <p:tag name="FILENAME" val="TP_tmp"/>
  <p:tag name="FORMAT" val="pngmono"/>
  <p:tag name="RES" val="1200"/>
  <p:tag name="BLEND" val="0"/>
  <p:tag name="TRANSPARENT" val="0"/>
  <p:tag name="TBUG" val="0"/>
  <p:tag name="ALLOWFS" val="0"/>
  <p:tag name="ORIGWIDTH" val="674"/>
  <p:tag name="PICTUREFILESIZE" val="49658"/>
</p:tagLst>
</file>

<file path=ppt/tags/tag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x_{i1}, x_{i2}, \dots, x_{ik}\]&#10;\end{document}&#10;"/>
  <p:tag name="FILENAME" val="TP_tmp"/>
  <p:tag name="FORMAT" val="pngmono"/>
  <p:tag name="RES" val="1200"/>
  <p:tag name="BLEND" val="0"/>
  <p:tag name="TRANSPARENT" val="0"/>
  <p:tag name="TBUG" val="0"/>
  <p:tag name="ALLOWFS" val="0"/>
  <p:tag name="ORIGWIDTH" val="141"/>
  <p:tag name="PICTUREFILESIZE" val="6679"/>
</p:tagLst>
</file>

<file path=ppt/tags/tag2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408,\ R^2 = .0541 \]&#10;\end{document}&#10;"/>
  <p:tag name="FILENAME" val="TP_tmp"/>
  <p:tag name="FORMAT" val="pngmono"/>
  <p:tag name="RES" val="1200"/>
  <p:tag name="BLEND" val="0"/>
  <p:tag name="TRANSPARENT" val="0"/>
  <p:tag name="TBUG" val="0"/>
  <p:tag name="ALLOWFS" val="0"/>
  <p:tag name="ORIGWIDTH" val="210"/>
  <p:tag name="PICTUREFILESIZE" val="8677"/>
</p:tagLst>
</file>

<file path=ppt/tags/tag2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enroll}=0 \]&#10;\end{document}&#10;"/>
  <p:tag name="FILENAME" val="TP_tmp"/>
  <p:tag name="FORMAT" val="pngmono"/>
  <p:tag name="RES" val="1200"/>
  <p:tag name="BLEND" val="0"/>
  <p:tag name="TRANSPARENT" val="0"/>
  <p:tag name="TBUG" val="0"/>
  <p:tag name="ALLOWFS" val="0"/>
  <p:tag name="ORIGWIDTH" val="148"/>
  <p:tag name="PICTUREFILESIZE" val="6747"/>
</p:tagLst>
</file>

<file path=ppt/tags/tag2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enroll}&lt;0 \]&#10;\end{document}&#10;"/>
  <p:tag name="FILENAME" val="TP_tmp"/>
  <p:tag name="FORMAT" val="pngmono"/>
  <p:tag name="RES" val="1200"/>
  <p:tag name="BLEND" val="0"/>
  <p:tag name="TRANSPARENT" val="0"/>
  <p:tag name="TBUG" val="0"/>
  <p:tag name="ALLOWFS" val="0"/>
  <p:tag name="ORIGWIDTH" val="145"/>
  <p:tag name="PICTUREFILESIZE" val="6825"/>
</p:tagLst>
</file>

<file path=ppt/tags/tag2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enroll} = -.00020/.00022 \approx -.91 \]&#10;\end{document}&#10;"/>
  <p:tag name="FILENAME" val="TP_tmp"/>
  <p:tag name="FORMAT" val="pngmono"/>
  <p:tag name="RES" val="1200"/>
  <p:tag name="BLEND" val="0"/>
  <p:tag name="TRANSPARENT" val="0"/>
  <p:tag name="TBUG" val="0"/>
  <p:tag name="ALLOWFS" val="0"/>
  <p:tag name="ORIGWIDTH" val="322"/>
  <p:tag name="PICTUREFILESIZE" val="14081"/>
</p:tagLst>
</file>

<file path=ppt/tags/tag2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df= n- k- 1 =408 - 3-1 = 404 \]&#10;\end{document}&#10;"/>
  <p:tag name="FILENAME" val="TP_tmp"/>
  <p:tag name="FORMAT" val="pngmono"/>
  <p:tag name="RES" val="1200"/>
  <p:tag name="BLEND" val="0"/>
  <p:tag name="TRANSPARENT" val="0"/>
  <p:tag name="TBUG" val="0"/>
  <p:tag name="ALLOWFS" val="0"/>
  <p:tag name="ORIGWIDTH" val="351"/>
  <p:tag name="PICTUREFILESIZE" val="10264"/>
</p:tagLst>
</file>

<file path=ppt/tags/tag2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5} = -1.65 \]&#10;\end{document}&#10;"/>
  <p:tag name="FILENAME" val="TP_tmp"/>
  <p:tag name="FORMAT" val="pngmono"/>
  <p:tag name="RES" val="1200"/>
  <p:tag name="BLEND" val="0"/>
  <p:tag name="TRANSPARENT" val="0"/>
  <p:tag name="TBUG" val="0"/>
  <p:tag name="ALLOWFS" val="0"/>
  <p:tag name="ORIGWIDTH" val="135"/>
  <p:tag name="PICTUREFILESIZE" val="5146"/>
</p:tagLst>
</file>

<file path=ppt/tags/tag2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15} = -1.04 \]&#10;\end{document}&#10;"/>
  <p:tag name="FILENAME" val="TP_tmp"/>
  <p:tag name="FORMAT" val="pngmono"/>
  <p:tag name="RES" val="1200"/>
  <p:tag name="BLEND" val="0"/>
  <p:tag name="TRANSPARENT" val="0"/>
  <p:tag name="TBUG" val="0"/>
  <p:tag name="ALLOWFS" val="0"/>
  <p:tag name="ORIGWIDTH" val="136"/>
  <p:tag name="PICTUREFILESIZE" val="4585"/>
</p:tagLst>
</file>

<file path=ppt/tags/tag27.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math10} = -\underset{\displaystyle\phantom{2}(48.70)}{\phantom{(}207.66\phantom{)}} + \underset{\displaystyle\phantom{(}(4.06)}{\phantom{(}21.16\phantom{)}} \log(totcomp) \]&#10;\end{document}&#10;"/>
  <p:tag name="FILENAME" val="TP_tmp"/>
  <p:tag name="FORMAT" val="pngmono"/>
  <p:tag name="RES" val="1200"/>
  <p:tag name="BLEND" val="0"/>
  <p:tag name="TRANSPARENT" val="0"/>
  <p:tag name="TBUG" val="0"/>
  <p:tag name="ALLOWFS" val="0"/>
  <p:tag name="ORIGWIDTH" val="438"/>
  <p:tag name="PICTUREFILESIZE" val="31295"/>
</p:tagLst>
</file>

<file path=ppt/tags/tag2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408,\ R^2 = .0654 \]&#10;\end{document}&#10;"/>
  <p:tag name="FILENAME" val="TP_tmp"/>
  <p:tag name="FORMAT" val="pngmono"/>
  <p:tag name="RES" val="1200"/>
  <p:tag name="BLEND" val="0"/>
  <p:tag name="TRANSPARENT" val="0"/>
  <p:tag name="TBUG" val="0"/>
  <p:tag name="ALLOWFS" val="0"/>
  <p:tag name="ORIGWIDTH" val="212"/>
  <p:tag name="PICTUREFILESIZE" val="9338"/>
</p:tagLst>
</file>

<file path=ppt/tags/tag2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log(enroll)}=0 \]&#10;\end{document}&#10;"/>
  <p:tag name="FILENAME" val="TP_tmp"/>
  <p:tag name="FORMAT" val="pngmono"/>
  <p:tag name="RES" val="1200"/>
  <p:tag name="BLEND" val="0"/>
  <p:tag name="TRANSPARENT" val="0"/>
  <p:tag name="TBUG" val="0"/>
  <p:tag name="ALLOWFS" val="0"/>
  <p:tag name="ORIGWIDTH" val="189"/>
  <p:tag name="PICTUREFILESIZE" val="9486"/>
</p:tagLst>
</file>

<file path=ppt/tags/tag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rac{\hat \beta_j - \beta_j}{se(\hat \beta_j)} \sim t_{n-k-1} \]&#10;\end{document}&#10;"/>
  <p:tag name="FILENAME" val="TP_tmp"/>
  <p:tag name="FORMAT" val="pngmono"/>
  <p:tag name="RES" val="1200"/>
  <p:tag name="BLEND" val="0"/>
  <p:tag name="TRANSPARENT" val="0"/>
  <p:tag name="TBUG" val="0"/>
  <p:tag name="ALLOWFS" val="0"/>
  <p:tag name="ORIGWIDTH" val="161"/>
  <p:tag name="PICTUREFILESIZE" val="13164"/>
</p:tagLst>
</file>

<file path=ppt/tags/tag3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usepackage{amsmath}&#10;\begin{document}&#10;\[ + \underset{\displaystyle(4.19)}{\phantom{(}3.98\phantom{)}} \log(staff) - \underset{\displaystyle(0.69)}{\phantom{(}1.29\phantom{)}} \log(enroll) \]&#10;\end{document}&#10;"/>
  <p:tag name="FILENAME" val="TP_tmp"/>
  <p:tag name="FORMAT" val="pngmono"/>
  <p:tag name="RES" val="1200"/>
  <p:tag name="BLEND" val="0"/>
  <p:tag name="TRANSPARENT" val="0"/>
  <p:tag name="TBUG" val="0"/>
  <p:tag name="ALLOWFS" val="0"/>
  <p:tag name="ORIGWIDTH" val="383"/>
  <p:tag name="PICTUREFILESIZE" val="27682"/>
</p:tagLst>
</file>

<file path=ppt/tags/tag3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log(enroll)}&lt;0 \]&#10;\end{document}&#10;"/>
  <p:tag name="FILENAME" val="TP_tmp"/>
  <p:tag name="FORMAT" val="pngmono"/>
  <p:tag name="RES" val="1200"/>
  <p:tag name="BLEND" val="0"/>
  <p:tag name="TRANSPARENT" val="0"/>
  <p:tag name="TBUG" val="0"/>
  <p:tag name="ALLOWFS" val="0"/>
  <p:tag name="ORIGWIDTH" val="186"/>
  <p:tag name="PICTUREFILESIZE" val="9615"/>
</p:tagLst>
</file>

<file path=ppt/tags/tag3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log(enroll)} = -1.29/.69 \approx -1.87 \]&#10;\end{document}&#10;"/>
  <p:tag name="FILENAME" val="TP_tmp"/>
  <p:tag name="FORMAT" val="pngmono"/>
  <p:tag name="RES" val="1200"/>
  <p:tag name="BLEND" val="0"/>
  <p:tag name="TRANSPARENT" val="0"/>
  <p:tag name="TBUG" val="0"/>
  <p:tag name="ALLOWFS" val="0"/>
  <p:tag name="ORIGWIDTH" val="315"/>
  <p:tag name="PICTUREFILESIZE" val="14957"/>
</p:tagLst>
</file>

<file path=ppt/tags/tag3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5} = -1.65 \]&#10;\end{document}&#10;"/>
  <p:tag name="FILENAME" val="TP_tmp"/>
  <p:tag name="FORMAT" val="pngmono"/>
  <p:tag name="RES" val="1200"/>
  <p:tag name="BLEND" val="0"/>
  <p:tag name="TRANSPARENT" val="0"/>
  <p:tag name="TBUG" val="0"/>
  <p:tag name="ALLOWFS" val="0"/>
  <p:tag name="ORIGWIDTH" val="135"/>
  <p:tag name="PICTUREFILESIZE" val="5146"/>
</p:tagLst>
</file>

<file path=ppt/tags/tag3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j=0 \]&#10;\end{document}&#10;"/>
  <p:tag name="FILENAME" val="TP_tmp"/>
  <p:tag name="FORMAT" val="pngmono"/>
  <p:tag name="RES" val="1200"/>
  <p:tag name="BLEND" val="0"/>
  <p:tag name="TRANSPARENT" val="0"/>
  <p:tag name="TBUG" val="0"/>
  <p:tag name="ALLOWFS" val="0"/>
  <p:tag name="ORIGWIDTH" val="109"/>
  <p:tag name="PICTUREFILESIZE" val="4512"/>
</p:tagLst>
</file>

<file path=ppt/tags/tag3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j\neq0 \]&#10;\end{document}&#10;"/>
  <p:tag name="FILENAME" val="TP_tmp"/>
  <p:tag name="FORMAT" val="pngmono"/>
  <p:tag name="RES" val="1200"/>
  <p:tag name="BLEND" val="0"/>
  <p:tag name="TRANSPARENT" val="0"/>
  <p:tag name="TBUG" val="0"/>
  <p:tag name="ALLOWFS" val="0"/>
  <p:tag name="ORIGWIDTH" val="109"/>
  <p:tag name="PICTUREFILESIZE" val="4710"/>
</p:tagLst>
</file>

<file path=ppt/tags/tag36.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collGPA} = \underset{\displaystyle\phantom{1}(.33)}{\phantom{(}1.39\phantom{)}} + \underset{\displaystyle(.094)}{\phantom{(}.412\phantom{)}} hsGPA + \underset{\displaystyle(.011)}{\phantom{(}.015\phantom{)}} ACT - \underset{\displaystyle(.026)}{\phantom{(}.083\phantom{)}} skipped \]&#10;\end{document}&#10;"/>
  <p:tag name="FILENAME" val="TP_tmp"/>
  <p:tag name="FORMAT" val="pngmono"/>
  <p:tag name="RES" val="1200"/>
  <p:tag name="BLEND" val="0"/>
  <p:tag name="TRANSPARENT" val="0"/>
  <p:tag name="TBUG" val="0"/>
  <p:tag name="ALLOWFS" val="0"/>
  <p:tag name="ORIGWIDTH" val="604"/>
  <p:tag name="PICTUREFILESIZE" val="44780"/>
</p:tagLst>
</file>

<file path=ppt/tags/tag3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141,\ R^2 = .234 \]&#10;\end{document}&#10;"/>
  <p:tag name="FILENAME" val="TP_tmp"/>
  <p:tag name="FORMAT" val="pngmono"/>
  <p:tag name="RES" val="1200"/>
  <p:tag name="BLEND" val="0"/>
  <p:tag name="TRANSPARENT" val="0"/>
  <p:tag name="TBUG" val="0"/>
  <p:tag name="ALLOWFS" val="0"/>
  <p:tag name="ORIGWIDTH" val="200"/>
  <p:tag name="PICTUREFILESIZE" val="7562"/>
</p:tagLst>
</file>

<file path=ppt/tags/tag3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hsGPA}=4.38 &gt; c_{0.01} = 2.58 \]&#10;\end{document}&#10;"/>
  <p:tag name="FILENAME" val="TP_tmp"/>
  <p:tag name="FORMAT" val="pngmono"/>
  <p:tag name="RES" val="1200"/>
  <p:tag name="BLEND" val="0"/>
  <p:tag name="TRANSPARENT" val="0"/>
  <p:tag name="TBUG" val="0"/>
  <p:tag name="ALLOWFS" val="0"/>
  <p:tag name="ORIGWIDTH" val="288"/>
  <p:tag name="PICTUREFILESIZE" val="13058"/>
</p:tagLst>
</file>

<file path=ppt/tags/tag3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ACT}=1.36 &lt; c_{0.10} = 1.645 \]&#10;\end{document}&#10;"/>
  <p:tag name="FILENAME" val="TP_tmp"/>
  <p:tag name="FORMAT" val="pngmono"/>
  <p:tag name="RES" val="1200"/>
  <p:tag name="BLEND" val="0"/>
  <p:tag name="TRANSPARENT" val="0"/>
  <p:tag name="TBUG" val="0"/>
  <p:tag name="ALLOWFS" val="0"/>
  <p:tag name="ORIGWIDTH" val="281"/>
  <p:tag name="PICTUREFILESIZE" val="11766"/>
</p:tagLst>
</file>

<file path=ppt/tags/tag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 \beta_j=0 \]&#10;\end{document}&#10;"/>
  <p:tag name="FILENAME" val="TP_tmp"/>
  <p:tag name="FORMAT" val="pngmono"/>
  <p:tag name="RES" val="1200"/>
  <p:tag name="BLEND" val="0"/>
  <p:tag name="TRANSPARENT" val="0"/>
  <p:tag name="TBUG" val="0"/>
  <p:tag name="ALLOWFS" val="0"/>
  <p:tag name="ORIGWIDTH" val="118"/>
  <p:tag name="PICTUREFILESIZE" val="4561"/>
</p:tagLst>
</file>

<file path=ppt/tags/tag4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skipped}|=|-3.19| &gt; c_{0.01} = 2.58 \]&#10;\end{document}&#10;"/>
  <p:tag name="FILENAME" val="TP_tmp"/>
  <p:tag name="FORMAT" val="pngmono"/>
  <p:tag name="RES" val="1200"/>
  <p:tag name="BLEND" val="0"/>
  <p:tag name="TRANSPARENT" val="0"/>
  <p:tag name="TBUG" val="0"/>
  <p:tag name="ALLOWFS" val="0"/>
  <p:tag name="ORIGWIDTH" val="335"/>
  <p:tag name="PICTUREFILESIZE" val="14883"/>
</p:tagLst>
</file>

<file path=ppt/tags/tag4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ratio| &gt; 1.645   \]&#10;\end{document}&#10;"/>
  <p:tag name="FILENAME" val="TP_tmp"/>
  <p:tag name="FORMAT" val="pngmono"/>
  <p:tag name="RES" val="1200"/>
  <p:tag name="BLEND" val="0"/>
  <p:tag name="TRANSPARENT" val="0"/>
  <p:tag name="TBUG" val="0"/>
  <p:tag name="ALLOWFS" val="0"/>
  <p:tag name="ORIGWIDTH" val="172"/>
  <p:tag name="PICTUREFILESIZE" val="7901"/>
</p:tagLst>
</file>

<file path=ppt/tags/tag4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ratio| &gt; 1.96  \]&#10;\end{document}&#10;"/>
  <p:tag name="FILENAME" val="TP_tmp"/>
  <p:tag name="FORMAT" val="pngmono"/>
  <p:tag name="RES" val="1200"/>
  <p:tag name="BLEND" val="0"/>
  <p:tag name="TRANSPARENT" val="0"/>
  <p:tag name="TBUG" val="0"/>
  <p:tag name="ALLOWFS" val="0"/>
  <p:tag name="ORIGWIDTH" val="160"/>
  <p:tag name="PICTUREFILESIZE" val="7485"/>
</p:tagLst>
</file>

<file path=ppt/tags/tag4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ratio| &gt; 2.576  \]&#10;\end{document}&#10;"/>
  <p:tag name="FILENAME" val="TP_tmp"/>
  <p:tag name="FORMAT" val="pngmono"/>
  <p:tag name="RES" val="1200"/>
  <p:tag name="BLEND" val="0"/>
  <p:tag name="TRANSPARENT" val="0"/>
  <p:tag name="TBUG" val="0"/>
  <p:tag name="ALLOWFS" val="0"/>
  <p:tag name="ORIGWIDTH" val="172"/>
  <p:tag name="PICTUREFILESIZE" val="8308"/>
</p:tagLst>
</file>

<file path=ppt/tags/tag4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 \beta_j=a_j \]&#10;\end{document}&#10;"/>
  <p:tag name="FILENAME" val="TP_tmp"/>
  <p:tag name="FORMAT" val="pngmono"/>
  <p:tag name="RES" val="1200"/>
  <p:tag name="BLEND" val="0"/>
  <p:tag name="TRANSPARENT" val="0"/>
  <p:tag name="TBUG" val="0"/>
  <p:tag name="ALLOWFS" val="0"/>
  <p:tag name="ORIGWIDTH" val="125"/>
  <p:tag name="PICTUREFILESIZE" val="5124"/>
</p:tagLst>
</file>

<file path=ppt/tags/tag4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t=\frac{(estimate - hypothesized\ value)}{standard\ error}=\frac{(\hat \beta_j - a_j)}{se(\hat \beta_j)} \]&#10;\end{document}&#10;"/>
  <p:tag name="FILENAME" val="TP_tmp"/>
  <p:tag name="FORMAT" val="pngmono"/>
  <p:tag name="RES" val="1200"/>
  <p:tag name="BLEND" val="0"/>
  <p:tag name="TRANSPARENT" val="0"/>
  <p:tag name="TBUG" val="0"/>
  <p:tag name="ALLOWFS" val="0"/>
  <p:tag name="ORIGWIDTH" val="466"/>
  <p:tag name="PICTUREFILESIZE" val="39104"/>
</p:tagLst>
</file>

<file path=ppt/tags/tag46.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crime) = -\underset{\displaystyle(1.03)}{\phantom{(}6.63\phantom{)}} + \underset{\displaystyle(0.11)}{\phantom{(}1.27\phantom{)}} \log(enroll)  \]&#10;\end{document}&#10;"/>
  <p:tag name="FILENAME" val="TP_tmp"/>
  <p:tag name="FORMAT" val="pngmono"/>
  <p:tag name="RES" val="1200"/>
  <p:tag name="BLEND" val="0"/>
  <p:tag name="TRANSPARENT" val="0"/>
  <p:tag name="TBUG" val="0"/>
  <p:tag name="ALLOWFS" val="0"/>
  <p:tag name="ORIGWIDTH" val="411"/>
  <p:tag name="PICTUREFILESIZE" val="27955"/>
</p:tagLst>
</file>

<file path=ppt/tags/tag4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97,\ R^2 = .585 \]&#10;\end{document}&#10;"/>
  <p:tag name="FILENAME" val="TP_tmp"/>
  <p:tag name="FORMAT" val="pngmono"/>
  <p:tag name="RES" val="1200"/>
  <p:tag name="BLEND" val="0"/>
  <p:tag name="TRANSPARENT" val="0"/>
  <p:tag name="TBUG" val="0"/>
  <p:tag name="ALLOWFS" val="0"/>
  <p:tag name="ORIGWIDTH" val="186"/>
  <p:tag name="PICTUREFILESIZE" val="8106"/>
</p:tagLst>
</file>

<file path=ppt/tags/tag4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log(enroll)}=1,\ H_1:\beta_{\log(enroll)}\neq 1 \]&#10;\end{document}&#10;"/>
  <p:tag name="FILENAME" val="TP_tmp"/>
  <p:tag name="FORMAT" val="pngmono"/>
  <p:tag name="RES" val="1200"/>
  <p:tag name="BLEND" val="0"/>
  <p:tag name="TRANSPARENT" val="0"/>
  <p:tag name="TBUG" val="0"/>
  <p:tag name="ALLOWFS" val="0"/>
  <p:tag name="ORIGWIDTH" val="397"/>
  <p:tag name="PICTUREFILESIZE" val="18168"/>
</p:tagLst>
</file>

<file path=ppt/tags/tag4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 = (1.27-1)/.11 \approx 2.45 &gt; 1.96 = c_{0.05} \]&#10;\end{document}&#10;"/>
  <p:tag name="FILENAME" val="TP_tmp"/>
  <p:tag name="FORMAT" val="pngmono"/>
  <p:tag name="RES" val="1200"/>
  <p:tag name="BLEND" val="0"/>
  <p:tag name="TRANSPARENT" val="0"/>
  <p:tag name="TBUG" val="0"/>
  <p:tag name="ALLOWFS" val="0"/>
  <p:tag name="ORIGWIDTH" val="397"/>
  <p:tag name="PICTUREFILESIZE" val="15873"/>
</p:tagLst>
</file>

<file path=ppt/tags/tag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hat \beta_j} = \frac{\hat \beta_j}{se(\hat \beta_j)} \]&#10;\end{document}&#10;"/>
  <p:tag name="FILENAME" val="TP_tmp"/>
  <p:tag name="FORMAT" val="pngmono"/>
  <p:tag name="RES" val="1200"/>
  <p:tag name="BLEND" val="0"/>
  <p:tag name="TRANSPARENT" val="0"/>
  <p:tag name="TBUG" val="0"/>
  <p:tag name="ALLOWFS" val="0"/>
  <p:tag name="ORIGWIDTH" val="117"/>
  <p:tag name="PICTUREFILESIZE" val="10270"/>
</p:tagLst>
</file>

<file path=ppt/tags/tag5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t-ratio| &gt; 1.85) = 2(.0.359)=.0718 \]&#10;\end{document}&#10;"/>
  <p:tag name="FILENAME" val="TP_tmp"/>
  <p:tag name="FORMAT" val="pngmono"/>
  <p:tag name="RES" val="1200"/>
  <p:tag name="BLEND" val="0"/>
  <p:tag name="TRANSPARENT" val="0"/>
  <p:tag name="TBUG" val="0"/>
  <p:tag name="ALLOWFS" val="0"/>
  <p:tag name="ORIGWIDTH" val="408"/>
  <p:tag name="PICTUREFILESIZE" val="19308"/>
</p:tagLst>
</file>

<file path=ppt/tags/tag5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left(\underbrace{\hat \beta_j - c_{0.05} \cdot se(\hat \beta_j)} \leq \beta_j \leq \underbrace{\hat \beta_j + c_{0.05} \cdot se(\hat \beta_j)}\right)=0.95\]&#10;\end{document}&#10;"/>
  <p:tag name="FILENAME" val="TP_tmp"/>
  <p:tag name="FORMAT" val="pngmono"/>
  <p:tag name="RES" val="1200"/>
  <p:tag name="BLEND" val="0"/>
  <p:tag name="TRANSPARENT" val="0"/>
  <p:tag name="TBUG" val="0"/>
  <p:tag name="ALLOWFS" val="0"/>
  <p:tag name="ORIGWIDTH" val="529"/>
  <p:tag name="PICTUREFILESIZE" val="32074"/>
</p:tagLst>
</file>

<file path=ppt/tags/tag5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left(\hat \beta_j - c_{0.01} \cdot se(\hat \beta_j) \leq \beta_j \leq \hat \beta_j + c_{0.01} \cdot se(\hat \beta_j)\right)=0.99\]&#10;\end{document}&#10;"/>
  <p:tag name="FILENAME" val="TP_tmp"/>
  <p:tag name="FORMAT" val="pngmono"/>
  <p:tag name="RES" val="1200"/>
  <p:tag name="BLEND" val="0"/>
  <p:tag name="TRANSPARENT" val="0"/>
  <p:tag name="TBUG" val="0"/>
  <p:tag name="ALLOWFS" val="0"/>
  <p:tag name="ORIGWIDTH" val="525"/>
  <p:tag name="PICTUREFILESIZE" val="27465"/>
</p:tagLst>
</file>

<file path=ppt/tags/tag5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left(\hat \beta_j - c_{0.10} \cdot se(\hat \beta_j) \leq \beta_j \leq \hat \beta_j + c_{0.10} \cdot se(\hat \beta_j)\right)=0.90\]&#10;\end{document}&#10;"/>
  <p:tag name="FILENAME" val="TP_tmp"/>
  <p:tag name="FORMAT" val="pngmono"/>
  <p:tag name="RES" val="1200"/>
  <p:tag name="BLEND" val="0"/>
  <p:tag name="TRANSPARENT" val="0"/>
  <p:tag name="TBUG" val="0"/>
  <p:tag name="ALLOWFS" val="0"/>
  <p:tag name="ORIGWIDTH" val="525"/>
  <p:tag name="PICTUREFILESIZE" val="27107"/>
</p:tagLst>
</file>

<file path=ppt/tags/tag5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a_j \notin interval \ \Rightarrow\]&#10;\end{document}&#10;"/>
  <p:tag name="FILENAME" val="TP_tmp"/>
  <p:tag name="FORMAT" val="pngmono"/>
  <p:tag name="RES" val="1200"/>
  <p:tag name="BLEND" val="0"/>
  <p:tag name="TRANSPARENT" val="0"/>
  <p:tag name="TBUG" val="0"/>
  <p:tag name="ALLOWFS" val="0"/>
  <p:tag name="ORIGWIDTH" val="156"/>
  <p:tag name="PICTUREFILESIZE" val="8423"/>
</p:tagLst>
</file>

<file path=ppt/tags/tag5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j\neq 0 \]&#10;\end{document}&#10;"/>
  <p:tag name="FILENAME" val="TP_tmp"/>
  <p:tag name="FORMAT" val="pngmono"/>
  <p:tag name="RES" val="1200"/>
  <p:tag name="BLEND" val="0"/>
  <p:tag name="TRANSPARENT" val="0"/>
  <p:tag name="TBUG" val="0"/>
  <p:tag name="ALLOWFS" val="0"/>
  <p:tag name="ORIGWIDTH" val="109"/>
  <p:tag name="PICTUREFILESIZE" val="4710"/>
</p:tagLst>
</file>

<file path=ppt/tags/tag5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P\left(\hat \beta_j - c_{0.05} \cdot se(\hat \beta_j) \leq \beta_j \leq \hat \beta_j + c_{0.05} \cdot se(\hat \beta_j)\right)=0.95\]&#10;\end{document}&#10;"/>
  <p:tag name="FILENAME" val="TP_tmp"/>
  <p:tag name="FORMAT" val="pngmono"/>
  <p:tag name="RES" val="1200"/>
  <p:tag name="BLEND" val="0"/>
  <p:tag name="TRANSPARENT" val="0"/>
  <p:tag name="TBUG" val="0"/>
  <p:tag name="ALLOWFS" val="0"/>
  <p:tag name="ORIGWIDTH" val="525"/>
  <p:tag name="PICTUREFILESIZE" val="27932"/>
</p:tagLst>
</file>

<file path=ppt/tags/tag5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c_{0.01}=2.576, c_{0.05}=1.96, c_{0.10} = 1.645 \]&#10;\end{document}&#10;"/>
  <p:tag name="FILENAME" val="TP_tmp"/>
  <p:tag name="FORMAT" val="pngmono"/>
  <p:tag name="RES" val="1200"/>
  <p:tag name="BLEND" val="0"/>
  <p:tag name="TRANSPARENT" val="0"/>
  <p:tag name="TBUG" val="0"/>
  <p:tag name="ALLOWFS" val="0"/>
  <p:tag name="ORIGWIDTH" val="401"/>
  <p:tag name="PICTUREFILESIZE" val="16251"/>
</p:tagLst>
</file>

<file path=ppt/tags/tag5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j=a_j \]&#10;\end{document}&#10;"/>
  <p:tag name="FILENAME" val="TP_tmp"/>
  <p:tag name="FORMAT" val="pngmono"/>
  <p:tag name="RES" val="1200"/>
  <p:tag name="BLEND" val="0"/>
  <p:tag name="TRANSPARENT" val="0"/>
  <p:tag name="TBUG" val="0"/>
  <p:tag name="ALLOWFS" val="0"/>
  <p:tag name="ORIGWIDTH" val="116"/>
  <p:tag name="PICTUREFILESIZE" val="4984"/>
</p:tagLst>
</file>

<file path=ppt/tags/tag59.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rd) = -\underset{\displaystyle\phantom{4}(.47)}{\phantom{(}4.38\phantom{)}} + \underset{\displaystyle\phantom{1}(.060)}{\phantom{(}1.084\phantom{)}} \log (sales) + \underset{\displaystyle(.0217)}{\phantom{(}.0218\phantom{)}} profmarg\]&#10;\end{document}&#10;"/>
  <p:tag name="FILENAME" val="TP_tmp"/>
  <p:tag name="FORMAT" val="pngmono"/>
  <p:tag name="RES" val="1200"/>
  <p:tag name="BLEND" val="0"/>
  <p:tag name="TRANSPARENT" val="0"/>
  <p:tag name="TBUG" val="0"/>
  <p:tag name="ALLOWFS" val="0"/>
  <p:tag name="ORIGWIDTH" val="560"/>
  <p:tag name="PICTUREFILESIZE" val="40394"/>
</p:tagLst>
</file>

<file path=ppt/tags/tag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_{\hat \beta_j} = {\hat \beta_j}/{se(\hat \beta_j)}&#10;= ({\hat \beta_j-\beta_j})/{se(\hat \beta_j)} \sim t_{n-k-1} \]&#10;\end{document}&#10;"/>
  <p:tag name="FILENAME" val="TP_tmp"/>
  <p:tag name="FORMAT" val="pngmono"/>
  <p:tag name="RES" val="1200"/>
  <p:tag name="BLEND" val="0"/>
  <p:tag name="TRANSPARENT" val="0"/>
  <p:tag name="TBUG" val="0"/>
  <p:tag name="ALLOWFS" val="0"/>
  <p:tag name="ORIGWIDTH" val="425"/>
  <p:tag name="PICTUREFILESIZE" val="24426"/>
</p:tagLst>
</file>

<file path=ppt/tags/tag6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32,\ R^2 = .918,\ df= 32-2-1 = 29 \ \Rightarrow \  c_{0.05} = 2.045 \]&#10;\end{document}&#10;"/>
  <p:tag name="FILENAME" val="TP_tmp"/>
  <p:tag name="FORMAT" val="pngmono"/>
  <p:tag name="RES" val="1200"/>
  <p:tag name="BLEND" val="0"/>
  <p:tag name="TRANSPARENT" val="0"/>
  <p:tag name="TBUG" val="0"/>
  <p:tag name="ALLOWFS" val="0"/>
  <p:tag name="ORIGWIDTH" val="563"/>
  <p:tag name="PICTUREFILESIZE" val="22684"/>
</p:tagLst>
</file>

<file path=ppt/tags/tag6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1.084\pm 2.045(.060) \]&#10;\end{document}&#10;"/>
  <p:tag name="FILENAME" val="TP_tmp"/>
  <p:tag name="FORMAT" val="pngmono"/>
  <p:tag name="RES" val="1200"/>
  <p:tag name="BLEND" val="0"/>
  <p:tag name="TRANSPARENT" val="0"/>
  <p:tag name="TBUG" val="0"/>
  <p:tag name="ALLOWFS" val="0"/>
  <p:tag name="ORIGWIDTH" val="196"/>
  <p:tag name="PICTUREFILESIZE" val="9495"/>
</p:tagLst>
</file>

<file path=ppt/tags/tag6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961, 1.21) \]&#10;\end{document}&#10;"/>
  <p:tag name="FILENAME" val="TP_tmp"/>
  <p:tag name="FORMAT" val="pngmono"/>
  <p:tag name="RES" val="1200"/>
  <p:tag name="BLEND" val="0"/>
  <p:tag name="TRANSPARENT" val="0"/>
  <p:tag name="TBUG" val="0"/>
  <p:tag name="ALLOWFS" val="0"/>
  <p:tag name="ORIGWIDTH" val="137"/>
  <p:tag name="PICTUREFILESIZE" val="6004"/>
</p:tagLst>
</file>

<file path=ppt/tags/tag6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0217\pm 2.045(.0218) \]&#10;\end{document}&#10;"/>
  <p:tag name="FILENAME" val="TP_tmp"/>
  <p:tag name="FORMAT" val="pngmono"/>
  <p:tag name="RES" val="1200"/>
  <p:tag name="BLEND" val="0"/>
  <p:tag name="TRANSPARENT" val="0"/>
  <p:tag name="TBUG" val="0"/>
  <p:tag name="ALLOWFS" val="0"/>
  <p:tag name="ORIGWIDTH" val="208"/>
  <p:tag name="PICTUREFILESIZE" val="8995"/>
</p:tagLst>
</file>

<file path=ppt/tags/tag6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0045,.0479) \]&#10;\end{document}&#10;"/>
  <p:tag name="FILENAME" val="TP_tmp"/>
  <p:tag name="FORMAT" val="pngmono"/>
  <p:tag name="RES" val="1200"/>
  <p:tag name="BLEND" val="0"/>
  <p:tag name="TRANSPARENT" val="0"/>
  <p:tag name="TBUG" val="0"/>
  <p:tag name="ALLOWFS" val="0"/>
  <p:tag name="ORIGWIDTH" val="179"/>
  <p:tag name="PICTUREFILESIZE" val="7869"/>
</p:tagLst>
</file>

<file path=ppt/tags/tag6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log(wage) = \beta_0 + \beta_1 jc + \beta_2 univ + \beta_3 exper + u \]&#10;\end{document}&#10;"/>
  <p:tag name="FILENAME" val="TP_tmp"/>
  <p:tag name="FORMAT" val="pngmono"/>
  <p:tag name="RES" val="1200"/>
  <p:tag name="BLEND" val="0"/>
  <p:tag name="TRANSPARENT" val="0"/>
  <p:tag name="TBUG" val="0"/>
  <p:tag name="ALLOWFS" val="0"/>
  <p:tag name="ORIGWIDTH" val="458"/>
  <p:tag name="PICTUREFILESIZE" val="22430"/>
</p:tagLst>
</file>

<file path=ppt/tags/tag6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t = \frac{\hat \beta_1 - \hat \beta_2}{se(\hat \beta_1 - \hat \beta_2)} \]&#10;\end{document}&#10;"/>
  <p:tag name="FILENAME" val="TP_tmp"/>
  <p:tag name="FORMAT" val="pngmono"/>
  <p:tag name="RES" val="1200"/>
  <p:tag name="BLEND" val="0"/>
  <p:tag name="TRANSPARENT" val="0"/>
  <p:tag name="TBUG" val="0"/>
  <p:tag name="ALLOWFS" val="0"/>
  <p:tag name="ORIGWIDTH" val="150"/>
  <p:tag name="PICTUREFILESIZE" val="12596"/>
</p:tagLst>
</file>

<file path=ppt/tags/tag6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1 -  \beta_2=0 \]&#10;\end{document}&#10;"/>
  <p:tag name="FILENAME" val="TP_tmp"/>
  <p:tag name="FORMAT" val="pngmono"/>
  <p:tag name="RES" val="1200"/>
  <p:tag name="BLEND" val="0"/>
  <p:tag name="TRANSPARENT" val="0"/>
  <p:tag name="TBUG" val="0"/>
  <p:tag name="ALLOWFS" val="0"/>
  <p:tag name="ORIGWIDTH" val="160"/>
  <p:tag name="PICTUREFILESIZE" val="6345"/>
</p:tagLst>
</file>

<file path=ppt/tags/tag6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1 - \beta_2&lt;0 \]&#10;\end{document}&#10;"/>
  <p:tag name="FILENAME" val="TP_tmp"/>
  <p:tag name="FORMAT" val="pngmono"/>
  <p:tag name="RES" val="1200"/>
  <p:tag name="BLEND" val="0"/>
  <p:tag name="TRANSPARENT" val="0"/>
  <p:tag name="TBUG" val="0"/>
  <p:tag name="ALLOWFS" val="0"/>
  <p:tag name="ORIGWIDTH" val="157"/>
  <p:tag name="PICTUREFILESIZE" val="6377"/>
</p:tagLst>
</file>

<file path=ppt/tags/tag6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se(\hat \beta_1 - \hat \beta_2)= \sqrt{\widehat{Var}(\hat \beta_1 - \hat \beta_2)} = \sqrt{\widehat{Var}(\hat \beta_1) +\widehat{Var}(\hat \beta_2) - 2\widehat{Cov}(\hat \beta_1,\hat \beta_2)} \]&#10;\end{document}&#10;"/>
  <p:tag name="FILENAME" val="TP_tmp"/>
  <p:tag name="FORMAT" val="pngmono"/>
  <p:tag name="RES" val="1200"/>
  <p:tag name="BLEND" val="0"/>
  <p:tag name="TRANSPARENT" val="0"/>
  <p:tag name="TBUG" val="0"/>
  <p:tag name="ALLOWFS" val="0"/>
  <p:tag name="ORIGWIDTH" val="664"/>
  <p:tag name="PICTUREFILESIZE" val="35242"/>
</p:tagLst>
</file>

<file path=ppt/tags/tag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j=0 \]&#10;\end{document}&#10;"/>
  <p:tag name="FILENAME" val="TP_tmp"/>
  <p:tag name="FORMAT" val="pngmono"/>
  <p:tag name="RES" val="1200"/>
  <p:tag name="BLEND" val="0"/>
  <p:tag name="TRANSPARENT" val="0"/>
  <p:tag name="TBUG" val="0"/>
  <p:tag name="ALLOWFS" val="0"/>
  <p:tag name="ORIGWIDTH" val="109"/>
  <p:tag name="PICTUREFILESIZE" val="4512"/>
</p:tagLst>
</file>

<file path=ppt/tags/tag7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theta_1=0 \]&#10;\end{document}&#10;"/>
  <p:tag name="FILENAME" val="TP_tmp"/>
  <p:tag name="FORMAT" val="pngmono"/>
  <p:tag name="RES" val="1200"/>
  <p:tag name="BLEND" val="0"/>
  <p:tag name="TRANSPARENT" val="0"/>
  <p:tag name="TBUG" val="0"/>
  <p:tag name="ALLOWFS" val="0"/>
  <p:tag name="ORIGWIDTH" val="110"/>
  <p:tag name="PICTUREFILESIZE" val="3971"/>
</p:tagLst>
</file>

<file path=ppt/tags/tag7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theta_1&lt;0 \]&#10;\end{document}&#10;"/>
  <p:tag name="FILENAME" val="TP_tmp"/>
  <p:tag name="FORMAT" val="pngmono"/>
  <p:tag name="RES" val="1200"/>
  <p:tag name="BLEND" val="0"/>
  <p:tag name="TRANSPARENT" val="0"/>
  <p:tag name="TBUG" val="0"/>
  <p:tag name="ALLOWFS" val="0"/>
  <p:tag name="ORIGWIDTH" val="106"/>
  <p:tag name="PICTUREFILESIZE" val="3975"/>
</p:tagLst>
</file>

<file path=ppt/tags/tag7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log(wage) = \beta_0 + (\theta_1 + \beta_2) jc + \beta_2 univ + \beta_3 exper + u \]&#10;\end{document}&#10;"/>
  <p:tag name="FILENAME" val="TP_tmp"/>
  <p:tag name="FORMAT" val="pngmono"/>
  <p:tag name="RES" val="1200"/>
  <p:tag name="BLEND" val="0"/>
  <p:tag name="TRANSPARENT" val="0"/>
  <p:tag name="TBUG" val="0"/>
  <p:tag name="ALLOWFS" val="0"/>
  <p:tag name="ORIGWIDTH" val="479"/>
  <p:tag name="PICTUREFILESIZE" val="26430"/>
</p:tagLst>
</file>

<file path=ppt/tags/tag7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 \beta_0 + \theta_1  jc + \beta_2 {(jc + univ)} + \beta_3 exper + u \]&#10;\end{document}&#10;"/>
  <p:tag name="FILENAME" val="TP_tmp"/>
  <p:tag name="FORMAT" val="pngmono"/>
  <p:tag name="RES" val="1200"/>
  <p:tag name="BLEND" val="0"/>
  <p:tag name="TRANSPARENT" val="0"/>
  <p:tag name="TBUG" val="0"/>
  <p:tag name="ALLOWFS" val="0"/>
  <p:tag name="ORIGWIDTH" val="420"/>
  <p:tag name="PICTUREFILESIZE" val="19746"/>
</p:tagLst>
</file>

<file path=ppt/tags/tag7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theta_1 = \beta_1 - \beta_2 \]&#10;\end{document}&#10;"/>
  <p:tag name="FILENAME" val="TP_tmp"/>
  <p:tag name="FORMAT" val="pngmono"/>
  <p:tag name="RES" val="1200"/>
  <p:tag name="BLEND" val="0"/>
  <p:tag name="TRANSPARENT" val="0"/>
  <p:tag name="TBUG" val="0"/>
  <p:tag name="ALLOWFS" val="0"/>
  <p:tag name="ORIGWIDTH" val="121"/>
  <p:tag name="PICTUREFILESIZE" val="5000"/>
</p:tagLst>
</file>

<file path=ppt/tags/tag75.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wage) = \underset{\displaystyle\phantom{1}(.021)}{\phantom{(}1.472\phantom{)}} - \underset{\displaystyle(.0069)}{\phantom{(}.0102\phantom{)}} jc + \underset{\displaystyle(.0023)}{\phantom{(}.0769\phantom{)}} totcoll + \underset{\displaystyle(.0002)}{\phantom{(}.0049\phantom{)}} exper \]&#10;\end{document}&#10;"/>
  <p:tag name="FILENAME" val="TP_tmp"/>
  <p:tag name="FORMAT" val="pngmono"/>
  <p:tag name="RES" val="1200"/>
  <p:tag name="BLEND" val="0"/>
  <p:tag name="TRANSPARENT" val="0"/>
  <p:tag name="TBUG" val="0"/>
  <p:tag name="ALLOWFS" val="0"/>
  <p:tag name="ORIGWIDTH" val="608"/>
  <p:tag name="PICTUREFILESIZE" val="46435"/>
</p:tagLst>
</file>

<file path=ppt/tags/tag7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6,763,\ R^2 = .222 \]&#10;\end{document}&#10;"/>
  <p:tag name="FILENAME" val="TP_tmp"/>
  <p:tag name="FORMAT" val="pngmono"/>
  <p:tag name="RES" val="1200"/>
  <p:tag name="BLEND" val="0"/>
  <p:tag name="TRANSPARENT" val="0"/>
  <p:tag name="TBUG" val="0"/>
  <p:tag name="ALLOWFS" val="0"/>
  <p:tag name="ORIGWIDTH" val="220"/>
  <p:tag name="PICTUREFILESIZE" val="9654"/>
</p:tagLst>
</file>

<file path=ppt/tags/tag77.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t= -.0102/.0069=-1.48 \]&#10;\end{document}&#10;"/>
  <p:tag name="FILENAME" val="TP_tmp"/>
  <p:tag name="FORMAT" val="pngmono"/>
  <p:tag name="RES" val="1200"/>
  <p:tag name="BLEND" val="0"/>
  <p:tag name="TRANSPARENT" val="0"/>
  <p:tag name="TBUG" val="0"/>
  <p:tag name="ALLOWFS" val="0"/>
  <p:tag name="ORIGWIDTH" val="266"/>
  <p:tag name="PICTUREFILESIZE" val="10377"/>
</p:tagLst>
</file>

<file path=ppt/tags/tag7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p-value = P(t-ratio &lt; -1.48)=.070\]&#10;\end{document}&#10;"/>
  <p:tag name="FILENAME" val="TP_tmp"/>
  <p:tag name="FORMAT" val="pngmono"/>
  <p:tag name="RES" val="1200"/>
  <p:tag name="BLEND" val="0"/>
  <p:tag name="TRANSPARENT" val="0"/>
  <p:tag name="TBUG" val="0"/>
  <p:tag name="ALLOWFS" val="0"/>
  <p:tag name="ORIGWIDTH" val="395"/>
  <p:tag name="PICTUREFILESIZE" val="16426"/>
</p:tagLst>
</file>

<file path=ppt/tags/tag7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0102\pm 1.96(.0069)=(-.0237,.0003)\]&#10;\end{document}&#10;"/>
  <p:tag name="FILENAME" val="TP_tmp"/>
  <p:tag name="FORMAT" val="pngmono"/>
  <p:tag name="RES" val="1200"/>
  <p:tag name="BLEND" val="0"/>
  <p:tag name="TRANSPARENT" val="0"/>
  <p:tag name="TBUG" val="0"/>
  <p:tag name="ALLOWFS" val="0"/>
  <p:tag name="ORIGWIDTH" val="400"/>
  <p:tag name="PICTUREFILESIZE" val="16832"/>
</p:tagLst>
</file>

<file path=ppt/tags/tag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beta_j&gt;0 \]&#10;\end{document}&#10;"/>
  <p:tag name="FILENAME" val="TP_tmp"/>
  <p:tag name="FORMAT" val="pngmono"/>
  <p:tag name="RES" val="1200"/>
  <p:tag name="BLEND" val="0"/>
  <p:tag name="TRANSPARENT" val="0"/>
  <p:tag name="TBUG" val="0"/>
  <p:tag name="ALLOWFS" val="0"/>
  <p:tag name="ORIGWIDTH" val="106"/>
  <p:tag name="PICTUREFILESIZE" val="4698"/>
</p:tagLst>
</file>

<file path=ppt/tags/tag8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log(salary) = \beta_0 + \beta_1 years + \beta_2 gamesyr \]&#10;\end{document}&#10;"/>
  <p:tag name="FILENAME" val="TP_tmp"/>
  <p:tag name="FORMAT" val="pngmono"/>
  <p:tag name="RES" val="1200"/>
  <p:tag name="BLEND" val="0"/>
  <p:tag name="TRANSPARENT" val="0"/>
  <p:tag name="TBUG" val="0"/>
  <p:tag name="ALLOWFS" val="0"/>
  <p:tag name="ORIGWIDTH" val="397"/>
  <p:tag name="PICTUREFILESIZE" val="21487"/>
</p:tagLst>
</file>

<file path=ppt/tags/tag8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beta_3 bavg +\beta_4 hrunsyr + \beta_5 rbisyr + u \]&#10;\end{document}&#10;"/>
  <p:tag name="FILENAME" val="TP_tmp"/>
  <p:tag name="FORMAT" val="pngmono"/>
  <p:tag name="RES" val="1200"/>
  <p:tag name="BLEND" val="0"/>
  <p:tag name="TRANSPARENT" val="0"/>
  <p:tag name="TBUG" val="0"/>
  <p:tag name="ALLOWFS" val="0"/>
  <p:tag name="ORIGWIDTH" val="362"/>
  <p:tag name="PICTUREFILESIZE" val="18461"/>
</p:tagLst>
</file>

<file path=ppt/tags/tag8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beta_3=0, \beta_4=0, \beta_5=0 \]&#10;\end{document}&#10;"/>
  <p:tag name="FILENAME" val="TP_tmp"/>
  <p:tag name="FORMAT" val="pngmono"/>
  <p:tag name="RES" val="1200"/>
  <p:tag name="BLEND" val="0"/>
  <p:tag name="TRANSPARENT" val="0"/>
  <p:tag name="TBUG" val="0"/>
  <p:tag name="ALLOWFS" val="0"/>
  <p:tag name="ORIGWIDTH" val="262"/>
  <p:tag name="PICTUREFILESIZE" val="10595"/>
</p:tagLst>
</file>

<file path=ppt/tags/tag8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1: H_0\ {\rm is\ not\ true} \]&#10;\end{document}&#10;"/>
  <p:tag name="FILENAME" val="TP_tmp"/>
  <p:tag name="FORMAT" val="pngmono"/>
  <p:tag name="RES" val="1200"/>
  <p:tag name="BLEND" val="0"/>
  <p:tag name="TRANSPARENT" val="0"/>
  <p:tag name="TBUG" val="0"/>
  <p:tag name="ALLOWFS" val="0"/>
  <p:tag name="ORIGWIDTH" val="188"/>
  <p:tag name="PICTUREFILESIZE" val="6831"/>
</p:tagLst>
</file>

<file path=ppt/tags/tag84.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salary) = \underset{\displaystyle\phantom{1}(0.29)}{\phantom{(}11.19\phantom{)}} + \underset{\displaystyle(.0121)}{\phantom{(}.0689\phantom{)}} years + \underset{\displaystyle(.0026)}{\phantom{(}.0126\phantom{)}} gamesyr\]&#10;\end{document}&#10;"/>
  <p:tag name="FILENAME" val="TP_tmp"/>
  <p:tag name="FORMAT" val="pngmono"/>
  <p:tag name="RES" val="1200"/>
  <p:tag name="BLEND" val="0"/>
  <p:tag name="TRANSPARENT" val="0"/>
  <p:tag name="TBUG" val="0"/>
  <p:tag name="ALLOWFS" val="0"/>
  <p:tag name="ORIGWIDTH" val="534"/>
  <p:tag name="PICTUREFILESIZE" val="40232"/>
</p:tagLst>
</file>

<file path=ppt/tags/tag8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353,\ SSR = 183.186,\ R^2 = .6278\]&#10;\end{document}&#10;"/>
  <p:tag name="FILENAME" val="TP_tmp"/>
  <p:tag name="FORMAT" val="pngmono"/>
  <p:tag name="RES" val="1200"/>
  <p:tag name="BLEND" val="0"/>
  <p:tag name="TRANSPARENT" val="0"/>
  <p:tag name="TBUG" val="0"/>
  <p:tag name="ALLOWFS" val="0"/>
  <p:tag name="ORIGWIDTH" val="384"/>
  <p:tag name="PICTUREFILESIZE" val="18059"/>
</p:tagLst>
</file>

<file path=ppt/tags/tag86.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 \underset{\displaystyle(.00110)}{\phantom{(}.00098\phantom{)}} bavg+ \underset{\displaystyle(.0161)}{\phantom{(}.0144\phantom{)}} hrunsyr + \underset{\displaystyle(.0072)}{\phantom{(}.0108\phantom{)}} rbisyr\]&#10;\end{document}&#10;"/>
  <p:tag name="FILENAME" val="TP_tmp"/>
  <p:tag name="FORMAT" val="pngmono"/>
  <p:tag name="RES" val="1200"/>
  <p:tag name="BLEND" val="0"/>
  <p:tag name="TRANSPARENT" val="0"/>
  <p:tag name="TBUG" val="0"/>
  <p:tag name="ALLOWFS" val="0"/>
  <p:tag name="ORIGWIDTH" val="471"/>
  <p:tag name="PICTUREFILESIZE" val="35505"/>
</p:tagLst>
</file>

<file path=ppt/tags/tag87.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salary) = \underset{\displaystyle\phantom{1}(0.11)}{\phantom{(}11.22\phantom{)}} + \underset{\displaystyle(.0125)}{\phantom{(}.0713\phantom{)}} years + \underset{\displaystyle(.0013)}{\phantom{(}.0202\phantom{)}} gamesyr\]&#10;\end{document}&#10;"/>
  <p:tag name="FILENAME" val="TP_tmp"/>
  <p:tag name="FORMAT" val="pngmono"/>
  <p:tag name="RES" val="1200"/>
  <p:tag name="BLEND" val="0"/>
  <p:tag name="TRANSPARENT" val="0"/>
  <p:tag name="TBUG" val="0"/>
  <p:tag name="ALLOWFS" val="0"/>
  <p:tag name="ORIGWIDTH" val="534"/>
  <p:tag name="PICTUREFILESIZE" val="38169"/>
</p:tagLst>
</file>

<file path=ppt/tags/tag88.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n= 353,\ SSR = 198.311,\ R^2 = .5971\]&#10;\end{document}&#10;"/>
  <p:tag name="FILENAME" val="TP_tmp"/>
  <p:tag name="FORMAT" val="pngmono"/>
  <p:tag name="RES" val="1200"/>
  <p:tag name="BLEND" val="0"/>
  <p:tag name="TRANSPARENT" val="0"/>
  <p:tag name="TBUG" val="0"/>
  <p:tag name="ALLOWFS" val="0"/>
  <p:tag name="ORIGWIDTH" val="383"/>
  <p:tag name="PICTUREFILESIZE" val="16465"/>
</p:tagLst>
</file>

<file path=ppt/tags/tag89.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 \frac{(SSR_r - SSR_{ur})/q}{SSR_{ur}/(n-k-1)}\ \sim \ F_{q, n-k-1}\]&#10;\end{document}&#10;"/>
  <p:tag name="FILENAME" val="TP_tmp"/>
  <p:tag name="FORMAT" val="pngmono"/>
  <p:tag name="RES" val="1200"/>
  <p:tag name="BLEND" val="0"/>
  <p:tag name="TRANSPARENT" val="0"/>
  <p:tag name="TBUG" val="0"/>
  <p:tag name="ALLOWFS" val="0"/>
  <p:tag name="ORIGWIDTH" val="359"/>
  <p:tag name="PICTUREFILESIZE" val="25970"/>
</p:tagLst>
</file>

<file path=ppt/tags/tag9.xml><?xml version="1.0" encoding="utf-8"?>
<p:tagLst xmlns:a="http://schemas.openxmlformats.org/drawingml/2006/main" xmlns:r="http://schemas.openxmlformats.org/officeDocument/2006/relationships" xmlns:p="http://schemas.openxmlformats.org/presentationml/2006/main">
  <p:tag name="TEXPOINT" val="latex"/>
  <p:tag name="SOURCE" val="\documentclass{slides}&#10;\usepackage{amsmath}&#10;\pagestyle{empty}&#10;&#10;&#10;\begin{document}&#10;\[ \widehat{\log}(wage) = \underset{\displaystyle(.104)}{\phantom{(}.284\phantom{)}} + \underset{\displaystyle(.007)}{\phantom{(}.092\phantom{)}} educ + \underset{\displaystyle(.0017)}{\phantom{(}.0041\phantom{)}} exper + \underset{\displaystyle(.003)}{\phantom{(}.022\phantom{)}} tenure \]&#10;\end{document}&#10;"/>
  <p:tag name="FILENAME" val="TP_tmp"/>
  <p:tag name="FORMAT" val="pngmono"/>
  <p:tag name="RES" val="1200"/>
  <p:tag name="BLEND" val="0"/>
  <p:tag name="TRANSPARENT" val="0"/>
  <p:tag name="TBUG" val="0"/>
  <p:tag name="ALLOWFS" val="0"/>
  <p:tag name="ORIGWIDTH" val="602"/>
  <p:tag name="PICTUREFILESIZE" val="44099"/>
</p:tagLst>
</file>

<file path=ppt/tags/tag90.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 \frac{(198.311-183.186)/3}{183.186/(353-5-1)}\approx 9.55\]&#10;\end{document}&#10;"/>
  <p:tag name="FILENAME" val="TP_tmp"/>
  <p:tag name="FORMAT" val="pngmono"/>
  <p:tag name="RES" val="1200"/>
  <p:tag name="BLEND" val="0"/>
  <p:tag name="TRANSPARENT" val="0"/>
  <p:tag name="TBUG" val="0"/>
  <p:tag name="ALLOWFS" val="0"/>
  <p:tag name="ORIGWIDTH" val="348"/>
  <p:tag name="PICTUREFILESIZE" val="28149"/>
</p:tagLst>
</file>

<file path=ppt/tags/tag91.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 \sim F_{3,347} \ \Rightarrow \ c_{0.01} = 3.78  \]&#10;\end{document}&#10;"/>
  <p:tag name="FILENAME" val="TP_tmp"/>
  <p:tag name="FORMAT" val="pngmono"/>
  <p:tag name="RES" val="1200"/>
  <p:tag name="BLEND" val="0"/>
  <p:tag name="TRANSPARENT" val="0"/>
  <p:tag name="TBUG" val="0"/>
  <p:tag name="ALLOWFS" val="0"/>
  <p:tag name="ORIGWIDTH" val="272"/>
  <p:tag name="PICTUREFILESIZE" val="10882"/>
</p:tagLst>
</file>

<file path=ppt/tags/tag92.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P(F-statistic &gt; 9.55) = 0.000 \]&#10;\end{document}&#10;"/>
  <p:tag name="FILENAME" val="TP_tmp"/>
  <p:tag name="FORMAT" val="pngmono"/>
  <p:tag name="RES" val="1200"/>
  <p:tag name="BLEND" val="0"/>
  <p:tag name="TRANSPARENT" val="0"/>
  <p:tag name="TBUG" val="0"/>
  <p:tag name="ALLOWFS" val="0"/>
  <p:tag name="ORIGWIDTH" val="311"/>
  <p:tag name="PICTUREFILESIZE" val="14291"/>
</p:tagLst>
</file>

<file path=ppt/tags/tag93.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y= \beta_0 + \beta_1 x_{i1} + \beta_2 x_{i2} + \dots + \beta_k x_{ik} + u  \]&#10;\end{document}&#10;"/>
  <p:tag name="FILENAME" val="TP_tmp"/>
  <p:tag name="FORMAT" val="pngmono"/>
  <p:tag name="RES" val="1200"/>
  <p:tag name="BLEND" val="0"/>
  <p:tag name="TRANSPARENT" val="0"/>
  <p:tag name="TBUG" val="0"/>
  <p:tag name="ALLOWFS" val="0"/>
  <p:tag name="ORIGWIDTH" val="398"/>
  <p:tag name="PICTUREFILESIZE" val="16965"/>
</p:tagLst>
</file>

<file path=ppt/tags/tag94.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H_0: \beta_1 = \beta_2 = \dots = \beta_k =0  \]&#10;\end{document}&#10;"/>
  <p:tag name="FILENAME" val="TP_tmp"/>
  <p:tag name="FORMAT" val="pngmono"/>
  <p:tag name="RES" val="1200"/>
  <p:tag name="BLEND" val="0"/>
  <p:tag name="TRANSPARENT" val="0"/>
  <p:tag name="TBUG" val="0"/>
  <p:tag name="ALLOWFS" val="0"/>
  <p:tag name="ORIGWIDTH" val="274"/>
  <p:tag name="PICTUREFILESIZE" val="9340"/>
</p:tagLst>
</file>

<file path=ppt/tags/tag95.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y= \beta_0 + u  \]&#10;\end{document}&#10;"/>
  <p:tag name="FILENAME" val="TP_tmp"/>
  <p:tag name="FORMAT" val="pngmono"/>
  <p:tag name="RES" val="1200"/>
  <p:tag name="BLEND" val="0"/>
  <p:tag name="TRANSPARENT" val="0"/>
  <p:tag name="TBUG" val="0"/>
  <p:tag name="ALLOWFS" val="0"/>
  <p:tag name="ORIGWIDTH" val="106"/>
  <p:tag name="PICTUREFILESIZE" val="4416"/>
</p:tagLst>
</file>

<file path=ppt/tags/tag96.xml><?xml version="1.0" encoding="utf-8"?>
<p:tagLst xmlns:a="http://schemas.openxmlformats.org/drawingml/2006/main" xmlns:r="http://schemas.openxmlformats.org/officeDocument/2006/relationships" xmlns:p="http://schemas.openxmlformats.org/presentationml/2006/main">
  <p:tag name="TEXPOINT" val="latex"/>
  <p:tag name="SOURCE" val="\documentclass{slides}\pagestyle{empty}&#10;\begin{document}&#10;\[ F= \frac{(SSR_r - SSR_{ur})/q}{SSR_{ur}/(n-k-1)}= \frac{R^2/k}{(1-R^2)/(n-k-1)}\ \sim \ F_{k, n-k-1}\]&#10;\end{document}&#10;"/>
  <p:tag name="FILENAME" val="TP_tmp"/>
  <p:tag name="FORMAT" val="pngmono"/>
  <p:tag name="RES" val="1200"/>
  <p:tag name="BLEND" val="0"/>
  <p:tag name="TRANSPARENT" val="0"/>
  <p:tag name="TBUG" val="0"/>
  <p:tag name="ALLOWFS" val="0"/>
  <p:tag name="ORIGWIDTH" val="589"/>
  <p:tag name="PICTUREFILESIZE" val="3953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1189</TotalTime>
  <Words>3272</Words>
  <Application>Microsoft Office PowerPoint</Application>
  <PresentationFormat>On-screen Show (4:3)</PresentationFormat>
  <Paragraphs>456</Paragraphs>
  <Slides>43</Slides>
  <Notes>6</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Arial</vt:lpstr>
      <vt:lpstr>Calibri</vt:lpstr>
      <vt:lpstr>cmsy10</vt:lpstr>
      <vt:lpstr>droid sans</vt:lpstr>
      <vt:lpstr>Tahoma</vt:lpstr>
      <vt:lpstr>Wingdings</vt:lpstr>
      <vt:lpstr>Office Theme</vt:lpstr>
      <vt:lpstr>Multiple Regression Analyses: Statistical Inference  </vt:lpstr>
      <vt:lpstr>PowerPoint Presentation</vt:lpstr>
      <vt:lpstr>PowerPoint Presentation</vt:lpstr>
      <vt:lpstr>Inference: Sampling distributions of the OLS Estimators</vt:lpstr>
      <vt:lpstr>Show normality of the error terms in GRETL</vt:lpstr>
      <vt:lpstr>Inference: Sampling distributions of the OLS Estimators</vt:lpstr>
      <vt:lpstr>Inference: Sampling distributions of the OLS Estimators</vt:lpstr>
      <vt:lpstr>Inference: Sampling distributions of the OLS Estimators CLT</vt:lpstr>
      <vt:lpstr>PowerPoint Presentation</vt:lpstr>
      <vt:lpstr>PowerPoint Presentation</vt:lpstr>
      <vt:lpstr>PowerPoint Presentation</vt:lpstr>
      <vt:lpstr>PowerPoint Presentation</vt:lpstr>
      <vt:lpstr>PowerPoint Presentation</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The t Test</vt:lpstr>
      <vt:lpstr>Inference: Confidence Intervals</vt:lpstr>
      <vt:lpstr>Inference: Confidence Intervals</vt:lpstr>
      <vt:lpstr>Inference: Confidence Intervals</vt:lpstr>
      <vt:lpstr>Inference: Testing hypotheses about a linear combination of parameters </vt:lpstr>
      <vt:lpstr>Inference: Testing hypotheses about a linear combination of parameters </vt:lpstr>
      <vt:lpstr>PowerPoint Presentation</vt:lpstr>
      <vt:lpstr>Inference: The F Test</vt:lpstr>
      <vt:lpstr>PowerPoint Presentation</vt:lpstr>
      <vt:lpstr>Inference: The F Test</vt:lpstr>
      <vt:lpstr>Inference: The F Test</vt:lpstr>
      <vt:lpstr>Inference: The F Test</vt:lpstr>
      <vt:lpstr>Inference: The F Test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Multiple Regression Analyses: Estimation, Inference  Wooldridge: Introductory Econometrics: A Modern Approach, 5e - Chapter 3, 4</dc:title>
  <dc:creator>Jibuti Daviti</dc:creator>
  <cp:lastModifiedBy>Dali Laxton</cp:lastModifiedBy>
  <cp:revision>94</cp:revision>
  <dcterms:created xsi:type="dcterms:W3CDTF">2006-08-16T00:00:00Z</dcterms:created>
  <dcterms:modified xsi:type="dcterms:W3CDTF">2023-03-07T22:59:46Z</dcterms:modified>
</cp:coreProperties>
</file>