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1637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3689" y="564805"/>
            <a:ext cx="3736975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535581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5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4296" y="1218829"/>
            <a:ext cx="3020060" cy="927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6700"/>
              </a:lnSpc>
            </a:pPr>
            <a:r>
              <a:rPr sz="1400" spc="15" dirty="0">
                <a:latin typeface="Book Antiqua"/>
                <a:cs typeface="Book Antiqua"/>
              </a:rPr>
              <a:t>Nonlinear </a:t>
            </a:r>
            <a:r>
              <a:rPr sz="1400" spc="10" dirty="0">
                <a:latin typeface="Book Antiqua"/>
                <a:cs typeface="Book Antiqua"/>
              </a:rPr>
              <a:t>specifications </a:t>
            </a:r>
            <a:r>
              <a:rPr sz="1400" spc="15" dirty="0">
                <a:latin typeface="Book Antiqua"/>
                <a:cs typeface="Book Antiqua"/>
              </a:rPr>
              <a:t>and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dummy  </a:t>
            </a:r>
            <a:r>
              <a:rPr sz="1400" spc="15" dirty="0">
                <a:latin typeface="Book Antiqua"/>
                <a:cs typeface="Book Antiqua"/>
              </a:rPr>
              <a:t>variables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2045" y="2873375"/>
            <a:ext cx="1508583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March 17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23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94345"/>
            <a:ext cx="3794125" cy="1725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7475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all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	0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198755" marR="242570" indent="-148590" algn="just">
              <a:lnSpc>
                <a:spcPts val="1200"/>
              </a:lnSpc>
              <a:spcBef>
                <a:spcPts val="15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tells us </a:t>
            </a:r>
            <a:r>
              <a:rPr sz="1100" spc="-10" dirty="0">
                <a:latin typeface="Book Antiqua"/>
                <a:cs typeface="Book Antiqua"/>
              </a:rPr>
              <a:t>what percentage </a:t>
            </a:r>
            <a:r>
              <a:rPr sz="1100" spc="-5" dirty="0">
                <a:latin typeface="Book Antiqua"/>
                <a:cs typeface="Book Antiqua"/>
              </a:rPr>
              <a:t>of the total variation in the  dependent variable is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variation in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 algn="just">
              <a:lnSpc>
                <a:spcPct val="100000"/>
              </a:lnSpc>
              <a:spcBef>
                <a:spcPts val="145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spc="-5" dirty="0">
                <a:latin typeface="Book Antiqua"/>
                <a:cs typeface="Book Antiqua"/>
              </a:rPr>
              <a:t>3 means that the independent variables can explain  30% of the variation in the dependent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8755" marR="231775" indent="-148590" algn="just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Higher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10" dirty="0">
                <a:latin typeface="Book Antiqua"/>
                <a:cs typeface="Book Antiqua"/>
              </a:rPr>
              <a:t>means </a:t>
            </a:r>
            <a:r>
              <a:rPr sz="1100" spc="-5" dirty="0">
                <a:latin typeface="Book Antiqua"/>
                <a:cs typeface="Book Antiqua"/>
              </a:rPr>
              <a:t>better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(not  necessarily a better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model!)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27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ECOMPOSING </a:t>
            </a:r>
            <a:r>
              <a:rPr spc="45" dirty="0"/>
              <a:t>THE</a:t>
            </a:r>
            <a:r>
              <a:rPr spc="200" dirty="0"/>
              <a:t> </a:t>
            </a:r>
            <a:r>
              <a:rPr spc="40" dirty="0"/>
              <a:t>VARIANCE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689"/>
            <a:ext cx="362648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models with </a:t>
            </a:r>
            <a:r>
              <a:rPr sz="1100" spc="-10" dirty="0">
                <a:latin typeface="Book Antiqua"/>
                <a:cs typeface="Book Antiqua"/>
              </a:rPr>
              <a:t>intercept,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can be </a:t>
            </a:r>
            <a:r>
              <a:rPr sz="1100" spc="-10" dirty="0">
                <a:latin typeface="Book Antiqua"/>
                <a:cs typeface="Book Antiqua"/>
              </a:rPr>
              <a:t>rewritten </a:t>
            </a:r>
            <a:r>
              <a:rPr sz="1100" spc="-5" dirty="0">
                <a:latin typeface="Book Antiqua"/>
                <a:cs typeface="Book Antiqua"/>
              </a:rPr>
              <a:t>using the  decomposition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variance.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5A6F8C6-C8EF-4393-87CA-A0A01FA3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3" y="1358384"/>
            <a:ext cx="4350177" cy="1830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30175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60" dirty="0"/>
              <a:t>DECOMPOSITION </a:t>
            </a:r>
            <a:r>
              <a:rPr spc="40" dirty="0"/>
              <a:t>AND</a:t>
            </a:r>
            <a:r>
              <a:rPr spc="-5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16443"/>
            <a:ext cx="344551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85420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27" baseline="6944" dirty="0">
                <a:latin typeface="Arial Black"/>
                <a:cs typeface="Arial Black"/>
              </a:rPr>
              <a:t>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	</a:t>
            </a:r>
            <a:r>
              <a:rPr sz="1100" i="1" spc="-10" dirty="0">
                <a:latin typeface="Book Antiqua"/>
                <a:cs typeface="Book Antiqua"/>
              </a:rPr>
              <a:t>SST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10" dirty="0">
                <a:latin typeface="Book Antiqua"/>
                <a:cs typeface="Book Antiqua"/>
              </a:rPr>
              <a:t>SSE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Intuition: total variation can be divided between the  explained variation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unexplained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variation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</p:spPr>
            <p:txBody>
              <a:bodyPr vert="horz" wrap="square" lIns="0" tIns="18415" rIns="0" bIns="0" rtlCol="0">
                <a:spAutoFit/>
              </a:bodyPr>
              <a:lstStyle/>
              <a:p>
                <a:pPr marL="12700">
                  <a:lnSpc>
                    <a:spcPts val="575"/>
                  </a:lnSpc>
                  <a:spcBef>
                    <a:spcPts val="145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the true value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a sum of estimated (explained) </a:t>
                </a:r>
                <a14:m>
                  <m:oMath xmlns:m="http://schemas.openxmlformats.org/officeDocument/2006/math">
                    <m:acc>
                      <m:accPr>
                        <m:chr m:val="̀"/>
                        <m:ctrlPr>
                          <a:rPr lang="ar-AE" sz="1000" i="1" spc="-5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1000" b="0" i="1" spc="-5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000" b="0" i="1" spc="-5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and</a:t>
                </a:r>
                <a:r>
                  <a:rPr lang="en-US" sz="1000" spc="3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R="454025" algn="r">
                  <a:lnSpc>
                    <a:spcPts val="575"/>
                  </a:lnSpc>
                </a:pPr>
                <a:endParaRPr sz="1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  <a:blipFill>
                <a:blip r:embed="rId2"/>
                <a:stretch>
                  <a:fillRect l="-2018" t="-46667" r="-165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876084" y="1688838"/>
            <a:ext cx="1718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residual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(unexplained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part)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228467"/>
            <a:ext cx="13569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rewrite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2471" y="2554515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0065" y="2574403"/>
            <a:ext cx="3213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R</a:t>
            </a:r>
            <a:r>
              <a:rPr sz="1100" i="1" spc="1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5022" y="2574403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9315" y="2458171"/>
            <a:ext cx="114046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>
              <a:lnSpc>
                <a:spcPct val="112599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	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-17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10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4338" y="2669437"/>
            <a:ext cx="2641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7944" y="257440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7981" y="2458171"/>
            <a:ext cx="272415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12599"/>
              </a:lnSpc>
              <a:spcBef>
                <a:spcPts val="100"/>
              </a:spcBef>
            </a:pP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5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6551F1C-DE3C-4227-BF67-08F4A10AB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95" y="1886526"/>
            <a:ext cx="781752" cy="2605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60" y="271891"/>
            <a:ext cx="1133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A</a:t>
            </a:r>
            <a:r>
              <a:rPr spc="60" dirty="0"/>
              <a:t>DJUSTED</a:t>
            </a:r>
            <a:r>
              <a:rPr spc="55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squared residuals (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r>
              <a:rPr sz="1100" spc="-10" dirty="0"/>
              <a:t>) decreases when  </a:t>
            </a:r>
            <a:r>
              <a:rPr sz="1100" spc="-5" dirty="0"/>
              <a:t>additional explanatory variables </a:t>
            </a:r>
            <a:r>
              <a:rPr sz="1100" spc="-15" dirty="0"/>
              <a:t>are </a:t>
            </a:r>
            <a:r>
              <a:rPr sz="1100" spc="-10" dirty="0"/>
              <a:t>introduced </a:t>
            </a:r>
            <a:r>
              <a:rPr sz="1100" spc="-5" dirty="0"/>
              <a:t>in the  model, </a:t>
            </a:r>
            <a:r>
              <a:rPr sz="1100" spc="-10" dirty="0"/>
              <a:t>whereas </a:t>
            </a:r>
            <a:r>
              <a:rPr sz="1100" spc="-5" dirty="0"/>
              <a:t>total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squares </a:t>
            </a:r>
            <a:r>
              <a:rPr sz="1100" spc="-5" dirty="0"/>
              <a:t>(</a:t>
            </a:r>
            <a:r>
              <a:rPr sz="1100" i="1" spc="-5" dirty="0">
                <a:latin typeface="Book Antiqua"/>
                <a:cs typeface="Book Antiqua"/>
              </a:rPr>
              <a:t>SST</a:t>
            </a:r>
            <a:r>
              <a:rPr sz="1100" spc="-5" dirty="0"/>
              <a:t>) </a:t>
            </a:r>
            <a:r>
              <a:rPr sz="1100" spc="-10" dirty="0"/>
              <a:t>remains </a:t>
            </a:r>
            <a:r>
              <a:rPr sz="1100" spc="-5" dirty="0"/>
              <a:t>the  </a:t>
            </a:r>
            <a:r>
              <a:rPr sz="1100" spc="-10" dirty="0"/>
              <a:t>same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75" y="1360985"/>
            <a:ext cx="6356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820" algn="l"/>
              </a:tabLst>
            </a:pPr>
            <a:r>
              <a:rPr sz="700" spc="-5" dirty="0">
                <a:latin typeface="Book Antiqua"/>
                <a:cs typeface="Book Antiqua"/>
              </a:rPr>
              <a:t>2	</a:t>
            </a:r>
            <a:r>
              <a:rPr sz="1050" i="1" u="sng" spc="-7" baseline="396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endParaRPr sz="1050" baseline="396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9684" y="1450533"/>
            <a:ext cx="1784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latin typeface="Book Antiqua"/>
                <a:cs typeface="Book Antiqua"/>
              </a:rPr>
              <a:t>SST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484" y="1368950"/>
            <a:ext cx="3069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3745" algn="l"/>
              </a:tabLst>
            </a:pPr>
            <a:r>
              <a:rPr sz="1000" i="1" spc="-5" dirty="0">
                <a:latin typeface="Book Antiqua"/>
                <a:cs typeface="Book Antiqua"/>
              </a:rPr>
              <a:t>R   </a:t>
            </a:r>
            <a:r>
              <a:rPr sz="1000" spc="105" dirty="0">
                <a:latin typeface="Garamond"/>
                <a:cs typeface="Garamond"/>
              </a:rPr>
              <a:t>=</a:t>
            </a:r>
            <a:r>
              <a:rPr sz="1000" spc="-30" dirty="0">
                <a:latin typeface="Garamond"/>
                <a:cs typeface="Garamond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spc="-30" dirty="0">
                <a:latin typeface="Book Antiqua"/>
                <a:cs typeface="Book Antiqua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	</a:t>
            </a:r>
            <a:r>
              <a:rPr sz="1000" spc="-5" dirty="0">
                <a:latin typeface="Book Antiqua"/>
                <a:cs typeface="Book Antiqua"/>
              </a:rPr>
              <a:t>increases if we add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1558739"/>
            <a:ext cx="3700779" cy="45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variables automatically have better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fit.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deal with this </a:t>
            </a:r>
            <a:r>
              <a:rPr sz="1100" spc="-10" dirty="0">
                <a:latin typeface="Book Antiqua"/>
                <a:cs typeface="Book Antiqua"/>
              </a:rPr>
              <a:t>problem, we 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i="1" spc="-5" dirty="0">
                <a:latin typeface="Book Antiqua"/>
                <a:cs typeface="Book Antiqua"/>
              </a:rPr>
              <a:t>adjusted</a:t>
            </a:r>
            <a:r>
              <a:rPr sz="1100" i="1" spc="-1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9272" y="2192412"/>
            <a:ext cx="219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i="1" spc="-7" baseline="-22727" dirty="0">
                <a:latin typeface="Book Antiqua"/>
                <a:cs typeface="Book Antiqua"/>
              </a:rPr>
              <a:t>R</a:t>
            </a: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7078" y="2326702"/>
            <a:ext cx="1492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adj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5581" y="224961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5619" y="2119946"/>
            <a:ext cx="360680" cy="47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ts val="885"/>
              </a:lnSpc>
              <a:spcBef>
                <a:spcPts val="95"/>
              </a:spcBef>
            </a:pP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8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800" i="1" u="sng" spc="-5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 </a:t>
            </a:r>
            <a:endParaRPr sz="800">
              <a:latin typeface="Book Antiqua"/>
              <a:cs typeface="Book Antiqua"/>
            </a:endParaRPr>
          </a:p>
          <a:p>
            <a:pPr algn="ctr">
              <a:lnSpc>
                <a:spcPts val="880"/>
              </a:lnSpc>
            </a:pPr>
            <a:r>
              <a:rPr sz="800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n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k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  <a:p>
            <a:pPr marL="12700" algn="ctr">
              <a:lnSpc>
                <a:spcPts val="880"/>
              </a:lnSpc>
            </a:pP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</a:t>
            </a:r>
            <a:endParaRPr sz="800">
              <a:latin typeface="Book Antiqua"/>
              <a:cs typeface="Book Antiqua"/>
            </a:endParaRPr>
          </a:p>
          <a:p>
            <a:pPr marL="14604" algn="ctr">
              <a:lnSpc>
                <a:spcPts val="885"/>
              </a:lnSpc>
            </a:pPr>
            <a:r>
              <a:rPr sz="800" i="1" spc="5" dirty="0">
                <a:latin typeface="Book Antiqua"/>
                <a:cs typeface="Book Antiqua"/>
              </a:rPr>
              <a:t>n</a:t>
            </a:r>
            <a:r>
              <a:rPr sz="800" spc="5" dirty="0">
                <a:latin typeface="Lucida Sans Unicode"/>
                <a:cs typeface="Lucida Sans Unicode"/>
              </a:rPr>
              <a:t>−</a:t>
            </a:r>
            <a:r>
              <a:rPr sz="800" spc="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7027" y="2137396"/>
            <a:ext cx="499109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0" dirty="0">
                <a:latin typeface="Arial"/>
                <a:cs typeface="Arial"/>
              </a:rPr>
              <a:t>.</a:t>
            </a:r>
            <a:r>
              <a:rPr sz="1650" spc="120" baseline="-45454" dirty="0">
                <a:latin typeface="Lucida Sans Unicode"/>
                <a:cs typeface="Lucida Sans Unicode"/>
              </a:rPr>
              <a:t>≤</a:t>
            </a:r>
            <a:r>
              <a:rPr sz="1650" spc="-135" baseline="-45454" dirty="0">
                <a:latin typeface="Lucida Sans Unicode"/>
                <a:cs typeface="Lucida Sans Unicode"/>
              </a:rPr>
              <a:t> </a:t>
            </a:r>
            <a:r>
              <a:rPr sz="1650" i="1" spc="-75" baseline="-45454" dirty="0">
                <a:latin typeface="Book Antiqua"/>
                <a:cs typeface="Book Antiqua"/>
              </a:rPr>
              <a:t>R</a:t>
            </a:r>
            <a:r>
              <a:rPr sz="1200" spc="-75" baseline="-31250" dirty="0">
                <a:latin typeface="Book Antiqua"/>
                <a:cs typeface="Book Antiqua"/>
              </a:rPr>
              <a:t>2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289" y="2599633"/>
            <a:ext cx="3634740" cy="6330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695"/>
              </a:spcBef>
            </a:pP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is the number of coefficients)</a:t>
            </a:r>
            <a:endParaRPr sz="10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0000"/>
              </a:lnSpc>
              <a:spcBef>
                <a:spcPts val="5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This measure introduces a “punishment” for including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584617"/>
            <a:ext cx="3950970" cy="2537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Does a variable belong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314960" marR="3048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Theory: </a:t>
            </a:r>
            <a:r>
              <a:rPr sz="1100" spc="-5" dirty="0">
                <a:latin typeface="Book Antiqua"/>
                <a:cs typeface="Book Antiqua"/>
              </a:rPr>
              <a:t>Is the variable’s place in the equation  </a:t>
            </a:r>
            <a:r>
              <a:rPr sz="1100" spc="-10" dirty="0">
                <a:latin typeface="Book Antiqua"/>
                <a:cs typeface="Book Antiqua"/>
              </a:rPr>
              <a:t>unambiguous and theoretically </a:t>
            </a:r>
            <a:r>
              <a:rPr sz="1100" spc="-5" dirty="0">
                <a:latin typeface="Book Antiqua"/>
                <a:cs typeface="Book Antiqua"/>
              </a:rPr>
              <a:t>sound? Does intuition tells 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it should be included?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78435" indent="-173355">
              <a:lnSpc>
                <a:spcPct val="102699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t-test: </a:t>
            </a:r>
            <a:r>
              <a:rPr sz="1100" spc="-5" dirty="0">
                <a:latin typeface="Book Antiqua"/>
                <a:cs typeface="Book Antiqua"/>
              </a:rPr>
              <a:t>Is the variable’s estimated </a:t>
            </a:r>
            <a:r>
              <a:rPr sz="1100" spc="-10" dirty="0">
                <a:latin typeface="Book Antiqua"/>
                <a:cs typeface="Book Antiqua"/>
              </a:rPr>
              <a:t>coefficient significant </a:t>
            </a:r>
            <a:r>
              <a:rPr sz="1100" spc="-5" dirty="0">
                <a:latin typeface="Book Antiqua"/>
                <a:cs typeface="Book Antiqua"/>
              </a:rPr>
              <a:t>in  the expected</a:t>
            </a:r>
            <a:r>
              <a:rPr sz="1100" spc="-10" dirty="0">
                <a:latin typeface="Book Antiqua"/>
                <a:cs typeface="Book Antiqua"/>
              </a:rPr>
              <a:t> direction?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42875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i="1" spc="10" dirty="0">
                <a:latin typeface="Book Antiqua"/>
                <a:cs typeface="Book Antiqua"/>
              </a:rPr>
              <a:t>: </a:t>
            </a:r>
            <a:r>
              <a:rPr sz="1100" spc="-5" dirty="0">
                <a:latin typeface="Book Antiqua"/>
                <a:cs typeface="Book Antiqua"/>
              </a:rPr>
              <a:t>Does the overall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equation </a:t>
            </a:r>
            <a:r>
              <a:rPr sz="1100" spc="-10" dirty="0">
                <a:latin typeface="Book Antiqua"/>
                <a:cs typeface="Book Antiqua"/>
              </a:rPr>
              <a:t>improve </a:t>
            </a:r>
            <a:r>
              <a:rPr sz="1100" spc="-5" dirty="0">
                <a:latin typeface="Book Antiqua"/>
                <a:cs typeface="Book Antiqua"/>
              </a:rPr>
              <a:t>(enough) 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6637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Bias: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other variables’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change </a:t>
            </a:r>
            <a:r>
              <a:rPr sz="1100" spc="-10" dirty="0">
                <a:latin typeface="Book Antiqua"/>
                <a:cs typeface="Book Antiqua"/>
              </a:rPr>
              <a:t>significantly  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29918"/>
            <a:ext cx="3850004" cy="20658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all conditions hold, the variable belongs in the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11454" marR="7366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none of </a:t>
            </a:r>
            <a:r>
              <a:rPr sz="1100" spc="-10" dirty="0">
                <a:latin typeface="Book Antiqua"/>
                <a:cs typeface="Book Antiqua"/>
              </a:rPr>
              <a:t>them </a:t>
            </a:r>
            <a:r>
              <a:rPr sz="1100" spc="-5" dirty="0">
                <a:latin typeface="Book Antiqua"/>
                <a:cs typeface="Book Antiqua"/>
              </a:rPr>
              <a:t>holds, the variable is </a:t>
            </a:r>
            <a:r>
              <a:rPr sz="1100" spc="-10" dirty="0">
                <a:latin typeface="Book Antiqua"/>
                <a:cs typeface="Book Antiqua"/>
              </a:rPr>
              <a:t>irrelevant and </a:t>
            </a:r>
            <a:r>
              <a:rPr sz="1100" spc="-5" dirty="0">
                <a:latin typeface="Book Antiqua"/>
                <a:cs typeface="Book Antiqua"/>
              </a:rPr>
              <a:t>can be  safely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excluded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criteria give contradictory answers, most importance  should be attributed to </a:t>
            </a:r>
            <a:r>
              <a:rPr sz="1100" spc="-10" dirty="0">
                <a:latin typeface="Book Antiqua"/>
                <a:cs typeface="Book Antiqua"/>
              </a:rPr>
              <a:t>theoretical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justification</a:t>
            </a:r>
            <a:endParaRPr sz="1100" dirty="0">
              <a:latin typeface="Book Antiqua"/>
              <a:cs typeface="Book Antiqua"/>
            </a:endParaRPr>
          </a:p>
          <a:p>
            <a:pPr marL="488315" marR="58419" indent="-137160">
              <a:lnSpc>
                <a:spcPct val="100000"/>
              </a:lnSpc>
              <a:spcBef>
                <a:spcPts val="445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if theory (intuition) says that variable belongs to  the equation, we include it (even though its coefficients  might be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insignificant!).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N</a:t>
            </a:r>
            <a:r>
              <a:rPr sz="1150" spc="60" dirty="0">
                <a:latin typeface="Book Antiqua"/>
                <a:cs typeface="Book Antiqua"/>
              </a:rPr>
              <a:t>ONLINEAR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SPECIFICATION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145246"/>
            <a:ext cx="3860800" cy="12503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51054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discuss </a:t>
            </a:r>
            <a:r>
              <a:rPr sz="1100" spc="-10" dirty="0">
                <a:latin typeface="Book Antiqua"/>
                <a:cs typeface="Book Antiqua"/>
              </a:rPr>
              <a:t>different specifications </a:t>
            </a:r>
            <a:r>
              <a:rPr sz="1100" spc="-5" dirty="0">
                <a:latin typeface="Book Antiqua"/>
                <a:cs typeface="Book Antiqua"/>
              </a:rPr>
              <a:t>nonlinear in  dependent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independent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 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notion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will 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uses in linear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5" dirty="0">
                <a:latin typeface="Book Antiqua"/>
                <a:cs typeface="Book Antiqua"/>
              </a:rPr>
              <a:t> models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ONLINEAR</a:t>
            </a:r>
            <a:r>
              <a:rPr spc="100" dirty="0"/>
              <a:t> </a:t>
            </a:r>
            <a:r>
              <a:rPr spc="50" dirty="0"/>
              <a:t>SPECIFICATION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574826"/>
            <a:ext cx="3808729" cy="27356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6070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not always a linear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lang="en-US" sz="1100" dirty="0">
              <a:latin typeface="Book Antiqua"/>
              <a:cs typeface="Book Antiqua"/>
            </a:endParaRPr>
          </a:p>
          <a:p>
            <a:pPr marL="475615" marR="348615" indent="-137160">
              <a:lnSpc>
                <a:spcPct val="100000"/>
              </a:lnSpc>
              <a:spcBef>
                <a:spcPts val="715"/>
              </a:spcBef>
            </a:pPr>
            <a:r>
              <a:rPr lang="en-US" sz="1000" spc="-5" dirty="0">
                <a:latin typeface="Book Antiqua"/>
                <a:cs typeface="Book Antiqua"/>
              </a:rPr>
              <a:t>The use of OLS </a:t>
            </a:r>
            <a:r>
              <a:rPr lang="en-US" sz="1000" spc="-10" dirty="0">
                <a:latin typeface="Book Antiqua"/>
                <a:cs typeface="Book Antiqua"/>
              </a:rPr>
              <a:t>requires </a:t>
            </a:r>
            <a:r>
              <a:rPr lang="en-US" sz="1000" spc="-5" dirty="0">
                <a:latin typeface="Book Antiqua"/>
                <a:cs typeface="Book Antiqua"/>
              </a:rPr>
              <a:t>that the equation be linear in  coefficients</a:t>
            </a:r>
            <a:endParaRPr lang="en-US" sz="1000" dirty="0">
              <a:latin typeface="Book Antiqua"/>
              <a:cs typeface="Book Antiqua"/>
            </a:endParaRPr>
          </a:p>
          <a:p>
            <a:pPr marL="475615" marR="30480" indent="-137160">
              <a:lnSpc>
                <a:spcPct val="100000"/>
              </a:lnSpc>
              <a:spcBef>
                <a:spcPts val="275"/>
              </a:spcBef>
            </a:pPr>
            <a:r>
              <a:rPr sz="1000" spc="-15" dirty="0">
                <a:latin typeface="Book Antiqua"/>
                <a:cs typeface="Book Antiqua"/>
              </a:rPr>
              <a:t>However,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wide variety of functional forms that 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linear in coefficients while being nonlinear in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variables!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98755" marR="285750" indent="-148590" algn="just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to choose </a:t>
            </a:r>
            <a:r>
              <a:rPr sz="1100" spc="-10" dirty="0">
                <a:latin typeface="Book Antiqua"/>
                <a:cs typeface="Book Antiqua"/>
              </a:rPr>
              <a:t>carefully </a:t>
            </a:r>
            <a:r>
              <a:rPr sz="1100" spc="-5" dirty="0">
                <a:latin typeface="Book Antiqua"/>
                <a:cs typeface="Book Antiqua"/>
              </a:rPr>
              <a:t>the functional form of the 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the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75615" marR="267970" indent="-137160">
              <a:lnSpc>
                <a:spcPct val="100000"/>
              </a:lnSpc>
              <a:spcBef>
                <a:spcPts val="715"/>
              </a:spcBef>
            </a:pPr>
            <a:r>
              <a:rPr sz="1000" spc="-5" dirty="0">
                <a:latin typeface="Book Antiqua"/>
                <a:cs typeface="Book Antiqua"/>
              </a:rPr>
              <a:t>The choice of a functional form should be based on the  underlying economic theory and/or intuition</a:t>
            </a:r>
            <a:endParaRPr sz="1000" dirty="0">
              <a:latin typeface="Book Antiqua"/>
              <a:cs typeface="Book Antiqua"/>
            </a:endParaRPr>
          </a:p>
          <a:p>
            <a:pPr marL="475615" marR="167005" indent="-137160">
              <a:lnSpc>
                <a:spcPct val="100000"/>
              </a:lnSpc>
              <a:spcBef>
                <a:spcPts val="275"/>
              </a:spcBef>
            </a:pPr>
            <a:r>
              <a:rPr sz="1000" spc="-5" dirty="0">
                <a:latin typeface="Book Antiqua"/>
                <a:cs typeface="Book Antiqua"/>
              </a:rPr>
              <a:t>Do we expect a curve instead of a straight line? Does the  effect of a variable peak at some point and then start to  decline?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164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INEAR</a:t>
            </a:r>
            <a:r>
              <a:rPr spc="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717992" y="179039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9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2889" y="796809"/>
            <a:ext cx="3839210" cy="2265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24154" marR="8636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the explanatory variable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dependent variable 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  <a:p>
            <a:pPr marL="1330960">
              <a:lnSpc>
                <a:spcPts val="1030"/>
              </a:lnSpc>
              <a:spcBef>
                <a:spcPts val="890"/>
              </a:spcBef>
            </a:pPr>
            <a:r>
              <a:rPr sz="1100" i="1" spc="45" dirty="0">
                <a:latin typeface="Century Gothic"/>
                <a:cs typeface="Century Gothic"/>
              </a:rPr>
              <a:t>∂</a:t>
            </a:r>
            <a:r>
              <a:rPr sz="1100" i="1" spc="4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304925">
              <a:lnSpc>
                <a:spcPts val="1030"/>
              </a:lnSpc>
              <a:tabLst>
                <a:tab pos="2322195" algn="l"/>
              </a:tabLst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i="1" spc="37" baseline="-65972" dirty="0">
                <a:latin typeface="Book Antiqua"/>
                <a:cs typeface="Book Antiqua"/>
              </a:rPr>
              <a:t>k </a:t>
            </a:r>
            <a:r>
              <a:rPr sz="1200" i="1" spc="82" baseline="-65972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	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8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  <a:p>
            <a:pPr marL="224154" marR="206375" indent="-148590">
              <a:lnSpc>
                <a:spcPct val="1026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unit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measured), </a:t>
            </a:r>
            <a:r>
              <a:rPr sz="1100" spc="-5" dirty="0">
                <a:latin typeface="Book Antiqua"/>
                <a:cs typeface="Book Antiqua"/>
              </a:rPr>
              <a:t>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 </a:t>
            </a:r>
            <a:r>
              <a:rPr sz="1100" b="1" spc="-5" dirty="0">
                <a:latin typeface="Book Antiqua"/>
                <a:cs typeface="Book Antiqua"/>
              </a:rPr>
              <a:t>units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24154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 form is used as default functional form until </a:t>
            </a:r>
            <a:r>
              <a:rPr sz="1100" spc="-10" dirty="0">
                <a:latin typeface="Book Antiqua"/>
                <a:cs typeface="Book Antiqua"/>
              </a:rPr>
              <a:t>strong  </a:t>
            </a:r>
            <a:r>
              <a:rPr sz="1100" spc="-5" dirty="0">
                <a:latin typeface="Book Antiqua"/>
                <a:cs typeface="Book Antiqua"/>
              </a:rPr>
              <a:t>evidence that it is </a:t>
            </a:r>
            <a:r>
              <a:rPr sz="1100" spc="-10" dirty="0">
                <a:latin typeface="Book Antiqua"/>
                <a:cs typeface="Book Antiqua"/>
              </a:rPr>
              <a:t>inappropriate </a:t>
            </a:r>
            <a:r>
              <a:rPr sz="1100" spc="-5" dirty="0">
                <a:latin typeface="Book Antiqua"/>
                <a:cs typeface="Book Antiqua"/>
              </a:rPr>
              <a:t>is found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827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LOG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59699"/>
            <a:ext cx="3783329" cy="694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0416" dirty="0">
                <a:latin typeface="Book Antiqua"/>
                <a:cs typeface="Book Antiqua"/>
              </a:rPr>
              <a:t>2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186055" marR="3048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elasticity of the dependent variable with  </a:t>
            </a:r>
            <a:r>
              <a:rPr sz="1100" spc="-10" dirty="0">
                <a:latin typeface="Book Antiqua"/>
                <a:cs typeface="Book Antiqua"/>
              </a:rPr>
              <a:t>respect </a:t>
            </a:r>
            <a:r>
              <a:rPr sz="1100" spc="-5" dirty="0">
                <a:latin typeface="Book Antiqua"/>
                <a:cs typeface="Book Antiqua"/>
              </a:rPr>
              <a:t>to the explanatory variable is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3309" y="186098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39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6504" y="1650643"/>
            <a:ext cx="919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7220" algn="l"/>
              </a:tabLst>
            </a:pP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dirty="0">
                <a:latin typeface="Book Antiqua"/>
                <a:cs typeface="Book Antiqua"/>
              </a:rPr>
              <a:t>	</a:t>
            </a: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55" dirty="0">
                <a:latin typeface="Century Gothic"/>
                <a:cs typeface="Century Gothic"/>
              </a:rPr>
              <a:t>/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12340" y="1860981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>
                <a:moveTo>
                  <a:pt x="0" y="0"/>
                </a:moveTo>
                <a:lnTo>
                  <a:pt x="39262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209" y="1839403"/>
            <a:ext cx="1371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Century Gothic"/>
                <a:cs typeface="Century Gothic"/>
              </a:rPr>
              <a:t>∂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 </a:t>
            </a: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</a:t>
            </a:r>
            <a:r>
              <a:rPr sz="1100" i="1" spc="30" dirty="0">
                <a:latin typeface="Century Gothic"/>
                <a:cs typeface="Century Gothic"/>
              </a:rPr>
              <a:t>/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</a:t>
            </a:r>
            <a:r>
              <a:rPr sz="1650" spc="-195" baseline="37878" dirty="0">
                <a:latin typeface="Garamond"/>
                <a:cs typeface="Garamond"/>
              </a:rPr>
              <a:t> </a:t>
            </a:r>
            <a:r>
              <a:rPr sz="1650" i="1" spc="-37" baseline="37878" dirty="0">
                <a:latin typeface="Century Gothic"/>
                <a:cs typeface="Century Gothic"/>
              </a:rPr>
              <a:t>β</a:t>
            </a:r>
            <a:r>
              <a:rPr sz="1200" i="1" spc="-37" baseline="38194" dirty="0">
                <a:latin typeface="Book Antiqua"/>
                <a:cs typeface="Book Antiqua"/>
              </a:rPr>
              <a:t>k</a:t>
            </a:r>
            <a:endParaRPr sz="1200" baseline="38194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07207" y="1744369"/>
            <a:ext cx="473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25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069870"/>
            <a:ext cx="378777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30670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percent</a:t>
            </a:r>
            <a:r>
              <a:rPr sz="1100" spc="-5" dirty="0">
                <a:latin typeface="Book Antiqua"/>
                <a:cs typeface="Book Antiqua"/>
              </a:rPr>
              <a:t>, 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</a:t>
            </a:r>
            <a:r>
              <a:rPr sz="1200" i="1" spc="187" baseline="-13888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percents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using a double-log model, </a:t>
            </a:r>
            <a:r>
              <a:rPr sz="1100" spc="-10" dirty="0">
                <a:latin typeface="Book Antiqua"/>
                <a:cs typeface="Book Antiqua"/>
              </a:rPr>
              <a:t>make sure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negative or </a:t>
            </a: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observations in the data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2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ESTING </a:t>
            </a:r>
            <a:r>
              <a:rPr spc="45" dirty="0"/>
              <a:t>MULTIPLE </a:t>
            </a:r>
            <a:r>
              <a:rPr spc="60" dirty="0"/>
              <a:t>HYPOTHESES</a:t>
            </a:r>
            <a:r>
              <a:rPr spc="285" dirty="0"/>
              <a:t> </a:t>
            </a:r>
            <a:r>
              <a:rPr spc="60" dirty="0"/>
              <a:t>REVISITED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80337"/>
            <a:ext cx="3911600" cy="2449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a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14160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4154" marR="10350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test multiple linear hypotheses in this  model</a:t>
            </a:r>
            <a:endParaRPr sz="1100">
              <a:latin typeface="Book Antiqua"/>
              <a:cs typeface="Book Antiqua"/>
            </a:endParaRPr>
          </a:p>
          <a:p>
            <a:pPr marL="224154" marR="685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example,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see if the following </a:t>
            </a:r>
            <a:r>
              <a:rPr sz="1100" spc="-10" dirty="0">
                <a:latin typeface="Book Antiqua"/>
                <a:cs typeface="Book Antiqua"/>
              </a:rPr>
              <a:t>restrictions on  coefficients </a:t>
            </a:r>
            <a:r>
              <a:rPr sz="1100" spc="-5" dirty="0">
                <a:latin typeface="Book Antiqua"/>
                <a:cs typeface="Book Antiqua"/>
              </a:rPr>
              <a:t>hold jointly:</a:t>
            </a:r>
            <a:endParaRPr sz="110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1049655" algn="l"/>
                <a:tab pos="1526540" algn="l"/>
              </a:tabLst>
            </a:pP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3 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  <a:p>
            <a:pPr marL="224154" marR="19621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use a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in this case (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can be used only  for one hypothesis at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time)</a:t>
            </a:r>
            <a:endParaRPr sz="110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use an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spc="-5" dirty="0">
                <a:latin typeface="Book Antiqua"/>
                <a:cs typeface="Book Antiqua"/>
              </a:rPr>
              <a:t>-test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78560"/>
            <a:ext cx="33261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of Indian sugar  industry: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792" y="1205254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0" dirty="0">
                <a:latin typeface="Arial"/>
                <a:cs typeface="Arial"/>
              </a:rPr>
              <a:t>ˆ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690" y="1243760"/>
            <a:ext cx="1000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13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9064" y="1274608"/>
            <a:ext cx="88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9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0887" y="1386838"/>
            <a:ext cx="10972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4225" algn="l"/>
              </a:tabLst>
            </a:pPr>
            <a:r>
              <a:rPr lang="en-US" sz="1100" spc="-10" dirty="0">
                <a:latin typeface="Book Antiqua"/>
                <a:cs typeface="Book Antiqua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14</a:t>
            </a:r>
            <a:r>
              <a:rPr sz="1100" spc="100" dirty="0">
                <a:latin typeface="Garamond"/>
                <a:cs typeface="Garamond"/>
              </a:rPr>
              <a:t>)</a:t>
            </a:r>
            <a:r>
              <a:rPr lang="en-US" sz="1100" spc="100" dirty="0">
                <a:latin typeface="Garamond"/>
                <a:cs typeface="Garamond"/>
              </a:rPr>
              <a:t>       </a:t>
            </a:r>
            <a:r>
              <a:rPr lang="en-US" sz="1100" dirty="0">
                <a:latin typeface="Garamond"/>
                <a:cs typeface="Garamond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17</a:t>
            </a:r>
            <a:r>
              <a:rPr sz="1100" spc="100" dirty="0">
                <a:latin typeface="Garamond"/>
                <a:cs typeface="Garamond"/>
              </a:rPr>
              <a:t>)</a:t>
            </a:r>
            <a:endParaRPr sz="1100" dirty="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5339" y="1243760"/>
            <a:ext cx="1287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59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L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33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8744" y="1824036"/>
            <a:ext cx="96456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  <a:tabLst>
                <a:tab pos="246379" algn="l"/>
              </a:tabLst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output  </a:t>
            </a:r>
            <a:r>
              <a:rPr sz="1100" i="1" spc="-10" dirty="0">
                <a:latin typeface="Book Antiqua"/>
                <a:cs typeface="Book Antiqua"/>
              </a:rPr>
              <a:t>L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labor 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059" y="2168180"/>
            <a:ext cx="13735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7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capital employed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025" y="2574790"/>
            <a:ext cx="354711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we increase the amount of labor by 1%,</a:t>
            </a:r>
            <a:r>
              <a:rPr sz="1000" spc="-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 production of sugar will increase by 0.59%, ceteris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 dirty="0">
              <a:latin typeface="Book Antiqua"/>
              <a:cs typeface="Book Antiqua"/>
            </a:endParaRPr>
          </a:p>
          <a:p>
            <a:pPr marL="174625" marR="300355" indent="-137160">
              <a:lnSpc>
                <a:spcPct val="100000"/>
              </a:lnSpc>
              <a:spcBef>
                <a:spcPts val="285"/>
              </a:spcBef>
            </a:pPr>
            <a:r>
              <a:rPr sz="1000" spc="-5" dirty="0">
                <a:latin typeface="Book Antiqua"/>
                <a:cs typeface="Book Antiqua"/>
              </a:rPr>
              <a:t>Ceteris paribus is a Latin phrase meaning ’other things  being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equal’.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38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LINEAR</a:t>
            </a:r>
            <a:r>
              <a:rPr spc="10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89900"/>
            <a:ext cx="3754754" cy="188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Linear-log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0998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282575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percent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 change by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Century Gothic"/>
                <a:cs typeface="Century Gothic"/>
              </a:rPr>
              <a:t>β</a:t>
            </a:r>
            <a:r>
              <a:rPr sz="1050" i="1" spc="7" baseline="-11904" dirty="0">
                <a:latin typeface="Book Antiqua"/>
                <a:cs typeface="Book Antiqua"/>
              </a:rPr>
              <a:t>k</a:t>
            </a:r>
            <a:r>
              <a:rPr sz="1000" i="1" spc="5" dirty="0">
                <a:latin typeface="Century Gothic"/>
                <a:cs typeface="Century Gothic"/>
              </a:rPr>
              <a:t>/</a:t>
            </a:r>
            <a:r>
              <a:rPr sz="1000" spc="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units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17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Log-linear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19189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43180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unit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change  by </a:t>
            </a:r>
            <a:r>
              <a:rPr sz="1000" spc="-15" dirty="0">
                <a:latin typeface="Book Antiqua"/>
                <a:cs typeface="Book Antiqua"/>
              </a:rPr>
              <a:t>(</a:t>
            </a:r>
            <a:r>
              <a:rPr sz="1000" i="1" spc="-15" dirty="0">
                <a:latin typeface="Century Gothic"/>
                <a:cs typeface="Century Gothic"/>
              </a:rPr>
              <a:t>β</a:t>
            </a:r>
            <a:r>
              <a:rPr sz="1050" i="1" spc="-22" baseline="-11904" dirty="0">
                <a:latin typeface="Book Antiqua"/>
                <a:cs typeface="Book Antiqua"/>
              </a:rPr>
              <a:t>k </a:t>
            </a:r>
            <a:r>
              <a:rPr sz="1000" spc="-300" dirty="0">
                <a:latin typeface="Lucida Sans Unicode"/>
                <a:cs typeface="Lucida Sans Unicode"/>
              </a:rPr>
              <a:t>∗ </a:t>
            </a:r>
            <a:r>
              <a:rPr sz="1000" spc="-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percent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2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45806"/>
            <a:ext cx="25171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chicken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530621"/>
            <a:ext cx="3763010" cy="1276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>
              <a:lnSpc>
                <a:spcPts val="1200"/>
              </a:lnSpc>
              <a:spcBef>
                <a:spcPts val="95"/>
              </a:spcBef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Y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chicken consumption</a:t>
            </a:r>
            <a:r>
              <a:rPr sz="1000" spc="-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(kg.)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PC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PB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beef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200"/>
              </a:lnSpc>
            </a:pPr>
            <a:r>
              <a:rPr sz="1000" i="1" spc="-5" dirty="0">
                <a:latin typeface="Book Antiqua"/>
                <a:cs typeface="Book Antiqua"/>
              </a:rPr>
              <a:t>YD 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disposable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income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the annual disposable income by  1% increases chicken consumption by 0.12 kg per </a:t>
            </a:r>
            <a:r>
              <a:rPr sz="1000" spc="-20" dirty="0">
                <a:latin typeface="Book Antiqua"/>
                <a:cs typeface="Book Antiqua"/>
              </a:rPr>
              <a:t>year, </a:t>
            </a:r>
            <a:r>
              <a:rPr sz="1000" spc="-5" dirty="0">
                <a:latin typeface="Book Antiqua"/>
                <a:cs typeface="Book Antiqua"/>
              </a:rPr>
              <a:t>ceteris  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D992FF-E6E3-4BF8-83B1-8CA09BFF0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61" y="1037576"/>
            <a:ext cx="3715438" cy="50797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34591"/>
            <a:ext cx="366331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influence </a:t>
            </a:r>
            <a:r>
              <a:rPr sz="1100" spc="-5" dirty="0">
                <a:latin typeface="Book Antiqua"/>
                <a:cs typeface="Book Antiqua"/>
              </a:rPr>
              <a:t>of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394" y="1699277"/>
            <a:ext cx="29972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wage  educ  exper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6105" y="1699277"/>
            <a:ext cx="139700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wage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(USD)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200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343104"/>
            <a:ext cx="379158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30480" indent="-148590">
              <a:lnSpc>
                <a:spcPct val="100000"/>
              </a:lnSpc>
              <a:spcBef>
                <a:spcPts val="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education by one year increases  annual wage by 9.8%, ceteris paribus. An increase in experience  by one year increases annual wage by 1%, ceteris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970B7A-3DCE-4C43-B198-B45FFE73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28" y="1198446"/>
            <a:ext cx="3354636" cy="49387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42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P</a:t>
            </a:r>
            <a:r>
              <a:rPr spc="50" dirty="0"/>
              <a:t>OLYNOMIAL</a:t>
            </a:r>
            <a:r>
              <a:rPr spc="8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742882" y="844053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3441" y="770507"/>
            <a:ext cx="15614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1272818"/>
            <a:ext cx="377444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spc="-10" dirty="0">
                <a:latin typeface="Book Antiqua"/>
                <a:cs typeface="Book Antiqua"/>
              </a:rPr>
              <a:t>, we </a:t>
            </a:r>
            <a:r>
              <a:rPr sz="1100" spc="-5" dirty="0">
                <a:latin typeface="Book Antiqua"/>
                <a:cs typeface="Book Antiqua"/>
              </a:rPr>
              <a:t>need to calculate the  derivative: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459" y="1555964"/>
            <a:ext cx="1765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8685" y="17663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45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0989" y="1649703"/>
            <a:ext cx="3617595" cy="678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0" algn="ctr">
              <a:lnSpc>
                <a:spcPct val="100000"/>
              </a:lnSpc>
              <a:spcBef>
                <a:spcPts val="90"/>
              </a:spcBef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spc="37" baseline="-65972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2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112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Clearly,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not constant, but changes  with the level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289" y="2498025"/>
            <a:ext cx="3367404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might also have higher </a:t>
            </a:r>
            <a:r>
              <a:rPr sz="1100" spc="-10" dirty="0">
                <a:latin typeface="Book Antiqua"/>
                <a:cs typeface="Book Antiqua"/>
              </a:rPr>
              <a:t>order </a:t>
            </a:r>
            <a:r>
              <a:rPr sz="1100" spc="-5" dirty="0">
                <a:latin typeface="Book Antiqua"/>
                <a:cs typeface="Book Antiqua"/>
              </a:rPr>
              <a:t>polynomials,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e.g.:</a:t>
            </a:r>
            <a:endParaRPr sz="1100">
              <a:latin typeface="Book Antiqua"/>
              <a:cs typeface="Book Antiqua"/>
            </a:endParaRPr>
          </a:p>
          <a:p>
            <a:pPr marL="830580">
              <a:lnSpc>
                <a:spcPts val="955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4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4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7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024380">
              <a:lnSpc>
                <a:spcPts val="595"/>
              </a:lnSpc>
              <a:tabLst>
                <a:tab pos="2455545" algn="l"/>
                <a:tab pos="2886075" algn="l"/>
              </a:tabLst>
            </a:pPr>
            <a:r>
              <a:rPr sz="800" spc="-5" dirty="0">
                <a:latin typeface="Book Antiqua"/>
                <a:cs typeface="Book Antiqua"/>
              </a:rPr>
              <a:t>1	1	1</a:t>
            </a:r>
            <a:endParaRPr sz="8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13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 </a:t>
            </a:r>
            <a:r>
              <a:rPr spc="30" dirty="0"/>
              <a:t>OF </a:t>
            </a:r>
            <a:r>
              <a:rPr spc="50" dirty="0"/>
              <a:t>POLYNOMIAL</a:t>
            </a:r>
            <a:r>
              <a:rPr spc="2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577480"/>
            <a:ext cx="3605529" cy="148418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07314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impact of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hours of studying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grade </a:t>
            </a:r>
            <a:r>
              <a:rPr sz="1100" spc="-10" dirty="0">
                <a:latin typeface="Book Antiqua"/>
                <a:cs typeface="Book Antiqua"/>
              </a:rPr>
              <a:t>from Introductory</a:t>
            </a:r>
            <a:r>
              <a:rPr sz="1100" spc="-5" dirty="0">
                <a:latin typeface="Book Antiqua"/>
                <a:cs typeface="Book Antiqua"/>
              </a:rPr>
              <a:t> Econometrics: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99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hours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grade, calculate the  derivative: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9025" y="2556972"/>
            <a:ext cx="339344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Decreasing returns to hours of studying: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  implies higher grade, but the positive effect of additional  hour of studying decreases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7B600-8B6C-4293-92DC-BBBEDBAEA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05" y="1028761"/>
            <a:ext cx="3459296" cy="396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0DB8DD-CA63-4910-8ADE-3C5C37D3F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0" y="2065586"/>
            <a:ext cx="3983527" cy="4936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17574"/>
            <a:ext cx="3806190" cy="265598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0160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functional form has to be </a:t>
            </a:r>
            <a:r>
              <a:rPr sz="1100" spc="-10" dirty="0">
                <a:latin typeface="Book Antiqua"/>
                <a:cs typeface="Book Antiqua"/>
              </a:rPr>
              <a:t>correctly specified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order  </a:t>
            </a:r>
            <a:r>
              <a:rPr sz="1100" spc="-5" dirty="0">
                <a:latin typeface="Book Antiqua"/>
                <a:cs typeface="Book Antiqua"/>
              </a:rPr>
              <a:t>to avoid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501015" marR="255270" indent="-137160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Remember that one of the OLS assumptions is that the  model is correctly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specified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24154" marR="685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Ideally: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underlying theory of 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080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reality: </a:t>
            </a:r>
            <a:r>
              <a:rPr sz="1100" spc="-5" dirty="0">
                <a:latin typeface="Book Antiqua"/>
                <a:cs typeface="Book Antiqua"/>
              </a:rPr>
              <a:t>underlying theory does not give </a:t>
            </a:r>
            <a:r>
              <a:rPr sz="1100" spc="-10" dirty="0">
                <a:latin typeface="Book Antiqua"/>
                <a:cs typeface="Book Antiqua"/>
              </a:rPr>
              <a:t>precise 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1149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most cases, either linear form is adequate, or </a:t>
            </a:r>
            <a:r>
              <a:rPr sz="1100" spc="-10" dirty="0">
                <a:latin typeface="Book Antiqua"/>
                <a:cs typeface="Book Antiqua"/>
              </a:rPr>
              <a:t>common  </a:t>
            </a:r>
            <a:r>
              <a:rPr sz="1100" spc="-5" dirty="0">
                <a:latin typeface="Book Antiqua"/>
                <a:cs typeface="Book Antiqua"/>
              </a:rPr>
              <a:t>sense will point out an easy choice </a:t>
            </a:r>
            <a:r>
              <a:rPr sz="1100" spc="-10" dirty="0">
                <a:latin typeface="Book Antiqua"/>
                <a:cs typeface="Book Antiqua"/>
              </a:rPr>
              <a:t>from among </a:t>
            </a:r>
            <a:r>
              <a:rPr sz="1100" spc="-5" dirty="0">
                <a:latin typeface="Book Antiqua"/>
                <a:cs typeface="Book Antiqua"/>
              </a:rPr>
              <a:t>the  alternatives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4587"/>
            <a:ext cx="3717925" cy="22865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explanatory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often approximated by polynomial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 dirty="0">
              <a:latin typeface="Book Antiqua"/>
              <a:cs typeface="Book Antiqua"/>
            </a:endParaRPr>
          </a:p>
          <a:p>
            <a:pPr marL="475615" marR="19050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missing higher powers of a variable can be detected as  omitted variables (see next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lecture)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dependent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5"/>
              </a:spcBef>
            </a:pPr>
            <a:r>
              <a:rPr sz="1000" spc="-10" dirty="0">
                <a:latin typeface="Book Antiqua"/>
                <a:cs typeface="Book Antiqua"/>
              </a:rPr>
              <a:t>harder </a:t>
            </a:r>
            <a:r>
              <a:rPr sz="1000" spc="-5" dirty="0">
                <a:latin typeface="Book Antiqua"/>
                <a:cs typeface="Book Antiqua"/>
              </a:rPr>
              <a:t>to detect based on statistical </a:t>
            </a:r>
            <a:r>
              <a:rPr sz="1000" spc="-10" dirty="0">
                <a:latin typeface="Book Antiqua"/>
                <a:cs typeface="Book Antiqua"/>
              </a:rPr>
              <a:t>fit </a:t>
            </a:r>
            <a:r>
              <a:rPr sz="1000" spc="-5" dirty="0">
                <a:latin typeface="Book Antiqua"/>
                <a:cs typeface="Book Antiqua"/>
              </a:rPr>
              <a:t>of the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75615" marR="558165" indent="-137160">
              <a:lnSpc>
                <a:spcPct val="100000"/>
              </a:lnSpc>
              <a:spcBef>
                <a:spcPts val="290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is incomparable across models </a:t>
            </a: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is  transformed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dependent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often transformed to log-form in 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make their distribution closer to the normal  distribution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217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04124"/>
            <a:ext cx="3835400" cy="7258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-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values of 0 or 1, depending 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qualitative attribute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Examples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A519C-B2FF-4BE6-8106-7C68B18E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6" y="1501775"/>
            <a:ext cx="4517951" cy="16870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NTERCEPT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214629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/>
              <a:t>Dummy </a:t>
            </a:r>
            <a:r>
              <a:rPr sz="1100" spc="-5" dirty="0"/>
              <a:t>variable included in a </a:t>
            </a:r>
            <a:r>
              <a:rPr sz="1100" spc="-10" dirty="0"/>
              <a:t>regression </a:t>
            </a:r>
            <a:r>
              <a:rPr sz="1100" spc="-5" dirty="0"/>
              <a:t>alone (not  interacted with other variables) is an </a:t>
            </a:r>
            <a:r>
              <a:rPr sz="1100" spc="-10" dirty="0"/>
              <a:t>intercept</a:t>
            </a:r>
            <a:r>
              <a:rPr sz="1100" spc="-25" dirty="0"/>
              <a:t> </a:t>
            </a:r>
            <a:r>
              <a:rPr sz="1100" spc="-10" dirty="0"/>
              <a:t>dummy</a:t>
            </a:r>
            <a:endParaRPr sz="1100">
              <a:latin typeface="Arial Black"/>
              <a:cs typeface="Arial Black"/>
            </a:endParaRPr>
          </a:p>
          <a:p>
            <a:pPr marL="173355" marR="17780" indent="-148590">
              <a:lnSpc>
                <a:spcPct val="102600"/>
              </a:lnSpc>
              <a:spcBef>
                <a:spcPts val="4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changes the </a:t>
            </a:r>
            <a:r>
              <a:rPr sz="1100" spc="-10" dirty="0"/>
              <a:t>intercept </a:t>
            </a:r>
            <a:r>
              <a:rPr sz="1100" spc="-5" dirty="0"/>
              <a:t>for the subset of data </a:t>
            </a:r>
            <a:r>
              <a:rPr sz="1100" spc="-10" dirty="0"/>
              <a:t>defined by </a:t>
            </a:r>
            <a:r>
              <a:rPr sz="1100" spc="-5" dirty="0"/>
              <a:t>a  </a:t>
            </a:r>
            <a:r>
              <a:rPr sz="1100" spc="-10" dirty="0"/>
              <a:t>dummy </a:t>
            </a:r>
            <a:r>
              <a:rPr sz="1100" spc="-5" dirty="0"/>
              <a:t>variable condition:</a:t>
            </a:r>
            <a:endParaRPr sz="1100">
              <a:latin typeface="Arial Black"/>
              <a:cs typeface="Arial Black"/>
            </a:endParaRPr>
          </a:p>
          <a:p>
            <a:pPr marL="1204595">
              <a:lnSpc>
                <a:spcPct val="100000"/>
              </a:lnSpc>
              <a:spcBef>
                <a:spcPts val="915"/>
              </a:spcBef>
            </a:pPr>
            <a:r>
              <a:rPr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/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/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/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73355">
              <a:lnSpc>
                <a:spcPct val="100000"/>
              </a:lnSpc>
              <a:spcBef>
                <a:spcPts val="60"/>
              </a:spcBef>
            </a:pPr>
            <a:r>
              <a:rPr spc="-10" dirty="0"/>
              <a:t>where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89" y="2349816"/>
            <a:ext cx="324993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9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5"/>
              </a:spcBef>
              <a:tabLst>
                <a:tab pos="1077595" algn="l"/>
                <a:tab pos="1519555" algn="l"/>
                <a:tab pos="1893570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E0627-4785-44D3-8DD2-7CCEF058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9" y="1822610"/>
            <a:ext cx="4292874" cy="49368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51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ESTRICTED </a:t>
            </a:r>
            <a:r>
              <a:rPr spc="45" dirty="0"/>
              <a:t>VS</a:t>
            </a:r>
            <a:r>
              <a:rPr sz="1400" spc="45" dirty="0"/>
              <a:t>. </a:t>
            </a:r>
            <a:r>
              <a:rPr spc="60" dirty="0"/>
              <a:t>UNRESTRICTED</a:t>
            </a:r>
            <a:r>
              <a:rPr spc="-50" dirty="0"/>
              <a:t> </a:t>
            </a:r>
            <a:r>
              <a:rPr spc="50" dirty="0"/>
              <a:t>MODEL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72984"/>
            <a:ext cx="3793490" cy="24250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reformulate </a:t>
            </a:r>
            <a:r>
              <a:rPr sz="1100" spc="-5" dirty="0">
                <a:latin typeface="Book Antiqua"/>
                <a:cs typeface="Book Antiqua"/>
              </a:rPr>
              <a:t>the model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plugging the </a:t>
            </a:r>
            <a:r>
              <a:rPr sz="1100" spc="-10" dirty="0">
                <a:latin typeface="Book Antiqua"/>
                <a:cs typeface="Book Antiqua"/>
              </a:rPr>
              <a:t>restrictions  </a:t>
            </a:r>
            <a:r>
              <a:rPr sz="1100" spc="-5" dirty="0">
                <a:latin typeface="Book Antiqua"/>
                <a:cs typeface="Book Antiqua"/>
              </a:rPr>
              <a:t>as if they </a:t>
            </a:r>
            <a:r>
              <a:rPr sz="1100" spc="-10" dirty="0">
                <a:latin typeface="Book Antiqua"/>
                <a:cs typeface="Book Antiqua"/>
              </a:rPr>
              <a:t>were true </a:t>
            </a:r>
            <a:r>
              <a:rPr sz="1100" spc="-5" dirty="0">
                <a:latin typeface="Book Antiqua"/>
                <a:cs typeface="Book Antiqua"/>
              </a:rPr>
              <a:t>(model under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H</a:t>
            </a:r>
            <a:r>
              <a:rPr sz="1200" spc="15" baseline="-10416" dirty="0">
                <a:latin typeface="Book Antiqua"/>
                <a:cs typeface="Book Antiqua"/>
              </a:rPr>
              <a:t>0</a:t>
            </a:r>
            <a:r>
              <a:rPr sz="1100" spc="10" dirty="0">
                <a:latin typeface="Book Antiqua"/>
                <a:cs typeface="Book Antiqua"/>
              </a:rPr>
              <a:t>)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call this model </a:t>
            </a:r>
            <a:r>
              <a:rPr sz="1100" i="1" spc="-10" dirty="0">
                <a:latin typeface="Book Antiqua"/>
                <a:cs typeface="Book Antiqua"/>
              </a:rPr>
              <a:t>restricted </a:t>
            </a:r>
            <a:r>
              <a:rPr sz="1100" i="1" spc="-5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opposed to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Book Antiqua"/>
                <a:cs typeface="Book Antiqua"/>
              </a:rPr>
              <a:t>unrestricted </a:t>
            </a:r>
            <a:r>
              <a:rPr sz="1100" i="1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unrestricted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  <a:p>
            <a:pPr marL="18351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86055" marR="288290" indent="-148590">
              <a:lnSpc>
                <a:spcPct val="102699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Restricted model can be derived to have the following  form: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89865" algn="ctr">
              <a:lnSpc>
                <a:spcPct val="100000"/>
              </a:lnSpc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02" baseline="-20833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130" dirty="0">
                <a:latin typeface="Century Gothic"/>
                <a:cs typeface="Century Gothic"/>
              </a:rPr>
              <a:t>β</a:t>
            </a:r>
            <a:r>
              <a:rPr sz="1200" spc="-195" baseline="-13888" dirty="0">
                <a:latin typeface="Book Antiqua"/>
                <a:cs typeface="Book Antiqua"/>
              </a:rPr>
              <a:t>1</a:t>
            </a:r>
            <a:r>
              <a:rPr sz="1100" i="1" spc="-130" dirty="0">
                <a:latin typeface="Book Antiqua"/>
                <a:cs typeface="Book Antiqua"/>
              </a:rPr>
              <a:t>x</a:t>
            </a:r>
            <a:r>
              <a:rPr sz="1200" spc="-195" baseline="31250" dirty="0">
                <a:latin typeface="Lucida Sans Unicode"/>
                <a:cs typeface="Lucida Sans Unicode"/>
              </a:rPr>
              <a:t>∗</a:t>
            </a:r>
            <a:r>
              <a:rPr sz="1200" i="1" spc="-195" baseline="-20833" dirty="0">
                <a:latin typeface="Book Antiqua"/>
                <a:cs typeface="Book Antiqua"/>
              </a:rPr>
              <a:t>i     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200" i="1" spc="135" baseline="-13888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  <a:p>
            <a:pPr marL="18605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Book Antiqua"/>
                <a:cs typeface="Book Antiqua"/>
              </a:rPr>
              <a:t>where   </a:t>
            </a: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   </a:t>
            </a:r>
            <a:r>
              <a:rPr sz="1100" spc="-10" dirty="0">
                <a:latin typeface="Book Antiqua"/>
                <a:cs typeface="Book Antiqua"/>
              </a:rPr>
              <a:t>and   </a:t>
            </a:r>
            <a:r>
              <a:rPr sz="1100" i="1" spc="-220" dirty="0">
                <a:latin typeface="Book Antiqua"/>
                <a:cs typeface="Book Antiqua"/>
              </a:rPr>
              <a:t>x</a:t>
            </a:r>
            <a:r>
              <a:rPr sz="1200" spc="-330" baseline="27777" dirty="0">
                <a:latin typeface="Lucida Sans Unicode"/>
                <a:cs typeface="Lucida Sans Unicode"/>
              </a:rPr>
              <a:t>∗</a:t>
            </a:r>
            <a:r>
              <a:rPr sz="1200" i="1" spc="-330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6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I</a:t>
            </a:r>
            <a:r>
              <a:rPr sz="1150" spc="60" dirty="0">
                <a:latin typeface="Book Antiqua"/>
                <a:cs typeface="Book Antiqua"/>
              </a:rPr>
              <a:t>NTERCEPT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2632" y="2592178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4">
                <a:moveTo>
                  <a:pt x="0" y="327870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0228" y="2039946"/>
            <a:ext cx="0" cy="885190"/>
          </a:xfrm>
          <a:custGeom>
            <a:avLst/>
            <a:gdLst/>
            <a:ahLst/>
            <a:cxnLst/>
            <a:rect l="l" t="t" r="r" b="b"/>
            <a:pathLst>
              <a:path h="885189">
                <a:moveTo>
                  <a:pt x="0" y="885192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2704" y="81921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5246" y="1178638"/>
            <a:ext cx="177800" cy="435609"/>
          </a:xfrm>
          <a:custGeom>
            <a:avLst/>
            <a:gdLst/>
            <a:ahLst/>
            <a:cxnLst/>
            <a:rect l="l" t="t" r="r" b="b"/>
            <a:pathLst>
              <a:path w="177800" h="435609">
                <a:moveTo>
                  <a:pt x="130741" y="0"/>
                </a:moveTo>
                <a:lnTo>
                  <a:pt x="86557" y="41714"/>
                </a:lnTo>
                <a:lnTo>
                  <a:pt x="51390" y="82601"/>
                </a:lnTo>
                <a:lnTo>
                  <a:pt x="25242" y="122658"/>
                </a:lnTo>
                <a:lnTo>
                  <a:pt x="8112" y="161887"/>
                </a:lnTo>
                <a:lnTo>
                  <a:pt x="0" y="200288"/>
                </a:lnTo>
                <a:lnTo>
                  <a:pt x="906" y="237859"/>
                </a:lnTo>
                <a:lnTo>
                  <a:pt x="27331" y="306740"/>
                </a:lnTo>
                <a:lnTo>
                  <a:pt x="52672" y="340066"/>
                </a:lnTo>
                <a:lnTo>
                  <a:pt x="86099" y="372649"/>
                </a:lnTo>
                <a:lnTo>
                  <a:pt x="127611" y="404490"/>
                </a:lnTo>
                <a:lnTo>
                  <a:pt x="177208" y="435588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0250" y="2097820"/>
            <a:ext cx="597535" cy="203200"/>
          </a:xfrm>
          <a:custGeom>
            <a:avLst/>
            <a:gdLst/>
            <a:ahLst/>
            <a:cxnLst/>
            <a:rect l="l" t="t" r="r" b="b"/>
            <a:pathLst>
              <a:path w="597535" h="203200">
                <a:moveTo>
                  <a:pt x="597461" y="127110"/>
                </a:moveTo>
                <a:lnTo>
                  <a:pt x="541418" y="153603"/>
                </a:lnTo>
                <a:lnTo>
                  <a:pt x="487307" y="174423"/>
                </a:lnTo>
                <a:lnTo>
                  <a:pt x="435130" y="189569"/>
                </a:lnTo>
                <a:lnTo>
                  <a:pt x="384885" y="199043"/>
                </a:lnTo>
                <a:lnTo>
                  <a:pt x="336572" y="202844"/>
                </a:lnTo>
                <a:lnTo>
                  <a:pt x="290192" y="200971"/>
                </a:lnTo>
                <a:lnTo>
                  <a:pt x="245745" y="193426"/>
                </a:lnTo>
                <a:lnTo>
                  <a:pt x="198891" y="178496"/>
                </a:lnTo>
                <a:lnTo>
                  <a:pt x="154396" y="156643"/>
                </a:lnTo>
                <a:lnTo>
                  <a:pt x="112259" y="127866"/>
                </a:lnTo>
                <a:lnTo>
                  <a:pt x="72481" y="92167"/>
                </a:lnTo>
                <a:lnTo>
                  <a:pt x="35061" y="49545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0835" y="2898214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8"/>
                </a:lnTo>
                <a:lnTo>
                  <a:pt x="21797" y="21798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8"/>
                </a:lnTo>
                <a:lnTo>
                  <a:pt x="32696" y="21798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0835" y="2570417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8430" y="29033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8430" y="201817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2275" y="1584283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40">
                <a:moveTo>
                  <a:pt x="21195" y="0"/>
                </a:moveTo>
                <a:lnTo>
                  <a:pt x="29646" y="29646"/>
                </a:lnTo>
                <a:lnTo>
                  <a:pt x="0" y="38096"/>
                </a:lnTo>
                <a:lnTo>
                  <a:pt x="48694" y="40243"/>
                </a:lnTo>
                <a:lnTo>
                  <a:pt x="21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8977" y="2079584"/>
            <a:ext cx="41910" cy="48895"/>
          </a:xfrm>
          <a:custGeom>
            <a:avLst/>
            <a:gdLst/>
            <a:ahLst/>
            <a:cxnLst/>
            <a:rect l="l" t="t" r="r" b="b"/>
            <a:pathLst>
              <a:path w="41910" h="48894">
                <a:moveTo>
                  <a:pt x="0" y="0"/>
                </a:moveTo>
                <a:lnTo>
                  <a:pt x="4380" y="48544"/>
                </a:lnTo>
                <a:lnTo>
                  <a:pt x="11461" y="18541"/>
                </a:lnTo>
                <a:lnTo>
                  <a:pt x="30006" y="18541"/>
                </a:lnTo>
                <a:lnTo>
                  <a:pt x="0" y="0"/>
                </a:lnTo>
                <a:close/>
              </a:path>
              <a:path w="41910" h="48894">
                <a:moveTo>
                  <a:pt x="30006" y="18541"/>
                </a:moveTo>
                <a:lnTo>
                  <a:pt x="11461" y="18541"/>
                </a:lnTo>
                <a:lnTo>
                  <a:pt x="41464" y="25621"/>
                </a:lnTo>
                <a:lnTo>
                  <a:pt x="30006" y="18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728" y="2321220"/>
            <a:ext cx="681355" cy="52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90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7033" y="1013353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6022" y="1678185"/>
            <a:ext cx="869315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9093" y="973391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91602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8289" y="2161907"/>
            <a:ext cx="3827145" cy="7552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M</a:t>
            </a:r>
            <a:r>
              <a:rPr sz="1100" spc="-10" dirty="0">
                <a:latin typeface="Book Antiqua"/>
                <a:cs typeface="Book Antiqua"/>
              </a:rPr>
              <a:t>: men </a:t>
            </a:r>
            <a:r>
              <a:rPr sz="1100" spc="-5" dirty="0">
                <a:latin typeface="Book Antiqua"/>
                <a:cs typeface="Book Antiqua"/>
              </a:rPr>
              <a:t>earn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average $2.156 per hour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women, </a:t>
            </a:r>
            <a:r>
              <a:rPr sz="1100" spc="-5" dirty="0">
                <a:latin typeface="Book Antiqua"/>
                <a:cs typeface="Book Antiqua"/>
              </a:rPr>
              <a:t>ceteris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CF61130-D0B8-4DF3-BA30-4EA75879C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6" y="1074154"/>
            <a:ext cx="4075610" cy="14032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68031"/>
            <a:ext cx="3810000" cy="7689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is interacted with another variable (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100" spc="-5" dirty="0">
                <a:latin typeface="Book Antiqua"/>
                <a:cs typeface="Book Antiqua"/>
              </a:rPr>
              <a:t>),  it is a slope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Book Antiqua"/>
                <a:cs typeface="Book Antiqua"/>
              </a:rPr>
              <a:t>dummy.</a:t>
            </a:r>
            <a:endParaRPr sz="1100">
              <a:latin typeface="Book Antiqua"/>
              <a:cs typeface="Book Antiqua"/>
            </a:endParaRPr>
          </a:p>
          <a:p>
            <a:pPr marL="173355" marR="89535" indent="-148590">
              <a:lnSpc>
                <a:spcPct val="102600"/>
              </a:lnSpc>
              <a:spcBef>
                <a:spcPts val="4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changes the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</a:t>
            </a:r>
            <a:r>
              <a:rPr sz="1100" i="1" spc="-5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for a subset of  data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303879"/>
            <a:ext cx="3249930" cy="72580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6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2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284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4"/>
              </a:spcBef>
              <a:tabLst>
                <a:tab pos="1077595" algn="l"/>
                <a:tab pos="1824355" algn="l"/>
                <a:tab pos="230187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4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42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6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CC90DE-5B7A-43E4-B104-EDEE16212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2" y="1299040"/>
            <a:ext cx="4297121" cy="10428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6032" y="2597592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688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022" y="819212"/>
            <a:ext cx="2436495" cy="1753235"/>
          </a:xfrm>
          <a:custGeom>
            <a:avLst/>
            <a:gdLst/>
            <a:ahLst/>
            <a:cxnLst/>
            <a:rect l="l" t="t" r="r" b="b"/>
            <a:pathLst>
              <a:path w="2436495" h="1753235">
                <a:moveTo>
                  <a:pt x="0" y="1752709"/>
                </a:moveTo>
                <a:lnTo>
                  <a:pt x="2436477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6531" y="1555089"/>
            <a:ext cx="184150" cy="506095"/>
          </a:xfrm>
          <a:custGeom>
            <a:avLst/>
            <a:gdLst/>
            <a:ahLst/>
            <a:cxnLst/>
            <a:rect l="l" t="t" r="r" b="b"/>
            <a:pathLst>
              <a:path w="184150" h="506094">
                <a:moveTo>
                  <a:pt x="11672" y="0"/>
                </a:moveTo>
                <a:lnTo>
                  <a:pt x="4575" y="57992"/>
                </a:lnTo>
                <a:lnTo>
                  <a:pt x="684" y="112715"/>
                </a:lnTo>
                <a:lnTo>
                  <a:pt x="0" y="164168"/>
                </a:lnTo>
                <a:lnTo>
                  <a:pt x="2521" y="212352"/>
                </a:lnTo>
                <a:lnTo>
                  <a:pt x="8250" y="257265"/>
                </a:lnTo>
                <a:lnTo>
                  <a:pt x="17184" y="298909"/>
                </a:lnTo>
                <a:lnTo>
                  <a:pt x="29325" y="337283"/>
                </a:lnTo>
                <a:lnTo>
                  <a:pt x="49656" y="381834"/>
                </a:lnTo>
                <a:lnTo>
                  <a:pt x="75292" y="420975"/>
                </a:lnTo>
                <a:lnTo>
                  <a:pt x="106232" y="454707"/>
                </a:lnTo>
                <a:lnTo>
                  <a:pt x="142477" y="483029"/>
                </a:lnTo>
                <a:lnTo>
                  <a:pt x="184027" y="505941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9752" y="2232570"/>
            <a:ext cx="824230" cy="199390"/>
          </a:xfrm>
          <a:custGeom>
            <a:avLst/>
            <a:gdLst/>
            <a:ahLst/>
            <a:cxnLst/>
            <a:rect l="l" t="t" r="r" b="b"/>
            <a:pathLst>
              <a:path w="824230" h="199389">
                <a:moveTo>
                  <a:pt x="823749" y="92054"/>
                </a:moveTo>
                <a:lnTo>
                  <a:pt x="773950" y="116408"/>
                </a:lnTo>
                <a:lnTo>
                  <a:pt x="724979" y="137631"/>
                </a:lnTo>
                <a:lnTo>
                  <a:pt x="676837" y="155723"/>
                </a:lnTo>
                <a:lnTo>
                  <a:pt x="629523" y="170684"/>
                </a:lnTo>
                <a:lnTo>
                  <a:pt x="583038" y="182514"/>
                </a:lnTo>
                <a:lnTo>
                  <a:pt x="537382" y="191213"/>
                </a:lnTo>
                <a:lnTo>
                  <a:pt x="492555" y="196781"/>
                </a:lnTo>
                <a:lnTo>
                  <a:pt x="448556" y="199218"/>
                </a:lnTo>
                <a:lnTo>
                  <a:pt x="405386" y="198524"/>
                </a:lnTo>
                <a:lnTo>
                  <a:pt x="363044" y="194699"/>
                </a:lnTo>
                <a:lnTo>
                  <a:pt x="313520" y="186019"/>
                </a:lnTo>
                <a:lnTo>
                  <a:pt x="265180" y="172865"/>
                </a:lnTo>
                <a:lnTo>
                  <a:pt x="218023" y="155238"/>
                </a:lnTo>
                <a:lnTo>
                  <a:pt x="172051" y="133137"/>
                </a:lnTo>
                <a:lnTo>
                  <a:pt x="127262" y="106563"/>
                </a:lnTo>
                <a:lnTo>
                  <a:pt x="83657" y="75515"/>
                </a:lnTo>
                <a:lnTo>
                  <a:pt x="41237" y="39994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235" y="290736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235" y="25759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81990" y="2032486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39">
                <a:moveTo>
                  <a:pt x="16847" y="0"/>
                </a:moveTo>
                <a:lnTo>
                  <a:pt x="28527" y="28528"/>
                </a:lnTo>
                <a:lnTo>
                  <a:pt x="0" y="40208"/>
                </a:lnTo>
                <a:lnTo>
                  <a:pt x="48632" y="36951"/>
                </a:lnTo>
                <a:lnTo>
                  <a:pt x="168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4954" y="2216813"/>
            <a:ext cx="46355" cy="46990"/>
          </a:xfrm>
          <a:custGeom>
            <a:avLst/>
            <a:gdLst/>
            <a:ahLst/>
            <a:cxnLst/>
            <a:rect l="l" t="t" r="r" b="b"/>
            <a:pathLst>
              <a:path w="46355" h="46989">
                <a:moveTo>
                  <a:pt x="0" y="0"/>
                </a:moveTo>
                <a:lnTo>
                  <a:pt x="13954" y="46700"/>
                </a:lnTo>
                <a:lnTo>
                  <a:pt x="14922" y="15889"/>
                </a:lnTo>
                <a:lnTo>
                  <a:pt x="43108" y="15889"/>
                </a:lnTo>
                <a:lnTo>
                  <a:pt x="0" y="0"/>
                </a:lnTo>
                <a:close/>
              </a:path>
              <a:path w="46355" h="46989">
                <a:moveTo>
                  <a:pt x="43108" y="15889"/>
                </a:moveTo>
                <a:lnTo>
                  <a:pt x="14922" y="15889"/>
                </a:lnTo>
                <a:lnTo>
                  <a:pt x="45733" y="16856"/>
                </a:lnTo>
                <a:lnTo>
                  <a:pt x="43108" y="15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9504" y="2684516"/>
            <a:ext cx="13271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6921" y="2179534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8193" y="1133241"/>
            <a:ext cx="2239010" cy="70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152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1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7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37945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8289" y="2108262"/>
            <a:ext cx="3695065" cy="92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men </a:t>
            </a:r>
            <a:r>
              <a:rPr sz="1100" spc="-5" dirty="0">
                <a:latin typeface="Book Antiqua"/>
                <a:cs typeface="Book Antiqua"/>
              </a:rPr>
              <a:t>gain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 17 cents per hour 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for each additional year of education,  ceteris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69D545-B2AE-4E6A-8962-5B132947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6" y="995826"/>
            <a:ext cx="4457123" cy="142035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 </a:t>
            </a:r>
            <a:r>
              <a:rPr spc="40" dirty="0"/>
              <a:t>AND </a:t>
            </a:r>
            <a:r>
              <a:rPr spc="60" dirty="0"/>
              <a:t>INTERCEPT</a:t>
            </a:r>
            <a:r>
              <a:rPr spc="290" dirty="0"/>
              <a:t> </a:t>
            </a:r>
            <a:r>
              <a:rPr spc="55" dirty="0"/>
              <a:t>DUMMIES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27315"/>
            <a:ext cx="3669029" cy="9626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Allow both for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slope </a:t>
            </a:r>
            <a:r>
              <a:rPr sz="1100" spc="-10" dirty="0">
                <a:latin typeface="Book Antiqua"/>
                <a:cs typeface="Book Antiqua"/>
              </a:rPr>
              <a:t>and intercept </a:t>
            </a:r>
            <a:r>
              <a:rPr sz="1100" spc="-5" dirty="0">
                <a:latin typeface="Book Antiqua"/>
                <a:cs typeface="Book Antiqua"/>
              </a:rPr>
              <a:t>for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subsets of data distinguished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a qualitative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3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45" dirty="0">
                <a:latin typeface="Book Antiqua"/>
                <a:cs typeface="Book Antiqua"/>
              </a:rPr>
              <a:t>D</a:t>
            </a:r>
            <a:r>
              <a:rPr sz="1200" i="1" spc="67" baseline="-13888" dirty="0">
                <a:latin typeface="Book Antiqua"/>
                <a:cs typeface="Book Antiqua"/>
              </a:rPr>
              <a:t>i</a:t>
            </a:r>
            <a:r>
              <a:rPr sz="1100" spc="4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4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685"/>
              </a:spcBef>
            </a:pP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180" y="1819921"/>
            <a:ext cx="539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1758605"/>
            <a:ext cx="314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D</a:t>
            </a:r>
            <a:r>
              <a:rPr sz="1100" i="1" spc="21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1369" y="1563254"/>
            <a:ext cx="12953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09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539" y="1672347"/>
            <a:ext cx="328930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1 if the 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Book Antiqua"/>
                <a:cs typeface="Book Antiqua"/>
              </a:rPr>
              <a:t>-th observation meets a particular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</a:t>
            </a:r>
            <a:endParaRPr sz="11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spc="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otherwise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289" y="2224721"/>
            <a:ext cx="3445510" cy="713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1130"/>
              </a:spcBef>
              <a:tabLst>
                <a:tab pos="869315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3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335"/>
              </a:spcBef>
              <a:tabLst>
                <a:tab pos="869315" algn="l"/>
                <a:tab pos="1311910" algn="l"/>
                <a:tab pos="1685289" algn="l"/>
                <a:tab pos="2032000" algn="l"/>
                <a:tab pos="250952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 </a:t>
            </a:r>
            <a:r>
              <a:rPr sz="1150" spc="40" dirty="0">
                <a:latin typeface="Book Antiqua"/>
                <a:cs typeface="Book Antiqua"/>
              </a:rPr>
              <a:t>AND </a:t>
            </a:r>
            <a:r>
              <a:rPr sz="1150" spc="60" dirty="0">
                <a:latin typeface="Book Antiqua"/>
                <a:cs typeface="Book Antiqua"/>
              </a:rPr>
              <a:t>INTERCEPT</a:t>
            </a:r>
            <a:r>
              <a:rPr sz="1150" spc="2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DUMMIES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612" y="2659119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269274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103" y="823881"/>
            <a:ext cx="2423795" cy="1593850"/>
          </a:xfrm>
          <a:custGeom>
            <a:avLst/>
            <a:gdLst/>
            <a:ahLst/>
            <a:cxnLst/>
            <a:rect l="l" t="t" r="r" b="b"/>
            <a:pathLst>
              <a:path w="2423795" h="1593850">
                <a:moveTo>
                  <a:pt x="0" y="1593341"/>
                </a:moveTo>
                <a:lnTo>
                  <a:pt x="2423308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0227" y="1456020"/>
            <a:ext cx="260350" cy="498475"/>
          </a:xfrm>
          <a:custGeom>
            <a:avLst/>
            <a:gdLst/>
            <a:ahLst/>
            <a:cxnLst/>
            <a:rect l="l" t="t" r="r" b="b"/>
            <a:pathLst>
              <a:path w="260350" h="498475">
                <a:moveTo>
                  <a:pt x="259837" y="0"/>
                </a:moveTo>
                <a:lnTo>
                  <a:pt x="198473" y="33600"/>
                </a:lnTo>
                <a:lnTo>
                  <a:pt x="145357" y="67653"/>
                </a:lnTo>
                <a:lnTo>
                  <a:pt x="100490" y="102159"/>
                </a:lnTo>
                <a:lnTo>
                  <a:pt x="63873" y="137118"/>
                </a:lnTo>
                <a:lnTo>
                  <a:pt x="35504" y="172530"/>
                </a:lnTo>
                <a:lnTo>
                  <a:pt x="15385" y="208395"/>
                </a:lnTo>
                <a:lnTo>
                  <a:pt x="3515" y="244713"/>
                </a:lnTo>
                <a:lnTo>
                  <a:pt x="0" y="285563"/>
                </a:lnTo>
                <a:lnTo>
                  <a:pt x="6651" y="326971"/>
                </a:lnTo>
                <a:lnTo>
                  <a:pt x="23469" y="368937"/>
                </a:lnTo>
                <a:lnTo>
                  <a:pt x="50453" y="411462"/>
                </a:lnTo>
                <a:lnTo>
                  <a:pt x="87604" y="454544"/>
                </a:lnTo>
                <a:lnTo>
                  <a:pt x="134922" y="498186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7151" y="2344538"/>
            <a:ext cx="815975" cy="241300"/>
          </a:xfrm>
          <a:custGeom>
            <a:avLst/>
            <a:gdLst/>
            <a:ahLst/>
            <a:cxnLst/>
            <a:rect l="l" t="t" r="r" b="b"/>
            <a:pathLst>
              <a:path w="815975" h="241300">
                <a:moveTo>
                  <a:pt x="815645" y="96866"/>
                </a:moveTo>
                <a:lnTo>
                  <a:pt x="773284" y="135745"/>
                </a:lnTo>
                <a:lnTo>
                  <a:pt x="729638" y="168513"/>
                </a:lnTo>
                <a:lnTo>
                  <a:pt x="684707" y="195169"/>
                </a:lnTo>
                <a:lnTo>
                  <a:pt x="638492" y="215714"/>
                </a:lnTo>
                <a:lnTo>
                  <a:pt x="590992" y="230147"/>
                </a:lnTo>
                <a:lnTo>
                  <a:pt x="542207" y="238469"/>
                </a:lnTo>
                <a:lnTo>
                  <a:pt x="492137" y="240679"/>
                </a:lnTo>
                <a:lnTo>
                  <a:pt x="440783" y="236777"/>
                </a:lnTo>
                <a:lnTo>
                  <a:pt x="400166" y="229565"/>
                </a:lnTo>
                <a:lnTo>
                  <a:pt x="358780" y="218693"/>
                </a:lnTo>
                <a:lnTo>
                  <a:pt x="316625" y="204163"/>
                </a:lnTo>
                <a:lnTo>
                  <a:pt x="273700" y="185973"/>
                </a:lnTo>
                <a:lnTo>
                  <a:pt x="230006" y="164125"/>
                </a:lnTo>
                <a:lnTo>
                  <a:pt x="185543" y="138618"/>
                </a:lnTo>
                <a:lnTo>
                  <a:pt x="140311" y="109451"/>
                </a:lnTo>
                <a:lnTo>
                  <a:pt x="94310" y="76626"/>
                </a:lnTo>
                <a:lnTo>
                  <a:pt x="47539" y="40142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5055" y="1616026"/>
            <a:ext cx="2601595" cy="1017905"/>
          </a:xfrm>
          <a:custGeom>
            <a:avLst/>
            <a:gdLst/>
            <a:ahLst/>
            <a:cxnLst/>
            <a:rect l="l" t="t" r="r" b="b"/>
            <a:pathLst>
              <a:path w="2601595" h="1017905">
                <a:moveTo>
                  <a:pt x="0" y="1017640"/>
                </a:moveTo>
                <a:lnTo>
                  <a:pt x="2601000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151" y="2434288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549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3815" y="2906545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3815" y="263737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4067" y="1923200"/>
            <a:ext cx="47625" cy="44450"/>
          </a:xfrm>
          <a:custGeom>
            <a:avLst/>
            <a:gdLst/>
            <a:ahLst/>
            <a:cxnLst/>
            <a:rect l="l" t="t" r="r" b="b"/>
            <a:pathLst>
              <a:path w="47625" h="44450">
                <a:moveTo>
                  <a:pt x="27554" y="0"/>
                </a:moveTo>
                <a:lnTo>
                  <a:pt x="30669" y="30669"/>
                </a:lnTo>
                <a:lnTo>
                  <a:pt x="0" y="33783"/>
                </a:lnTo>
                <a:lnTo>
                  <a:pt x="47560" y="44446"/>
                </a:lnTo>
                <a:lnTo>
                  <a:pt x="27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849" y="2330088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8166" y="45229"/>
                </a:lnTo>
                <a:lnTo>
                  <a:pt x="16312" y="14458"/>
                </a:lnTo>
                <a:lnTo>
                  <a:pt x="47083" y="126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6354" y="291662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6354" y="241290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8719" y="2292156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995" y="1009720"/>
            <a:ext cx="1313180" cy="44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753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7483" y="1874366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197" y="2600958"/>
            <a:ext cx="677545" cy="25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8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557530">
              <a:lnSpc>
                <a:spcPts val="880"/>
              </a:lnSpc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468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 </a:t>
            </a:r>
            <a:r>
              <a:rPr spc="45" dirty="0"/>
              <a:t>VARIABLES </a:t>
            </a:r>
            <a:r>
              <a:rPr sz="1400" spc="10" dirty="0"/>
              <a:t>- </a:t>
            </a:r>
            <a:r>
              <a:rPr spc="45" dirty="0"/>
              <a:t>MULTIPLE</a:t>
            </a:r>
            <a:r>
              <a:rPr spc="365" dirty="0"/>
              <a:t> </a:t>
            </a:r>
            <a:r>
              <a:rPr spc="50" dirty="0"/>
              <a:t>CATEGORIES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11960"/>
            <a:ext cx="3482975" cy="1031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8605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if a variable </a:t>
            </a:r>
            <a:r>
              <a:rPr sz="1100" spc="-10" dirty="0">
                <a:latin typeface="Book Antiqua"/>
                <a:cs typeface="Book Antiqua"/>
              </a:rPr>
              <a:t>defines three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qualitative  attributes?</a:t>
            </a:r>
            <a:endParaRPr sz="110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level of education - elementary school, high  school,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college</a:t>
            </a:r>
            <a:endParaRPr sz="110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and </a:t>
            </a:r>
            <a:r>
              <a:rPr sz="1100" spc="-5" dirty="0">
                <a:latin typeface="Book Antiqua"/>
                <a:cs typeface="Book Antiqua"/>
              </a:rPr>
              <a:t>use a set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239897"/>
            <a:ext cx="3797935" cy="956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558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Should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also a </a:t>
            </a:r>
            <a:r>
              <a:rPr sz="1100" spc="-10" dirty="0">
                <a:latin typeface="Book Antiqua"/>
                <a:cs typeface="Book Antiqua"/>
              </a:rPr>
              <a:t>third dummy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regression,  </a:t>
            </a:r>
            <a:r>
              <a:rPr sz="1100" spc="-5" dirty="0">
                <a:latin typeface="Book Antiqua"/>
                <a:cs typeface="Book Antiqua"/>
              </a:rPr>
              <a:t>which is equal to 1 for people with elementary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education?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No, unless we exclude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intercept!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Using full set of dummies leads to perfect multicollinearity  (dummy variable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trap)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1F3AAD-57AC-4EE5-9BBF-AB18C5BC5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1606156"/>
            <a:ext cx="4285106" cy="65962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1019199"/>
            <a:ext cx="3504565" cy="158415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684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nonlinear </a:t>
            </a:r>
            <a:r>
              <a:rPr sz="1100" spc="-10" dirty="0">
                <a:latin typeface="Book Antiqua"/>
                <a:cs typeface="Book Antiqua"/>
              </a:rPr>
              <a:t>specifications </a:t>
            </a:r>
            <a:r>
              <a:rPr sz="1100" spc="-5" dirty="0">
                <a:latin typeface="Book Antiqua"/>
                <a:cs typeface="Book Antiqua"/>
              </a:rPr>
              <a:t>of a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concept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 showed </a:t>
            </a:r>
            <a:r>
              <a:rPr sz="1100" spc="-5" dirty="0">
                <a:latin typeface="Book Antiqua"/>
                <a:cs typeface="Book Antiqua"/>
              </a:rPr>
              <a:t>its use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Further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5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Chapters 6 &amp;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088"/>
            <a:ext cx="3886200" cy="21405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7493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true, </a:t>
            </a:r>
            <a:r>
              <a:rPr sz="1100" spc="-5" dirty="0">
                <a:latin typeface="Book Antiqua"/>
                <a:cs typeface="Book Antiqua"/>
              </a:rPr>
              <a:t>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 in the </a:t>
            </a:r>
            <a:r>
              <a:rPr sz="1100" spc="-10" dirty="0">
                <a:latin typeface="Book Antiqua"/>
                <a:cs typeface="Book Antiqua"/>
              </a:rPr>
              <a:t>same way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unrestricted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nearly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same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false, 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poorly</a:t>
            </a:r>
            <a:endParaRPr sz="1100" dirty="0">
              <a:latin typeface="Book Antiqua"/>
              <a:cs typeface="Book Antiqua"/>
            </a:endParaRPr>
          </a:p>
          <a:p>
            <a:pPr marL="488315" marR="233045" indent="-137160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much larger than  those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 model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3378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idea is thus to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residuals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58353"/>
            <a:ext cx="3814445" cy="18530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compare residuals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two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models?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1000" spc="-5" dirty="0">
                <a:latin typeface="Book Antiqua"/>
                <a:cs typeface="Book Antiqua"/>
              </a:rPr>
              <a:t>Calculate the sum of squared residuals in the two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v"/>
            </a:pPr>
            <a:r>
              <a:rPr sz="1000" spc="-30" dirty="0">
                <a:latin typeface="Book Antiqua"/>
                <a:cs typeface="Book Antiqua"/>
              </a:rPr>
              <a:t>Test </a:t>
            </a:r>
            <a:r>
              <a:rPr sz="1000" spc="-5" dirty="0">
                <a:latin typeface="Book Antiqua"/>
                <a:cs typeface="Book Antiqua"/>
              </a:rPr>
              <a:t>if 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between the two sums is equal to </a:t>
            </a:r>
            <a:r>
              <a:rPr sz="1000" spc="-10" dirty="0">
                <a:latin typeface="Book Antiqua"/>
                <a:cs typeface="Book Antiqua"/>
              </a:rPr>
              <a:t>zero  </a:t>
            </a:r>
            <a:r>
              <a:rPr sz="1000" spc="-5" dirty="0">
                <a:latin typeface="Book Antiqua"/>
                <a:cs typeface="Book Antiqua"/>
              </a:rPr>
              <a:t>(statistically)</a:t>
            </a:r>
            <a:endParaRPr sz="1000" dirty="0">
              <a:latin typeface="Book Antiqua"/>
              <a:cs typeface="Book Antiqua"/>
            </a:endParaRPr>
          </a:p>
          <a:p>
            <a:pPr marL="509905" marR="13271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spc="15" baseline="-11904" dirty="0">
                <a:latin typeface="Book Antiqua"/>
                <a:cs typeface="Book Antiqua"/>
              </a:rPr>
              <a:t>0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(residuals in the two models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the same, restrictions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 marL="509905" marR="242570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i="1" spc="15" baseline="-11904" dirty="0">
                <a:latin typeface="Book Antiqua"/>
                <a:cs typeface="Book Antiqua"/>
              </a:rPr>
              <a:t>A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positive (residuals in the restricted 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15" dirty="0">
                <a:latin typeface="Book Antiqua"/>
                <a:cs typeface="Book Antiqua"/>
              </a:rPr>
              <a:t>bigger, </a:t>
            </a:r>
            <a:r>
              <a:rPr sz="1000" spc="-5" dirty="0">
                <a:latin typeface="Book Antiqua"/>
                <a:cs typeface="Book Antiqua"/>
              </a:rPr>
              <a:t>restrictions do not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BBEB64-ABA3-4127-A0FC-029B5D50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577989"/>
            <a:ext cx="2269475" cy="55084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271891"/>
            <a:ext cx="572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latin typeface="Book Antiqua"/>
                <a:cs typeface="Book Antiqua"/>
              </a:rPr>
              <a:t>F</a:t>
            </a:r>
            <a:r>
              <a:rPr sz="1400" spc="80" dirty="0"/>
              <a:t>-</a:t>
            </a:r>
            <a:r>
              <a:rPr spc="65" dirty="0"/>
              <a:t>TES</a:t>
            </a:r>
            <a:r>
              <a:rPr spc="-5" dirty="0"/>
              <a:t>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77188"/>
            <a:ext cx="19773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test statistic is </a:t>
            </a:r>
            <a:r>
              <a:rPr sz="1100" spc="-10" dirty="0">
                <a:latin typeface="Book Antiqua"/>
                <a:cs typeface="Book Antiqua"/>
              </a:rPr>
              <a:t>defined</a:t>
            </a:r>
            <a:r>
              <a:rPr sz="1100" spc="1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1351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F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200" y="912645"/>
            <a:ext cx="117475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 indent="10160">
              <a:lnSpc>
                <a:spcPct val="112599"/>
              </a:lnSpc>
              <a:spcBef>
                <a:spcPts val="100"/>
              </a:spcBef>
            </a:pPr>
            <a:r>
              <a:rPr sz="1100" u="sng" spc="1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(</a:t>
            </a:r>
            <a:r>
              <a:rPr sz="1100" i="1" u="sng" spc="1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22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r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30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ur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)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/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q </a:t>
            </a:r>
            <a:r>
              <a:rPr sz="1100" i="1" spc="20" dirty="0">
                <a:latin typeface="Book Antiqua"/>
                <a:cs typeface="Book Antiqua"/>
              </a:rPr>
              <a:t> SSR</a:t>
            </a:r>
            <a:r>
              <a:rPr sz="1200" i="1" spc="30" baseline="-10416" dirty="0">
                <a:latin typeface="Book Antiqua"/>
                <a:cs typeface="Book Antiqua"/>
              </a:rPr>
              <a:t>ur</a:t>
            </a:r>
            <a:r>
              <a:rPr sz="1100" i="1" spc="20" dirty="0">
                <a:latin typeface="Century Gothic"/>
                <a:cs typeface="Century Gothic"/>
              </a:rPr>
              <a:t>/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n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k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45" dirty="0">
                <a:latin typeface="Book Antiqua"/>
                <a:cs typeface="Book Antiqua"/>
              </a:rPr>
              <a:t>1</a:t>
            </a:r>
            <a:r>
              <a:rPr sz="1100" spc="45" dirty="0">
                <a:latin typeface="Garamond"/>
                <a:cs typeface="Garamond"/>
              </a:rPr>
              <a:t>)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4612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Lucida Sans Unicode"/>
                <a:cs typeface="Lucida Sans Unicode"/>
              </a:rPr>
              <a:t>∼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F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7878" y="1092668"/>
            <a:ext cx="4222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q</a:t>
            </a:r>
            <a:r>
              <a:rPr sz="800" i="1" spc="-5" dirty="0">
                <a:latin typeface="Sitka Text"/>
                <a:cs typeface="Sitka Text"/>
              </a:rPr>
              <a:t>,</a:t>
            </a:r>
            <a:r>
              <a:rPr sz="800" i="1" spc="-5" dirty="0">
                <a:latin typeface="Book Antiqua"/>
                <a:cs typeface="Book Antiqua"/>
              </a:rPr>
              <a:t>n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i="1" spc="-5" dirty="0">
                <a:latin typeface="Book Antiqua"/>
                <a:cs typeface="Book Antiqua"/>
              </a:rPr>
              <a:t>k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9848" y="1028876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7244" y="1544477"/>
            <a:ext cx="31819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</a:t>
            </a:r>
            <a:r>
              <a:rPr sz="1000" spc="-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7244" y="1848134"/>
            <a:ext cx="3331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</a:t>
            </a:r>
            <a:r>
              <a:rPr sz="1000" spc="-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95" y="1411298"/>
            <a:ext cx="492125" cy="918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85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where:</a:t>
            </a:r>
            <a:endParaRPr sz="1100">
              <a:latin typeface="Book Antiqua"/>
              <a:cs typeface="Book Antiqua"/>
            </a:endParaRPr>
          </a:p>
          <a:p>
            <a:pPr marL="113664">
              <a:lnSpc>
                <a:spcPts val="1065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r</a:t>
            </a:r>
            <a:endParaRPr sz="1050" baseline="-11904">
              <a:latin typeface="Book Antiqua"/>
              <a:cs typeface="Book Antiqua"/>
            </a:endParaRPr>
          </a:p>
          <a:p>
            <a:pPr marL="113664" marR="60960">
              <a:lnSpc>
                <a:spcPct val="199200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ur  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7244" y="2151791"/>
            <a:ext cx="156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restrictions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303" y="245546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n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7244" y="2455461"/>
            <a:ext cx="1654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303" y="2759118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k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7244" y="2759118"/>
            <a:ext cx="2144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 estimated</a:t>
            </a:r>
            <a:r>
              <a:rPr sz="1000" spc="-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006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</a:t>
            </a:r>
            <a:r>
              <a:rPr spc="-25" dirty="0"/>
              <a:t> </a:t>
            </a:r>
            <a:r>
              <a:rPr spc="55" dirty="0"/>
              <a:t>MEASURE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28915"/>
            <a:ext cx="3911600" cy="23279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10795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know </a:t>
            </a:r>
            <a:r>
              <a:rPr sz="1100" spc="-5" dirty="0">
                <a:latin typeface="Book Antiqua"/>
                <a:cs typeface="Book Antiqua"/>
              </a:rPr>
              <a:t>that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have a </a:t>
            </a:r>
            <a:r>
              <a:rPr sz="1100" spc="-10" dirty="0">
                <a:latin typeface="Book Antiqua"/>
                <a:cs typeface="Book Antiqua"/>
              </a:rPr>
              <a:t>significant  influence on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wages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important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they in determining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36854" marR="1981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difference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between people is  explained </a:t>
            </a:r>
            <a:r>
              <a:rPr sz="1100" spc="-10" dirty="0">
                <a:latin typeface="Book Antiqua"/>
                <a:cs typeface="Book Antiqua"/>
              </a:rPr>
              <a:t>by differences </a:t>
            </a:r>
            <a:r>
              <a:rPr sz="1100" spc="-5" dirty="0">
                <a:latin typeface="Book Antiqua"/>
                <a:cs typeface="Book Antiqua"/>
              </a:rPr>
              <a:t>in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experience?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well variation in the independent variable(s) explains  variation in the dependent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3556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questions </a:t>
            </a:r>
            <a:r>
              <a:rPr sz="1100" spc="-10" dirty="0">
                <a:latin typeface="Book Antiqua"/>
                <a:cs typeface="Book Antiqua"/>
              </a:rPr>
              <a:t>answered by </a:t>
            </a:r>
            <a:r>
              <a:rPr sz="1100" spc="-5" dirty="0">
                <a:latin typeface="Book Antiqua"/>
                <a:cs typeface="Book Antiqua"/>
              </a:rPr>
              <a:t>the goodness of </a:t>
            </a:r>
            <a:r>
              <a:rPr sz="1100" spc="-10" dirty="0">
                <a:latin typeface="Book Antiqua"/>
                <a:cs typeface="Book Antiqua"/>
              </a:rPr>
              <a:t>fit  measure </a:t>
            </a:r>
            <a:r>
              <a:rPr sz="1100" spc="-5" dirty="0">
                <a:latin typeface="Book Antiqua"/>
                <a:cs typeface="Book Antiqua"/>
              </a:rPr>
              <a:t>-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14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T</a:t>
            </a:r>
            <a:r>
              <a:rPr spc="35" dirty="0"/>
              <a:t>OTAL </a:t>
            </a:r>
            <a:r>
              <a:rPr spc="40" dirty="0"/>
              <a:t>AND </a:t>
            </a:r>
            <a:r>
              <a:rPr spc="60" dirty="0"/>
              <a:t>EXPLAINED</a:t>
            </a:r>
            <a:r>
              <a:rPr spc="295" dirty="0"/>
              <a:t> </a:t>
            </a:r>
            <a:r>
              <a:rPr spc="35" dirty="0"/>
              <a:t>VARIATION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565517"/>
            <a:ext cx="2758440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Total </a:t>
            </a:r>
            <a:r>
              <a:rPr sz="1100" b="1" spc="-5" dirty="0">
                <a:latin typeface="Book Antiqua"/>
                <a:cs typeface="Book Antiqua"/>
              </a:rPr>
              <a:t>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629920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113893"/>
            <a:ext cx="3627120" cy="62801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R="180340" algn="ctr">
              <a:lnSpc>
                <a:spcPct val="100000"/>
              </a:lnSpc>
              <a:spcBef>
                <a:spcPts val="570"/>
              </a:spcBef>
            </a:pPr>
            <a:endParaRPr sz="8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Predicted </a:t>
            </a:r>
            <a:r>
              <a:rPr sz="1100" spc="-5" dirty="0">
                <a:latin typeface="Book Antiqua"/>
                <a:cs typeface="Book Antiqua"/>
              </a:rPr>
              <a:t>value of the dependent variable </a:t>
            </a:r>
            <a:r>
              <a:rPr sz="1100" spc="-10" dirty="0">
                <a:latin typeface="Book Antiqua"/>
                <a:cs typeface="Book Antiqua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part that is 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2135262"/>
            <a:ext cx="309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(case of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line - for simplicity of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989" y="2466072"/>
            <a:ext cx="3107055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Explained 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306705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40FC125-7FBF-4CCE-864A-BE08D42E9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413" y="814800"/>
            <a:ext cx="1001614" cy="5091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997CC79-E2B6-4BDF-B001-FC91A805C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721" y="1767100"/>
            <a:ext cx="1298408" cy="3550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319C98-1471-466A-B93B-C250D1323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071" y="2622872"/>
            <a:ext cx="1277957" cy="6169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16024"/>
            <a:ext cx="7004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32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Denote: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38289" y="1857234"/>
            <a:ext cx="3197860" cy="672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measure </a:t>
            </a:r>
            <a:r>
              <a:rPr sz="1100" spc="-5" dirty="0">
                <a:latin typeface="Book Antiqua"/>
                <a:cs typeface="Book Antiqua"/>
              </a:rPr>
              <a:t>of the goodness of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fit:</a:t>
            </a:r>
            <a:endParaRPr sz="1100" dirty="0">
              <a:latin typeface="Book Antiqua"/>
              <a:cs typeface="Book Antiqua"/>
            </a:endParaRPr>
          </a:p>
          <a:p>
            <a:pPr marL="1207770" marR="55880" indent="-349250">
              <a:lnSpc>
                <a:spcPct val="112599"/>
              </a:lnSpc>
              <a:spcBef>
                <a:spcPts val="810"/>
              </a:spcBef>
              <a:tabLst>
                <a:tab pos="1824355" algn="l"/>
              </a:tabLst>
            </a:pPr>
            <a:r>
              <a:rPr sz="1650" i="1" spc="-7" baseline="-37878" dirty="0">
                <a:latin typeface="Book Antiqua"/>
                <a:cs typeface="Book Antiqua"/>
              </a:rPr>
              <a:t>R</a:t>
            </a:r>
            <a:r>
              <a:rPr sz="1200" spc="-7" baseline="-20833" dirty="0">
                <a:latin typeface="Book Antiqua"/>
                <a:cs typeface="Book Antiqua"/>
              </a:rPr>
              <a:t>2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Explained variation in </a:t>
            </a: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 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SST	</a:t>
            </a:r>
            <a:r>
              <a:rPr sz="1100" spc="-30" dirty="0">
                <a:latin typeface="Book Antiqua"/>
                <a:cs typeface="Book Antiqua"/>
              </a:rPr>
              <a:t>Total </a:t>
            </a:r>
            <a:r>
              <a:rPr sz="1100" spc="-5" dirty="0">
                <a:latin typeface="Book Antiqua"/>
                <a:cs typeface="Book Antiqua"/>
              </a:rPr>
              <a:t>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5FB3EB-924D-4E58-B95E-8722690F7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4" y="1026958"/>
            <a:ext cx="4210050" cy="8111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2657</Words>
  <Application>Microsoft Office PowerPoint</Application>
  <PresentationFormat>Custom</PresentationFormat>
  <Paragraphs>358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 Unicode</vt:lpstr>
      <vt:lpstr>Sitka Text</vt:lpstr>
      <vt:lpstr>Times New Roman</vt:lpstr>
      <vt:lpstr>Wingdings</vt:lpstr>
      <vt:lpstr>Office Theme</vt:lpstr>
      <vt:lpstr>LECTURE 5</vt:lpstr>
      <vt:lpstr>TESTING MULTIPLE HYPOTHESES REVISITED</vt:lpstr>
      <vt:lpstr>RESTRICTED VS. UNRESTRICTED MODEL</vt:lpstr>
      <vt:lpstr>IDEA OF THE F-TEST</vt:lpstr>
      <vt:lpstr>IDEA OF THE F-TEST</vt:lpstr>
      <vt:lpstr>F-TEST</vt:lpstr>
      <vt:lpstr>GOODNESS OF FIT MEASURE</vt:lpstr>
      <vt:lpstr>TOTAL AND EXPLAINED VARIATION</vt:lpstr>
      <vt:lpstr>GOODNESS OF FIT - R2</vt:lpstr>
      <vt:lpstr>GOODNESS OF FIT - R2</vt:lpstr>
      <vt:lpstr>DECOMPOSING THE VARIANCE</vt:lpstr>
      <vt:lpstr>VARIANCE DECOMPOSITION AND R2</vt:lpstr>
      <vt:lpstr>ADJUSTED R2</vt:lpstr>
      <vt:lpstr>FOUR IMPORTANT SPECIFICATION CRITERIA</vt:lpstr>
      <vt:lpstr>FOUR IMPORTANT SPECIFICATION CRITERIA</vt:lpstr>
      <vt:lpstr>PowerPoint Presentation</vt:lpstr>
      <vt:lpstr>NONLINEAR SPECIFICATION</vt:lpstr>
      <vt:lpstr>LINEAR FORM</vt:lpstr>
      <vt:lpstr>LOG-LOG FORM</vt:lpstr>
      <vt:lpstr>EXAMPLE</vt:lpstr>
      <vt:lpstr>LOG-LINEAR FORMS</vt:lpstr>
      <vt:lpstr>EXAMPLES OF LOG LINEAR FORMS</vt:lpstr>
      <vt:lpstr>EXAMPLES OF LOG LINEAR FORMS</vt:lpstr>
      <vt:lpstr>POLYNOMIAL FORM</vt:lpstr>
      <vt:lpstr>EXAMPLE OF POLYNOMIAL FORM</vt:lpstr>
      <vt:lpstr>CHOICE OF CORRECT FUNCTIONAL FORM</vt:lpstr>
      <vt:lpstr>CHOICE OF CORRECT FUNCTIONAL FORM</vt:lpstr>
      <vt:lpstr>DUMMY VARIABLES</vt:lpstr>
      <vt:lpstr>INTERCEPT DUMMY</vt:lpstr>
      <vt:lpstr>PowerPoint Presentation</vt:lpstr>
      <vt:lpstr>EXAMPLE</vt:lpstr>
      <vt:lpstr>SLOPE DUMMY</vt:lpstr>
      <vt:lpstr>PowerPoint Presentation</vt:lpstr>
      <vt:lpstr>EXAMPLE</vt:lpstr>
      <vt:lpstr>SLOPE AND INTERCEPT DUMMIES</vt:lpstr>
      <vt:lpstr>PowerPoint Presentation</vt:lpstr>
      <vt:lpstr>DUMMY VARIABLES - MULTIPLE CATEGORIES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cp:lastModifiedBy>Dali Laxton</cp:lastModifiedBy>
  <cp:revision>17</cp:revision>
  <dcterms:created xsi:type="dcterms:W3CDTF">2020-11-03T22:28:17Z</dcterms:created>
  <dcterms:modified xsi:type="dcterms:W3CDTF">2023-03-12T15:33:17Z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2020-11-03T00:00:00Z</vt:filetime>
  </property>
</Properties>
</file>