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02" r:id="rId37"/>
    <p:sldId id="303" r:id="rId38"/>
    <p:sldId id="304" r:id="rId39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1" d="100"/>
          <a:sy n="151" d="100"/>
        </p:scale>
        <p:origin x="1637" y="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860" y="271891"/>
            <a:ext cx="4410379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95448" y="3281704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015831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193633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344696" y="3291826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355188" y="328155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365348" y="327139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28152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3636138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54723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3623438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3636138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3623438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3636138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3889147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3901847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901847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812946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3889147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3901847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4154844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4167544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4167544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4154844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4167544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4451033" y="3301872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4423969" y="3275377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4344352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50800"/>
                </a:moveTo>
                <a:lnTo>
                  <a:pt x="35160" y="48796"/>
                </a:lnTo>
                <a:lnTo>
                  <a:pt x="43248" y="43339"/>
                </a:lnTo>
                <a:lnTo>
                  <a:pt x="48762" y="35262"/>
                </a:lnTo>
                <a:lnTo>
                  <a:pt x="50800" y="25400"/>
                </a:lnTo>
                <a:lnTo>
                  <a:pt x="48796" y="15537"/>
                </a:lnTo>
                <a:lnTo>
                  <a:pt x="43339" y="7461"/>
                </a:lnTo>
                <a:lnTo>
                  <a:pt x="35262" y="2004"/>
                </a:lnTo>
                <a:lnTo>
                  <a:pt x="25400" y="0"/>
                </a:lnTo>
                <a:lnTo>
                  <a:pt x="15537" y="2004"/>
                </a:lnTo>
                <a:lnTo>
                  <a:pt x="7461" y="7461"/>
                </a:lnTo>
                <a:lnTo>
                  <a:pt x="2004" y="15537"/>
                </a:lnTo>
                <a:lnTo>
                  <a:pt x="0" y="2540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4329112" y="3289172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4496754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50800"/>
                </a:moveTo>
                <a:lnTo>
                  <a:pt x="15537" y="48796"/>
                </a:lnTo>
                <a:lnTo>
                  <a:pt x="7461" y="43339"/>
                </a:lnTo>
                <a:lnTo>
                  <a:pt x="2004" y="35262"/>
                </a:lnTo>
                <a:lnTo>
                  <a:pt x="0" y="25400"/>
                </a:lnTo>
                <a:lnTo>
                  <a:pt x="2004" y="15537"/>
                </a:lnTo>
                <a:lnTo>
                  <a:pt x="7461" y="7461"/>
                </a:lnTo>
                <a:lnTo>
                  <a:pt x="15537" y="2004"/>
                </a:lnTo>
                <a:lnTo>
                  <a:pt x="25400" y="0"/>
                </a:lnTo>
                <a:lnTo>
                  <a:pt x="35262" y="2004"/>
                </a:lnTo>
                <a:lnTo>
                  <a:pt x="43339" y="7461"/>
                </a:lnTo>
                <a:lnTo>
                  <a:pt x="48796" y="15537"/>
                </a:lnTo>
                <a:lnTo>
                  <a:pt x="50800" y="2540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4532315" y="3289172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0" y="0"/>
            <a:ext cx="4608195" cy="166370"/>
          </a:xfrm>
          <a:custGeom>
            <a:avLst/>
            <a:gdLst/>
            <a:ahLst/>
            <a:cxnLst/>
            <a:rect l="l" t="t" r="r" b="b"/>
            <a:pathLst>
              <a:path w="4608195" h="166370">
                <a:moveTo>
                  <a:pt x="0" y="165874"/>
                </a:moveTo>
                <a:lnTo>
                  <a:pt x="4608004" y="165874"/>
                </a:lnTo>
                <a:lnTo>
                  <a:pt x="4608004" y="0"/>
                </a:lnTo>
                <a:lnTo>
                  <a:pt x="0" y="0"/>
                </a:lnTo>
                <a:lnTo>
                  <a:pt x="0" y="165874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0" y="165874"/>
            <a:ext cx="4608195" cy="38100"/>
          </a:xfrm>
          <a:custGeom>
            <a:avLst/>
            <a:gdLst/>
            <a:ahLst/>
            <a:cxnLst/>
            <a:rect l="l" t="t" r="r" b="b"/>
            <a:pathLst>
              <a:path w="4608195" h="38100">
                <a:moveTo>
                  <a:pt x="0" y="37960"/>
                </a:moveTo>
                <a:lnTo>
                  <a:pt x="4608004" y="37960"/>
                </a:lnTo>
                <a:lnTo>
                  <a:pt x="4608004" y="0"/>
                </a:lnTo>
                <a:lnTo>
                  <a:pt x="0" y="0"/>
                </a:lnTo>
                <a:lnTo>
                  <a:pt x="0" y="37960"/>
                </a:lnTo>
                <a:close/>
              </a:path>
            </a:pathLst>
          </a:custGeom>
          <a:solidFill>
            <a:srgbClr val="0068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63689" y="564805"/>
            <a:ext cx="3736975" cy="1224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18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03831" y="535581"/>
            <a:ext cx="10007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/>
              <a:t>LECTURE</a:t>
            </a:r>
            <a:r>
              <a:rPr sz="1400" spc="-55" dirty="0"/>
              <a:t> </a:t>
            </a:r>
            <a:r>
              <a:rPr sz="1400" spc="15" dirty="0"/>
              <a:t>5</a:t>
            </a:r>
            <a:endParaRPr sz="14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4296" y="1218829"/>
            <a:ext cx="3020060" cy="9277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1400" spc="10" dirty="0">
                <a:latin typeface="Book Antiqua"/>
                <a:cs typeface="Book Antiqua"/>
              </a:rPr>
              <a:t>Introduction </a:t>
            </a:r>
            <a:r>
              <a:rPr sz="1400" spc="15" dirty="0">
                <a:latin typeface="Book Antiqua"/>
                <a:cs typeface="Book Antiqua"/>
              </a:rPr>
              <a:t>to</a:t>
            </a:r>
            <a:r>
              <a:rPr sz="1400" spc="-10" dirty="0">
                <a:latin typeface="Book Antiqua"/>
                <a:cs typeface="Book Antiqua"/>
              </a:rPr>
              <a:t> </a:t>
            </a:r>
            <a:r>
              <a:rPr sz="1400" spc="15" dirty="0">
                <a:latin typeface="Book Antiqua"/>
                <a:cs typeface="Book Antiqua"/>
              </a:rPr>
              <a:t>Econometrics</a:t>
            </a:r>
            <a:endParaRPr sz="14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5080" algn="ctr">
              <a:lnSpc>
                <a:spcPct val="106700"/>
              </a:lnSpc>
            </a:pPr>
            <a:r>
              <a:rPr sz="1400" spc="15" dirty="0">
                <a:latin typeface="Book Antiqua"/>
                <a:cs typeface="Book Antiqua"/>
              </a:rPr>
              <a:t>Nonlinear </a:t>
            </a:r>
            <a:r>
              <a:rPr sz="1400" spc="10" dirty="0">
                <a:latin typeface="Book Antiqua"/>
                <a:cs typeface="Book Antiqua"/>
              </a:rPr>
              <a:t>specifications </a:t>
            </a:r>
            <a:r>
              <a:rPr sz="1400" spc="15" dirty="0">
                <a:latin typeface="Book Antiqua"/>
                <a:cs typeface="Book Antiqua"/>
              </a:rPr>
              <a:t>and</a:t>
            </a:r>
            <a:r>
              <a:rPr sz="1400" spc="-15" dirty="0">
                <a:latin typeface="Book Antiqua"/>
                <a:cs typeface="Book Antiqua"/>
              </a:rPr>
              <a:t> </a:t>
            </a:r>
            <a:r>
              <a:rPr sz="1400" spc="20" dirty="0">
                <a:latin typeface="Book Antiqua"/>
                <a:cs typeface="Book Antiqua"/>
              </a:rPr>
              <a:t>dummy  </a:t>
            </a:r>
            <a:r>
              <a:rPr sz="1400" spc="15" dirty="0">
                <a:latin typeface="Book Antiqua"/>
                <a:cs typeface="Book Antiqua"/>
              </a:rPr>
              <a:t>variables</a:t>
            </a:r>
            <a:endParaRPr sz="14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82045" y="2873375"/>
            <a:ext cx="1508583" cy="3629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1100" spc="-5" dirty="0">
                <a:latin typeface="Book Antiqua"/>
                <a:cs typeface="Book Antiqua"/>
              </a:rPr>
              <a:t>March 17</a:t>
            </a:r>
            <a:r>
              <a:rPr sz="1100" spc="-5" dirty="0">
                <a:latin typeface="Book Antiqua"/>
                <a:cs typeface="Book Antiqua"/>
              </a:rPr>
              <a:t>,</a:t>
            </a:r>
            <a:r>
              <a:rPr sz="1100" spc="-8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20</a:t>
            </a:r>
            <a:r>
              <a:rPr lang="en-US" sz="1100" spc="-5" dirty="0">
                <a:latin typeface="Book Antiqua"/>
                <a:cs typeface="Book Antiqua"/>
              </a:rPr>
              <a:t>23</a:t>
            </a: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460" y="271891"/>
            <a:ext cx="18757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G</a:t>
            </a:r>
            <a:r>
              <a:rPr spc="60" dirty="0"/>
              <a:t>OODNESS </a:t>
            </a:r>
            <a:r>
              <a:rPr spc="30" dirty="0"/>
              <a:t>OF </a:t>
            </a:r>
            <a:r>
              <a:rPr spc="20" dirty="0"/>
              <a:t>FIT </a:t>
            </a:r>
            <a:r>
              <a:rPr sz="1400" spc="10" dirty="0"/>
              <a:t>-</a:t>
            </a:r>
            <a:r>
              <a:rPr sz="1400" spc="300" dirty="0"/>
              <a:t> </a:t>
            </a:r>
            <a:r>
              <a:rPr sz="1400" i="1" spc="10" dirty="0">
                <a:latin typeface="Book Antiqua"/>
                <a:cs typeface="Book Antiqua"/>
              </a:rPr>
              <a:t>R</a:t>
            </a:r>
            <a:r>
              <a:rPr sz="1500" spc="15" baseline="27777" dirty="0"/>
              <a:t>2</a:t>
            </a:r>
            <a:endParaRPr sz="1500" baseline="27777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10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894345"/>
            <a:ext cx="3794125" cy="17252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  <a:tabLst>
                <a:tab pos="1174750" algn="l"/>
              </a:tabLst>
            </a:pPr>
            <a:r>
              <a:rPr sz="1200" spc="127" baseline="6944" dirty="0">
                <a:latin typeface="Arial Black"/>
                <a:cs typeface="Arial Black"/>
              </a:rPr>
              <a:t>e  </a:t>
            </a:r>
            <a:r>
              <a:rPr sz="1100" spc="-5" dirty="0">
                <a:latin typeface="Book Antiqua"/>
                <a:cs typeface="Book Antiqua"/>
              </a:rPr>
              <a:t>In</a:t>
            </a:r>
            <a:r>
              <a:rPr sz="1100" spc="-16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all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models:	0 </a:t>
            </a:r>
            <a:r>
              <a:rPr sz="1100" spc="-30" dirty="0">
                <a:latin typeface="Lucida Sans Unicode"/>
                <a:cs typeface="Lucida Sans Unicode"/>
              </a:rPr>
              <a:t>≤ </a:t>
            </a: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27777" dirty="0">
                <a:latin typeface="Book Antiqua"/>
                <a:cs typeface="Book Antiqua"/>
              </a:rPr>
              <a:t>2 </a:t>
            </a:r>
            <a:r>
              <a:rPr sz="1100" spc="-30" dirty="0">
                <a:latin typeface="Lucida Sans Unicode"/>
                <a:cs typeface="Lucida Sans Unicode"/>
              </a:rPr>
              <a:t>≤</a:t>
            </a:r>
            <a:r>
              <a:rPr sz="1100" spc="-80" dirty="0">
                <a:latin typeface="Lucida Sans Unicode"/>
                <a:cs typeface="Lucida Sans Unicode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1</a:t>
            </a:r>
            <a:endParaRPr sz="1100" dirty="0">
              <a:latin typeface="Book Antiqua"/>
              <a:cs typeface="Book Antiqua"/>
            </a:endParaRPr>
          </a:p>
          <a:p>
            <a:pPr marL="198755" marR="242570" indent="-148590" algn="just">
              <a:lnSpc>
                <a:spcPts val="1200"/>
              </a:lnSpc>
              <a:spcBef>
                <a:spcPts val="151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27777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tells us </a:t>
            </a:r>
            <a:r>
              <a:rPr sz="1100" spc="-10" dirty="0">
                <a:latin typeface="Book Antiqua"/>
                <a:cs typeface="Book Antiqua"/>
              </a:rPr>
              <a:t>what percentage </a:t>
            </a:r>
            <a:r>
              <a:rPr sz="1100" spc="-5" dirty="0">
                <a:latin typeface="Book Antiqua"/>
                <a:cs typeface="Book Antiqua"/>
              </a:rPr>
              <a:t>of the total variation in the  dependent variable is explained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the variation in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the  independent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variable(s)</a:t>
            </a:r>
            <a:endParaRPr sz="1100" dirty="0">
              <a:latin typeface="Book Antiqua"/>
              <a:cs typeface="Book Antiqua"/>
            </a:endParaRPr>
          </a:p>
          <a:p>
            <a:pPr marL="475615" marR="43180" indent="-137160" algn="just">
              <a:lnSpc>
                <a:spcPct val="100000"/>
              </a:lnSpc>
              <a:spcBef>
                <a:spcPts val="145"/>
              </a:spcBef>
            </a:pPr>
            <a:r>
              <a:rPr sz="1000" i="1" spc="-5" dirty="0">
                <a:latin typeface="Book Antiqua"/>
                <a:cs typeface="Book Antiqua"/>
              </a:rPr>
              <a:t>R</a:t>
            </a:r>
            <a:r>
              <a:rPr sz="1050" spc="-7" baseline="27777" dirty="0">
                <a:latin typeface="Book Antiqua"/>
                <a:cs typeface="Book Antiqua"/>
              </a:rPr>
              <a:t>2 </a:t>
            </a:r>
            <a:r>
              <a:rPr sz="1000" spc="105" dirty="0">
                <a:latin typeface="Garamond"/>
                <a:cs typeface="Garamond"/>
              </a:rPr>
              <a:t>= </a:t>
            </a:r>
            <a:r>
              <a:rPr sz="1000" spc="-5" dirty="0">
                <a:latin typeface="Book Antiqua"/>
                <a:cs typeface="Book Antiqua"/>
              </a:rPr>
              <a:t>0</a:t>
            </a: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spc="-5" dirty="0">
                <a:latin typeface="Book Antiqua"/>
                <a:cs typeface="Book Antiqua"/>
              </a:rPr>
              <a:t>3 means that the independent variables can explain  30% of the variation in the dependent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198755" marR="231775" indent="-148590" algn="just">
              <a:lnSpc>
                <a:spcPct val="102699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Higher </a:t>
            </a: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27777" dirty="0">
                <a:latin typeface="Book Antiqua"/>
                <a:cs typeface="Book Antiqua"/>
              </a:rPr>
              <a:t>2 </a:t>
            </a:r>
            <a:r>
              <a:rPr sz="1100" spc="-10" dirty="0">
                <a:latin typeface="Book Antiqua"/>
                <a:cs typeface="Book Antiqua"/>
              </a:rPr>
              <a:t>means </a:t>
            </a:r>
            <a:r>
              <a:rPr sz="1100" spc="-5" dirty="0">
                <a:latin typeface="Book Antiqua"/>
                <a:cs typeface="Book Antiqua"/>
              </a:rPr>
              <a:t>better </a:t>
            </a:r>
            <a:r>
              <a:rPr sz="1100" spc="-10" dirty="0">
                <a:latin typeface="Book Antiqua"/>
                <a:cs typeface="Book Antiqua"/>
              </a:rPr>
              <a:t>fit </a:t>
            </a:r>
            <a:r>
              <a:rPr sz="1100" spc="-5" dirty="0">
                <a:latin typeface="Book Antiqua"/>
                <a:cs typeface="Book Antiqua"/>
              </a:rPr>
              <a:t>of the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model (not  necessarily a better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model!)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279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D</a:t>
            </a:r>
            <a:r>
              <a:rPr spc="60" dirty="0"/>
              <a:t>ECOMPOSING </a:t>
            </a:r>
            <a:r>
              <a:rPr spc="45" dirty="0"/>
              <a:t>THE</a:t>
            </a:r>
            <a:r>
              <a:rPr spc="200" dirty="0"/>
              <a:t> </a:t>
            </a:r>
            <a:r>
              <a:rPr spc="40" dirty="0"/>
              <a:t>VARIANCE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63689" y="648689"/>
            <a:ext cx="3626485" cy="6121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77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For models with </a:t>
            </a:r>
            <a:r>
              <a:rPr sz="1100" spc="-10" dirty="0">
                <a:latin typeface="Book Antiqua"/>
                <a:cs typeface="Book Antiqua"/>
              </a:rPr>
              <a:t>intercept, </a:t>
            </a: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27777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can be </a:t>
            </a:r>
            <a:r>
              <a:rPr sz="1100" spc="-10" dirty="0">
                <a:latin typeface="Book Antiqua"/>
                <a:cs typeface="Book Antiqua"/>
              </a:rPr>
              <a:t>rewritten </a:t>
            </a:r>
            <a:r>
              <a:rPr sz="1100" spc="-5" dirty="0">
                <a:latin typeface="Book Antiqua"/>
                <a:cs typeface="Book Antiqua"/>
              </a:rPr>
              <a:t>using the  decomposition of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variance.</a:t>
            </a:r>
            <a:endParaRPr sz="1100" dirty="0">
              <a:latin typeface="Book Antiqua"/>
              <a:cs typeface="Book Antiqua"/>
            </a:endParaRPr>
          </a:p>
          <a:p>
            <a:pPr marL="25400">
              <a:lnSpc>
                <a:spcPct val="100000"/>
              </a:lnSpc>
              <a:spcBef>
                <a:spcPts val="63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20" dirty="0">
                <a:latin typeface="Book Antiqua"/>
                <a:cs typeface="Book Antiqua"/>
              </a:rPr>
              <a:t>Variance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decomposition: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51" name="object 5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11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95A6F8C6-C8EF-4393-87CA-A0A01FA317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93" y="1358384"/>
            <a:ext cx="4350177" cy="1830475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460" y="271891"/>
            <a:ext cx="301752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400" spc="40" dirty="0"/>
              <a:t>V</a:t>
            </a:r>
            <a:r>
              <a:rPr spc="40" dirty="0"/>
              <a:t>ARIANCE </a:t>
            </a:r>
            <a:r>
              <a:rPr spc="60" dirty="0"/>
              <a:t>DECOMPOSITION </a:t>
            </a:r>
            <a:r>
              <a:rPr spc="40" dirty="0"/>
              <a:t>AND</a:t>
            </a:r>
            <a:r>
              <a:rPr spc="-50" dirty="0"/>
              <a:t> </a:t>
            </a:r>
            <a:r>
              <a:rPr sz="1400" i="1" spc="10" dirty="0">
                <a:latin typeface="Book Antiqua"/>
                <a:cs typeface="Book Antiqua"/>
              </a:rPr>
              <a:t>R</a:t>
            </a:r>
            <a:r>
              <a:rPr sz="1500" spc="15" baseline="27777" dirty="0"/>
              <a:t>2</a:t>
            </a:r>
            <a:endParaRPr sz="1500" baseline="27777">
              <a:latin typeface="Book Antiqua"/>
              <a:cs typeface="Book Antiqua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12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816443"/>
            <a:ext cx="3445510" cy="6851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  <a:tabLst>
                <a:tab pos="1854200" algn="l"/>
              </a:tabLst>
            </a:pPr>
            <a:r>
              <a:rPr sz="1200" spc="127" baseline="6944" dirty="0">
                <a:latin typeface="Arial Black"/>
                <a:cs typeface="Arial Black"/>
              </a:rPr>
              <a:t>e</a:t>
            </a:r>
            <a:r>
              <a:rPr sz="1200" spc="427" baseline="6944" dirty="0">
                <a:latin typeface="Arial Black"/>
                <a:cs typeface="Arial Black"/>
              </a:rPr>
              <a:t> </a:t>
            </a:r>
            <a:r>
              <a:rPr sz="1100" spc="-20" dirty="0">
                <a:latin typeface="Book Antiqua"/>
                <a:cs typeface="Book Antiqua"/>
              </a:rPr>
              <a:t>Variance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decomposition:	</a:t>
            </a:r>
            <a:r>
              <a:rPr sz="1100" i="1" spc="-10" dirty="0">
                <a:latin typeface="Book Antiqua"/>
                <a:cs typeface="Book Antiqua"/>
              </a:rPr>
              <a:t>SST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10" dirty="0">
                <a:latin typeface="Book Antiqua"/>
                <a:cs typeface="Book Antiqua"/>
              </a:rPr>
              <a:t>SSE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SSR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>
              <a:latin typeface="Times New Roman"/>
              <a:cs typeface="Times New Roman"/>
            </a:endParaRPr>
          </a:p>
          <a:p>
            <a:pPr marL="198755" marR="43180" indent="-148590">
              <a:lnSpc>
                <a:spcPts val="12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Intuition: total variation can be divided between the  explained variation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 unexplained</a:t>
            </a:r>
            <a:r>
              <a:rPr sz="1100" spc="-3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variation</a:t>
            </a:r>
            <a:endParaRPr sz="11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ject 5"/>
              <p:cNvSpPr txBox="1"/>
              <p:nvPr/>
            </p:nvSpPr>
            <p:spPr>
              <a:xfrm>
                <a:off x="901484" y="1530494"/>
                <a:ext cx="3320415" cy="182422"/>
              </a:xfrm>
              <a:prstGeom prst="rect">
                <a:avLst/>
              </a:prstGeom>
            </p:spPr>
            <p:txBody>
              <a:bodyPr vert="horz" wrap="square" lIns="0" tIns="18415" rIns="0" bIns="0" rtlCol="0">
                <a:spAutoFit/>
              </a:bodyPr>
              <a:lstStyle/>
              <a:p>
                <a:pPr marL="12700">
                  <a:lnSpc>
                    <a:spcPts val="575"/>
                  </a:lnSpc>
                  <a:spcBef>
                    <a:spcPts val="145"/>
                  </a:spcBef>
                </a:pPr>
                <a:r>
                  <a:rPr lang="en-US" sz="1000" spc="-5" dirty="0">
                    <a:latin typeface="Book Antiqua"/>
                    <a:cs typeface="Book Antiqua"/>
                  </a:rPr>
                  <a:t>the true value </a:t>
                </a:r>
                <a:r>
                  <a:rPr lang="en-US" sz="1000" i="1" spc="-5" dirty="0">
                    <a:latin typeface="Book Antiqua"/>
                    <a:cs typeface="Book Antiqua"/>
                  </a:rPr>
                  <a:t>y </a:t>
                </a:r>
                <a:r>
                  <a:rPr lang="en-US" sz="1000" spc="-5" dirty="0">
                    <a:latin typeface="Book Antiqua"/>
                    <a:cs typeface="Book Antiqua"/>
                  </a:rPr>
                  <a:t>is a sum of estimated (explained) </a:t>
                </a:r>
                <a14:m>
                  <m:oMath xmlns:m="http://schemas.openxmlformats.org/officeDocument/2006/math">
                    <m:acc>
                      <m:accPr>
                        <m:chr m:val="̀"/>
                        <m:ctrlPr>
                          <a:rPr lang="ar-AE" sz="1000" i="1" spc="-5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ar-AE" sz="1000" b="0" i="1" spc="-5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1000" b="0" i="1" spc="-5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1000" spc="-5" dirty="0">
                    <a:latin typeface="Book Antiqua"/>
                    <a:cs typeface="Book Antiqua"/>
                  </a:rPr>
                  <a:t>and</a:t>
                </a:r>
                <a:r>
                  <a:rPr lang="en-US" sz="1000" spc="35" dirty="0">
                    <a:latin typeface="Book Antiqua"/>
                    <a:cs typeface="Book Antiqua"/>
                  </a:rPr>
                  <a:t> </a:t>
                </a:r>
                <a:r>
                  <a:rPr lang="en-US" sz="1000" spc="-5" dirty="0">
                    <a:latin typeface="Book Antiqua"/>
                    <a:cs typeface="Book Antiqua"/>
                  </a:rPr>
                  <a:t>the</a:t>
                </a:r>
                <a:endParaRPr lang="en-US" sz="1000" dirty="0">
                  <a:latin typeface="Book Antiqua"/>
                  <a:cs typeface="Book Antiqua"/>
                </a:endParaRPr>
              </a:p>
              <a:p>
                <a:pPr marR="454025" algn="r">
                  <a:lnSpc>
                    <a:spcPts val="575"/>
                  </a:lnSpc>
                </a:pPr>
                <a:endParaRPr sz="1000" dirty="0"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5" name="object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484" y="1530494"/>
                <a:ext cx="3320415" cy="182422"/>
              </a:xfrm>
              <a:prstGeom prst="rect">
                <a:avLst/>
              </a:prstGeom>
              <a:blipFill>
                <a:blip r:embed="rId2"/>
                <a:stretch>
                  <a:fillRect l="-2018" t="-46667" r="-1651"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ject 6"/>
          <p:cNvSpPr txBox="1"/>
          <p:nvPr/>
        </p:nvSpPr>
        <p:spPr>
          <a:xfrm>
            <a:off x="876084" y="1688838"/>
            <a:ext cx="171894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residual </a:t>
            </a:r>
            <a:r>
              <a:rPr sz="1000" i="1" spc="-5" dirty="0">
                <a:latin typeface="Book Antiqua"/>
                <a:cs typeface="Book Antiqua"/>
              </a:rPr>
              <a:t>e</a:t>
            </a:r>
            <a:r>
              <a:rPr sz="1050" i="1" spc="-7" baseline="-11904" dirty="0">
                <a:latin typeface="Book Antiqua"/>
                <a:cs typeface="Book Antiqua"/>
              </a:rPr>
              <a:t>i </a:t>
            </a:r>
            <a:r>
              <a:rPr sz="1000" spc="-5" dirty="0">
                <a:latin typeface="Book Antiqua"/>
                <a:cs typeface="Book Antiqua"/>
              </a:rPr>
              <a:t>(unexplained</a:t>
            </a:r>
            <a:r>
              <a:rPr sz="1000" spc="-7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part)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0989" y="2228467"/>
            <a:ext cx="135699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</a:t>
            </a:r>
            <a:r>
              <a:rPr sz="1100" spc="-10" dirty="0">
                <a:latin typeface="Book Antiqua"/>
                <a:cs typeface="Book Antiqua"/>
              </a:rPr>
              <a:t>rewrite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i="1" spc="10" dirty="0">
                <a:latin typeface="Book Antiqua"/>
                <a:cs typeface="Book Antiqua"/>
              </a:rPr>
              <a:t>R</a:t>
            </a:r>
            <a:r>
              <a:rPr sz="1200" spc="15" baseline="27777" dirty="0">
                <a:latin typeface="Book Antiqua"/>
                <a:cs typeface="Book Antiqua"/>
              </a:rPr>
              <a:t>2</a:t>
            </a:r>
            <a:r>
              <a:rPr sz="1100" spc="10" dirty="0">
                <a:latin typeface="Book Antiqua"/>
                <a:cs typeface="Book Antiqua"/>
              </a:rPr>
              <a:t>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32471" y="2554515"/>
            <a:ext cx="7620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latin typeface="Book Antiqua"/>
                <a:cs typeface="Book Antiqua"/>
              </a:rPr>
              <a:t>2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40065" y="2574403"/>
            <a:ext cx="32131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-10" dirty="0">
                <a:latin typeface="Book Antiqua"/>
                <a:cs typeface="Book Antiqua"/>
              </a:rPr>
              <a:t>R</a:t>
            </a:r>
            <a:r>
              <a:rPr sz="1100" i="1" spc="12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85022" y="2574403"/>
            <a:ext cx="13335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110" dirty="0">
                <a:latin typeface="Garamond"/>
                <a:cs typeface="Garamond"/>
              </a:rPr>
              <a:t>=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89315" y="2458171"/>
            <a:ext cx="1140460" cy="403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70">
              <a:lnSpc>
                <a:spcPct val="112599"/>
              </a:lnSpc>
              <a:spcBef>
                <a:spcPts val="100"/>
              </a:spcBef>
              <a:tabLst>
                <a:tab pos="469265" algn="l"/>
              </a:tabLst>
            </a:pPr>
            <a:r>
              <a:rPr sz="1100" i="1" u="sng" spc="-10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SSE</a:t>
            </a:r>
            <a:r>
              <a:rPr sz="1100" i="1" spc="-10" dirty="0">
                <a:latin typeface="Book Antiqua"/>
                <a:cs typeface="Book Antiqua"/>
              </a:rPr>
              <a:t>	</a:t>
            </a:r>
            <a:r>
              <a:rPr sz="1100" i="1" u="sng" spc="-10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SST </a:t>
            </a:r>
            <a:r>
              <a:rPr sz="1100" u="sng" spc="-3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−</a:t>
            </a:r>
            <a:r>
              <a:rPr sz="1100" u="sng" spc="-17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</a:t>
            </a:r>
            <a:r>
              <a:rPr sz="1100" i="1" u="sng" spc="-10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SSR </a:t>
            </a:r>
            <a:r>
              <a:rPr sz="1100" i="1" spc="-10" dirty="0">
                <a:latin typeface="Book Antiqua"/>
                <a:cs typeface="Book Antiqua"/>
              </a:rPr>
              <a:t> SST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54338" y="2669437"/>
            <a:ext cx="26416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-10" dirty="0">
                <a:latin typeface="Book Antiqua"/>
                <a:cs typeface="Book Antiqua"/>
              </a:rPr>
              <a:t>SST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857944" y="2574403"/>
            <a:ext cx="37973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1</a:t>
            </a:r>
            <a:r>
              <a:rPr sz="1100" spc="-200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57981" y="2458171"/>
            <a:ext cx="272415" cy="403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04" marR="5080" indent="-2540">
              <a:lnSpc>
                <a:spcPct val="112599"/>
              </a:lnSpc>
              <a:spcBef>
                <a:spcPts val="100"/>
              </a:spcBef>
            </a:pPr>
            <a:r>
              <a:rPr sz="1100" i="1" u="sng" spc="-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SSR </a:t>
            </a:r>
            <a:r>
              <a:rPr sz="1100" i="1" spc="-5" dirty="0">
                <a:latin typeface="Book Antiqua"/>
                <a:cs typeface="Book Antiqua"/>
              </a:rPr>
              <a:t> SST</a:t>
            </a:r>
            <a:endParaRPr sz="1100">
              <a:latin typeface="Book Antiqua"/>
              <a:cs typeface="Book Antiqua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6551F1C-DE3C-4227-BF67-08F4A10AB7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7095" y="1886526"/>
            <a:ext cx="781752" cy="260584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160" y="271891"/>
            <a:ext cx="11334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A</a:t>
            </a:r>
            <a:r>
              <a:rPr spc="60" dirty="0"/>
              <a:t>DJUSTED</a:t>
            </a:r>
            <a:r>
              <a:rPr spc="55" dirty="0"/>
              <a:t> </a:t>
            </a:r>
            <a:r>
              <a:rPr sz="1400" i="1" spc="10" dirty="0">
                <a:latin typeface="Book Antiqua"/>
                <a:cs typeface="Book Antiqua"/>
              </a:rPr>
              <a:t>R</a:t>
            </a:r>
            <a:r>
              <a:rPr sz="1500" spc="15" baseline="27777" dirty="0"/>
              <a:t>2</a:t>
            </a:r>
            <a:endParaRPr sz="1500" baseline="27777">
              <a:latin typeface="Book Antiqua"/>
              <a:cs typeface="Book Antiqua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13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77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/>
              <a:t>The </a:t>
            </a:r>
            <a:r>
              <a:rPr sz="1100" spc="-10" dirty="0"/>
              <a:t>sum </a:t>
            </a:r>
            <a:r>
              <a:rPr sz="1100" spc="-5" dirty="0"/>
              <a:t>of </a:t>
            </a:r>
            <a:r>
              <a:rPr sz="1100" spc="-10" dirty="0"/>
              <a:t>squared residuals (</a:t>
            </a:r>
            <a:r>
              <a:rPr sz="1100" i="1" spc="-10" dirty="0">
                <a:latin typeface="Book Antiqua"/>
                <a:cs typeface="Book Antiqua"/>
              </a:rPr>
              <a:t>SSR</a:t>
            </a:r>
            <a:r>
              <a:rPr sz="1100" spc="-10" dirty="0"/>
              <a:t>) decreases when  </a:t>
            </a:r>
            <a:r>
              <a:rPr sz="1100" spc="-5" dirty="0"/>
              <a:t>additional explanatory variables </a:t>
            </a:r>
            <a:r>
              <a:rPr sz="1100" spc="-15" dirty="0"/>
              <a:t>are </a:t>
            </a:r>
            <a:r>
              <a:rPr sz="1100" spc="-10" dirty="0"/>
              <a:t>introduced </a:t>
            </a:r>
            <a:r>
              <a:rPr sz="1100" spc="-5" dirty="0"/>
              <a:t>in the  model, </a:t>
            </a:r>
            <a:r>
              <a:rPr sz="1100" spc="-10" dirty="0"/>
              <a:t>whereas </a:t>
            </a:r>
            <a:r>
              <a:rPr sz="1100" spc="-5" dirty="0"/>
              <a:t>total </a:t>
            </a:r>
            <a:r>
              <a:rPr sz="1100" spc="-10" dirty="0"/>
              <a:t>sum </a:t>
            </a:r>
            <a:r>
              <a:rPr sz="1100" spc="-5" dirty="0"/>
              <a:t>of </a:t>
            </a:r>
            <a:r>
              <a:rPr sz="1100" spc="-10" dirty="0"/>
              <a:t>squares </a:t>
            </a:r>
            <a:r>
              <a:rPr sz="1100" spc="-5" dirty="0"/>
              <a:t>(</a:t>
            </a:r>
            <a:r>
              <a:rPr sz="1100" i="1" spc="-5" dirty="0">
                <a:latin typeface="Book Antiqua"/>
                <a:cs typeface="Book Antiqua"/>
              </a:rPr>
              <a:t>SST</a:t>
            </a:r>
            <a:r>
              <a:rPr sz="1100" spc="-5" dirty="0"/>
              <a:t>) </a:t>
            </a:r>
            <a:r>
              <a:rPr sz="1100" spc="-10" dirty="0"/>
              <a:t>remains </a:t>
            </a:r>
            <a:r>
              <a:rPr sz="1100" spc="-5" dirty="0"/>
              <a:t>the  </a:t>
            </a:r>
            <a:r>
              <a:rPr sz="1100" spc="-10" dirty="0"/>
              <a:t>same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85875" y="1360985"/>
            <a:ext cx="63563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4820" algn="l"/>
              </a:tabLst>
            </a:pPr>
            <a:r>
              <a:rPr sz="700" spc="-5" dirty="0">
                <a:latin typeface="Book Antiqua"/>
                <a:cs typeface="Book Antiqua"/>
              </a:rPr>
              <a:t>2	</a:t>
            </a:r>
            <a:r>
              <a:rPr sz="1050" i="1" u="sng" spc="-7" baseline="3968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SSR</a:t>
            </a:r>
            <a:endParaRPr sz="1050" baseline="3968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39684" y="1450533"/>
            <a:ext cx="17843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i="1" spc="-5" dirty="0">
                <a:latin typeface="Book Antiqua"/>
                <a:cs typeface="Book Antiqua"/>
              </a:rPr>
              <a:t>SST</a:t>
            </a:r>
            <a:endParaRPr sz="70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1484" y="1368950"/>
            <a:ext cx="30695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53745" algn="l"/>
              </a:tabLst>
            </a:pPr>
            <a:r>
              <a:rPr sz="1000" i="1" spc="-5" dirty="0">
                <a:latin typeface="Book Antiqua"/>
                <a:cs typeface="Book Antiqua"/>
              </a:rPr>
              <a:t>R   </a:t>
            </a:r>
            <a:r>
              <a:rPr sz="1000" spc="105" dirty="0">
                <a:latin typeface="Garamond"/>
                <a:cs typeface="Garamond"/>
              </a:rPr>
              <a:t>=</a:t>
            </a:r>
            <a:r>
              <a:rPr sz="1000" spc="-30" dirty="0">
                <a:latin typeface="Garamond"/>
                <a:cs typeface="Garamond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</a:t>
            </a:r>
            <a:r>
              <a:rPr sz="1000" spc="-30" dirty="0">
                <a:latin typeface="Book Antiqua"/>
                <a:cs typeface="Book Antiqua"/>
              </a:rPr>
              <a:t> </a:t>
            </a:r>
            <a:r>
              <a:rPr sz="1000" spc="-25" dirty="0">
                <a:latin typeface="Lucida Sans Unicode"/>
                <a:cs typeface="Lucida Sans Unicode"/>
              </a:rPr>
              <a:t>−	</a:t>
            </a:r>
            <a:r>
              <a:rPr sz="1000" spc="-5" dirty="0">
                <a:latin typeface="Book Antiqua"/>
                <a:cs typeface="Book Antiqua"/>
              </a:rPr>
              <a:t>increases if we add explanatory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0989" y="1558739"/>
            <a:ext cx="3700779" cy="4533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5755">
              <a:lnSpc>
                <a:spcPct val="100000"/>
              </a:lnSpc>
              <a:spcBef>
                <a:spcPts val="9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Models with </a:t>
            </a:r>
            <a:r>
              <a:rPr sz="1000" spc="-10" dirty="0">
                <a:latin typeface="Book Antiqua"/>
                <a:cs typeface="Book Antiqua"/>
              </a:rPr>
              <a:t>more </a:t>
            </a:r>
            <a:r>
              <a:rPr sz="1000" spc="-5" dirty="0">
                <a:latin typeface="Book Antiqua"/>
                <a:cs typeface="Book Antiqua"/>
              </a:rPr>
              <a:t>variables automatically have better</a:t>
            </a:r>
            <a:r>
              <a:rPr sz="1000" spc="105" dirty="0">
                <a:latin typeface="Book Antiqua"/>
                <a:cs typeface="Book Antiqua"/>
              </a:rPr>
              <a:t> </a:t>
            </a:r>
            <a:r>
              <a:rPr sz="1000" spc="-10" dirty="0">
                <a:latin typeface="Book Antiqua"/>
                <a:cs typeface="Book Antiqua"/>
              </a:rPr>
              <a:t>fit.</a:t>
            </a:r>
            <a:endParaRPr sz="1000" dirty="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85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To </a:t>
            </a:r>
            <a:r>
              <a:rPr sz="1100" spc="-5" dirty="0">
                <a:latin typeface="Book Antiqua"/>
                <a:cs typeface="Book Antiqua"/>
              </a:rPr>
              <a:t>deal with this </a:t>
            </a:r>
            <a:r>
              <a:rPr sz="1100" spc="-10" dirty="0">
                <a:latin typeface="Book Antiqua"/>
                <a:cs typeface="Book Antiqua"/>
              </a:rPr>
              <a:t>problem, we define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i="1" spc="-5" dirty="0">
                <a:latin typeface="Book Antiqua"/>
                <a:cs typeface="Book Antiqua"/>
              </a:rPr>
              <a:t>adjusted</a:t>
            </a:r>
            <a:r>
              <a:rPr sz="1100" i="1" spc="-110" dirty="0">
                <a:latin typeface="Book Antiqua"/>
                <a:cs typeface="Book Antiqua"/>
              </a:rPr>
              <a:t> </a:t>
            </a:r>
            <a:r>
              <a:rPr sz="1100" i="1" spc="10" dirty="0">
                <a:latin typeface="Book Antiqua"/>
                <a:cs typeface="Book Antiqua"/>
              </a:rPr>
              <a:t>R</a:t>
            </a:r>
            <a:r>
              <a:rPr sz="1200" spc="15" baseline="27777" dirty="0">
                <a:latin typeface="Book Antiqua"/>
                <a:cs typeface="Book Antiqua"/>
              </a:rPr>
              <a:t>2</a:t>
            </a:r>
            <a:r>
              <a:rPr sz="1100" spc="10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99272" y="2192412"/>
            <a:ext cx="21971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650" i="1" spc="-7" baseline="-22727" dirty="0">
                <a:latin typeface="Book Antiqua"/>
                <a:cs typeface="Book Antiqua"/>
              </a:rPr>
              <a:t>R</a:t>
            </a:r>
            <a:r>
              <a:rPr sz="800" spc="-5" dirty="0">
                <a:latin typeface="Book Antiqua"/>
                <a:cs typeface="Book Antiqua"/>
              </a:rPr>
              <a:t>2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17078" y="2326702"/>
            <a:ext cx="14922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i="1" spc="-5" dirty="0">
                <a:latin typeface="Book Antiqua"/>
                <a:cs typeface="Book Antiqua"/>
              </a:rPr>
              <a:t>adj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85581" y="2249613"/>
            <a:ext cx="37973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1</a:t>
            </a:r>
            <a:r>
              <a:rPr sz="1100" spc="-200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endParaRPr sz="1100" dirty="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85619" y="2119946"/>
            <a:ext cx="360680" cy="473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604" algn="ctr">
              <a:lnSpc>
                <a:spcPts val="885"/>
              </a:lnSpc>
              <a:spcBef>
                <a:spcPts val="95"/>
              </a:spcBef>
            </a:pPr>
            <a:r>
              <a:rPr sz="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800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800" i="1" u="sng" spc="-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SSR</a:t>
            </a:r>
            <a:r>
              <a:rPr sz="800" i="1" u="sng" spc="-5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 </a:t>
            </a:r>
            <a:endParaRPr sz="800">
              <a:latin typeface="Book Antiqua"/>
              <a:cs typeface="Book Antiqua"/>
            </a:endParaRPr>
          </a:p>
          <a:p>
            <a:pPr algn="ctr">
              <a:lnSpc>
                <a:spcPts val="880"/>
              </a:lnSpc>
            </a:pPr>
            <a:r>
              <a:rPr sz="800" u="sng" spc="-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800" i="1" u="sng" spc="-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n</a:t>
            </a:r>
            <a:r>
              <a:rPr sz="800" u="sng" spc="2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−</a:t>
            </a:r>
            <a:r>
              <a:rPr sz="800" i="1" u="sng" spc="-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k</a:t>
            </a:r>
            <a:r>
              <a:rPr sz="800" u="sng" spc="2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−</a:t>
            </a:r>
            <a:r>
              <a:rPr sz="800" u="sng" spc="-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1</a:t>
            </a:r>
            <a:endParaRPr sz="800">
              <a:latin typeface="Book Antiqua"/>
              <a:cs typeface="Book Antiqua"/>
            </a:endParaRPr>
          </a:p>
          <a:p>
            <a:pPr marL="12700" algn="ctr">
              <a:lnSpc>
                <a:spcPts val="880"/>
              </a:lnSpc>
            </a:pPr>
            <a:r>
              <a:rPr sz="800" i="1" u="sng" spc="-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SST</a:t>
            </a:r>
            <a:endParaRPr sz="800">
              <a:latin typeface="Book Antiqua"/>
              <a:cs typeface="Book Antiqua"/>
            </a:endParaRPr>
          </a:p>
          <a:p>
            <a:pPr marL="14604" algn="ctr">
              <a:lnSpc>
                <a:spcPts val="885"/>
              </a:lnSpc>
            </a:pPr>
            <a:r>
              <a:rPr sz="800" i="1" spc="5" dirty="0">
                <a:latin typeface="Book Antiqua"/>
                <a:cs typeface="Book Antiqua"/>
              </a:rPr>
              <a:t>n</a:t>
            </a:r>
            <a:r>
              <a:rPr sz="800" spc="5" dirty="0">
                <a:latin typeface="Lucida Sans Unicode"/>
                <a:cs typeface="Lucida Sans Unicode"/>
              </a:rPr>
              <a:t>−</a:t>
            </a:r>
            <a:r>
              <a:rPr sz="800" spc="5" dirty="0">
                <a:latin typeface="Book Antiqua"/>
                <a:cs typeface="Book Antiqua"/>
              </a:rPr>
              <a:t>1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87027" y="2137396"/>
            <a:ext cx="499109" cy="19620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spc="80" dirty="0">
                <a:latin typeface="Arial"/>
                <a:cs typeface="Arial"/>
              </a:rPr>
              <a:t>.</a:t>
            </a:r>
            <a:r>
              <a:rPr sz="1650" spc="120" baseline="-45454" dirty="0">
                <a:latin typeface="Lucida Sans Unicode"/>
                <a:cs typeface="Lucida Sans Unicode"/>
              </a:rPr>
              <a:t>≤</a:t>
            </a:r>
            <a:r>
              <a:rPr sz="1650" spc="-135" baseline="-45454" dirty="0">
                <a:latin typeface="Lucida Sans Unicode"/>
                <a:cs typeface="Lucida Sans Unicode"/>
              </a:rPr>
              <a:t> </a:t>
            </a:r>
            <a:r>
              <a:rPr sz="1650" i="1" spc="-75" baseline="-45454" dirty="0">
                <a:latin typeface="Book Antiqua"/>
                <a:cs typeface="Book Antiqua"/>
              </a:rPr>
              <a:t>R</a:t>
            </a:r>
            <a:r>
              <a:rPr sz="1200" spc="-75" baseline="-31250" dirty="0">
                <a:latin typeface="Book Antiqua"/>
                <a:cs typeface="Book Antiqua"/>
              </a:rPr>
              <a:t>2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8289" y="2599633"/>
            <a:ext cx="3634740" cy="63309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98755">
              <a:lnSpc>
                <a:spcPct val="100000"/>
              </a:lnSpc>
              <a:spcBef>
                <a:spcPts val="695"/>
              </a:spcBef>
            </a:pPr>
            <a:r>
              <a:rPr sz="1000" spc="-5" dirty="0">
                <a:latin typeface="Book Antiqua"/>
                <a:cs typeface="Book Antiqua"/>
              </a:rPr>
              <a:t>(</a:t>
            </a:r>
            <a:r>
              <a:rPr sz="1000" i="1" spc="-5" dirty="0">
                <a:latin typeface="Book Antiqua"/>
                <a:cs typeface="Book Antiqua"/>
              </a:rPr>
              <a:t>k </a:t>
            </a:r>
            <a:r>
              <a:rPr sz="1000" spc="-5" dirty="0">
                <a:latin typeface="Book Antiqua"/>
                <a:cs typeface="Book Antiqua"/>
              </a:rPr>
              <a:t>is the number of coefficients)</a:t>
            </a:r>
            <a:endParaRPr sz="1000">
              <a:latin typeface="Book Antiqua"/>
              <a:cs typeface="Book Antiqua"/>
            </a:endParaRPr>
          </a:p>
          <a:p>
            <a:pPr marL="198755" marR="43180" indent="-148590">
              <a:lnSpc>
                <a:spcPct val="100000"/>
              </a:lnSpc>
              <a:spcBef>
                <a:spcPts val="5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000" spc="-5" dirty="0">
                <a:latin typeface="Book Antiqua"/>
                <a:cs typeface="Book Antiqua"/>
              </a:rPr>
              <a:t>This measure introduces a “punishment” for including </a:t>
            </a:r>
            <a:r>
              <a:rPr sz="1000" spc="-10" dirty="0">
                <a:latin typeface="Book Antiqua"/>
                <a:cs typeface="Book Antiqua"/>
              </a:rPr>
              <a:t>more  </a:t>
            </a:r>
            <a:r>
              <a:rPr sz="1000" spc="-5" dirty="0">
                <a:latin typeface="Book Antiqua"/>
                <a:cs typeface="Book Antiqua"/>
              </a:rPr>
              <a:t>explanatory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</a:t>
            </a:r>
            <a:endParaRPr sz="10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5661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F</a:t>
            </a:r>
            <a:r>
              <a:rPr spc="55" dirty="0"/>
              <a:t>OUR </a:t>
            </a:r>
            <a:r>
              <a:rPr spc="45" dirty="0"/>
              <a:t>IMPORTANT </a:t>
            </a:r>
            <a:r>
              <a:rPr spc="50" dirty="0"/>
              <a:t>SPECIFICATION</a:t>
            </a:r>
            <a:r>
              <a:rPr spc="260" dirty="0"/>
              <a:t> </a:t>
            </a:r>
            <a:r>
              <a:rPr spc="60" dirty="0"/>
              <a:t>CRITERIA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14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1894" y="584617"/>
            <a:ext cx="3950970" cy="25374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Does a variable belong to the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equation?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50">
              <a:latin typeface="Times New Roman"/>
              <a:cs typeface="Times New Roman"/>
            </a:endParaRPr>
          </a:p>
          <a:p>
            <a:pPr marL="314960" marR="30480" indent="-173355">
              <a:lnSpc>
                <a:spcPct val="102600"/>
              </a:lnSpc>
              <a:buFont typeface="Book Antiqua"/>
              <a:buAutoNum type="arabicPeriod"/>
              <a:tabLst>
                <a:tab pos="315595" algn="l"/>
              </a:tabLst>
            </a:pPr>
            <a:r>
              <a:rPr sz="1100" i="1" spc="-5" dirty="0">
                <a:latin typeface="Book Antiqua"/>
                <a:cs typeface="Book Antiqua"/>
              </a:rPr>
              <a:t>Theory: </a:t>
            </a:r>
            <a:r>
              <a:rPr sz="1100" spc="-5" dirty="0">
                <a:latin typeface="Book Antiqua"/>
                <a:cs typeface="Book Antiqua"/>
              </a:rPr>
              <a:t>Is the variable’s place in the equation  </a:t>
            </a:r>
            <a:r>
              <a:rPr sz="1100" spc="-10" dirty="0">
                <a:latin typeface="Book Antiqua"/>
                <a:cs typeface="Book Antiqua"/>
              </a:rPr>
              <a:t>unambiguous and theoretically </a:t>
            </a:r>
            <a:r>
              <a:rPr sz="1100" spc="-5" dirty="0">
                <a:latin typeface="Book Antiqua"/>
                <a:cs typeface="Book Antiqua"/>
              </a:rPr>
              <a:t>sound? Does intuition tells  </a:t>
            </a:r>
            <a:r>
              <a:rPr sz="1100" spc="-10" dirty="0">
                <a:latin typeface="Book Antiqua"/>
                <a:cs typeface="Book Antiqua"/>
              </a:rPr>
              <a:t>you </a:t>
            </a:r>
            <a:r>
              <a:rPr sz="1100" spc="-5" dirty="0">
                <a:latin typeface="Book Antiqua"/>
                <a:cs typeface="Book Antiqua"/>
              </a:rPr>
              <a:t>it should be included?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Book Antiqua"/>
              <a:buAutoNum type="arabicPeriod"/>
            </a:pPr>
            <a:endParaRPr sz="1300">
              <a:latin typeface="Times New Roman"/>
              <a:cs typeface="Times New Roman"/>
            </a:endParaRPr>
          </a:p>
          <a:p>
            <a:pPr marL="314960" marR="178435" indent="-173355">
              <a:lnSpc>
                <a:spcPct val="102699"/>
              </a:lnSpc>
              <a:buFont typeface="Book Antiqua"/>
              <a:buAutoNum type="arabicPeriod"/>
              <a:tabLst>
                <a:tab pos="315595" algn="l"/>
              </a:tabLst>
            </a:pPr>
            <a:r>
              <a:rPr sz="1100" i="1" spc="-5" dirty="0">
                <a:latin typeface="Book Antiqua"/>
                <a:cs typeface="Book Antiqua"/>
              </a:rPr>
              <a:t>t-test: </a:t>
            </a:r>
            <a:r>
              <a:rPr sz="1100" spc="-5" dirty="0">
                <a:latin typeface="Book Antiqua"/>
                <a:cs typeface="Book Antiqua"/>
              </a:rPr>
              <a:t>Is the variable’s estimated </a:t>
            </a:r>
            <a:r>
              <a:rPr sz="1100" spc="-10" dirty="0">
                <a:latin typeface="Book Antiqua"/>
                <a:cs typeface="Book Antiqua"/>
              </a:rPr>
              <a:t>coefficient significant </a:t>
            </a:r>
            <a:r>
              <a:rPr sz="1100" spc="-5" dirty="0">
                <a:latin typeface="Book Antiqua"/>
                <a:cs typeface="Book Antiqua"/>
              </a:rPr>
              <a:t>in  the expected</a:t>
            </a:r>
            <a:r>
              <a:rPr sz="1100" spc="-10" dirty="0">
                <a:latin typeface="Book Antiqua"/>
                <a:cs typeface="Book Antiqua"/>
              </a:rPr>
              <a:t> direction?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Book Antiqua"/>
              <a:buAutoNum type="arabicPeriod"/>
            </a:pPr>
            <a:endParaRPr sz="1300">
              <a:latin typeface="Times New Roman"/>
              <a:cs typeface="Times New Roman"/>
            </a:endParaRPr>
          </a:p>
          <a:p>
            <a:pPr marL="314960" marR="142875" indent="-173355">
              <a:lnSpc>
                <a:spcPct val="102600"/>
              </a:lnSpc>
              <a:buFont typeface="Book Antiqua"/>
              <a:buAutoNum type="arabicPeriod"/>
              <a:tabLst>
                <a:tab pos="315595" algn="l"/>
              </a:tabLst>
            </a:pPr>
            <a:r>
              <a:rPr sz="1100" i="1" spc="10" dirty="0">
                <a:latin typeface="Book Antiqua"/>
                <a:cs typeface="Book Antiqua"/>
              </a:rPr>
              <a:t>R</a:t>
            </a:r>
            <a:r>
              <a:rPr sz="1200" spc="15" baseline="27777" dirty="0">
                <a:latin typeface="Book Antiqua"/>
                <a:cs typeface="Book Antiqua"/>
              </a:rPr>
              <a:t>2</a:t>
            </a:r>
            <a:r>
              <a:rPr sz="1100" i="1" spc="10" dirty="0">
                <a:latin typeface="Book Antiqua"/>
                <a:cs typeface="Book Antiqua"/>
              </a:rPr>
              <a:t>: </a:t>
            </a:r>
            <a:r>
              <a:rPr sz="1100" spc="-5" dirty="0">
                <a:latin typeface="Book Antiqua"/>
                <a:cs typeface="Book Antiqua"/>
              </a:rPr>
              <a:t>Does the overall </a:t>
            </a:r>
            <a:r>
              <a:rPr sz="1100" spc="-10" dirty="0">
                <a:latin typeface="Book Antiqua"/>
                <a:cs typeface="Book Antiqua"/>
              </a:rPr>
              <a:t>fit </a:t>
            </a:r>
            <a:r>
              <a:rPr sz="1100" spc="-5" dirty="0">
                <a:latin typeface="Book Antiqua"/>
                <a:cs typeface="Book Antiqua"/>
              </a:rPr>
              <a:t>of the equation </a:t>
            </a:r>
            <a:r>
              <a:rPr sz="1100" spc="-10" dirty="0">
                <a:latin typeface="Book Antiqua"/>
                <a:cs typeface="Book Antiqua"/>
              </a:rPr>
              <a:t>improve </a:t>
            </a:r>
            <a:r>
              <a:rPr sz="1100" spc="-5" dirty="0">
                <a:latin typeface="Book Antiqua"/>
                <a:cs typeface="Book Antiqua"/>
              </a:rPr>
              <a:t>(enough)  </a:t>
            </a:r>
            <a:r>
              <a:rPr sz="1100" spc="-10" dirty="0">
                <a:latin typeface="Book Antiqua"/>
                <a:cs typeface="Book Antiqua"/>
              </a:rPr>
              <a:t>when </a:t>
            </a:r>
            <a:r>
              <a:rPr sz="1100" spc="-5" dirty="0">
                <a:latin typeface="Book Antiqua"/>
                <a:cs typeface="Book Antiqua"/>
              </a:rPr>
              <a:t>the variable is added to the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equation?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Book Antiqua"/>
              <a:buAutoNum type="arabicPeriod"/>
            </a:pPr>
            <a:endParaRPr sz="1300">
              <a:latin typeface="Times New Roman"/>
              <a:cs typeface="Times New Roman"/>
            </a:endParaRPr>
          </a:p>
          <a:p>
            <a:pPr marL="314960" marR="166370" indent="-173355">
              <a:lnSpc>
                <a:spcPct val="102600"/>
              </a:lnSpc>
              <a:buFont typeface="Book Antiqua"/>
              <a:buAutoNum type="arabicPeriod"/>
              <a:tabLst>
                <a:tab pos="315595" algn="l"/>
              </a:tabLst>
            </a:pPr>
            <a:r>
              <a:rPr sz="1100" i="1" spc="-5" dirty="0">
                <a:latin typeface="Book Antiqua"/>
                <a:cs typeface="Book Antiqua"/>
              </a:rPr>
              <a:t>Bias: </a:t>
            </a:r>
            <a:r>
              <a:rPr sz="1100" spc="-10" dirty="0">
                <a:latin typeface="Book Antiqua"/>
                <a:cs typeface="Book Antiqua"/>
              </a:rPr>
              <a:t>Do </a:t>
            </a:r>
            <a:r>
              <a:rPr sz="1100" spc="-5" dirty="0">
                <a:latin typeface="Book Antiqua"/>
                <a:cs typeface="Book Antiqua"/>
              </a:rPr>
              <a:t>other variables’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5" dirty="0">
                <a:latin typeface="Book Antiqua"/>
                <a:cs typeface="Book Antiqua"/>
              </a:rPr>
              <a:t>change </a:t>
            </a:r>
            <a:r>
              <a:rPr sz="1100" spc="-10" dirty="0">
                <a:latin typeface="Book Antiqua"/>
                <a:cs typeface="Book Antiqua"/>
              </a:rPr>
              <a:t>significantly  when </a:t>
            </a:r>
            <a:r>
              <a:rPr sz="1100" spc="-5" dirty="0">
                <a:latin typeface="Book Antiqua"/>
                <a:cs typeface="Book Antiqua"/>
              </a:rPr>
              <a:t>the variable is added to the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equation?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5661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F</a:t>
            </a:r>
            <a:r>
              <a:rPr spc="55" dirty="0"/>
              <a:t>OUR </a:t>
            </a:r>
            <a:r>
              <a:rPr spc="45" dirty="0"/>
              <a:t>IMPORTANT </a:t>
            </a:r>
            <a:r>
              <a:rPr spc="50" dirty="0"/>
              <a:t>SPECIFICATION</a:t>
            </a:r>
            <a:r>
              <a:rPr spc="260" dirty="0"/>
              <a:t> </a:t>
            </a:r>
            <a:r>
              <a:rPr spc="60" dirty="0"/>
              <a:t>CRITERIA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15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5589" y="829918"/>
            <a:ext cx="3850004" cy="206582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all conditions hold, the variable belongs in the</a:t>
            </a:r>
            <a:r>
              <a:rPr sz="1100" spc="1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211454" marR="7366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none of </a:t>
            </a:r>
            <a:r>
              <a:rPr sz="1100" spc="-10" dirty="0">
                <a:latin typeface="Book Antiqua"/>
                <a:cs typeface="Book Antiqua"/>
              </a:rPr>
              <a:t>them </a:t>
            </a:r>
            <a:r>
              <a:rPr sz="1100" spc="-5" dirty="0">
                <a:latin typeface="Book Antiqua"/>
                <a:cs typeface="Book Antiqua"/>
              </a:rPr>
              <a:t>holds, the variable is </a:t>
            </a:r>
            <a:r>
              <a:rPr sz="1100" spc="-10" dirty="0">
                <a:latin typeface="Book Antiqua"/>
                <a:cs typeface="Book Antiqua"/>
              </a:rPr>
              <a:t>irrelevant and </a:t>
            </a:r>
            <a:r>
              <a:rPr sz="1100" spc="-5" dirty="0">
                <a:latin typeface="Book Antiqua"/>
                <a:cs typeface="Book Antiqua"/>
              </a:rPr>
              <a:t>can be  safely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excluded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50" dirty="0">
              <a:latin typeface="Times New Roman"/>
              <a:cs typeface="Times New Roman"/>
            </a:endParaRPr>
          </a:p>
          <a:p>
            <a:pPr marL="211454" marR="43180" indent="-148590">
              <a:lnSpc>
                <a:spcPts val="12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the criteria give contradictory answers, most importance  should be attributed to </a:t>
            </a:r>
            <a:r>
              <a:rPr sz="1100" spc="-10" dirty="0">
                <a:latin typeface="Book Antiqua"/>
                <a:cs typeface="Book Antiqua"/>
              </a:rPr>
              <a:t>theoretical</a:t>
            </a:r>
            <a:r>
              <a:rPr sz="1100" spc="-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justification</a:t>
            </a:r>
            <a:endParaRPr sz="1100" dirty="0">
              <a:latin typeface="Book Antiqua"/>
              <a:cs typeface="Book Antiqua"/>
            </a:endParaRPr>
          </a:p>
          <a:p>
            <a:pPr marL="488315" marR="58419" indent="-137160">
              <a:lnSpc>
                <a:spcPct val="100000"/>
              </a:lnSpc>
              <a:spcBef>
                <a:spcPts val="445"/>
              </a:spcBef>
            </a:pPr>
            <a:r>
              <a:rPr sz="1000" spc="-10" dirty="0">
                <a:latin typeface="Book Antiqua"/>
                <a:cs typeface="Book Antiqua"/>
              </a:rPr>
              <a:t>Therefore, </a:t>
            </a:r>
            <a:r>
              <a:rPr sz="1000" spc="-5" dirty="0">
                <a:latin typeface="Book Antiqua"/>
                <a:cs typeface="Book Antiqua"/>
              </a:rPr>
              <a:t>if theory (intuition) says that variable belongs to  the equation, we include it (even though its coefficients  might be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insignificant!).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231394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>
                <a:latin typeface="Book Antiqua"/>
                <a:cs typeface="Book Antiqua"/>
              </a:rPr>
              <a:t>N</a:t>
            </a:r>
            <a:r>
              <a:rPr sz="1150" spc="60" dirty="0">
                <a:latin typeface="Book Antiqua"/>
                <a:cs typeface="Book Antiqua"/>
              </a:rPr>
              <a:t>ONLINEAR</a:t>
            </a:r>
            <a:r>
              <a:rPr sz="1150" spc="100" dirty="0">
                <a:latin typeface="Book Antiqua"/>
                <a:cs typeface="Book Antiqua"/>
              </a:rPr>
              <a:t> </a:t>
            </a:r>
            <a:r>
              <a:rPr sz="1150" spc="50" dirty="0">
                <a:latin typeface="Book Antiqua"/>
                <a:cs typeface="Book Antiqua"/>
              </a:rPr>
              <a:t>SPECIFICATION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16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1145246"/>
            <a:ext cx="3860800" cy="125031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51054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discuss </a:t>
            </a:r>
            <a:r>
              <a:rPr sz="1100" spc="-10" dirty="0">
                <a:latin typeface="Book Antiqua"/>
                <a:cs typeface="Book Antiqua"/>
              </a:rPr>
              <a:t>different specifications </a:t>
            </a:r>
            <a:r>
              <a:rPr sz="1100" spc="-5" dirty="0">
                <a:latin typeface="Book Antiqua"/>
                <a:cs typeface="Book Antiqua"/>
              </a:rPr>
              <a:t>nonlinear in  dependent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independent variables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their  </a:t>
            </a:r>
            <a:r>
              <a:rPr sz="1100" spc="-10" dirty="0">
                <a:latin typeface="Book Antiqua"/>
                <a:cs typeface="Book Antiqua"/>
              </a:rPr>
              <a:t>interpretation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98755" marR="43180" indent="-148590">
              <a:lnSpc>
                <a:spcPct val="1026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</a:t>
            </a:r>
            <a:r>
              <a:rPr sz="1100" spc="-10" dirty="0">
                <a:latin typeface="Book Antiqua"/>
                <a:cs typeface="Book Antiqua"/>
              </a:rPr>
              <a:t>define </a:t>
            </a:r>
            <a:r>
              <a:rPr sz="1100" spc="-5" dirty="0">
                <a:latin typeface="Book Antiqua"/>
                <a:cs typeface="Book Antiqua"/>
              </a:rPr>
              <a:t>the notion of a </a:t>
            </a:r>
            <a:r>
              <a:rPr sz="1100" spc="-10" dirty="0">
                <a:latin typeface="Book Antiqua"/>
                <a:cs typeface="Book Antiqua"/>
              </a:rPr>
              <a:t>dummy </a:t>
            </a:r>
            <a:r>
              <a:rPr sz="1100" spc="-5" dirty="0">
                <a:latin typeface="Book Antiqua"/>
                <a:cs typeface="Book Antiqua"/>
              </a:rPr>
              <a:t>variable </a:t>
            </a:r>
            <a:r>
              <a:rPr sz="1100" spc="-10" dirty="0">
                <a:latin typeface="Book Antiqua"/>
                <a:cs typeface="Book Antiqua"/>
              </a:rPr>
              <a:t>and we </a:t>
            </a:r>
            <a:r>
              <a:rPr sz="1100" spc="-5" dirty="0">
                <a:latin typeface="Book Antiqua"/>
                <a:cs typeface="Book Antiqua"/>
              </a:rPr>
              <a:t>will  </a:t>
            </a:r>
            <a:r>
              <a:rPr sz="1100" spc="-10" dirty="0">
                <a:latin typeface="Book Antiqua"/>
                <a:cs typeface="Book Antiqua"/>
              </a:rPr>
              <a:t>show </a:t>
            </a:r>
            <a:r>
              <a:rPr sz="1100" spc="-5" dirty="0">
                <a:latin typeface="Book Antiqua"/>
                <a:cs typeface="Book Antiqua"/>
              </a:rPr>
              <a:t>its </a:t>
            </a:r>
            <a:r>
              <a:rPr sz="1100" spc="-10" dirty="0">
                <a:latin typeface="Book Antiqua"/>
                <a:cs typeface="Book Antiqua"/>
              </a:rPr>
              <a:t>different </a:t>
            </a:r>
            <a:r>
              <a:rPr sz="1100" spc="-5" dirty="0">
                <a:latin typeface="Book Antiqua"/>
                <a:cs typeface="Book Antiqua"/>
              </a:rPr>
              <a:t>uses in linear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-5" dirty="0">
                <a:latin typeface="Book Antiqua"/>
                <a:cs typeface="Book Antiqua"/>
              </a:rPr>
              <a:t> models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31394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N</a:t>
            </a:r>
            <a:r>
              <a:rPr spc="60" dirty="0"/>
              <a:t>ONLINEAR</a:t>
            </a:r>
            <a:r>
              <a:rPr spc="100" dirty="0"/>
              <a:t> </a:t>
            </a:r>
            <a:r>
              <a:rPr spc="50" dirty="0"/>
              <a:t>SPECIFICATION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17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574826"/>
            <a:ext cx="3808729" cy="273568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60706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There </a:t>
            </a:r>
            <a:r>
              <a:rPr sz="1100" spc="-5" dirty="0">
                <a:latin typeface="Book Antiqua"/>
                <a:cs typeface="Book Antiqua"/>
              </a:rPr>
              <a:t>is not always a linear </a:t>
            </a:r>
            <a:r>
              <a:rPr sz="1100" spc="-10" dirty="0">
                <a:latin typeface="Book Antiqua"/>
                <a:cs typeface="Book Antiqua"/>
              </a:rPr>
              <a:t>relationship </a:t>
            </a:r>
            <a:r>
              <a:rPr sz="1100" spc="-5" dirty="0">
                <a:latin typeface="Book Antiqua"/>
                <a:cs typeface="Book Antiqua"/>
              </a:rPr>
              <a:t>between  dependent variable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explanatory</a:t>
            </a:r>
            <a:r>
              <a:rPr sz="1100" spc="-3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</a:t>
            </a:r>
            <a:endParaRPr lang="en-US" sz="1100" dirty="0">
              <a:latin typeface="Book Antiqua"/>
              <a:cs typeface="Book Antiqua"/>
            </a:endParaRPr>
          </a:p>
          <a:p>
            <a:pPr marL="475615" marR="348615" indent="-137160">
              <a:lnSpc>
                <a:spcPct val="100000"/>
              </a:lnSpc>
              <a:spcBef>
                <a:spcPts val="715"/>
              </a:spcBef>
            </a:pPr>
            <a:r>
              <a:rPr lang="en-US" sz="1000" spc="-5" dirty="0">
                <a:latin typeface="Book Antiqua"/>
                <a:cs typeface="Book Antiqua"/>
              </a:rPr>
              <a:t>The use of OLS </a:t>
            </a:r>
            <a:r>
              <a:rPr lang="en-US" sz="1000" spc="-10" dirty="0">
                <a:latin typeface="Book Antiqua"/>
                <a:cs typeface="Book Antiqua"/>
              </a:rPr>
              <a:t>requires </a:t>
            </a:r>
            <a:r>
              <a:rPr lang="en-US" sz="1000" spc="-5" dirty="0">
                <a:latin typeface="Book Antiqua"/>
                <a:cs typeface="Book Antiqua"/>
              </a:rPr>
              <a:t>that the equation be linear in  coefficients</a:t>
            </a:r>
            <a:endParaRPr lang="en-US" sz="1000" dirty="0">
              <a:latin typeface="Book Antiqua"/>
              <a:cs typeface="Book Antiqua"/>
            </a:endParaRPr>
          </a:p>
          <a:p>
            <a:pPr marL="475615" marR="30480" indent="-137160">
              <a:lnSpc>
                <a:spcPct val="100000"/>
              </a:lnSpc>
              <a:spcBef>
                <a:spcPts val="275"/>
              </a:spcBef>
            </a:pPr>
            <a:r>
              <a:rPr sz="1000" spc="-15" dirty="0">
                <a:latin typeface="Book Antiqua"/>
                <a:cs typeface="Book Antiqua"/>
              </a:rPr>
              <a:t>However, </a:t>
            </a:r>
            <a:r>
              <a:rPr sz="1000" spc="-10" dirty="0">
                <a:latin typeface="Book Antiqua"/>
                <a:cs typeface="Book Antiqua"/>
              </a:rPr>
              <a:t>there </a:t>
            </a:r>
            <a:r>
              <a:rPr sz="1000" spc="-5" dirty="0">
                <a:latin typeface="Book Antiqua"/>
                <a:cs typeface="Book Antiqua"/>
              </a:rPr>
              <a:t>is a wide variety of functional forms that 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linear in coefficients while being nonlinear in</a:t>
            </a:r>
            <a:r>
              <a:rPr sz="1000" spc="3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variables!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400" dirty="0">
              <a:latin typeface="Times New Roman"/>
              <a:cs typeface="Times New Roman"/>
            </a:endParaRPr>
          </a:p>
          <a:p>
            <a:pPr marL="198755" marR="285750" indent="-148590" algn="just">
              <a:lnSpc>
                <a:spcPct val="1026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have to choose </a:t>
            </a:r>
            <a:r>
              <a:rPr sz="1100" spc="-10" dirty="0">
                <a:latin typeface="Book Antiqua"/>
                <a:cs typeface="Book Antiqua"/>
              </a:rPr>
              <a:t>carefully </a:t>
            </a:r>
            <a:r>
              <a:rPr sz="1100" spc="-5" dirty="0">
                <a:latin typeface="Book Antiqua"/>
                <a:cs typeface="Book Antiqua"/>
              </a:rPr>
              <a:t>the functional form of the  </a:t>
            </a:r>
            <a:r>
              <a:rPr sz="1100" spc="-10" dirty="0">
                <a:latin typeface="Book Antiqua"/>
                <a:cs typeface="Book Antiqua"/>
              </a:rPr>
              <a:t>relationship </a:t>
            </a:r>
            <a:r>
              <a:rPr sz="1100" spc="-5" dirty="0">
                <a:latin typeface="Book Antiqua"/>
                <a:cs typeface="Book Antiqua"/>
              </a:rPr>
              <a:t>between the dependent variable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each  explanatory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</a:t>
            </a:r>
            <a:endParaRPr sz="1100" dirty="0">
              <a:latin typeface="Book Antiqua"/>
              <a:cs typeface="Book Antiqua"/>
            </a:endParaRPr>
          </a:p>
          <a:p>
            <a:pPr marL="475615" marR="267970" indent="-137160">
              <a:lnSpc>
                <a:spcPct val="100000"/>
              </a:lnSpc>
              <a:spcBef>
                <a:spcPts val="715"/>
              </a:spcBef>
            </a:pPr>
            <a:r>
              <a:rPr sz="1000" spc="-5" dirty="0">
                <a:latin typeface="Book Antiqua"/>
                <a:cs typeface="Book Antiqua"/>
              </a:rPr>
              <a:t>The choice of a functional form should be based on the  underlying economic theory and/or intuition</a:t>
            </a:r>
            <a:endParaRPr sz="1000" dirty="0">
              <a:latin typeface="Book Antiqua"/>
              <a:cs typeface="Book Antiqua"/>
            </a:endParaRPr>
          </a:p>
          <a:p>
            <a:pPr marL="475615" marR="167005" indent="-137160">
              <a:lnSpc>
                <a:spcPct val="100000"/>
              </a:lnSpc>
              <a:spcBef>
                <a:spcPts val="275"/>
              </a:spcBef>
            </a:pPr>
            <a:r>
              <a:rPr sz="1000" spc="-5" dirty="0">
                <a:latin typeface="Book Antiqua"/>
                <a:cs typeface="Book Antiqua"/>
              </a:rPr>
              <a:t>Do we expect a curve instead of a straight line? Does the  effect of a variable peak at some point and then start to  decline?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1645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L</a:t>
            </a:r>
            <a:r>
              <a:rPr spc="60" dirty="0"/>
              <a:t>INEAR</a:t>
            </a:r>
            <a:r>
              <a:rPr spc="65" dirty="0"/>
              <a:t> </a:t>
            </a:r>
            <a:r>
              <a:rPr spc="50" dirty="0"/>
              <a:t>FORM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1717992" y="1790395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4">
                <a:moveTo>
                  <a:pt x="0" y="0"/>
                </a:moveTo>
                <a:lnTo>
                  <a:pt x="202298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12889" y="796809"/>
            <a:ext cx="3839210" cy="22656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148080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Book Antiqua"/>
                <a:cs typeface="Book Antiqua"/>
              </a:rPr>
              <a:t>y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0416" dirty="0">
                <a:latin typeface="Book Antiqua"/>
                <a:cs typeface="Book Antiqua"/>
              </a:rPr>
              <a:t>2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85" dirty="0">
                <a:latin typeface="Garamond"/>
                <a:cs typeface="Garamond"/>
              </a:rPr>
              <a:t> </a:t>
            </a:r>
            <a:r>
              <a:rPr sz="1100" i="1" spc="40" dirty="0">
                <a:latin typeface="Century Gothic"/>
                <a:cs typeface="Century Gothic"/>
              </a:rPr>
              <a:t>ε</a:t>
            </a:r>
            <a:endParaRPr sz="1100">
              <a:latin typeface="Century Gothic"/>
              <a:cs typeface="Century Gothic"/>
            </a:endParaRPr>
          </a:p>
          <a:p>
            <a:pPr marL="224154" marR="86360" indent="-148590">
              <a:lnSpc>
                <a:spcPct val="102600"/>
              </a:lnSpc>
              <a:spcBef>
                <a:spcPts val="124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Assumes </a:t>
            </a:r>
            <a:r>
              <a:rPr sz="1100" spc="-5" dirty="0">
                <a:latin typeface="Book Antiqua"/>
                <a:cs typeface="Book Antiqua"/>
              </a:rPr>
              <a:t>that the </a:t>
            </a:r>
            <a:r>
              <a:rPr sz="1100" spc="-10" dirty="0">
                <a:latin typeface="Book Antiqua"/>
                <a:cs typeface="Book Antiqua"/>
              </a:rPr>
              <a:t>effect </a:t>
            </a:r>
            <a:r>
              <a:rPr sz="1100" spc="-5" dirty="0">
                <a:latin typeface="Book Antiqua"/>
                <a:cs typeface="Book Antiqua"/>
              </a:rPr>
              <a:t>of the explanatory variable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  dependent variable is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constant:</a:t>
            </a:r>
            <a:endParaRPr sz="1100">
              <a:latin typeface="Book Antiqua"/>
              <a:cs typeface="Book Antiqua"/>
            </a:endParaRPr>
          </a:p>
          <a:p>
            <a:pPr marL="1330960">
              <a:lnSpc>
                <a:spcPts val="1030"/>
              </a:lnSpc>
              <a:spcBef>
                <a:spcPts val="890"/>
              </a:spcBef>
            </a:pPr>
            <a:r>
              <a:rPr sz="1100" i="1" spc="45" dirty="0">
                <a:latin typeface="Century Gothic"/>
                <a:cs typeface="Century Gothic"/>
              </a:rPr>
              <a:t>∂</a:t>
            </a:r>
            <a:r>
              <a:rPr sz="1100" i="1" spc="45" dirty="0">
                <a:latin typeface="Book Antiqua"/>
                <a:cs typeface="Book Antiqua"/>
              </a:rPr>
              <a:t>y</a:t>
            </a:r>
            <a:endParaRPr sz="1100">
              <a:latin typeface="Book Antiqua"/>
              <a:cs typeface="Book Antiqua"/>
            </a:endParaRPr>
          </a:p>
          <a:p>
            <a:pPr marL="1304925">
              <a:lnSpc>
                <a:spcPts val="1030"/>
              </a:lnSpc>
              <a:tabLst>
                <a:tab pos="2322195" algn="l"/>
              </a:tabLst>
            </a:pPr>
            <a:r>
              <a:rPr sz="1650" i="1" spc="37" baseline="-37878" dirty="0">
                <a:latin typeface="Century Gothic"/>
                <a:cs typeface="Century Gothic"/>
              </a:rPr>
              <a:t>∂</a:t>
            </a:r>
            <a:r>
              <a:rPr sz="1650" i="1" spc="37" baseline="-37878" dirty="0">
                <a:latin typeface="Book Antiqua"/>
                <a:cs typeface="Book Antiqua"/>
              </a:rPr>
              <a:t>x</a:t>
            </a:r>
            <a:r>
              <a:rPr sz="1200" i="1" spc="37" baseline="-65972" dirty="0">
                <a:latin typeface="Book Antiqua"/>
                <a:cs typeface="Book Antiqua"/>
              </a:rPr>
              <a:t>k </a:t>
            </a:r>
            <a:r>
              <a:rPr sz="1200" i="1" spc="82" baseline="-65972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30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i="1" spc="-37" baseline="-13888" dirty="0">
                <a:latin typeface="Book Antiqua"/>
                <a:cs typeface="Book Antiqua"/>
              </a:rPr>
              <a:t>k	</a:t>
            </a:r>
            <a:r>
              <a:rPr sz="1100" i="1" spc="-5" dirty="0">
                <a:latin typeface="Book Antiqua"/>
                <a:cs typeface="Book Antiqua"/>
              </a:rPr>
              <a:t>k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Century Gothic"/>
                <a:cs typeface="Century Gothic"/>
              </a:rPr>
              <a:t>,</a:t>
            </a:r>
            <a:r>
              <a:rPr sz="1100" i="1" spc="-185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</a:t>
            </a:r>
            <a:endParaRPr sz="1100">
              <a:latin typeface="Book Antiqua"/>
              <a:cs typeface="Book Antiqua"/>
            </a:endParaRPr>
          </a:p>
          <a:p>
            <a:pPr marL="224154" marR="206375" indent="-148590">
              <a:lnSpc>
                <a:spcPct val="102600"/>
              </a:lnSpc>
              <a:spcBef>
                <a:spcPts val="11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Interpretation: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k </a:t>
            </a:r>
            <a:r>
              <a:rPr sz="1100" spc="-10" dirty="0">
                <a:latin typeface="Book Antiqua"/>
                <a:cs typeface="Book Antiqua"/>
              </a:rPr>
              <a:t>increases by </a:t>
            </a:r>
            <a:r>
              <a:rPr sz="1100" spc="-5" dirty="0">
                <a:latin typeface="Book Antiqua"/>
                <a:cs typeface="Book Antiqua"/>
              </a:rPr>
              <a:t>1 </a:t>
            </a:r>
            <a:r>
              <a:rPr sz="1100" b="1" spc="-5" dirty="0">
                <a:latin typeface="Book Antiqua"/>
                <a:cs typeface="Book Antiqua"/>
              </a:rPr>
              <a:t>unit </a:t>
            </a:r>
            <a:r>
              <a:rPr sz="1100" spc="-5" dirty="0">
                <a:latin typeface="Book Antiqua"/>
                <a:cs typeface="Book Antiqua"/>
              </a:rPr>
              <a:t>(in which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k </a:t>
            </a:r>
            <a:r>
              <a:rPr sz="1100" spc="-5" dirty="0">
                <a:latin typeface="Book Antiqua"/>
                <a:cs typeface="Book Antiqua"/>
              </a:rPr>
              <a:t>is  </a:t>
            </a:r>
            <a:r>
              <a:rPr sz="1100" spc="-10" dirty="0">
                <a:latin typeface="Book Antiqua"/>
                <a:cs typeface="Book Antiqua"/>
              </a:rPr>
              <a:t>measured), </a:t>
            </a:r>
            <a:r>
              <a:rPr sz="1100" spc="-5" dirty="0">
                <a:latin typeface="Book Antiqua"/>
                <a:cs typeface="Book Antiqua"/>
              </a:rPr>
              <a:t>then </a:t>
            </a:r>
            <a:r>
              <a:rPr sz="1100" i="1" spc="-5" dirty="0">
                <a:latin typeface="Book Antiqua"/>
                <a:cs typeface="Book Antiqua"/>
              </a:rPr>
              <a:t>y </a:t>
            </a:r>
            <a:r>
              <a:rPr sz="1100" spc="-5" dirty="0">
                <a:latin typeface="Book Antiqua"/>
                <a:cs typeface="Book Antiqua"/>
              </a:rPr>
              <a:t>will change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i="1" spc="-37" baseline="-13888" dirty="0">
                <a:latin typeface="Book Antiqua"/>
                <a:cs typeface="Book Antiqua"/>
              </a:rPr>
              <a:t>k </a:t>
            </a:r>
            <a:r>
              <a:rPr sz="1100" b="1" spc="-5" dirty="0">
                <a:latin typeface="Book Antiqua"/>
                <a:cs typeface="Book Antiqua"/>
              </a:rPr>
              <a:t>units </a:t>
            </a:r>
            <a:r>
              <a:rPr sz="1100" spc="-5" dirty="0">
                <a:latin typeface="Book Antiqua"/>
                <a:cs typeface="Book Antiqua"/>
              </a:rPr>
              <a:t>(in which </a:t>
            </a:r>
            <a:r>
              <a:rPr sz="1100" i="1" spc="-5" dirty="0">
                <a:latin typeface="Book Antiqua"/>
                <a:cs typeface="Book Antiqua"/>
              </a:rPr>
              <a:t>y </a:t>
            </a:r>
            <a:r>
              <a:rPr sz="1100" spc="-5" dirty="0">
                <a:latin typeface="Book Antiqua"/>
                <a:cs typeface="Book Antiqua"/>
              </a:rPr>
              <a:t>is  </a:t>
            </a:r>
            <a:r>
              <a:rPr sz="1100" spc="-10" dirty="0">
                <a:latin typeface="Book Antiqua"/>
                <a:cs typeface="Book Antiqua"/>
              </a:rPr>
              <a:t>measured)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24154" marR="431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Linear form is used as default functional form until </a:t>
            </a:r>
            <a:r>
              <a:rPr sz="1100" spc="-10" dirty="0">
                <a:latin typeface="Book Antiqua"/>
                <a:cs typeface="Book Antiqua"/>
              </a:rPr>
              <a:t>strong  </a:t>
            </a:r>
            <a:r>
              <a:rPr sz="1100" spc="-5" dirty="0">
                <a:latin typeface="Book Antiqua"/>
                <a:cs typeface="Book Antiqua"/>
              </a:rPr>
              <a:t>evidence that it is </a:t>
            </a:r>
            <a:r>
              <a:rPr sz="1100" spc="-10" dirty="0">
                <a:latin typeface="Book Antiqua"/>
                <a:cs typeface="Book Antiqua"/>
              </a:rPr>
              <a:t>inappropriate </a:t>
            </a:r>
            <a:r>
              <a:rPr sz="1100" spc="-5" dirty="0">
                <a:latin typeface="Book Antiqua"/>
                <a:cs typeface="Book Antiqua"/>
              </a:rPr>
              <a:t>is found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18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2827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60" dirty="0"/>
              <a:t>LOG</a:t>
            </a:r>
            <a:r>
              <a:rPr sz="1400" spc="60" dirty="0"/>
              <a:t>-</a:t>
            </a:r>
            <a:r>
              <a:rPr spc="60" dirty="0"/>
              <a:t>LOG </a:t>
            </a:r>
            <a:r>
              <a:rPr spc="50" dirty="0"/>
              <a:t>FORM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50989" y="859699"/>
            <a:ext cx="3783329" cy="6940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879475">
              <a:lnSpc>
                <a:spcPct val="100000"/>
              </a:lnSpc>
              <a:spcBef>
                <a:spcPts val="90"/>
              </a:spcBef>
            </a:pP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100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100" i="1" spc="2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2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</a:t>
            </a:r>
            <a:r>
              <a:rPr sz="1200" spc="135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3888" dirty="0">
                <a:latin typeface="Book Antiqua"/>
                <a:cs typeface="Book Antiqua"/>
              </a:rPr>
              <a:t>1</a:t>
            </a:r>
            <a:r>
              <a:rPr sz="1200" spc="44" baseline="-13888" dirty="0">
                <a:latin typeface="Book Antiqua"/>
                <a:cs typeface="Book Antiqua"/>
              </a:rPr>
              <a:t> </a:t>
            </a: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x</a:t>
            </a:r>
            <a:r>
              <a:rPr sz="1200" spc="-15" baseline="-13888" dirty="0">
                <a:latin typeface="Book Antiqua"/>
                <a:cs typeface="Book Antiqua"/>
              </a:rPr>
              <a:t>1</a:t>
            </a:r>
            <a:r>
              <a:rPr sz="1200" spc="135" baseline="-13888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2</a:t>
            </a:r>
            <a:r>
              <a:rPr sz="1200" spc="44" baseline="-10416" dirty="0">
                <a:latin typeface="Book Antiqua"/>
                <a:cs typeface="Book Antiqua"/>
              </a:rPr>
              <a:t> </a:t>
            </a: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x</a:t>
            </a:r>
            <a:r>
              <a:rPr sz="1200" spc="-15" baseline="-10416" dirty="0">
                <a:latin typeface="Book Antiqua"/>
                <a:cs typeface="Book Antiqua"/>
              </a:rPr>
              <a:t>2</a:t>
            </a:r>
            <a:r>
              <a:rPr sz="1200" spc="127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40" dirty="0">
                <a:latin typeface="Century Gothic"/>
                <a:cs typeface="Century Gothic"/>
              </a:rPr>
              <a:t>ε</a:t>
            </a:r>
            <a:endParaRPr sz="1100">
              <a:latin typeface="Century Gothic"/>
              <a:cs typeface="Century Gothic"/>
            </a:endParaRPr>
          </a:p>
          <a:p>
            <a:pPr marL="186055" marR="30480" indent="-148590">
              <a:lnSpc>
                <a:spcPct val="102600"/>
              </a:lnSpc>
              <a:spcBef>
                <a:spcPts val="124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Assumes </a:t>
            </a:r>
            <a:r>
              <a:rPr sz="1100" spc="-5" dirty="0">
                <a:latin typeface="Book Antiqua"/>
                <a:cs typeface="Book Antiqua"/>
              </a:rPr>
              <a:t>that the elasticity of the dependent variable with  </a:t>
            </a:r>
            <a:r>
              <a:rPr sz="1100" spc="-10" dirty="0">
                <a:latin typeface="Book Antiqua"/>
                <a:cs typeface="Book Antiqua"/>
              </a:rPr>
              <a:t>respect </a:t>
            </a:r>
            <a:r>
              <a:rPr sz="1100" spc="-5" dirty="0">
                <a:latin typeface="Book Antiqua"/>
                <a:cs typeface="Book Antiqua"/>
              </a:rPr>
              <a:t>to the explanatory variable is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constant: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33309" y="1860981"/>
            <a:ext cx="364490" cy="0"/>
          </a:xfrm>
          <a:custGeom>
            <a:avLst/>
            <a:gdLst/>
            <a:ahLst/>
            <a:cxnLst/>
            <a:rect l="l" t="t" r="r" b="b"/>
            <a:pathLst>
              <a:path w="364489">
                <a:moveTo>
                  <a:pt x="0" y="0"/>
                </a:moveTo>
                <a:lnTo>
                  <a:pt x="363931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46504" y="1650643"/>
            <a:ext cx="9194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617220" algn="l"/>
              </a:tabLst>
            </a:pPr>
            <a:r>
              <a:rPr sz="1100" i="1" spc="30" dirty="0">
                <a:latin typeface="Century Gothic"/>
                <a:cs typeface="Century Gothic"/>
              </a:rPr>
              <a:t>∂</a:t>
            </a:r>
            <a:r>
              <a:rPr sz="1100" i="1" spc="-65" dirty="0">
                <a:latin typeface="Century Gothic"/>
                <a:cs typeface="Century Gothic"/>
              </a:rPr>
              <a:t> </a:t>
            </a: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100" i="1" dirty="0">
                <a:latin typeface="Book Antiqua"/>
                <a:cs typeface="Book Antiqua"/>
              </a:rPr>
              <a:t>	</a:t>
            </a:r>
            <a:r>
              <a:rPr sz="1100" i="1" spc="90" dirty="0">
                <a:latin typeface="Century Gothic"/>
                <a:cs typeface="Century Gothic"/>
              </a:rPr>
              <a:t>∂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100" i="1" spc="55" dirty="0">
                <a:latin typeface="Century Gothic"/>
                <a:cs typeface="Century Gothic"/>
              </a:rPr>
              <a:t>/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912340" y="1860981"/>
            <a:ext cx="393065" cy="0"/>
          </a:xfrm>
          <a:custGeom>
            <a:avLst/>
            <a:gdLst/>
            <a:ahLst/>
            <a:cxnLst/>
            <a:rect l="l" t="t" r="r" b="b"/>
            <a:pathLst>
              <a:path w="393064">
                <a:moveTo>
                  <a:pt x="0" y="0"/>
                </a:moveTo>
                <a:lnTo>
                  <a:pt x="392620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295209" y="1839403"/>
            <a:ext cx="137160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i="1" spc="30" dirty="0">
                <a:latin typeface="Century Gothic"/>
                <a:cs typeface="Century Gothic"/>
              </a:rPr>
              <a:t>∂ </a:t>
            </a:r>
            <a:r>
              <a:rPr sz="1100" spc="45" dirty="0">
                <a:latin typeface="Garamond"/>
                <a:cs typeface="Garamond"/>
              </a:rPr>
              <a:t>ln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k </a:t>
            </a:r>
            <a:r>
              <a:rPr sz="1650" spc="165" baseline="37878" dirty="0">
                <a:latin typeface="Garamond"/>
                <a:cs typeface="Garamond"/>
              </a:rPr>
              <a:t>= </a:t>
            </a:r>
            <a:r>
              <a:rPr sz="1100" i="1" spc="30" dirty="0">
                <a:latin typeface="Century Gothic"/>
                <a:cs typeface="Century Gothic"/>
              </a:rPr>
              <a:t>∂</a:t>
            </a:r>
            <a:r>
              <a:rPr sz="1100" i="1" spc="30" dirty="0">
                <a:latin typeface="Book Antiqua"/>
                <a:cs typeface="Book Antiqua"/>
              </a:rPr>
              <a:t>x</a:t>
            </a:r>
            <a:r>
              <a:rPr sz="1200" i="1" spc="44" baseline="-13888" dirty="0">
                <a:latin typeface="Book Antiqua"/>
                <a:cs typeface="Book Antiqua"/>
              </a:rPr>
              <a:t>k</a:t>
            </a:r>
            <a:r>
              <a:rPr sz="1100" i="1" spc="30" dirty="0">
                <a:latin typeface="Century Gothic"/>
                <a:cs typeface="Century Gothic"/>
              </a:rPr>
              <a:t>/</a:t>
            </a:r>
            <a:r>
              <a:rPr sz="1100" i="1" spc="30" dirty="0">
                <a:latin typeface="Book Antiqua"/>
                <a:cs typeface="Book Antiqua"/>
              </a:rPr>
              <a:t>x</a:t>
            </a:r>
            <a:r>
              <a:rPr sz="1200" i="1" spc="44" baseline="-13888" dirty="0">
                <a:latin typeface="Book Antiqua"/>
                <a:cs typeface="Book Antiqua"/>
              </a:rPr>
              <a:t>k </a:t>
            </a:r>
            <a:r>
              <a:rPr sz="1650" spc="165" baseline="37878" dirty="0">
                <a:latin typeface="Garamond"/>
                <a:cs typeface="Garamond"/>
              </a:rPr>
              <a:t>=</a:t>
            </a:r>
            <a:r>
              <a:rPr sz="1650" spc="-195" baseline="37878" dirty="0">
                <a:latin typeface="Garamond"/>
                <a:cs typeface="Garamond"/>
              </a:rPr>
              <a:t> </a:t>
            </a:r>
            <a:r>
              <a:rPr sz="1650" i="1" spc="-37" baseline="37878" dirty="0">
                <a:latin typeface="Century Gothic"/>
                <a:cs typeface="Century Gothic"/>
              </a:rPr>
              <a:t>β</a:t>
            </a:r>
            <a:r>
              <a:rPr sz="1200" i="1" spc="-37" baseline="38194" dirty="0">
                <a:latin typeface="Book Antiqua"/>
                <a:cs typeface="Book Antiqua"/>
              </a:rPr>
              <a:t>k</a:t>
            </a:r>
            <a:endParaRPr sz="1200" baseline="38194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19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107207" y="1744369"/>
            <a:ext cx="47307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Book Antiqua"/>
                <a:cs typeface="Book Antiqua"/>
              </a:rPr>
              <a:t>k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10" dirty="0">
                <a:latin typeface="Book Antiqua"/>
                <a:cs typeface="Book Antiqua"/>
              </a:rPr>
              <a:t>1</a:t>
            </a:r>
            <a:r>
              <a:rPr sz="1100" i="1" spc="-10" dirty="0">
                <a:latin typeface="Century Gothic"/>
                <a:cs typeface="Century Gothic"/>
              </a:rPr>
              <a:t>,</a:t>
            </a:r>
            <a:r>
              <a:rPr sz="1100" i="1" spc="-250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8289" y="2069870"/>
            <a:ext cx="3787775" cy="89789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306705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Interpretation: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k </a:t>
            </a:r>
            <a:r>
              <a:rPr sz="1100" spc="-10" dirty="0">
                <a:latin typeface="Book Antiqua"/>
                <a:cs typeface="Book Antiqua"/>
              </a:rPr>
              <a:t>increases by </a:t>
            </a:r>
            <a:r>
              <a:rPr sz="1100" spc="-5" dirty="0">
                <a:latin typeface="Book Antiqua"/>
                <a:cs typeface="Book Antiqua"/>
              </a:rPr>
              <a:t>1 </a:t>
            </a:r>
            <a:r>
              <a:rPr sz="1100" b="1" spc="-5" dirty="0">
                <a:latin typeface="Book Antiqua"/>
                <a:cs typeface="Book Antiqua"/>
              </a:rPr>
              <a:t>percent</a:t>
            </a:r>
            <a:r>
              <a:rPr sz="1100" spc="-5" dirty="0">
                <a:latin typeface="Book Antiqua"/>
                <a:cs typeface="Book Antiqua"/>
              </a:rPr>
              <a:t>, then </a:t>
            </a:r>
            <a:r>
              <a:rPr sz="1100" i="1" spc="-5" dirty="0">
                <a:latin typeface="Book Antiqua"/>
                <a:cs typeface="Book Antiqua"/>
              </a:rPr>
              <a:t>y </a:t>
            </a:r>
            <a:r>
              <a:rPr sz="1100" spc="-5" dirty="0">
                <a:latin typeface="Book Antiqua"/>
                <a:cs typeface="Book Antiqua"/>
              </a:rPr>
              <a:t>will  change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i="1" spc="-37" baseline="-13888" dirty="0">
                <a:latin typeface="Book Antiqua"/>
                <a:cs typeface="Book Antiqua"/>
              </a:rPr>
              <a:t>k</a:t>
            </a:r>
            <a:r>
              <a:rPr sz="1200" i="1" spc="187" baseline="-13888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percents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98755" marR="431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Before </a:t>
            </a:r>
            <a:r>
              <a:rPr sz="1100" spc="-5" dirty="0">
                <a:latin typeface="Book Antiqua"/>
                <a:cs typeface="Book Antiqua"/>
              </a:rPr>
              <a:t>using a double-log model, </a:t>
            </a:r>
            <a:r>
              <a:rPr sz="1100" spc="-10" dirty="0">
                <a:latin typeface="Book Antiqua"/>
                <a:cs typeface="Book Antiqua"/>
              </a:rPr>
              <a:t>make sure </a:t>
            </a:r>
            <a:r>
              <a:rPr sz="1100" spc="-5" dirty="0">
                <a:latin typeface="Book Antiqua"/>
                <a:cs typeface="Book Antiqua"/>
              </a:rPr>
              <a:t>that </a:t>
            </a:r>
            <a:r>
              <a:rPr sz="1100" spc="-10" dirty="0">
                <a:latin typeface="Book Antiqua"/>
                <a:cs typeface="Book Antiqua"/>
              </a:rPr>
              <a:t>there </a:t>
            </a:r>
            <a:r>
              <a:rPr sz="1100" spc="-15" dirty="0">
                <a:latin typeface="Book Antiqua"/>
                <a:cs typeface="Book Antiqua"/>
              </a:rPr>
              <a:t>are  </a:t>
            </a:r>
            <a:r>
              <a:rPr sz="1100" spc="-10" dirty="0">
                <a:latin typeface="Book Antiqua"/>
                <a:cs typeface="Book Antiqua"/>
              </a:rPr>
              <a:t>no </a:t>
            </a:r>
            <a:r>
              <a:rPr sz="1100" spc="-5" dirty="0">
                <a:latin typeface="Book Antiqua"/>
                <a:cs typeface="Book Antiqua"/>
              </a:rPr>
              <a:t>negative or </a:t>
            </a:r>
            <a:r>
              <a:rPr sz="1100" spc="-10" dirty="0">
                <a:latin typeface="Book Antiqua"/>
                <a:cs typeface="Book Antiqua"/>
              </a:rPr>
              <a:t>zero </a:t>
            </a:r>
            <a:r>
              <a:rPr sz="1100" spc="-5" dirty="0">
                <a:latin typeface="Book Antiqua"/>
                <a:cs typeface="Book Antiqua"/>
              </a:rPr>
              <a:t>observations in the data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set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5623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T</a:t>
            </a:r>
            <a:r>
              <a:rPr spc="60" dirty="0"/>
              <a:t>ESTING </a:t>
            </a:r>
            <a:r>
              <a:rPr spc="45" dirty="0"/>
              <a:t>MULTIPLE </a:t>
            </a:r>
            <a:r>
              <a:rPr spc="60" dirty="0"/>
              <a:t>HYPOTHESES</a:t>
            </a:r>
            <a:r>
              <a:rPr spc="285" dirty="0"/>
              <a:t> </a:t>
            </a:r>
            <a:r>
              <a:rPr spc="60" dirty="0"/>
              <a:t>REVISITED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2889" y="680337"/>
            <a:ext cx="3911600" cy="24491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Suppose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have a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</a:t>
            </a:r>
            <a:endParaRPr sz="1100">
              <a:latin typeface="Book Antiqua"/>
              <a:cs typeface="Book Antiqua"/>
            </a:endParaRPr>
          </a:p>
          <a:p>
            <a:pPr marL="141605" algn="ctr">
              <a:lnSpc>
                <a:spcPct val="100000"/>
              </a:lnSpc>
              <a:spcBef>
                <a:spcPts val="1130"/>
              </a:spcBef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2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3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3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200" dirty="0">
                <a:latin typeface="Garamond"/>
                <a:cs typeface="Garamond"/>
              </a:rPr>
              <a:t>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 marL="224154" marR="103505" indent="-148590">
              <a:lnSpc>
                <a:spcPct val="102600"/>
              </a:lnSpc>
              <a:spcBef>
                <a:spcPts val="10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Suppose </a:t>
            </a:r>
            <a:r>
              <a:rPr sz="1100" spc="-10" dirty="0">
                <a:latin typeface="Book Antiqua"/>
                <a:cs typeface="Book Antiqua"/>
              </a:rPr>
              <a:t>we want </a:t>
            </a:r>
            <a:r>
              <a:rPr sz="1100" spc="-5" dirty="0">
                <a:latin typeface="Book Antiqua"/>
                <a:cs typeface="Book Antiqua"/>
              </a:rPr>
              <a:t>to test multiple linear hypotheses in this  model</a:t>
            </a:r>
            <a:endParaRPr sz="1100">
              <a:latin typeface="Book Antiqua"/>
              <a:cs typeface="Book Antiqua"/>
            </a:endParaRPr>
          </a:p>
          <a:p>
            <a:pPr marL="224154" marR="685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For example, </a:t>
            </a:r>
            <a:r>
              <a:rPr sz="1100" spc="-10" dirty="0">
                <a:latin typeface="Book Antiqua"/>
                <a:cs typeface="Book Antiqua"/>
              </a:rPr>
              <a:t>we want </a:t>
            </a:r>
            <a:r>
              <a:rPr sz="1100" spc="-5" dirty="0">
                <a:latin typeface="Book Antiqua"/>
                <a:cs typeface="Book Antiqua"/>
              </a:rPr>
              <a:t>to see if the following </a:t>
            </a:r>
            <a:r>
              <a:rPr sz="1100" spc="-10" dirty="0">
                <a:latin typeface="Book Antiqua"/>
                <a:cs typeface="Book Antiqua"/>
              </a:rPr>
              <a:t>restrictions on  coefficients </a:t>
            </a:r>
            <a:r>
              <a:rPr sz="1100" spc="-5" dirty="0">
                <a:latin typeface="Book Antiqua"/>
                <a:cs typeface="Book Antiqua"/>
              </a:rPr>
              <a:t>hold jointly:</a:t>
            </a:r>
            <a:endParaRPr sz="1100">
              <a:latin typeface="Book Antiqua"/>
              <a:cs typeface="Book Antiqua"/>
            </a:endParaRPr>
          </a:p>
          <a:p>
            <a:pPr marL="147955" algn="ctr">
              <a:lnSpc>
                <a:spcPct val="100000"/>
              </a:lnSpc>
              <a:spcBef>
                <a:spcPts val="1130"/>
              </a:spcBef>
              <a:tabLst>
                <a:tab pos="1049655" algn="l"/>
                <a:tab pos="1526540" algn="l"/>
              </a:tabLst>
            </a:pP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3888" dirty="0">
                <a:latin typeface="Book Antiqua"/>
                <a:cs typeface="Book Antiqua"/>
              </a:rPr>
              <a:t>1 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2</a:t>
            </a:r>
            <a:r>
              <a:rPr sz="1200" spc="-67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30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1	</a:t>
            </a:r>
            <a:r>
              <a:rPr sz="1100" spc="-10" dirty="0">
                <a:latin typeface="Book Antiqua"/>
                <a:cs typeface="Book Antiqua"/>
              </a:rPr>
              <a:t>and	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3 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20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0</a:t>
            </a:r>
            <a:endParaRPr sz="1100">
              <a:latin typeface="Book Antiqua"/>
              <a:cs typeface="Book Antiqua"/>
            </a:endParaRPr>
          </a:p>
          <a:p>
            <a:pPr marL="224154" marR="196215" indent="-148590">
              <a:lnSpc>
                <a:spcPct val="102600"/>
              </a:lnSpc>
              <a:spcBef>
                <a:spcPts val="10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cannot use a </a:t>
            </a:r>
            <a:r>
              <a:rPr sz="1100" i="1" spc="-5" dirty="0">
                <a:latin typeface="Book Antiqua"/>
                <a:cs typeface="Book Antiqua"/>
              </a:rPr>
              <a:t>t</a:t>
            </a:r>
            <a:r>
              <a:rPr sz="1100" spc="-5" dirty="0">
                <a:latin typeface="Book Antiqua"/>
                <a:cs typeface="Book Antiqua"/>
              </a:rPr>
              <a:t>-test in this case (</a:t>
            </a:r>
            <a:r>
              <a:rPr sz="1100" i="1" spc="-5" dirty="0">
                <a:latin typeface="Book Antiqua"/>
                <a:cs typeface="Book Antiqua"/>
              </a:rPr>
              <a:t>t</a:t>
            </a:r>
            <a:r>
              <a:rPr sz="1100" spc="-5" dirty="0">
                <a:latin typeface="Book Antiqua"/>
                <a:cs typeface="Book Antiqua"/>
              </a:rPr>
              <a:t>-test can be used only  for one hypothesis at a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time)</a:t>
            </a:r>
            <a:endParaRPr sz="1100">
              <a:latin typeface="Book Antiqua"/>
              <a:cs typeface="Book Antiqua"/>
            </a:endParaRPr>
          </a:p>
          <a:p>
            <a:pPr marL="76200">
              <a:lnSpc>
                <a:spcPct val="100000"/>
              </a:lnSpc>
              <a:spcBef>
                <a:spcPts val="63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use an</a:t>
            </a:r>
            <a:r>
              <a:rPr sz="1100" spc="-120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F</a:t>
            </a:r>
            <a:r>
              <a:rPr sz="1100" spc="-5" dirty="0">
                <a:latin typeface="Book Antiqua"/>
                <a:cs typeface="Book Antiqua"/>
              </a:rPr>
              <a:t>-test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20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3689" y="578560"/>
            <a:ext cx="3326129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77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Estimating the </a:t>
            </a:r>
            <a:r>
              <a:rPr sz="1100" spc="-10" dirty="0">
                <a:latin typeface="Book Antiqua"/>
                <a:cs typeface="Book Antiqua"/>
              </a:rPr>
              <a:t>production </a:t>
            </a:r>
            <a:r>
              <a:rPr sz="1100" spc="-5" dirty="0">
                <a:latin typeface="Book Antiqua"/>
                <a:cs typeface="Book Antiqua"/>
              </a:rPr>
              <a:t>function of Indian sugar  industry: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33792" y="1205254"/>
            <a:ext cx="21336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250" dirty="0">
                <a:latin typeface="Arial"/>
                <a:cs typeface="Arial"/>
              </a:rPr>
              <a:t>ˆ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10690" y="1243760"/>
            <a:ext cx="10001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45" dirty="0">
                <a:latin typeface="Garamond"/>
                <a:cs typeface="Garamond"/>
              </a:rPr>
              <a:t>ln </a:t>
            </a:r>
            <a:r>
              <a:rPr sz="1100" i="1" spc="-10" dirty="0">
                <a:latin typeface="Book Antiqua"/>
                <a:cs typeface="Book Antiqua"/>
              </a:rPr>
              <a:t>Q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70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135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0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29064" y="1274608"/>
            <a:ext cx="8890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190" dirty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20887" y="1386838"/>
            <a:ext cx="109728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784225" algn="l"/>
              </a:tabLst>
            </a:pPr>
            <a:r>
              <a:rPr lang="en-US" sz="1100" spc="-10" dirty="0">
                <a:latin typeface="Book Antiqua"/>
                <a:cs typeface="Book Antiqua"/>
              </a:rPr>
              <a:t>(</a:t>
            </a:r>
            <a:r>
              <a:rPr sz="1100" spc="-10" dirty="0">
                <a:latin typeface="Book Antiqua"/>
                <a:cs typeface="Book Antiqua"/>
              </a:rPr>
              <a:t>0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14</a:t>
            </a:r>
            <a:r>
              <a:rPr sz="1100" spc="100" dirty="0">
                <a:latin typeface="Garamond"/>
                <a:cs typeface="Garamond"/>
              </a:rPr>
              <a:t>)</a:t>
            </a:r>
            <a:r>
              <a:rPr lang="en-US" sz="1100" spc="100" dirty="0">
                <a:latin typeface="Garamond"/>
                <a:cs typeface="Garamond"/>
              </a:rPr>
              <a:t>       </a:t>
            </a:r>
            <a:r>
              <a:rPr lang="en-US" sz="1100" dirty="0">
                <a:latin typeface="Garamond"/>
                <a:cs typeface="Garamond"/>
              </a:rPr>
              <a:t>(</a:t>
            </a:r>
            <a:r>
              <a:rPr sz="1100" spc="-10" dirty="0">
                <a:latin typeface="Book Antiqua"/>
                <a:cs typeface="Book Antiqua"/>
              </a:rPr>
              <a:t>0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17</a:t>
            </a:r>
            <a:r>
              <a:rPr sz="1100" spc="100" dirty="0">
                <a:latin typeface="Garamond"/>
                <a:cs typeface="Garamond"/>
              </a:rPr>
              <a:t>)</a:t>
            </a:r>
            <a:endParaRPr sz="1100" dirty="0">
              <a:latin typeface="Garamond"/>
              <a:cs typeface="Garamon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85339" y="1243760"/>
            <a:ext cx="128714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59 </a:t>
            </a:r>
            <a:r>
              <a:rPr sz="1100" spc="45" dirty="0">
                <a:latin typeface="Garamond"/>
                <a:cs typeface="Garamond"/>
              </a:rPr>
              <a:t>ln </a:t>
            </a:r>
            <a:r>
              <a:rPr sz="1100" i="1" spc="-10" dirty="0">
                <a:latin typeface="Book Antiqua"/>
                <a:cs typeface="Book Antiqua"/>
              </a:rPr>
              <a:t>L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spc="-5" dirty="0">
                <a:latin typeface="Book Antiqua"/>
                <a:cs typeface="Book Antiqua"/>
              </a:rPr>
              <a:t>0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33 </a:t>
            </a: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195" dirty="0">
                <a:latin typeface="Garamond"/>
                <a:cs typeface="Garamond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K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38744" y="1824036"/>
            <a:ext cx="964565" cy="5359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  <a:tabLst>
                <a:tab pos="246379" algn="l"/>
              </a:tabLst>
            </a:pPr>
            <a:r>
              <a:rPr sz="1100" i="1" spc="-10" dirty="0">
                <a:latin typeface="Book Antiqua"/>
                <a:cs typeface="Book Antiqua"/>
              </a:rPr>
              <a:t>Q 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-5" dirty="0">
                <a:latin typeface="Book Antiqua"/>
                <a:cs typeface="Book Antiqua"/>
              </a:rPr>
              <a:t>output  </a:t>
            </a:r>
            <a:r>
              <a:rPr sz="1100" i="1" spc="-10" dirty="0">
                <a:latin typeface="Book Antiqua"/>
                <a:cs typeface="Book Antiqua"/>
              </a:rPr>
              <a:t>L	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-5" dirty="0">
                <a:latin typeface="Book Antiqua"/>
                <a:cs typeface="Book Antiqua"/>
              </a:rPr>
              <a:t>labor  </a:t>
            </a:r>
            <a:r>
              <a:rPr sz="1100" i="1" spc="-10" dirty="0">
                <a:latin typeface="Book Antiqua"/>
                <a:cs typeface="Book Antiqua"/>
              </a:rPr>
              <a:t>K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73059" y="2168180"/>
            <a:ext cx="137350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Century Gothic"/>
                <a:cs typeface="Century Gothic"/>
              </a:rPr>
              <a:t>. . .</a:t>
            </a:r>
            <a:r>
              <a:rPr sz="1100" i="1" spc="70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capital employed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39025" y="2574790"/>
            <a:ext cx="3547110" cy="670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4625" marR="30480" indent="-13716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Interpretation: if we increase the amount of labor by 1%,</a:t>
            </a:r>
            <a:r>
              <a:rPr sz="1000" spc="-5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the  production of sugar will increase by 0.59%, ceteris</a:t>
            </a:r>
            <a:r>
              <a:rPr sz="1000" spc="1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paribus.</a:t>
            </a:r>
            <a:endParaRPr sz="1000" dirty="0">
              <a:latin typeface="Book Antiqua"/>
              <a:cs typeface="Book Antiqua"/>
            </a:endParaRPr>
          </a:p>
          <a:p>
            <a:pPr marL="174625" marR="300355" indent="-137160">
              <a:lnSpc>
                <a:spcPct val="100000"/>
              </a:lnSpc>
              <a:spcBef>
                <a:spcPts val="285"/>
              </a:spcBef>
            </a:pPr>
            <a:r>
              <a:rPr sz="1000" spc="-5" dirty="0">
                <a:latin typeface="Book Antiqua"/>
                <a:cs typeface="Book Antiqua"/>
              </a:rPr>
              <a:t>Ceteris paribus is a Latin phrase meaning ’other things  being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equal’.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6389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60" dirty="0"/>
              <a:t>LOG</a:t>
            </a:r>
            <a:r>
              <a:rPr sz="1400" spc="60" dirty="0"/>
              <a:t>-</a:t>
            </a:r>
            <a:r>
              <a:rPr spc="60" dirty="0"/>
              <a:t>LINEAR</a:t>
            </a:r>
            <a:r>
              <a:rPr spc="100" dirty="0"/>
              <a:t> </a:t>
            </a:r>
            <a:r>
              <a:rPr spc="50" dirty="0"/>
              <a:t>FORMS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21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889900"/>
            <a:ext cx="3754754" cy="1889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Linear-log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form:</a:t>
            </a:r>
            <a:endParaRPr sz="1100" dirty="0">
              <a:latin typeface="Book Antiqua"/>
              <a:cs typeface="Book Antiqua"/>
            </a:endParaRPr>
          </a:p>
          <a:p>
            <a:pPr marL="1099820">
              <a:lnSpc>
                <a:spcPct val="100000"/>
              </a:lnSpc>
              <a:spcBef>
                <a:spcPts val="1130"/>
              </a:spcBef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100" i="1" spc="20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2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</a:t>
            </a:r>
            <a:r>
              <a:rPr sz="1200" spc="135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3888" dirty="0">
                <a:latin typeface="Book Antiqua"/>
                <a:cs typeface="Book Antiqua"/>
              </a:rPr>
              <a:t>1</a:t>
            </a:r>
            <a:r>
              <a:rPr sz="1200" spc="44" baseline="-13888" dirty="0">
                <a:latin typeface="Book Antiqua"/>
                <a:cs typeface="Book Antiqua"/>
              </a:rPr>
              <a:t> </a:t>
            </a: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100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200" spc="135" baseline="-13888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2</a:t>
            </a:r>
            <a:r>
              <a:rPr sz="1200" spc="44" baseline="-10416" dirty="0">
                <a:latin typeface="Book Antiqua"/>
                <a:cs typeface="Book Antiqua"/>
              </a:rPr>
              <a:t> </a:t>
            </a: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200" spc="135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40" dirty="0">
                <a:latin typeface="Garamond"/>
                <a:cs typeface="Garamond"/>
              </a:rPr>
              <a:t> </a:t>
            </a:r>
            <a:r>
              <a:rPr sz="1100" i="1" spc="40" dirty="0">
                <a:latin typeface="Century Gothic"/>
                <a:cs typeface="Century Gothic"/>
              </a:rPr>
              <a:t>ε</a:t>
            </a:r>
            <a:endParaRPr sz="1100" dirty="0">
              <a:latin typeface="Century Gothic"/>
              <a:cs typeface="Century Gothic"/>
            </a:endParaRPr>
          </a:p>
          <a:p>
            <a:pPr marL="475615" marR="282575" indent="-137160">
              <a:lnSpc>
                <a:spcPct val="100000"/>
              </a:lnSpc>
              <a:spcBef>
                <a:spcPts val="150"/>
              </a:spcBef>
            </a:pPr>
            <a:r>
              <a:rPr sz="1000" spc="-5" dirty="0">
                <a:latin typeface="Book Antiqua"/>
                <a:cs typeface="Book Antiqua"/>
              </a:rPr>
              <a:t>Interpretation: if </a:t>
            </a:r>
            <a:r>
              <a:rPr sz="1000" i="1" spc="-5" dirty="0">
                <a:latin typeface="Book Antiqua"/>
                <a:cs typeface="Book Antiqua"/>
              </a:rPr>
              <a:t>x</a:t>
            </a:r>
            <a:r>
              <a:rPr sz="1050" i="1" spc="-7" baseline="-11904" dirty="0">
                <a:latin typeface="Book Antiqua"/>
                <a:cs typeface="Book Antiqua"/>
              </a:rPr>
              <a:t>k </a:t>
            </a:r>
            <a:r>
              <a:rPr sz="1000" spc="-5" dirty="0">
                <a:latin typeface="Book Antiqua"/>
                <a:cs typeface="Book Antiqua"/>
              </a:rPr>
              <a:t>increases by 1 </a:t>
            </a:r>
            <a:r>
              <a:rPr sz="1000" b="1" spc="-5" dirty="0">
                <a:latin typeface="Book Antiqua"/>
                <a:cs typeface="Book Antiqua"/>
              </a:rPr>
              <a:t>percent</a:t>
            </a:r>
            <a:r>
              <a:rPr sz="1000" spc="-5" dirty="0">
                <a:latin typeface="Book Antiqua"/>
                <a:cs typeface="Book Antiqua"/>
              </a:rPr>
              <a:t>, then </a:t>
            </a:r>
            <a:r>
              <a:rPr sz="1000" i="1" spc="-5" dirty="0">
                <a:latin typeface="Book Antiqua"/>
                <a:cs typeface="Book Antiqua"/>
              </a:rPr>
              <a:t>y </a:t>
            </a:r>
            <a:r>
              <a:rPr sz="1000" spc="-5" dirty="0">
                <a:latin typeface="Book Antiqua"/>
                <a:cs typeface="Book Antiqua"/>
              </a:rPr>
              <a:t>will  change by </a:t>
            </a:r>
            <a:r>
              <a:rPr sz="1000" spc="5" dirty="0">
                <a:latin typeface="Book Antiqua"/>
                <a:cs typeface="Book Antiqua"/>
              </a:rPr>
              <a:t>(</a:t>
            </a:r>
            <a:r>
              <a:rPr sz="1000" i="1" spc="5" dirty="0">
                <a:latin typeface="Century Gothic"/>
                <a:cs typeface="Century Gothic"/>
              </a:rPr>
              <a:t>β</a:t>
            </a:r>
            <a:r>
              <a:rPr sz="1050" i="1" spc="7" baseline="-11904" dirty="0">
                <a:latin typeface="Book Antiqua"/>
                <a:cs typeface="Book Antiqua"/>
              </a:rPr>
              <a:t>k</a:t>
            </a:r>
            <a:r>
              <a:rPr sz="1000" i="1" spc="5" dirty="0">
                <a:latin typeface="Century Gothic"/>
                <a:cs typeface="Century Gothic"/>
              </a:rPr>
              <a:t>/</a:t>
            </a:r>
            <a:r>
              <a:rPr sz="1000" spc="5" dirty="0">
                <a:latin typeface="Book Antiqua"/>
                <a:cs typeface="Book Antiqua"/>
              </a:rPr>
              <a:t>100) </a:t>
            </a:r>
            <a:r>
              <a:rPr sz="1000" b="1" spc="-5" dirty="0">
                <a:latin typeface="Book Antiqua"/>
                <a:cs typeface="Book Antiqua"/>
              </a:rPr>
              <a:t>units </a:t>
            </a:r>
            <a:r>
              <a:rPr sz="1000" spc="-5" dirty="0">
                <a:latin typeface="Book Antiqua"/>
                <a:cs typeface="Book Antiqua"/>
              </a:rPr>
              <a:t>(</a:t>
            </a:r>
            <a:r>
              <a:rPr sz="1000" i="1" spc="-5" dirty="0">
                <a:latin typeface="Book Antiqua"/>
                <a:cs typeface="Book Antiqua"/>
              </a:rPr>
              <a:t>k </a:t>
            </a:r>
            <a:r>
              <a:rPr sz="1000" spc="105" dirty="0">
                <a:latin typeface="Garamond"/>
                <a:cs typeface="Garamond"/>
              </a:rPr>
              <a:t>= </a:t>
            </a:r>
            <a:r>
              <a:rPr sz="1000" spc="-5" dirty="0">
                <a:latin typeface="Book Antiqua"/>
                <a:cs typeface="Book Antiqua"/>
              </a:rPr>
              <a:t>1</a:t>
            </a:r>
            <a:r>
              <a:rPr sz="1000" i="1" spc="-5" dirty="0">
                <a:latin typeface="Century Gothic"/>
                <a:cs typeface="Century Gothic"/>
              </a:rPr>
              <a:t>,</a:t>
            </a:r>
            <a:r>
              <a:rPr sz="1000" i="1" spc="-17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2)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Log-linear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form:</a:t>
            </a:r>
            <a:endParaRPr sz="1100" dirty="0">
              <a:latin typeface="Book Antiqua"/>
              <a:cs typeface="Book Antiqua"/>
            </a:endParaRPr>
          </a:p>
          <a:p>
            <a:pPr marL="1191895">
              <a:lnSpc>
                <a:spcPct val="100000"/>
              </a:lnSpc>
              <a:spcBef>
                <a:spcPts val="1130"/>
              </a:spcBef>
            </a:pP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100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100" i="1" spc="2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2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</a:t>
            </a:r>
            <a:r>
              <a:rPr sz="1200" spc="135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40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200" spc="135" baseline="-13888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200" spc="135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40" dirty="0">
                <a:latin typeface="Century Gothic"/>
                <a:cs typeface="Century Gothic"/>
              </a:rPr>
              <a:t>ε</a:t>
            </a:r>
            <a:endParaRPr sz="1100" dirty="0">
              <a:latin typeface="Century Gothic"/>
              <a:cs typeface="Century Gothic"/>
            </a:endParaRPr>
          </a:p>
          <a:p>
            <a:pPr marL="475615" marR="43180" indent="-137160">
              <a:lnSpc>
                <a:spcPct val="100000"/>
              </a:lnSpc>
              <a:spcBef>
                <a:spcPts val="150"/>
              </a:spcBef>
            </a:pPr>
            <a:r>
              <a:rPr sz="1000" spc="-5" dirty="0">
                <a:latin typeface="Book Antiqua"/>
                <a:cs typeface="Book Antiqua"/>
              </a:rPr>
              <a:t>Interpretation: if </a:t>
            </a:r>
            <a:r>
              <a:rPr sz="1000" i="1" spc="-5" dirty="0">
                <a:latin typeface="Book Antiqua"/>
                <a:cs typeface="Book Antiqua"/>
              </a:rPr>
              <a:t>x</a:t>
            </a:r>
            <a:r>
              <a:rPr sz="1050" i="1" spc="-7" baseline="-11904" dirty="0">
                <a:latin typeface="Book Antiqua"/>
                <a:cs typeface="Book Antiqua"/>
              </a:rPr>
              <a:t>k </a:t>
            </a:r>
            <a:r>
              <a:rPr sz="1000" spc="-5" dirty="0">
                <a:latin typeface="Book Antiqua"/>
                <a:cs typeface="Book Antiqua"/>
              </a:rPr>
              <a:t>increases by 1 </a:t>
            </a:r>
            <a:r>
              <a:rPr sz="1000" b="1" spc="-5" dirty="0">
                <a:latin typeface="Book Antiqua"/>
                <a:cs typeface="Book Antiqua"/>
              </a:rPr>
              <a:t>unit</a:t>
            </a:r>
            <a:r>
              <a:rPr sz="1000" spc="-5" dirty="0">
                <a:latin typeface="Book Antiqua"/>
                <a:cs typeface="Book Antiqua"/>
              </a:rPr>
              <a:t>, then </a:t>
            </a:r>
            <a:r>
              <a:rPr sz="1000" i="1" spc="-5" dirty="0">
                <a:latin typeface="Book Antiqua"/>
                <a:cs typeface="Book Antiqua"/>
              </a:rPr>
              <a:t>y </a:t>
            </a:r>
            <a:r>
              <a:rPr sz="1000" spc="-5" dirty="0">
                <a:latin typeface="Book Antiqua"/>
                <a:cs typeface="Book Antiqua"/>
              </a:rPr>
              <a:t>will change  by </a:t>
            </a:r>
            <a:r>
              <a:rPr sz="1000" spc="-15" dirty="0">
                <a:latin typeface="Book Antiqua"/>
                <a:cs typeface="Book Antiqua"/>
              </a:rPr>
              <a:t>(</a:t>
            </a:r>
            <a:r>
              <a:rPr sz="1000" i="1" spc="-15" dirty="0">
                <a:latin typeface="Century Gothic"/>
                <a:cs typeface="Century Gothic"/>
              </a:rPr>
              <a:t>β</a:t>
            </a:r>
            <a:r>
              <a:rPr sz="1050" i="1" spc="-22" baseline="-11904" dirty="0">
                <a:latin typeface="Book Antiqua"/>
                <a:cs typeface="Book Antiqua"/>
              </a:rPr>
              <a:t>k </a:t>
            </a:r>
            <a:r>
              <a:rPr sz="1000" spc="-300" dirty="0">
                <a:latin typeface="Lucida Sans Unicode"/>
                <a:cs typeface="Lucida Sans Unicode"/>
              </a:rPr>
              <a:t>∗ </a:t>
            </a:r>
            <a:r>
              <a:rPr sz="1000" spc="-5" dirty="0">
                <a:latin typeface="Book Antiqua"/>
                <a:cs typeface="Book Antiqua"/>
              </a:rPr>
              <a:t>100) </a:t>
            </a:r>
            <a:r>
              <a:rPr sz="1000" b="1" spc="-5" dirty="0">
                <a:latin typeface="Book Antiqua"/>
                <a:cs typeface="Book Antiqua"/>
              </a:rPr>
              <a:t>percent </a:t>
            </a:r>
            <a:r>
              <a:rPr sz="1000" spc="-5" dirty="0">
                <a:latin typeface="Book Antiqua"/>
                <a:cs typeface="Book Antiqua"/>
              </a:rPr>
              <a:t>(</a:t>
            </a:r>
            <a:r>
              <a:rPr sz="1000" i="1" spc="-5" dirty="0">
                <a:latin typeface="Book Antiqua"/>
                <a:cs typeface="Book Antiqua"/>
              </a:rPr>
              <a:t>k </a:t>
            </a:r>
            <a:r>
              <a:rPr sz="1000" spc="105" dirty="0">
                <a:latin typeface="Garamond"/>
                <a:cs typeface="Garamond"/>
              </a:rPr>
              <a:t>= </a:t>
            </a:r>
            <a:r>
              <a:rPr sz="1000" spc="-5" dirty="0">
                <a:latin typeface="Book Antiqua"/>
                <a:cs typeface="Book Antiqua"/>
              </a:rPr>
              <a:t>1</a:t>
            </a:r>
            <a:r>
              <a:rPr sz="1000" i="1" spc="-5" dirty="0">
                <a:latin typeface="Century Gothic"/>
                <a:cs typeface="Century Gothic"/>
              </a:rPr>
              <a:t>,</a:t>
            </a:r>
            <a:r>
              <a:rPr sz="1000" i="1" spc="-22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2)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7946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XAMPLES </a:t>
            </a:r>
            <a:r>
              <a:rPr spc="30" dirty="0"/>
              <a:t>OF </a:t>
            </a:r>
            <a:r>
              <a:rPr spc="45" dirty="0"/>
              <a:t>LOG </a:t>
            </a:r>
            <a:r>
              <a:rPr spc="55" dirty="0"/>
              <a:t>LINEAR</a:t>
            </a:r>
            <a:r>
              <a:rPr spc="70" dirty="0"/>
              <a:t> </a:t>
            </a:r>
            <a:r>
              <a:rPr spc="50" dirty="0"/>
              <a:t>FORMS</a:t>
            </a:r>
            <a:endParaRPr sz="1400"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22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845806"/>
            <a:ext cx="251714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Estimating </a:t>
            </a:r>
            <a:r>
              <a:rPr sz="1100" spc="-10" dirty="0">
                <a:latin typeface="Book Antiqua"/>
                <a:cs typeface="Book Antiqua"/>
              </a:rPr>
              <a:t>demand </a:t>
            </a:r>
            <a:r>
              <a:rPr sz="1100" spc="-5" dirty="0">
                <a:latin typeface="Book Antiqua"/>
                <a:cs typeface="Book Antiqua"/>
              </a:rPr>
              <a:t>for chicken</a:t>
            </a:r>
            <a:r>
              <a:rPr sz="1100" spc="1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meat: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8289" y="1530621"/>
            <a:ext cx="3763010" cy="12769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22300">
              <a:lnSpc>
                <a:spcPts val="1200"/>
              </a:lnSpc>
              <a:spcBef>
                <a:spcPts val="95"/>
              </a:spcBef>
              <a:tabLst>
                <a:tab pos="931544" algn="l"/>
              </a:tabLst>
            </a:pPr>
            <a:r>
              <a:rPr sz="1000" i="1" spc="-5" dirty="0">
                <a:latin typeface="Book Antiqua"/>
                <a:cs typeface="Book Antiqua"/>
              </a:rPr>
              <a:t>Y	</a:t>
            </a:r>
            <a:r>
              <a:rPr sz="1000" i="1" spc="-5" dirty="0">
                <a:latin typeface="Century Gothic"/>
                <a:cs typeface="Century Gothic"/>
              </a:rPr>
              <a:t>. . . </a:t>
            </a:r>
            <a:r>
              <a:rPr sz="1000" spc="-5" dirty="0">
                <a:latin typeface="Book Antiqua"/>
                <a:cs typeface="Book Antiqua"/>
              </a:rPr>
              <a:t>annual chicken consumption</a:t>
            </a:r>
            <a:r>
              <a:rPr sz="1000" spc="-4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(kg.)</a:t>
            </a:r>
            <a:endParaRPr sz="1000">
              <a:latin typeface="Book Antiqua"/>
              <a:cs typeface="Book Antiqua"/>
            </a:endParaRPr>
          </a:p>
          <a:p>
            <a:pPr marL="622300">
              <a:lnSpc>
                <a:spcPts val="1195"/>
              </a:lnSpc>
              <a:tabLst>
                <a:tab pos="931544" algn="l"/>
              </a:tabLst>
            </a:pPr>
            <a:r>
              <a:rPr sz="1000" i="1" spc="-5" dirty="0">
                <a:latin typeface="Book Antiqua"/>
                <a:cs typeface="Book Antiqua"/>
              </a:rPr>
              <a:t>PC	</a:t>
            </a:r>
            <a:r>
              <a:rPr sz="1000" i="1" spc="-5" dirty="0">
                <a:latin typeface="Century Gothic"/>
                <a:cs typeface="Century Gothic"/>
              </a:rPr>
              <a:t>. . . </a:t>
            </a:r>
            <a:r>
              <a:rPr sz="1000" spc="-5" dirty="0">
                <a:latin typeface="Book Antiqua"/>
                <a:cs typeface="Book Antiqua"/>
              </a:rPr>
              <a:t>price of</a:t>
            </a:r>
            <a:r>
              <a:rPr sz="1000" spc="-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chicken</a:t>
            </a:r>
            <a:endParaRPr sz="1000">
              <a:latin typeface="Book Antiqua"/>
              <a:cs typeface="Book Antiqua"/>
            </a:endParaRPr>
          </a:p>
          <a:p>
            <a:pPr marL="622300">
              <a:lnSpc>
                <a:spcPts val="1195"/>
              </a:lnSpc>
              <a:tabLst>
                <a:tab pos="931544" algn="l"/>
              </a:tabLst>
            </a:pPr>
            <a:r>
              <a:rPr sz="1000" i="1" spc="-5" dirty="0">
                <a:latin typeface="Book Antiqua"/>
                <a:cs typeface="Book Antiqua"/>
              </a:rPr>
              <a:t>PB	</a:t>
            </a:r>
            <a:r>
              <a:rPr sz="1000" i="1" spc="-5" dirty="0">
                <a:latin typeface="Century Gothic"/>
                <a:cs typeface="Century Gothic"/>
              </a:rPr>
              <a:t>. . . </a:t>
            </a:r>
            <a:r>
              <a:rPr sz="1000" spc="-5" dirty="0">
                <a:latin typeface="Book Antiqua"/>
                <a:cs typeface="Book Antiqua"/>
              </a:rPr>
              <a:t>price of</a:t>
            </a:r>
            <a:r>
              <a:rPr sz="1000" spc="-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beef</a:t>
            </a:r>
            <a:endParaRPr sz="1000">
              <a:latin typeface="Book Antiqua"/>
              <a:cs typeface="Book Antiqua"/>
            </a:endParaRPr>
          </a:p>
          <a:p>
            <a:pPr marL="622300">
              <a:lnSpc>
                <a:spcPts val="1200"/>
              </a:lnSpc>
            </a:pPr>
            <a:r>
              <a:rPr sz="1000" i="1" spc="-5" dirty="0">
                <a:latin typeface="Book Antiqua"/>
                <a:cs typeface="Book Antiqua"/>
              </a:rPr>
              <a:t>YD </a:t>
            </a:r>
            <a:r>
              <a:rPr sz="1000" i="1" spc="-5" dirty="0">
                <a:latin typeface="Century Gothic"/>
                <a:cs typeface="Century Gothic"/>
              </a:rPr>
              <a:t>. . . </a:t>
            </a:r>
            <a:r>
              <a:rPr sz="1000" spc="-5" dirty="0">
                <a:latin typeface="Book Antiqua"/>
                <a:cs typeface="Book Antiqua"/>
              </a:rPr>
              <a:t>annual disposable</a:t>
            </a:r>
            <a:r>
              <a:rPr sz="1000" spc="-3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income</a:t>
            </a:r>
            <a:endParaRPr sz="10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50">
              <a:latin typeface="Times New Roman"/>
              <a:cs typeface="Times New Roman"/>
            </a:endParaRPr>
          </a:p>
          <a:p>
            <a:pPr marL="198755" marR="43180" indent="-14859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000" spc="-5" dirty="0">
                <a:latin typeface="Book Antiqua"/>
                <a:cs typeface="Book Antiqua"/>
              </a:rPr>
              <a:t>Interpretation: An increase in the annual disposable income by  1% increases chicken consumption by 0.12 kg per </a:t>
            </a:r>
            <a:r>
              <a:rPr sz="1000" spc="-20" dirty="0">
                <a:latin typeface="Book Antiqua"/>
                <a:cs typeface="Book Antiqua"/>
              </a:rPr>
              <a:t>year, </a:t>
            </a:r>
            <a:r>
              <a:rPr sz="1000" spc="-5" dirty="0">
                <a:latin typeface="Book Antiqua"/>
                <a:cs typeface="Book Antiqua"/>
              </a:rPr>
              <a:t>ceteris  paribus.</a:t>
            </a:r>
            <a:endParaRPr sz="1000">
              <a:latin typeface="Book Antiqua"/>
              <a:cs typeface="Book Antiqua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5D992FF-E6E3-4BF8-83B1-8CA09BFF04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861" y="1037576"/>
            <a:ext cx="3715438" cy="50797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7946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XAMPLES </a:t>
            </a:r>
            <a:r>
              <a:rPr spc="30" dirty="0"/>
              <a:t>OF </a:t>
            </a:r>
            <a:r>
              <a:rPr spc="45" dirty="0"/>
              <a:t>LOG </a:t>
            </a:r>
            <a:r>
              <a:rPr spc="55" dirty="0"/>
              <a:t>LINEAR</a:t>
            </a:r>
            <a:r>
              <a:rPr spc="70" dirty="0"/>
              <a:t> </a:t>
            </a:r>
            <a:r>
              <a:rPr spc="50" dirty="0"/>
              <a:t>FORMS</a:t>
            </a:r>
            <a:endParaRPr sz="140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23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834591"/>
            <a:ext cx="3663315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Estimating the </a:t>
            </a:r>
            <a:r>
              <a:rPr sz="1100" spc="-10" dirty="0">
                <a:latin typeface="Book Antiqua"/>
                <a:cs typeface="Book Antiqua"/>
              </a:rPr>
              <a:t>influence </a:t>
            </a:r>
            <a:r>
              <a:rPr sz="1100" spc="-5" dirty="0">
                <a:latin typeface="Book Antiqua"/>
                <a:cs typeface="Book Antiqua"/>
              </a:rPr>
              <a:t>of education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experience </a:t>
            </a:r>
            <a:r>
              <a:rPr sz="1100" spc="-10" dirty="0">
                <a:latin typeface="Book Antiqua"/>
                <a:cs typeface="Book Antiqua"/>
              </a:rPr>
              <a:t>on  </a:t>
            </a:r>
            <a:r>
              <a:rPr sz="1100" spc="-5" dirty="0">
                <a:latin typeface="Book Antiqua"/>
                <a:cs typeface="Book Antiqua"/>
              </a:rPr>
              <a:t>wages: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05394" y="1699277"/>
            <a:ext cx="299720" cy="4813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000" i="1" spc="-5" dirty="0">
                <a:latin typeface="Book Antiqua"/>
                <a:cs typeface="Book Antiqua"/>
              </a:rPr>
              <a:t>wage  educ  exper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06105" y="1699277"/>
            <a:ext cx="1397000" cy="4813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200"/>
              </a:lnSpc>
              <a:spcBef>
                <a:spcPts val="95"/>
              </a:spcBef>
            </a:pPr>
            <a:r>
              <a:rPr sz="1000" i="1" spc="-5" dirty="0">
                <a:latin typeface="Century Gothic"/>
                <a:cs typeface="Century Gothic"/>
              </a:rPr>
              <a:t>. . . </a:t>
            </a:r>
            <a:r>
              <a:rPr sz="1000" spc="-5" dirty="0">
                <a:latin typeface="Book Antiqua"/>
                <a:cs typeface="Book Antiqua"/>
              </a:rPr>
              <a:t>annual wage</a:t>
            </a:r>
            <a:r>
              <a:rPr sz="1000" spc="-8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(USD)</a:t>
            </a:r>
            <a:endParaRPr sz="1000">
              <a:latin typeface="Book Antiqua"/>
              <a:cs typeface="Book Antiqua"/>
            </a:endParaRPr>
          </a:p>
          <a:p>
            <a:pPr marL="12700">
              <a:lnSpc>
                <a:spcPts val="1195"/>
              </a:lnSpc>
            </a:pPr>
            <a:r>
              <a:rPr sz="1000" i="1" spc="-5" dirty="0">
                <a:latin typeface="Century Gothic"/>
                <a:cs typeface="Century Gothic"/>
              </a:rPr>
              <a:t>. . . </a:t>
            </a:r>
            <a:r>
              <a:rPr sz="1000" spc="-5" dirty="0">
                <a:latin typeface="Book Antiqua"/>
                <a:cs typeface="Book Antiqua"/>
              </a:rPr>
              <a:t>years of</a:t>
            </a:r>
            <a:r>
              <a:rPr sz="1000" spc="-7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education</a:t>
            </a:r>
            <a:endParaRPr sz="1000">
              <a:latin typeface="Book Antiqua"/>
              <a:cs typeface="Book Antiqua"/>
            </a:endParaRPr>
          </a:p>
          <a:p>
            <a:pPr marL="12700">
              <a:lnSpc>
                <a:spcPts val="1200"/>
              </a:lnSpc>
            </a:pPr>
            <a:r>
              <a:rPr sz="1000" i="1" spc="-5" dirty="0">
                <a:latin typeface="Century Gothic"/>
                <a:cs typeface="Century Gothic"/>
              </a:rPr>
              <a:t>. . . </a:t>
            </a:r>
            <a:r>
              <a:rPr sz="1000" spc="-5" dirty="0">
                <a:latin typeface="Book Antiqua"/>
                <a:cs typeface="Book Antiqua"/>
              </a:rPr>
              <a:t>years of</a:t>
            </a:r>
            <a:r>
              <a:rPr sz="1000" spc="-7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experience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0989" y="2343104"/>
            <a:ext cx="3791585" cy="4813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6055" marR="30480" indent="-148590">
              <a:lnSpc>
                <a:spcPct val="100000"/>
              </a:lnSpc>
              <a:spcBef>
                <a:spcPts val="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000" spc="-5" dirty="0">
                <a:latin typeface="Book Antiqua"/>
                <a:cs typeface="Book Antiqua"/>
              </a:rPr>
              <a:t>Interpretation: An increase in education by one year increases  annual wage by 9.8%, ceteris paribus. An increase in experience  by one year increases annual wage by 1%, ceteris</a:t>
            </a:r>
            <a:r>
              <a:rPr sz="1000" spc="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paribus.</a:t>
            </a:r>
            <a:endParaRPr sz="1000">
              <a:latin typeface="Book Antiqua"/>
              <a:cs typeface="Book Antiqua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5970B7A-3DCE-4C43-B198-B45FFE734D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328" y="1198446"/>
            <a:ext cx="3354636" cy="493877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6421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P</a:t>
            </a:r>
            <a:r>
              <a:rPr spc="50" dirty="0"/>
              <a:t>OLYNOMIAL</a:t>
            </a:r>
            <a:r>
              <a:rPr spc="85" dirty="0"/>
              <a:t> </a:t>
            </a:r>
            <a:r>
              <a:rPr spc="50" dirty="0"/>
              <a:t>FORM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2742882" y="844053"/>
            <a:ext cx="7620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latin typeface="Book Antiqua"/>
                <a:cs typeface="Book Antiqua"/>
              </a:rPr>
              <a:t>1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23441" y="770507"/>
            <a:ext cx="156146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Book Antiqua"/>
                <a:cs typeface="Book Antiqua"/>
              </a:rPr>
              <a:t>y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31250" dirty="0">
                <a:latin typeface="Book Antiqua"/>
                <a:cs typeface="Book Antiqua"/>
              </a:rPr>
              <a:t>2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110" dirty="0">
                <a:latin typeface="Garamond"/>
                <a:cs typeface="Garamond"/>
              </a:rPr>
              <a:t> </a:t>
            </a:r>
            <a:r>
              <a:rPr sz="1100" i="1" spc="40" dirty="0">
                <a:latin typeface="Century Gothic"/>
                <a:cs typeface="Century Gothic"/>
              </a:rPr>
              <a:t>ε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0989" y="1272818"/>
            <a:ext cx="3774440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To </a:t>
            </a:r>
            <a:r>
              <a:rPr sz="1100" spc="-5" dirty="0">
                <a:latin typeface="Book Antiqua"/>
                <a:cs typeface="Book Antiqua"/>
              </a:rPr>
              <a:t>determine the </a:t>
            </a:r>
            <a:r>
              <a:rPr sz="1100" spc="-10" dirty="0">
                <a:latin typeface="Book Antiqua"/>
                <a:cs typeface="Book Antiqua"/>
              </a:rPr>
              <a:t>effect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100" spc="-10" dirty="0">
                <a:latin typeface="Book Antiqua"/>
                <a:cs typeface="Book Antiqua"/>
              </a:rPr>
              <a:t>, we </a:t>
            </a:r>
            <a:r>
              <a:rPr sz="1100" spc="-5" dirty="0">
                <a:latin typeface="Book Antiqua"/>
                <a:cs typeface="Book Antiqua"/>
              </a:rPr>
              <a:t>need to calculate the  derivative: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44459" y="1555964"/>
            <a:ext cx="17653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90" dirty="0">
                <a:latin typeface="Century Gothic"/>
                <a:cs typeface="Century Gothic"/>
              </a:rPr>
              <a:t>∂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28685" y="1766303"/>
            <a:ext cx="207645" cy="0"/>
          </a:xfrm>
          <a:custGeom>
            <a:avLst/>
            <a:gdLst/>
            <a:ahLst/>
            <a:cxnLst/>
            <a:rect l="l" t="t" r="r" b="b"/>
            <a:pathLst>
              <a:path w="207644">
                <a:moveTo>
                  <a:pt x="0" y="0"/>
                </a:moveTo>
                <a:lnTo>
                  <a:pt x="207454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50989" y="1649703"/>
            <a:ext cx="3617595" cy="6781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74650" algn="ctr">
              <a:lnSpc>
                <a:spcPct val="100000"/>
              </a:lnSpc>
              <a:spcBef>
                <a:spcPts val="90"/>
              </a:spcBef>
            </a:pPr>
            <a:r>
              <a:rPr sz="1650" i="1" spc="37" baseline="-37878" dirty="0">
                <a:latin typeface="Century Gothic"/>
                <a:cs typeface="Century Gothic"/>
              </a:rPr>
              <a:t>∂</a:t>
            </a:r>
            <a:r>
              <a:rPr sz="1650" i="1" spc="37" baseline="-37878" dirty="0">
                <a:latin typeface="Book Antiqua"/>
                <a:cs typeface="Book Antiqua"/>
              </a:rPr>
              <a:t>x</a:t>
            </a:r>
            <a:r>
              <a:rPr sz="1200" spc="37" baseline="-65972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3888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spc="-5" dirty="0">
                <a:latin typeface="Book Antiqua"/>
                <a:cs typeface="Book Antiqua"/>
              </a:rPr>
              <a:t>2 </a:t>
            </a:r>
            <a:r>
              <a:rPr sz="1100" spc="-395" dirty="0">
                <a:latin typeface="Lucida Sans Unicode"/>
                <a:cs typeface="Lucida Sans Unicode"/>
              </a:rPr>
              <a:t>·</a:t>
            </a:r>
            <a:r>
              <a:rPr sz="1100" spc="-110" dirty="0">
                <a:latin typeface="Lucida Sans Unicode"/>
                <a:cs typeface="Lucida Sans Unicode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2</a:t>
            </a:r>
            <a:r>
              <a:rPr sz="1200" spc="-67" baseline="-10416" dirty="0">
                <a:latin typeface="Book Antiqua"/>
                <a:cs typeface="Book Antiqua"/>
              </a:rPr>
              <a:t> </a:t>
            </a:r>
            <a:r>
              <a:rPr sz="1100" spc="-395" dirty="0">
                <a:latin typeface="Lucida Sans Unicode"/>
                <a:cs typeface="Lucida Sans Unicode"/>
              </a:rPr>
              <a:t>·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x</a:t>
            </a:r>
            <a:r>
              <a:rPr sz="1200" spc="-15" baseline="-13888" dirty="0">
                <a:latin typeface="Book Antiqua"/>
                <a:cs typeface="Book Antiqua"/>
              </a:rPr>
              <a:t>1</a:t>
            </a:r>
            <a:endParaRPr sz="1200" baseline="-13888">
              <a:latin typeface="Book Antiqua"/>
              <a:cs typeface="Book Antiqua"/>
            </a:endParaRPr>
          </a:p>
          <a:p>
            <a:pPr marL="186055" marR="30480" indent="-148590">
              <a:lnSpc>
                <a:spcPct val="102600"/>
              </a:lnSpc>
              <a:spcBef>
                <a:spcPts val="112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20" dirty="0">
                <a:latin typeface="Book Antiqua"/>
                <a:cs typeface="Book Antiqua"/>
              </a:rPr>
              <a:t>Clearly,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effect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i="1" spc="-10" dirty="0">
                <a:latin typeface="Book Antiqua"/>
                <a:cs typeface="Book Antiqua"/>
              </a:rPr>
              <a:t>x</a:t>
            </a:r>
            <a:r>
              <a:rPr sz="1200" spc="-15" baseline="-13888" dirty="0">
                <a:latin typeface="Book Antiqua"/>
                <a:cs typeface="Book Antiqua"/>
              </a:rPr>
              <a:t>1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i="1" spc="-5" dirty="0">
                <a:latin typeface="Book Antiqua"/>
                <a:cs typeface="Book Antiqua"/>
              </a:rPr>
              <a:t>y </a:t>
            </a:r>
            <a:r>
              <a:rPr sz="1100" spc="-5" dirty="0">
                <a:latin typeface="Book Antiqua"/>
                <a:cs typeface="Book Antiqua"/>
              </a:rPr>
              <a:t>is not constant, but changes  with the level of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endParaRPr sz="1200" baseline="-13888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24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38289" y="2498025"/>
            <a:ext cx="3367404" cy="5327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might also have higher </a:t>
            </a:r>
            <a:r>
              <a:rPr sz="1100" spc="-10" dirty="0">
                <a:latin typeface="Book Antiqua"/>
                <a:cs typeface="Book Antiqua"/>
              </a:rPr>
              <a:t>order </a:t>
            </a:r>
            <a:r>
              <a:rPr sz="1100" spc="-5" dirty="0">
                <a:latin typeface="Book Antiqua"/>
                <a:cs typeface="Book Antiqua"/>
              </a:rPr>
              <a:t>polynomials,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e.g.:</a:t>
            </a:r>
            <a:endParaRPr sz="1100">
              <a:latin typeface="Book Antiqua"/>
              <a:cs typeface="Book Antiqua"/>
            </a:endParaRPr>
          </a:p>
          <a:p>
            <a:pPr marL="830580">
              <a:lnSpc>
                <a:spcPts val="955"/>
              </a:lnSpc>
              <a:spcBef>
                <a:spcPts val="1130"/>
              </a:spcBef>
            </a:pPr>
            <a:r>
              <a:rPr sz="1100" i="1" spc="-5" dirty="0">
                <a:latin typeface="Book Antiqua"/>
                <a:cs typeface="Book Antiqua"/>
              </a:rPr>
              <a:t>y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31250" dirty="0">
                <a:latin typeface="Book Antiqua"/>
                <a:cs typeface="Book Antiqua"/>
              </a:rPr>
              <a:t>2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3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31250" dirty="0">
                <a:latin typeface="Book Antiqua"/>
                <a:cs typeface="Book Antiqua"/>
              </a:rPr>
              <a:t>3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4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31250" dirty="0">
                <a:latin typeface="Book Antiqua"/>
                <a:cs typeface="Book Antiqua"/>
              </a:rPr>
              <a:t>4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175" dirty="0">
                <a:latin typeface="Garamond"/>
                <a:cs typeface="Garamond"/>
              </a:rPr>
              <a:t> </a:t>
            </a:r>
            <a:r>
              <a:rPr sz="1100" i="1" spc="40" dirty="0">
                <a:latin typeface="Century Gothic"/>
                <a:cs typeface="Century Gothic"/>
              </a:rPr>
              <a:t>ε</a:t>
            </a:r>
            <a:endParaRPr sz="1100">
              <a:latin typeface="Century Gothic"/>
              <a:cs typeface="Century Gothic"/>
            </a:endParaRPr>
          </a:p>
          <a:p>
            <a:pPr marL="2024380">
              <a:lnSpc>
                <a:spcPts val="595"/>
              </a:lnSpc>
              <a:tabLst>
                <a:tab pos="2455545" algn="l"/>
                <a:tab pos="2886075" algn="l"/>
              </a:tabLst>
            </a:pPr>
            <a:r>
              <a:rPr sz="800" spc="-5" dirty="0">
                <a:latin typeface="Book Antiqua"/>
                <a:cs typeface="Book Antiqua"/>
              </a:rPr>
              <a:t>1	1	1</a:t>
            </a:r>
            <a:endParaRPr sz="8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7133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XAMPLE </a:t>
            </a:r>
            <a:r>
              <a:rPr spc="30" dirty="0"/>
              <a:t>OF </a:t>
            </a:r>
            <a:r>
              <a:rPr spc="50" dirty="0"/>
              <a:t>POLYNOMIAL</a:t>
            </a:r>
            <a:r>
              <a:rPr spc="265" dirty="0"/>
              <a:t> </a:t>
            </a:r>
            <a:r>
              <a:rPr spc="50" dirty="0"/>
              <a:t>FORM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38289" y="577480"/>
            <a:ext cx="3605529" cy="1484189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107314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impact of the </a:t>
            </a:r>
            <a:r>
              <a:rPr sz="1100" spc="-10" dirty="0">
                <a:latin typeface="Book Antiqua"/>
                <a:cs typeface="Book Antiqua"/>
              </a:rPr>
              <a:t>number </a:t>
            </a:r>
            <a:r>
              <a:rPr sz="1100" spc="-5" dirty="0">
                <a:latin typeface="Book Antiqua"/>
                <a:cs typeface="Book Antiqua"/>
              </a:rPr>
              <a:t>of hours of studying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  grade </a:t>
            </a:r>
            <a:r>
              <a:rPr sz="1100" spc="-10" dirty="0">
                <a:latin typeface="Book Antiqua"/>
                <a:cs typeface="Book Antiqua"/>
              </a:rPr>
              <a:t>from Introductory</a:t>
            </a:r>
            <a:r>
              <a:rPr sz="1100" spc="-5" dirty="0">
                <a:latin typeface="Book Antiqua"/>
                <a:cs typeface="Book Antiqua"/>
              </a:rPr>
              <a:t> Econometrics: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en-US" sz="25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550" dirty="0">
              <a:latin typeface="Times New Roman"/>
              <a:cs typeface="Times New Roman"/>
            </a:endParaRPr>
          </a:p>
          <a:p>
            <a:pPr marL="198755" marR="43180" indent="-148590">
              <a:lnSpc>
                <a:spcPct val="102699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To </a:t>
            </a:r>
            <a:r>
              <a:rPr sz="1100" spc="-5" dirty="0">
                <a:latin typeface="Book Antiqua"/>
                <a:cs typeface="Book Antiqua"/>
              </a:rPr>
              <a:t>determine the </a:t>
            </a:r>
            <a:r>
              <a:rPr sz="1100" spc="-10" dirty="0">
                <a:latin typeface="Book Antiqua"/>
                <a:cs typeface="Book Antiqua"/>
              </a:rPr>
              <a:t>effect </a:t>
            </a:r>
            <a:r>
              <a:rPr sz="1100" spc="-5" dirty="0">
                <a:latin typeface="Book Antiqua"/>
                <a:cs typeface="Book Antiqua"/>
              </a:rPr>
              <a:t>of hours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grade, calculate the  derivative: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25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39025" y="2556972"/>
            <a:ext cx="3393440" cy="4813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4625" marR="30480" indent="-13716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Decreasing returns to hours of studying: </a:t>
            </a:r>
            <a:r>
              <a:rPr sz="1000" spc="-10" dirty="0">
                <a:latin typeface="Book Antiqua"/>
                <a:cs typeface="Book Antiqua"/>
              </a:rPr>
              <a:t>more </a:t>
            </a:r>
            <a:r>
              <a:rPr sz="1000" spc="-5" dirty="0">
                <a:latin typeface="Book Antiqua"/>
                <a:cs typeface="Book Antiqua"/>
              </a:rPr>
              <a:t>hours  implies higher grade, but the positive effect of additional  hour of studying decreases with </a:t>
            </a:r>
            <a:r>
              <a:rPr sz="1000" spc="-10" dirty="0">
                <a:latin typeface="Book Antiqua"/>
                <a:cs typeface="Book Antiqua"/>
              </a:rPr>
              <a:t>more </a:t>
            </a:r>
            <a:r>
              <a:rPr sz="1000" spc="-5" dirty="0">
                <a:latin typeface="Book Antiqua"/>
                <a:cs typeface="Book Antiqua"/>
              </a:rPr>
              <a:t>hours</a:t>
            </a:r>
            <a:endParaRPr sz="1000" dirty="0">
              <a:latin typeface="Book Antiqua"/>
              <a:cs typeface="Book Antiqua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337B600-8B6C-4293-92DC-BBBEDBAEA0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405" y="1028761"/>
            <a:ext cx="3459296" cy="3966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30DB8DD-CA63-4910-8ADE-3C5C37D3F0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190" y="2065586"/>
            <a:ext cx="3983527" cy="49361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3826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HOICE </a:t>
            </a:r>
            <a:r>
              <a:rPr spc="30" dirty="0"/>
              <a:t>OF </a:t>
            </a:r>
            <a:r>
              <a:rPr spc="55" dirty="0"/>
              <a:t>CORRECT </a:t>
            </a:r>
            <a:r>
              <a:rPr spc="60" dirty="0"/>
              <a:t>FUNCTIONAL</a:t>
            </a:r>
            <a:r>
              <a:rPr spc="55" dirty="0"/>
              <a:t> </a:t>
            </a:r>
            <a:r>
              <a:rPr spc="50" dirty="0"/>
              <a:t>FORM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26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2889" y="617574"/>
            <a:ext cx="3806190" cy="2655983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24154" marR="10160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functional form has to be </a:t>
            </a:r>
            <a:r>
              <a:rPr sz="1100" spc="-10" dirty="0">
                <a:latin typeface="Book Antiqua"/>
                <a:cs typeface="Book Antiqua"/>
              </a:rPr>
              <a:t>correctly specified </a:t>
            </a:r>
            <a:r>
              <a:rPr sz="1100" spc="-5" dirty="0">
                <a:latin typeface="Book Antiqua"/>
                <a:cs typeface="Book Antiqua"/>
              </a:rPr>
              <a:t>in </a:t>
            </a:r>
            <a:r>
              <a:rPr sz="1100" spc="-10" dirty="0">
                <a:latin typeface="Book Antiqua"/>
                <a:cs typeface="Book Antiqua"/>
              </a:rPr>
              <a:t>order  </a:t>
            </a:r>
            <a:r>
              <a:rPr sz="1100" spc="-5" dirty="0">
                <a:latin typeface="Book Antiqua"/>
                <a:cs typeface="Book Antiqua"/>
              </a:rPr>
              <a:t>to avoid biased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inconsistent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estimates</a:t>
            </a:r>
            <a:endParaRPr sz="1100" dirty="0">
              <a:latin typeface="Book Antiqua"/>
              <a:cs typeface="Book Antiqua"/>
            </a:endParaRPr>
          </a:p>
          <a:p>
            <a:pPr marL="501015" marR="255270" indent="-137160">
              <a:lnSpc>
                <a:spcPct val="100000"/>
              </a:lnSpc>
              <a:spcBef>
                <a:spcPts val="775"/>
              </a:spcBef>
            </a:pPr>
            <a:r>
              <a:rPr sz="1000" spc="-5" dirty="0">
                <a:latin typeface="Book Antiqua"/>
                <a:cs typeface="Book Antiqua"/>
              </a:rPr>
              <a:t>Remember that one of the OLS assumptions is that the  model is correctly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specified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 dirty="0">
              <a:latin typeface="Times New Roman"/>
              <a:cs typeface="Times New Roman"/>
            </a:endParaRPr>
          </a:p>
          <a:p>
            <a:pPr marL="224154" marR="68580" indent="-148590">
              <a:lnSpc>
                <a:spcPct val="102699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Ideally: the </a:t>
            </a:r>
            <a:r>
              <a:rPr sz="1100" spc="-10" dirty="0">
                <a:latin typeface="Book Antiqua"/>
                <a:cs typeface="Book Antiqua"/>
              </a:rPr>
              <a:t>specification </a:t>
            </a:r>
            <a:r>
              <a:rPr sz="1100" spc="-5" dirty="0">
                <a:latin typeface="Book Antiqua"/>
                <a:cs typeface="Book Antiqua"/>
              </a:rPr>
              <a:t>is given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underlying theory of  the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224154" marR="50800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In </a:t>
            </a:r>
            <a:r>
              <a:rPr sz="1100" spc="-10" dirty="0">
                <a:latin typeface="Book Antiqua"/>
                <a:cs typeface="Book Antiqua"/>
              </a:rPr>
              <a:t>reality: </a:t>
            </a:r>
            <a:r>
              <a:rPr sz="1100" spc="-5" dirty="0">
                <a:latin typeface="Book Antiqua"/>
                <a:cs typeface="Book Antiqua"/>
              </a:rPr>
              <a:t>underlying theory does not give </a:t>
            </a:r>
            <a:r>
              <a:rPr sz="1100" spc="-10" dirty="0">
                <a:latin typeface="Book Antiqua"/>
                <a:cs typeface="Book Antiqua"/>
              </a:rPr>
              <a:t>precise  </a:t>
            </a:r>
            <a:r>
              <a:rPr sz="1100" spc="-5" dirty="0">
                <a:latin typeface="Book Antiqua"/>
                <a:cs typeface="Book Antiqua"/>
              </a:rPr>
              <a:t>functional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form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224154" marR="114935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In most cases, either linear form is adequate, or </a:t>
            </a:r>
            <a:r>
              <a:rPr sz="1100" spc="-10" dirty="0">
                <a:latin typeface="Book Antiqua"/>
                <a:cs typeface="Book Antiqua"/>
              </a:rPr>
              <a:t>common  </a:t>
            </a:r>
            <a:r>
              <a:rPr sz="1100" spc="-5" dirty="0">
                <a:latin typeface="Book Antiqua"/>
                <a:cs typeface="Book Antiqua"/>
              </a:rPr>
              <a:t>sense will point out an easy choice </a:t>
            </a:r>
            <a:r>
              <a:rPr sz="1100" spc="-10" dirty="0">
                <a:latin typeface="Book Antiqua"/>
                <a:cs typeface="Book Antiqua"/>
              </a:rPr>
              <a:t>from among </a:t>
            </a:r>
            <a:r>
              <a:rPr sz="1100" spc="-5" dirty="0">
                <a:latin typeface="Book Antiqua"/>
                <a:cs typeface="Book Antiqua"/>
              </a:rPr>
              <a:t>the  alternatives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3826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HOICE </a:t>
            </a:r>
            <a:r>
              <a:rPr spc="30" dirty="0"/>
              <a:t>OF </a:t>
            </a:r>
            <a:r>
              <a:rPr spc="55" dirty="0"/>
              <a:t>CORRECT </a:t>
            </a:r>
            <a:r>
              <a:rPr spc="60" dirty="0"/>
              <a:t>FUNCTIONAL</a:t>
            </a:r>
            <a:r>
              <a:rPr spc="55" dirty="0"/>
              <a:t> </a:t>
            </a:r>
            <a:r>
              <a:rPr spc="50" dirty="0"/>
              <a:t>FORM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27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694587"/>
            <a:ext cx="3717925" cy="228652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Nonlinearity of explanatory</a:t>
            </a:r>
            <a:r>
              <a:rPr sz="1100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</a:t>
            </a:r>
            <a:endParaRPr sz="11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770"/>
              </a:spcBef>
            </a:pPr>
            <a:r>
              <a:rPr sz="1000" spc="-5" dirty="0">
                <a:latin typeface="Book Antiqua"/>
                <a:cs typeface="Book Antiqua"/>
              </a:rPr>
              <a:t>often approximated by polynomial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form</a:t>
            </a:r>
            <a:endParaRPr sz="1000" dirty="0">
              <a:latin typeface="Book Antiqua"/>
              <a:cs typeface="Book Antiqua"/>
            </a:endParaRPr>
          </a:p>
          <a:p>
            <a:pPr marL="475615" marR="190500" indent="-137160">
              <a:lnSpc>
                <a:spcPct val="100000"/>
              </a:lnSpc>
              <a:spcBef>
                <a:spcPts val="295"/>
              </a:spcBef>
            </a:pPr>
            <a:r>
              <a:rPr sz="1000" spc="-5" dirty="0">
                <a:latin typeface="Book Antiqua"/>
                <a:cs typeface="Book Antiqua"/>
              </a:rPr>
              <a:t>missing higher powers of a variable can be detected as  omitted variables (see next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lecture)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0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Nonlinearity of dependent</a:t>
            </a:r>
            <a:r>
              <a:rPr sz="1100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</a:t>
            </a:r>
            <a:endParaRPr sz="11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775"/>
              </a:spcBef>
            </a:pPr>
            <a:r>
              <a:rPr sz="1000" spc="-10" dirty="0">
                <a:latin typeface="Book Antiqua"/>
                <a:cs typeface="Book Antiqua"/>
              </a:rPr>
              <a:t>harder </a:t>
            </a:r>
            <a:r>
              <a:rPr sz="1000" spc="-5" dirty="0">
                <a:latin typeface="Book Antiqua"/>
                <a:cs typeface="Book Antiqua"/>
              </a:rPr>
              <a:t>to detect based on statistical </a:t>
            </a:r>
            <a:r>
              <a:rPr sz="1000" spc="-10" dirty="0">
                <a:latin typeface="Book Antiqua"/>
                <a:cs typeface="Book Antiqua"/>
              </a:rPr>
              <a:t>fit </a:t>
            </a:r>
            <a:r>
              <a:rPr sz="1000" spc="-5" dirty="0">
                <a:latin typeface="Book Antiqua"/>
                <a:cs typeface="Book Antiqua"/>
              </a:rPr>
              <a:t>of the</a:t>
            </a:r>
            <a:r>
              <a:rPr sz="1000" spc="110" dirty="0">
                <a:latin typeface="Book Antiqua"/>
                <a:cs typeface="Book Antiqua"/>
              </a:rPr>
              <a:t> </a:t>
            </a:r>
            <a:r>
              <a:rPr sz="1000" spc="-10" dirty="0">
                <a:latin typeface="Book Antiqua"/>
                <a:cs typeface="Book Antiqua"/>
              </a:rPr>
              <a:t>regression</a:t>
            </a:r>
            <a:endParaRPr sz="1000" dirty="0">
              <a:latin typeface="Book Antiqua"/>
              <a:cs typeface="Book Antiqua"/>
            </a:endParaRPr>
          </a:p>
          <a:p>
            <a:pPr marL="475615" marR="558165" indent="-137160">
              <a:lnSpc>
                <a:spcPct val="100000"/>
              </a:lnSpc>
              <a:spcBef>
                <a:spcPts val="290"/>
              </a:spcBef>
            </a:pPr>
            <a:r>
              <a:rPr sz="1000" i="1" spc="-5" dirty="0">
                <a:latin typeface="Book Antiqua"/>
                <a:cs typeface="Book Antiqua"/>
              </a:rPr>
              <a:t>R</a:t>
            </a:r>
            <a:r>
              <a:rPr sz="1050" spc="-7" baseline="27777" dirty="0">
                <a:latin typeface="Book Antiqua"/>
                <a:cs typeface="Book Antiqua"/>
              </a:rPr>
              <a:t>2 </a:t>
            </a:r>
            <a:r>
              <a:rPr sz="1000" spc="-5" dirty="0">
                <a:latin typeface="Book Antiqua"/>
                <a:cs typeface="Book Antiqua"/>
              </a:rPr>
              <a:t>is incomparable across models </a:t>
            </a:r>
            <a:r>
              <a:rPr sz="1000" spc="-10" dirty="0">
                <a:latin typeface="Book Antiqua"/>
                <a:cs typeface="Book Antiqua"/>
              </a:rPr>
              <a:t>where </a:t>
            </a:r>
            <a:r>
              <a:rPr sz="1000" spc="-5" dirty="0">
                <a:latin typeface="Book Antiqua"/>
                <a:cs typeface="Book Antiqua"/>
              </a:rPr>
              <a:t>the </a:t>
            </a:r>
            <a:r>
              <a:rPr sz="1000" i="1" spc="-5" dirty="0">
                <a:latin typeface="Book Antiqua"/>
                <a:cs typeface="Book Antiqua"/>
              </a:rPr>
              <a:t>y </a:t>
            </a:r>
            <a:r>
              <a:rPr sz="1000" spc="-5" dirty="0">
                <a:latin typeface="Book Antiqua"/>
                <a:cs typeface="Book Antiqua"/>
              </a:rPr>
              <a:t>is  transformed</a:t>
            </a:r>
            <a:endParaRPr sz="1000" dirty="0">
              <a:latin typeface="Book Antiqua"/>
              <a:cs typeface="Book Antiqua"/>
            </a:endParaRPr>
          </a:p>
          <a:p>
            <a:pPr marL="475615" marR="43180" indent="-137160">
              <a:lnSpc>
                <a:spcPct val="100000"/>
              </a:lnSpc>
              <a:spcBef>
                <a:spcPts val="290"/>
              </a:spcBef>
            </a:pPr>
            <a:r>
              <a:rPr sz="1000" spc="-5" dirty="0">
                <a:latin typeface="Book Antiqua"/>
                <a:cs typeface="Book Antiqua"/>
              </a:rPr>
              <a:t>dependent variables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often transformed to log-form in  </a:t>
            </a:r>
            <a:r>
              <a:rPr sz="1000" spc="-10" dirty="0">
                <a:latin typeface="Book Antiqua"/>
                <a:cs typeface="Book Antiqua"/>
              </a:rPr>
              <a:t>order </a:t>
            </a:r>
            <a:r>
              <a:rPr sz="1000" spc="-5" dirty="0">
                <a:latin typeface="Book Antiqua"/>
                <a:cs typeface="Book Antiqua"/>
              </a:rPr>
              <a:t>to make their distribution closer to the normal  distribution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6217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D</a:t>
            </a:r>
            <a:r>
              <a:rPr spc="60" dirty="0"/>
              <a:t>UMMY</a:t>
            </a:r>
            <a:r>
              <a:rPr spc="70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28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704124"/>
            <a:ext cx="3835400" cy="72580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431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Dummy </a:t>
            </a:r>
            <a:r>
              <a:rPr sz="1100" spc="-5" dirty="0">
                <a:latin typeface="Book Antiqua"/>
                <a:cs typeface="Book Antiqua"/>
              </a:rPr>
              <a:t>variable - takes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 values of 0 or 1, depending 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a qualitative attribute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Examples of </a:t>
            </a:r>
            <a:r>
              <a:rPr sz="1100" spc="-10" dirty="0">
                <a:latin typeface="Book Antiqua"/>
                <a:cs typeface="Book Antiqua"/>
              </a:rPr>
              <a:t>dummy</a:t>
            </a:r>
            <a:r>
              <a:rPr sz="1100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variables:</a:t>
            </a:r>
            <a:endParaRPr sz="1100">
              <a:latin typeface="Book Antiqua"/>
              <a:cs typeface="Book Antiqua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AAA519C-B2FF-4BE6-8106-7C68B18E06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96" y="1501775"/>
            <a:ext cx="4517951" cy="1687084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6160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I</a:t>
            </a:r>
            <a:r>
              <a:rPr spc="60" dirty="0"/>
              <a:t>NTERCEPT</a:t>
            </a:r>
            <a:r>
              <a:rPr spc="90" dirty="0"/>
              <a:t> </a:t>
            </a:r>
            <a:r>
              <a:rPr spc="50" dirty="0"/>
              <a:t>DUMMY</a:t>
            </a:r>
            <a:endParaRPr sz="1400"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29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214629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/>
              <a:t>Dummy </a:t>
            </a:r>
            <a:r>
              <a:rPr sz="1100" spc="-5" dirty="0"/>
              <a:t>variable included in a </a:t>
            </a:r>
            <a:r>
              <a:rPr sz="1100" spc="-10" dirty="0"/>
              <a:t>regression </a:t>
            </a:r>
            <a:r>
              <a:rPr sz="1100" spc="-5" dirty="0"/>
              <a:t>alone (not  interacted with other variables) is an </a:t>
            </a:r>
            <a:r>
              <a:rPr sz="1100" spc="-10" dirty="0"/>
              <a:t>intercept</a:t>
            </a:r>
            <a:r>
              <a:rPr sz="1100" spc="-25" dirty="0"/>
              <a:t> </a:t>
            </a:r>
            <a:r>
              <a:rPr sz="1100" spc="-10" dirty="0"/>
              <a:t>dummy</a:t>
            </a:r>
            <a:endParaRPr sz="1100">
              <a:latin typeface="Arial Black"/>
              <a:cs typeface="Arial Black"/>
            </a:endParaRPr>
          </a:p>
          <a:p>
            <a:pPr marL="173355" marR="17780" indent="-148590">
              <a:lnSpc>
                <a:spcPct val="102600"/>
              </a:lnSpc>
              <a:spcBef>
                <a:spcPts val="45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/>
              <a:t>It changes the </a:t>
            </a:r>
            <a:r>
              <a:rPr sz="1100" spc="-10" dirty="0"/>
              <a:t>intercept </a:t>
            </a:r>
            <a:r>
              <a:rPr sz="1100" spc="-5" dirty="0"/>
              <a:t>for the subset of data </a:t>
            </a:r>
            <a:r>
              <a:rPr sz="1100" spc="-10" dirty="0"/>
              <a:t>defined by </a:t>
            </a:r>
            <a:r>
              <a:rPr sz="1100" spc="-5" dirty="0"/>
              <a:t>a  </a:t>
            </a:r>
            <a:r>
              <a:rPr sz="1100" spc="-10" dirty="0"/>
              <a:t>dummy </a:t>
            </a:r>
            <a:r>
              <a:rPr sz="1100" spc="-5" dirty="0"/>
              <a:t>variable condition:</a:t>
            </a:r>
            <a:endParaRPr sz="1100">
              <a:latin typeface="Arial Black"/>
              <a:cs typeface="Arial Black"/>
            </a:endParaRPr>
          </a:p>
          <a:p>
            <a:pPr marL="1204595">
              <a:lnSpc>
                <a:spcPct val="100000"/>
              </a:lnSpc>
              <a:spcBef>
                <a:spcPts val="915"/>
              </a:spcBef>
            </a:pPr>
            <a:r>
              <a:rPr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/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/>
              <a:t>1</a:t>
            </a:r>
            <a:r>
              <a:rPr sz="1100" i="1" spc="-5" dirty="0">
                <a:latin typeface="Book Antiqua"/>
                <a:cs typeface="Book Antiqua"/>
              </a:rPr>
              <a:t>D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/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155" dirty="0">
                <a:latin typeface="Garamond"/>
                <a:cs typeface="Garamond"/>
              </a:rPr>
              <a:t>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 marL="173355">
              <a:lnSpc>
                <a:spcPct val="100000"/>
              </a:lnSpc>
              <a:spcBef>
                <a:spcPts val="60"/>
              </a:spcBef>
            </a:pPr>
            <a:r>
              <a:rPr spc="-10" dirty="0"/>
              <a:t>where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38289" y="2349816"/>
            <a:ext cx="3249930" cy="6851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have</a:t>
            </a:r>
            <a:endParaRPr sz="1100" dirty="0">
              <a:latin typeface="Book Antiqua"/>
              <a:cs typeface="Book Antiqua"/>
            </a:endParaRPr>
          </a:p>
          <a:p>
            <a:pPr marL="847090">
              <a:lnSpc>
                <a:spcPct val="100000"/>
              </a:lnSpc>
              <a:spcBef>
                <a:spcPts val="910"/>
              </a:spcBef>
              <a:tabLst>
                <a:tab pos="1077595" algn="l"/>
              </a:tabLst>
            </a:pP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	</a:t>
            </a:r>
            <a:r>
              <a:rPr sz="1100" spc="110" dirty="0">
                <a:latin typeface="Garamond"/>
                <a:cs typeface="Garamond"/>
              </a:rPr>
              <a:t>=  </a:t>
            </a:r>
            <a:r>
              <a:rPr sz="1100" spc="20" dirty="0">
                <a:latin typeface="Garamond"/>
                <a:cs typeface="Garamond"/>
              </a:rPr>
              <a:t>(</a:t>
            </a:r>
            <a:r>
              <a:rPr sz="1100" i="1" spc="20" dirty="0">
                <a:latin typeface="Century Gothic"/>
                <a:cs typeface="Century Gothic"/>
              </a:rPr>
              <a:t>β</a:t>
            </a:r>
            <a:r>
              <a:rPr sz="1200" spc="30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35" dirty="0">
                <a:latin typeface="Century Gothic"/>
                <a:cs typeface="Century Gothic"/>
              </a:rPr>
              <a:t>β</a:t>
            </a:r>
            <a:r>
              <a:rPr sz="1200" spc="52" baseline="-13888" dirty="0">
                <a:latin typeface="Book Antiqua"/>
                <a:cs typeface="Book Antiqua"/>
              </a:rPr>
              <a:t>1</a:t>
            </a:r>
            <a:r>
              <a:rPr sz="1100" spc="35" dirty="0">
                <a:latin typeface="Garamond"/>
                <a:cs typeface="Garamond"/>
              </a:rPr>
              <a:t>)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   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5" dirty="0">
                <a:latin typeface="Book Antiqua"/>
                <a:cs typeface="Book Antiqua"/>
              </a:rPr>
              <a:t>D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-5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1</a:t>
            </a:r>
            <a:endParaRPr sz="1100" dirty="0">
              <a:latin typeface="Book Antiqua"/>
              <a:cs typeface="Book Antiqua"/>
            </a:endParaRPr>
          </a:p>
          <a:p>
            <a:pPr marL="847090">
              <a:lnSpc>
                <a:spcPct val="100000"/>
              </a:lnSpc>
              <a:spcBef>
                <a:spcPts val="335"/>
              </a:spcBef>
              <a:tabLst>
                <a:tab pos="1077595" algn="l"/>
                <a:tab pos="1519555" algn="l"/>
                <a:tab pos="1893570" algn="l"/>
              </a:tabLst>
            </a:pP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	</a:t>
            </a:r>
            <a:r>
              <a:rPr sz="1100" spc="110" dirty="0">
                <a:latin typeface="Garamond"/>
                <a:cs typeface="Garamond"/>
              </a:rPr>
              <a:t>=	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	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   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5" dirty="0">
                <a:latin typeface="Book Antiqua"/>
                <a:cs typeface="Book Antiqua"/>
              </a:rPr>
              <a:t>D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0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98E0627-4785-44D3-8DD2-7CCEF058AC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9" y="1822610"/>
            <a:ext cx="4292874" cy="49368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2512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ESTRICTED </a:t>
            </a:r>
            <a:r>
              <a:rPr spc="45" dirty="0"/>
              <a:t>VS</a:t>
            </a:r>
            <a:r>
              <a:rPr sz="1400" spc="45" dirty="0"/>
              <a:t>. </a:t>
            </a:r>
            <a:r>
              <a:rPr spc="60" dirty="0"/>
              <a:t>UNRESTRICTED</a:t>
            </a:r>
            <a:r>
              <a:rPr spc="-50" dirty="0"/>
              <a:t> </a:t>
            </a:r>
            <a:r>
              <a:rPr spc="50" dirty="0"/>
              <a:t>MODEL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672984"/>
            <a:ext cx="3793490" cy="242506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</a:t>
            </a:r>
            <a:r>
              <a:rPr sz="1100" spc="-10" dirty="0">
                <a:latin typeface="Book Antiqua"/>
                <a:cs typeface="Book Antiqua"/>
              </a:rPr>
              <a:t>reformulate </a:t>
            </a:r>
            <a:r>
              <a:rPr sz="1100" spc="-5" dirty="0">
                <a:latin typeface="Book Antiqua"/>
                <a:cs typeface="Book Antiqua"/>
              </a:rPr>
              <a:t>the model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plugging the </a:t>
            </a:r>
            <a:r>
              <a:rPr sz="1100" spc="-10" dirty="0">
                <a:latin typeface="Book Antiqua"/>
                <a:cs typeface="Book Antiqua"/>
              </a:rPr>
              <a:t>restrictions  </a:t>
            </a:r>
            <a:r>
              <a:rPr sz="1100" spc="-5" dirty="0">
                <a:latin typeface="Book Antiqua"/>
                <a:cs typeface="Book Antiqua"/>
              </a:rPr>
              <a:t>as if they </a:t>
            </a:r>
            <a:r>
              <a:rPr sz="1100" spc="-10" dirty="0">
                <a:latin typeface="Book Antiqua"/>
                <a:cs typeface="Book Antiqua"/>
              </a:rPr>
              <a:t>were true </a:t>
            </a:r>
            <a:r>
              <a:rPr sz="1100" spc="-5" dirty="0">
                <a:latin typeface="Book Antiqua"/>
                <a:cs typeface="Book Antiqua"/>
              </a:rPr>
              <a:t>(model under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i="1" spc="10" dirty="0">
                <a:latin typeface="Book Antiqua"/>
                <a:cs typeface="Book Antiqua"/>
              </a:rPr>
              <a:t>H</a:t>
            </a:r>
            <a:r>
              <a:rPr sz="1200" spc="15" baseline="-10416" dirty="0">
                <a:latin typeface="Book Antiqua"/>
                <a:cs typeface="Book Antiqua"/>
              </a:rPr>
              <a:t>0</a:t>
            </a:r>
            <a:r>
              <a:rPr sz="1100" spc="10" dirty="0">
                <a:latin typeface="Book Antiqua"/>
                <a:cs typeface="Book Antiqua"/>
              </a:rPr>
              <a:t>)</a:t>
            </a:r>
            <a:endParaRPr sz="110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63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call this model </a:t>
            </a:r>
            <a:r>
              <a:rPr sz="1100" i="1" spc="-10" dirty="0">
                <a:latin typeface="Book Antiqua"/>
                <a:cs typeface="Book Antiqua"/>
              </a:rPr>
              <a:t>restricted </a:t>
            </a:r>
            <a:r>
              <a:rPr sz="1100" i="1" spc="-5" dirty="0">
                <a:latin typeface="Book Antiqua"/>
                <a:cs typeface="Book Antiqua"/>
              </a:rPr>
              <a:t>model </a:t>
            </a:r>
            <a:r>
              <a:rPr sz="1100" spc="-5" dirty="0">
                <a:latin typeface="Book Antiqua"/>
                <a:cs typeface="Book Antiqua"/>
              </a:rPr>
              <a:t>as opposed to</a:t>
            </a:r>
            <a:r>
              <a:rPr sz="1100" spc="-1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the</a:t>
            </a:r>
            <a:endParaRPr sz="1100">
              <a:latin typeface="Book Antiqua"/>
              <a:cs typeface="Book Antiqua"/>
            </a:endParaRPr>
          </a:p>
          <a:p>
            <a:pPr marL="186055">
              <a:lnSpc>
                <a:spcPct val="100000"/>
              </a:lnSpc>
              <a:spcBef>
                <a:spcPts val="35"/>
              </a:spcBef>
            </a:pPr>
            <a:r>
              <a:rPr sz="1100" i="1" spc="-10" dirty="0">
                <a:latin typeface="Book Antiqua"/>
                <a:cs typeface="Book Antiqua"/>
              </a:rPr>
              <a:t>unrestricted </a:t>
            </a:r>
            <a:r>
              <a:rPr sz="1100" i="1" spc="-5" dirty="0">
                <a:latin typeface="Book Antiqua"/>
                <a:cs typeface="Book Antiqua"/>
              </a:rPr>
              <a:t>model</a:t>
            </a:r>
            <a:endParaRPr sz="110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63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unrestricted </a:t>
            </a:r>
            <a:r>
              <a:rPr sz="1100" spc="-5" dirty="0">
                <a:latin typeface="Book Antiqua"/>
                <a:cs typeface="Book Antiqua"/>
              </a:rPr>
              <a:t>model</a:t>
            </a:r>
            <a:r>
              <a:rPr sz="1100" spc="-16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is</a:t>
            </a:r>
            <a:endParaRPr sz="1100">
              <a:latin typeface="Book Antiqua"/>
              <a:cs typeface="Book Antiqua"/>
            </a:endParaRPr>
          </a:p>
          <a:p>
            <a:pPr marL="183515" algn="ctr">
              <a:lnSpc>
                <a:spcPct val="100000"/>
              </a:lnSpc>
              <a:spcBef>
                <a:spcPts val="1130"/>
              </a:spcBef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2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3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3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200" dirty="0">
                <a:latin typeface="Garamond"/>
                <a:cs typeface="Garamond"/>
              </a:rPr>
              <a:t>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 marL="186055" marR="288290" indent="-148590">
              <a:lnSpc>
                <a:spcPct val="102699"/>
              </a:lnSpc>
              <a:spcBef>
                <a:spcPts val="10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Restricted model can be derived to have the following  form: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marL="189865" algn="ctr">
              <a:lnSpc>
                <a:spcPct val="100000"/>
              </a:lnSpc>
            </a:pPr>
            <a:r>
              <a:rPr sz="1100" i="1" spc="-215" dirty="0">
                <a:latin typeface="Book Antiqua"/>
                <a:cs typeface="Book Antiqua"/>
              </a:rPr>
              <a:t>y</a:t>
            </a:r>
            <a:r>
              <a:rPr sz="1200" spc="-322" baseline="31250" dirty="0">
                <a:latin typeface="Lucida Sans Unicode"/>
                <a:cs typeface="Lucida Sans Unicode"/>
              </a:rPr>
              <a:t>∗</a:t>
            </a:r>
            <a:r>
              <a:rPr sz="1200" i="1" spc="-322" baseline="-20833" dirty="0">
                <a:latin typeface="Book Antiqua"/>
                <a:cs typeface="Book Antiqua"/>
              </a:rPr>
              <a:t>i</a:t>
            </a:r>
            <a:r>
              <a:rPr sz="1200" i="1" spc="502" baseline="-20833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130" dirty="0">
                <a:latin typeface="Century Gothic"/>
                <a:cs typeface="Century Gothic"/>
              </a:rPr>
              <a:t>β</a:t>
            </a:r>
            <a:r>
              <a:rPr sz="1200" spc="-195" baseline="-13888" dirty="0">
                <a:latin typeface="Book Antiqua"/>
                <a:cs typeface="Book Antiqua"/>
              </a:rPr>
              <a:t>1</a:t>
            </a:r>
            <a:r>
              <a:rPr sz="1100" i="1" spc="-130" dirty="0">
                <a:latin typeface="Book Antiqua"/>
                <a:cs typeface="Book Antiqua"/>
              </a:rPr>
              <a:t>x</a:t>
            </a:r>
            <a:r>
              <a:rPr sz="1200" spc="-195" baseline="31250" dirty="0">
                <a:latin typeface="Lucida Sans Unicode"/>
                <a:cs typeface="Lucida Sans Unicode"/>
              </a:rPr>
              <a:t>∗</a:t>
            </a:r>
            <a:r>
              <a:rPr sz="1200" i="1" spc="-195" baseline="-20833" dirty="0">
                <a:latin typeface="Book Antiqua"/>
                <a:cs typeface="Book Antiqua"/>
              </a:rPr>
              <a:t>i      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</a:t>
            </a:r>
            <a:r>
              <a:rPr sz="1200" i="1" spc="135" baseline="-13888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,</a:t>
            </a:r>
            <a:endParaRPr sz="1100">
              <a:latin typeface="Century Gothic"/>
              <a:cs typeface="Century Gothic"/>
            </a:endParaRPr>
          </a:p>
          <a:p>
            <a:pPr marL="186055">
              <a:lnSpc>
                <a:spcPct val="100000"/>
              </a:lnSpc>
              <a:spcBef>
                <a:spcPts val="680"/>
              </a:spcBef>
            </a:pPr>
            <a:r>
              <a:rPr sz="1100" spc="-10" dirty="0">
                <a:latin typeface="Book Antiqua"/>
                <a:cs typeface="Book Antiqua"/>
              </a:rPr>
              <a:t>where   </a:t>
            </a:r>
            <a:r>
              <a:rPr sz="1100" i="1" spc="-215" dirty="0">
                <a:latin typeface="Book Antiqua"/>
                <a:cs typeface="Book Antiqua"/>
              </a:rPr>
              <a:t>y</a:t>
            </a:r>
            <a:r>
              <a:rPr sz="1200" spc="-322" baseline="27777" dirty="0">
                <a:latin typeface="Lucida Sans Unicode"/>
                <a:cs typeface="Lucida Sans Unicode"/>
              </a:rPr>
              <a:t>∗</a:t>
            </a:r>
            <a:r>
              <a:rPr sz="1200" i="1" spc="-322" baseline="-24305" dirty="0">
                <a:latin typeface="Book Antiqua"/>
                <a:cs typeface="Book Antiqua"/>
              </a:rPr>
              <a:t>i</a:t>
            </a:r>
            <a:r>
              <a:rPr sz="1200" i="1" spc="517" baseline="-2430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−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2    </a:t>
            </a:r>
            <a:r>
              <a:rPr sz="1100" spc="-10" dirty="0">
                <a:latin typeface="Book Antiqua"/>
                <a:cs typeface="Book Antiqua"/>
              </a:rPr>
              <a:t>and   </a:t>
            </a:r>
            <a:r>
              <a:rPr sz="1100" i="1" spc="-220" dirty="0">
                <a:latin typeface="Book Antiqua"/>
                <a:cs typeface="Book Antiqua"/>
              </a:rPr>
              <a:t>x</a:t>
            </a:r>
            <a:r>
              <a:rPr sz="1200" spc="-330" baseline="27777" dirty="0">
                <a:latin typeface="Lucida Sans Unicode"/>
                <a:cs typeface="Lucida Sans Unicode"/>
              </a:rPr>
              <a:t>∗</a:t>
            </a:r>
            <a:r>
              <a:rPr sz="1200" i="1" spc="-330" baseline="-24305" dirty="0">
                <a:latin typeface="Book Antiqua"/>
                <a:cs typeface="Book Antiqua"/>
              </a:rPr>
              <a:t>i</a:t>
            </a:r>
            <a:r>
              <a:rPr sz="1200" i="1" spc="517" baseline="-2430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1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60" dirty="0">
                <a:latin typeface="Lucida Sans Unicode"/>
                <a:cs typeface="Lucida Sans Unicode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2</a:t>
            </a:r>
            <a:endParaRPr sz="1200" baseline="-13888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16160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>
                <a:latin typeface="Book Antiqua"/>
                <a:cs typeface="Book Antiqua"/>
              </a:rPr>
              <a:t>I</a:t>
            </a:r>
            <a:r>
              <a:rPr sz="1150" spc="60" dirty="0">
                <a:latin typeface="Book Antiqua"/>
                <a:cs typeface="Book Antiqua"/>
              </a:rPr>
              <a:t>NTERCEPT</a:t>
            </a:r>
            <a:r>
              <a:rPr sz="1150" spc="90" dirty="0">
                <a:latin typeface="Book Antiqua"/>
                <a:cs typeface="Book Antiqua"/>
              </a:rPr>
              <a:t> </a:t>
            </a:r>
            <a:r>
              <a:rPr sz="1150" spc="50" dirty="0">
                <a:latin typeface="Book Antiqua"/>
                <a:cs typeface="Book Antiqua"/>
              </a:rPr>
              <a:t>DUMMY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0157" y="2953340"/>
            <a:ext cx="3919854" cy="0"/>
          </a:xfrm>
          <a:custGeom>
            <a:avLst/>
            <a:gdLst/>
            <a:ahLst/>
            <a:cxnLst/>
            <a:rect l="l" t="t" r="r" b="b"/>
            <a:pathLst>
              <a:path w="3919854">
                <a:moveTo>
                  <a:pt x="0" y="0"/>
                </a:moveTo>
                <a:lnTo>
                  <a:pt x="3919602" y="0"/>
                </a:lnTo>
              </a:path>
            </a:pathLst>
          </a:custGeom>
          <a:ln w="36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88403" y="777377"/>
            <a:ext cx="0" cy="2368550"/>
          </a:xfrm>
          <a:custGeom>
            <a:avLst/>
            <a:gdLst/>
            <a:ahLst/>
            <a:cxnLst/>
            <a:rect l="l" t="t" r="r" b="b"/>
            <a:pathLst>
              <a:path h="2368550">
                <a:moveTo>
                  <a:pt x="0" y="2368327"/>
                </a:moveTo>
                <a:lnTo>
                  <a:pt x="0" y="0"/>
                </a:lnTo>
              </a:path>
            </a:pathLst>
          </a:custGeom>
          <a:ln w="36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90022" y="1373452"/>
            <a:ext cx="2433955" cy="1198880"/>
          </a:xfrm>
          <a:custGeom>
            <a:avLst/>
            <a:gdLst/>
            <a:ahLst/>
            <a:cxnLst/>
            <a:rect l="l" t="t" r="r" b="b"/>
            <a:pathLst>
              <a:path w="2433954" h="1198880">
                <a:moveTo>
                  <a:pt x="0" y="1198469"/>
                </a:moveTo>
                <a:lnTo>
                  <a:pt x="2433795" y="0"/>
                </a:lnTo>
              </a:path>
            </a:pathLst>
          </a:custGeom>
          <a:ln w="108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52632" y="2592178"/>
            <a:ext cx="0" cy="328295"/>
          </a:xfrm>
          <a:custGeom>
            <a:avLst/>
            <a:gdLst/>
            <a:ahLst/>
            <a:cxnLst/>
            <a:rect l="l" t="t" r="r" b="b"/>
            <a:pathLst>
              <a:path h="328294">
                <a:moveTo>
                  <a:pt x="0" y="327870"/>
                </a:moveTo>
                <a:lnTo>
                  <a:pt x="0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20228" y="2039946"/>
            <a:ext cx="0" cy="885190"/>
          </a:xfrm>
          <a:custGeom>
            <a:avLst/>
            <a:gdLst/>
            <a:ahLst/>
            <a:cxnLst/>
            <a:rect l="l" t="t" r="r" b="b"/>
            <a:pathLst>
              <a:path h="885189">
                <a:moveTo>
                  <a:pt x="0" y="885192"/>
                </a:moveTo>
                <a:lnTo>
                  <a:pt x="0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92704" y="819212"/>
            <a:ext cx="2433955" cy="1198880"/>
          </a:xfrm>
          <a:custGeom>
            <a:avLst/>
            <a:gdLst/>
            <a:ahLst/>
            <a:cxnLst/>
            <a:rect l="l" t="t" r="r" b="b"/>
            <a:pathLst>
              <a:path w="2433954" h="1198880">
                <a:moveTo>
                  <a:pt x="0" y="1198469"/>
                </a:moveTo>
                <a:lnTo>
                  <a:pt x="2433795" y="0"/>
                </a:lnTo>
              </a:path>
            </a:pathLst>
          </a:custGeom>
          <a:ln w="108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95246" y="1178638"/>
            <a:ext cx="177800" cy="435609"/>
          </a:xfrm>
          <a:custGeom>
            <a:avLst/>
            <a:gdLst/>
            <a:ahLst/>
            <a:cxnLst/>
            <a:rect l="l" t="t" r="r" b="b"/>
            <a:pathLst>
              <a:path w="177800" h="435609">
                <a:moveTo>
                  <a:pt x="130741" y="0"/>
                </a:moveTo>
                <a:lnTo>
                  <a:pt x="86557" y="41714"/>
                </a:lnTo>
                <a:lnTo>
                  <a:pt x="51390" y="82601"/>
                </a:lnTo>
                <a:lnTo>
                  <a:pt x="25242" y="122658"/>
                </a:lnTo>
                <a:lnTo>
                  <a:pt x="8112" y="161887"/>
                </a:lnTo>
                <a:lnTo>
                  <a:pt x="0" y="200288"/>
                </a:lnTo>
                <a:lnTo>
                  <a:pt x="906" y="237859"/>
                </a:lnTo>
                <a:lnTo>
                  <a:pt x="27331" y="306740"/>
                </a:lnTo>
                <a:lnTo>
                  <a:pt x="52672" y="340066"/>
                </a:lnTo>
                <a:lnTo>
                  <a:pt x="86099" y="372649"/>
                </a:lnTo>
                <a:lnTo>
                  <a:pt x="127611" y="404490"/>
                </a:lnTo>
                <a:lnTo>
                  <a:pt x="177208" y="435588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00250" y="2097820"/>
            <a:ext cx="597535" cy="203200"/>
          </a:xfrm>
          <a:custGeom>
            <a:avLst/>
            <a:gdLst/>
            <a:ahLst/>
            <a:cxnLst/>
            <a:rect l="l" t="t" r="r" b="b"/>
            <a:pathLst>
              <a:path w="597535" h="203200">
                <a:moveTo>
                  <a:pt x="597461" y="127110"/>
                </a:moveTo>
                <a:lnTo>
                  <a:pt x="541418" y="153603"/>
                </a:lnTo>
                <a:lnTo>
                  <a:pt x="487307" y="174423"/>
                </a:lnTo>
                <a:lnTo>
                  <a:pt x="435130" y="189569"/>
                </a:lnTo>
                <a:lnTo>
                  <a:pt x="384885" y="199043"/>
                </a:lnTo>
                <a:lnTo>
                  <a:pt x="336572" y="202844"/>
                </a:lnTo>
                <a:lnTo>
                  <a:pt x="290192" y="200971"/>
                </a:lnTo>
                <a:lnTo>
                  <a:pt x="245745" y="193426"/>
                </a:lnTo>
                <a:lnTo>
                  <a:pt x="198891" y="178496"/>
                </a:lnTo>
                <a:lnTo>
                  <a:pt x="154396" y="156643"/>
                </a:lnTo>
                <a:lnTo>
                  <a:pt x="112259" y="127866"/>
                </a:lnTo>
                <a:lnTo>
                  <a:pt x="72481" y="92167"/>
                </a:lnTo>
                <a:lnTo>
                  <a:pt x="35061" y="49545"/>
                </a:lnTo>
                <a:lnTo>
                  <a:pt x="0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30835" y="2898214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0" y="0"/>
                </a:moveTo>
                <a:lnTo>
                  <a:pt x="21797" y="43595"/>
                </a:lnTo>
                <a:lnTo>
                  <a:pt x="32696" y="21798"/>
                </a:lnTo>
                <a:lnTo>
                  <a:pt x="21797" y="21798"/>
                </a:lnTo>
                <a:lnTo>
                  <a:pt x="0" y="0"/>
                </a:lnTo>
                <a:close/>
              </a:path>
              <a:path w="43815" h="43814">
                <a:moveTo>
                  <a:pt x="43595" y="0"/>
                </a:moveTo>
                <a:lnTo>
                  <a:pt x="21797" y="21798"/>
                </a:lnTo>
                <a:lnTo>
                  <a:pt x="32696" y="21798"/>
                </a:lnTo>
                <a:lnTo>
                  <a:pt x="435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30835" y="2570417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21797" y="0"/>
                </a:moveTo>
                <a:lnTo>
                  <a:pt x="0" y="43595"/>
                </a:lnTo>
                <a:lnTo>
                  <a:pt x="21797" y="21797"/>
                </a:lnTo>
                <a:lnTo>
                  <a:pt x="32696" y="21797"/>
                </a:lnTo>
                <a:lnTo>
                  <a:pt x="21797" y="0"/>
                </a:lnTo>
                <a:close/>
              </a:path>
              <a:path w="43815" h="43814">
                <a:moveTo>
                  <a:pt x="32696" y="21797"/>
                </a:moveTo>
                <a:lnTo>
                  <a:pt x="21797" y="21797"/>
                </a:lnTo>
                <a:lnTo>
                  <a:pt x="43595" y="43595"/>
                </a:lnTo>
                <a:lnTo>
                  <a:pt x="32696" y="217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98430" y="2903309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0" y="0"/>
                </a:moveTo>
                <a:lnTo>
                  <a:pt x="21797" y="43595"/>
                </a:lnTo>
                <a:lnTo>
                  <a:pt x="32696" y="21797"/>
                </a:lnTo>
                <a:lnTo>
                  <a:pt x="21797" y="21797"/>
                </a:lnTo>
                <a:lnTo>
                  <a:pt x="0" y="0"/>
                </a:lnTo>
                <a:close/>
              </a:path>
              <a:path w="43815" h="43814">
                <a:moveTo>
                  <a:pt x="43595" y="0"/>
                </a:moveTo>
                <a:lnTo>
                  <a:pt x="21797" y="21797"/>
                </a:lnTo>
                <a:lnTo>
                  <a:pt x="32696" y="21797"/>
                </a:lnTo>
                <a:lnTo>
                  <a:pt x="435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98430" y="2018178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21797" y="0"/>
                </a:moveTo>
                <a:lnTo>
                  <a:pt x="0" y="43595"/>
                </a:lnTo>
                <a:lnTo>
                  <a:pt x="21797" y="21797"/>
                </a:lnTo>
                <a:lnTo>
                  <a:pt x="32696" y="21797"/>
                </a:lnTo>
                <a:lnTo>
                  <a:pt x="21797" y="0"/>
                </a:lnTo>
                <a:close/>
              </a:path>
              <a:path w="43815" h="43814">
                <a:moveTo>
                  <a:pt x="32696" y="21797"/>
                </a:moveTo>
                <a:lnTo>
                  <a:pt x="21797" y="21797"/>
                </a:lnTo>
                <a:lnTo>
                  <a:pt x="43595" y="43595"/>
                </a:lnTo>
                <a:lnTo>
                  <a:pt x="32696" y="217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742275" y="1584283"/>
            <a:ext cx="48895" cy="40640"/>
          </a:xfrm>
          <a:custGeom>
            <a:avLst/>
            <a:gdLst/>
            <a:ahLst/>
            <a:cxnLst/>
            <a:rect l="l" t="t" r="r" b="b"/>
            <a:pathLst>
              <a:path w="48894" h="40640">
                <a:moveTo>
                  <a:pt x="21195" y="0"/>
                </a:moveTo>
                <a:lnTo>
                  <a:pt x="29646" y="29646"/>
                </a:lnTo>
                <a:lnTo>
                  <a:pt x="0" y="38096"/>
                </a:lnTo>
                <a:lnTo>
                  <a:pt x="48694" y="40243"/>
                </a:lnTo>
                <a:lnTo>
                  <a:pt x="211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188977" y="2079584"/>
            <a:ext cx="41910" cy="48895"/>
          </a:xfrm>
          <a:custGeom>
            <a:avLst/>
            <a:gdLst/>
            <a:ahLst/>
            <a:cxnLst/>
            <a:rect l="l" t="t" r="r" b="b"/>
            <a:pathLst>
              <a:path w="41910" h="48894">
                <a:moveTo>
                  <a:pt x="0" y="0"/>
                </a:moveTo>
                <a:lnTo>
                  <a:pt x="4380" y="48544"/>
                </a:lnTo>
                <a:lnTo>
                  <a:pt x="11461" y="18541"/>
                </a:lnTo>
                <a:lnTo>
                  <a:pt x="30006" y="18541"/>
                </a:lnTo>
                <a:lnTo>
                  <a:pt x="0" y="0"/>
                </a:lnTo>
                <a:close/>
              </a:path>
              <a:path w="41910" h="48894">
                <a:moveTo>
                  <a:pt x="30006" y="18541"/>
                </a:moveTo>
                <a:lnTo>
                  <a:pt x="11461" y="18541"/>
                </a:lnTo>
                <a:lnTo>
                  <a:pt x="41464" y="25621"/>
                </a:lnTo>
                <a:lnTo>
                  <a:pt x="30006" y="185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290928" y="3058711"/>
            <a:ext cx="9398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 Unicode"/>
                <a:cs typeface="Lucida Sans Unicode"/>
              </a:rPr>
              <a:t>X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30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88965" y="1914888"/>
            <a:ext cx="154305" cy="93345"/>
          </a:xfrm>
          <a:prstGeom prst="rect">
            <a:avLst/>
          </a:prstGeom>
        </p:spPr>
        <p:txBody>
          <a:bodyPr vert="vert270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850" dirty="0">
                <a:latin typeface="Lucida Sans Unicode"/>
                <a:cs typeface="Lucida Sans Unicode"/>
              </a:rPr>
              <a:t>Y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59728" y="2321220"/>
            <a:ext cx="681355" cy="5200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 Unicode"/>
                <a:cs typeface="Lucida Sans Unicode"/>
              </a:rPr>
              <a:t>β</a:t>
            </a:r>
            <a:r>
              <a:rPr sz="500" spc="5" dirty="0">
                <a:latin typeface="Lucida Sans Unicode"/>
                <a:cs typeface="Lucida Sans Unicode"/>
              </a:rPr>
              <a:t>0</a:t>
            </a:r>
            <a:r>
              <a:rPr sz="850" spc="5" dirty="0">
                <a:latin typeface="Lucida Sans Unicode"/>
                <a:cs typeface="Lucida Sans Unicode"/>
              </a:rPr>
              <a:t>+β</a:t>
            </a:r>
            <a:r>
              <a:rPr sz="500" spc="5" dirty="0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690"/>
              </a:spcBef>
            </a:pPr>
            <a:r>
              <a:rPr sz="850" dirty="0">
                <a:latin typeface="Lucida Sans Unicode"/>
                <a:cs typeface="Lucida Sans Unicode"/>
              </a:rPr>
              <a:t>β</a:t>
            </a:r>
            <a:r>
              <a:rPr sz="500" spc="5" dirty="0">
                <a:latin typeface="Lucida Sans Unicode"/>
                <a:cs typeface="Lucida Sans Unicode"/>
              </a:rPr>
              <a:t>0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597033" y="1013353"/>
            <a:ext cx="28194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 Unicode"/>
                <a:cs typeface="Lucida Sans Unicode"/>
              </a:rPr>
              <a:t>D</a:t>
            </a:r>
            <a:r>
              <a:rPr sz="500" dirty="0">
                <a:latin typeface="Lucida Sans Unicode"/>
                <a:cs typeface="Lucida Sans Unicode"/>
              </a:rPr>
              <a:t>i</a:t>
            </a:r>
            <a:r>
              <a:rPr sz="850" spc="5" dirty="0">
                <a:latin typeface="Lucida Sans Unicode"/>
                <a:cs typeface="Lucida Sans Unicode"/>
              </a:rPr>
              <a:t>=1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676022" y="1678185"/>
            <a:ext cx="869315" cy="5454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6705">
              <a:lnSpc>
                <a:spcPct val="100000"/>
              </a:lnSpc>
              <a:spcBef>
                <a:spcPts val="105"/>
              </a:spcBef>
            </a:pPr>
            <a:r>
              <a:rPr sz="850" dirty="0">
                <a:latin typeface="Lucida Sans Unicode"/>
                <a:cs typeface="Lucida Sans Unicode"/>
              </a:rPr>
              <a:t>Slope </a:t>
            </a:r>
            <a:r>
              <a:rPr sz="850" spc="5" dirty="0">
                <a:latin typeface="Lucida Sans Unicode"/>
                <a:cs typeface="Lucida Sans Unicode"/>
              </a:rPr>
              <a:t>=</a:t>
            </a:r>
            <a:r>
              <a:rPr sz="850" spc="-60" dirty="0">
                <a:latin typeface="Lucida Sans Unicode"/>
                <a:cs typeface="Lucida Sans Unicode"/>
              </a:rPr>
              <a:t> </a:t>
            </a:r>
            <a:r>
              <a:rPr sz="850" dirty="0">
                <a:latin typeface="Lucida Sans Unicode"/>
                <a:cs typeface="Lucida Sans Unicode"/>
              </a:rPr>
              <a:t>β</a:t>
            </a:r>
            <a:r>
              <a:rPr sz="500" dirty="0"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95"/>
              </a:spcBef>
            </a:pPr>
            <a:r>
              <a:rPr sz="850" spc="5" dirty="0">
                <a:latin typeface="Lucida Sans Unicode"/>
                <a:cs typeface="Lucida Sans Unicode"/>
              </a:rPr>
              <a:t>D</a:t>
            </a:r>
            <a:r>
              <a:rPr sz="500" spc="5" dirty="0">
                <a:latin typeface="Lucida Sans Unicode"/>
                <a:cs typeface="Lucida Sans Unicode"/>
              </a:rPr>
              <a:t>i</a:t>
            </a:r>
            <a:r>
              <a:rPr sz="850" spc="5" dirty="0">
                <a:latin typeface="Lucida Sans Unicode"/>
                <a:cs typeface="Lucida Sans Unicode"/>
              </a:rPr>
              <a:t>=0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09093" y="973391"/>
            <a:ext cx="574675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dirty="0">
                <a:latin typeface="Lucida Sans Unicode"/>
                <a:cs typeface="Lucida Sans Unicode"/>
              </a:rPr>
              <a:t>Slope </a:t>
            </a:r>
            <a:r>
              <a:rPr sz="850" spc="5" dirty="0">
                <a:latin typeface="Lucida Sans Unicode"/>
                <a:cs typeface="Lucida Sans Unicode"/>
              </a:rPr>
              <a:t>=</a:t>
            </a:r>
            <a:r>
              <a:rPr sz="850" spc="-60" dirty="0">
                <a:latin typeface="Lucida Sans Unicode"/>
                <a:cs typeface="Lucida Sans Unicode"/>
              </a:rPr>
              <a:t> </a:t>
            </a:r>
            <a:r>
              <a:rPr sz="850" dirty="0">
                <a:latin typeface="Lucida Sans Unicode"/>
                <a:cs typeface="Lucida Sans Unicode"/>
              </a:rPr>
              <a:t>β</a:t>
            </a:r>
            <a:r>
              <a:rPr sz="500" dirty="0"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31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791602"/>
            <a:ext cx="257683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Estimating the determinants of</a:t>
            </a:r>
            <a:r>
              <a:rPr sz="1100" spc="1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wages: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38289" y="2161907"/>
            <a:ext cx="3827145" cy="75527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</a:pPr>
            <a:endParaRPr lang="en-US" sz="1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198755" marR="431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Interpretation </a:t>
            </a:r>
            <a:r>
              <a:rPr sz="1100" spc="-5" dirty="0">
                <a:latin typeface="Book Antiqua"/>
                <a:cs typeface="Book Antiqua"/>
              </a:rPr>
              <a:t>of the </a:t>
            </a:r>
            <a:r>
              <a:rPr sz="1100" spc="-10" dirty="0">
                <a:latin typeface="Book Antiqua"/>
                <a:cs typeface="Book Antiqua"/>
              </a:rPr>
              <a:t>dummy </a:t>
            </a:r>
            <a:r>
              <a:rPr sz="1100" spc="-5" dirty="0">
                <a:latin typeface="Book Antiqua"/>
                <a:cs typeface="Book Antiqua"/>
              </a:rPr>
              <a:t>variable </a:t>
            </a:r>
            <a:r>
              <a:rPr sz="1100" i="1" spc="-10" dirty="0">
                <a:latin typeface="Book Antiqua"/>
                <a:cs typeface="Book Antiqua"/>
              </a:rPr>
              <a:t>M</a:t>
            </a:r>
            <a:r>
              <a:rPr sz="1100" spc="-10" dirty="0">
                <a:latin typeface="Book Antiqua"/>
                <a:cs typeface="Book Antiqua"/>
              </a:rPr>
              <a:t>: men </a:t>
            </a:r>
            <a:r>
              <a:rPr sz="1100" spc="-5" dirty="0">
                <a:latin typeface="Book Antiqua"/>
                <a:cs typeface="Book Antiqua"/>
              </a:rPr>
              <a:t>earn </a:t>
            </a:r>
            <a:r>
              <a:rPr sz="1100" spc="-10" dirty="0">
                <a:latin typeface="Book Antiqua"/>
                <a:cs typeface="Book Antiqua"/>
              </a:rPr>
              <a:t>on  </a:t>
            </a:r>
            <a:r>
              <a:rPr sz="1100" spc="-5" dirty="0">
                <a:latin typeface="Book Antiqua"/>
                <a:cs typeface="Book Antiqua"/>
              </a:rPr>
              <a:t>average $2.156 per hour </a:t>
            </a:r>
            <a:r>
              <a:rPr sz="1100" spc="-15" dirty="0">
                <a:latin typeface="Book Antiqua"/>
                <a:cs typeface="Book Antiqua"/>
              </a:rPr>
              <a:t>more </a:t>
            </a:r>
            <a:r>
              <a:rPr sz="1100" spc="-5" dirty="0">
                <a:latin typeface="Book Antiqua"/>
                <a:cs typeface="Book Antiqua"/>
              </a:rPr>
              <a:t>than </a:t>
            </a:r>
            <a:r>
              <a:rPr sz="1100" spc="-10" dirty="0">
                <a:latin typeface="Book Antiqua"/>
                <a:cs typeface="Book Antiqua"/>
              </a:rPr>
              <a:t>women, </a:t>
            </a:r>
            <a:r>
              <a:rPr sz="1100" spc="-5" dirty="0">
                <a:latin typeface="Book Antiqua"/>
                <a:cs typeface="Book Antiqua"/>
              </a:rPr>
              <a:t>ceteris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paribus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0CF61130-D0B8-4DF3-BA30-4EA75879CA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716" y="1074154"/>
            <a:ext cx="4075610" cy="1403225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2280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S</a:t>
            </a:r>
            <a:r>
              <a:rPr spc="55" dirty="0"/>
              <a:t>LOPE</a:t>
            </a:r>
            <a:r>
              <a:rPr spc="90" dirty="0"/>
              <a:t> </a:t>
            </a:r>
            <a:r>
              <a:rPr spc="50" dirty="0"/>
              <a:t>DUMMY</a:t>
            </a:r>
            <a:endParaRPr sz="140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32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3689" y="568031"/>
            <a:ext cx="3810000" cy="76898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778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a </a:t>
            </a:r>
            <a:r>
              <a:rPr sz="1100" spc="-10" dirty="0">
                <a:latin typeface="Book Antiqua"/>
                <a:cs typeface="Book Antiqua"/>
              </a:rPr>
              <a:t>dummy </a:t>
            </a:r>
            <a:r>
              <a:rPr sz="1100" spc="-5" dirty="0">
                <a:latin typeface="Book Antiqua"/>
                <a:cs typeface="Book Antiqua"/>
              </a:rPr>
              <a:t>variable is interacted with another variable (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100" spc="-5" dirty="0">
                <a:latin typeface="Book Antiqua"/>
                <a:cs typeface="Book Antiqua"/>
              </a:rPr>
              <a:t>),  it is a slope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Book Antiqua"/>
                <a:cs typeface="Book Antiqua"/>
              </a:rPr>
              <a:t>dummy.</a:t>
            </a:r>
            <a:endParaRPr sz="1100">
              <a:latin typeface="Book Antiqua"/>
              <a:cs typeface="Book Antiqua"/>
            </a:endParaRPr>
          </a:p>
          <a:p>
            <a:pPr marL="173355" marR="89535" indent="-148590">
              <a:lnSpc>
                <a:spcPct val="102600"/>
              </a:lnSpc>
              <a:spcBef>
                <a:spcPts val="48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It changes the </a:t>
            </a:r>
            <a:r>
              <a:rPr sz="1100" spc="-10" dirty="0">
                <a:latin typeface="Book Antiqua"/>
                <a:cs typeface="Book Antiqua"/>
              </a:rPr>
              <a:t>relationship </a:t>
            </a:r>
            <a:r>
              <a:rPr sz="1100" spc="-5" dirty="0">
                <a:latin typeface="Book Antiqua"/>
                <a:cs typeface="Book Antiqua"/>
              </a:rPr>
              <a:t>between </a:t>
            </a:r>
            <a:r>
              <a:rPr sz="1100" i="1" spc="-5" dirty="0">
                <a:latin typeface="Book Antiqua"/>
                <a:cs typeface="Book Antiqua"/>
              </a:rPr>
              <a:t>x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i="1" spc="-5" dirty="0">
                <a:latin typeface="Book Antiqua"/>
                <a:cs typeface="Book Antiqua"/>
              </a:rPr>
              <a:t>y </a:t>
            </a:r>
            <a:r>
              <a:rPr sz="1100" spc="-5" dirty="0">
                <a:latin typeface="Book Antiqua"/>
                <a:cs typeface="Book Antiqua"/>
              </a:rPr>
              <a:t>for a subset of  data </a:t>
            </a:r>
            <a:r>
              <a:rPr sz="1100" spc="-10" dirty="0">
                <a:latin typeface="Book Antiqua"/>
                <a:cs typeface="Book Antiqua"/>
              </a:rPr>
              <a:t>defined by </a:t>
            </a:r>
            <a:r>
              <a:rPr sz="1100" spc="-5" dirty="0">
                <a:latin typeface="Book Antiqua"/>
                <a:cs typeface="Book Antiqua"/>
              </a:rPr>
              <a:t>a </a:t>
            </a:r>
            <a:r>
              <a:rPr sz="1100" spc="-10" dirty="0">
                <a:latin typeface="Book Antiqua"/>
                <a:cs typeface="Book Antiqua"/>
              </a:rPr>
              <a:t>dummy </a:t>
            </a:r>
            <a:r>
              <a:rPr sz="1100" spc="-5" dirty="0">
                <a:latin typeface="Book Antiqua"/>
                <a:cs typeface="Book Antiqua"/>
              </a:rPr>
              <a:t>variable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condition: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8289" y="2303879"/>
            <a:ext cx="3249930" cy="725805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71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lang="en-US" sz="1100" spc="-170" dirty="0">
                <a:latin typeface="Book Antiqua"/>
                <a:cs typeface="Book Antiqua"/>
              </a:rPr>
              <a:t>     </a:t>
            </a:r>
            <a:r>
              <a:rPr sz="1100" spc="-5" dirty="0">
                <a:latin typeface="Book Antiqua"/>
                <a:cs typeface="Book Antiqua"/>
              </a:rPr>
              <a:t>have</a:t>
            </a:r>
            <a:endParaRPr sz="1100" dirty="0">
              <a:latin typeface="Book Antiqua"/>
              <a:cs typeface="Book Antiqua"/>
            </a:endParaRPr>
          </a:p>
          <a:p>
            <a:pPr marL="847090">
              <a:lnSpc>
                <a:spcPct val="100000"/>
              </a:lnSpc>
              <a:spcBef>
                <a:spcPts val="610"/>
              </a:spcBef>
              <a:tabLst>
                <a:tab pos="1077595" algn="l"/>
              </a:tabLst>
            </a:pP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	</a:t>
            </a:r>
            <a:r>
              <a:rPr sz="1100" spc="110" dirty="0">
                <a:latin typeface="Garamond"/>
                <a:cs typeface="Garamond"/>
              </a:rPr>
              <a:t>= 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spc="20" dirty="0">
                <a:latin typeface="Garamond"/>
                <a:cs typeface="Garamond"/>
              </a:rPr>
              <a:t>(</a:t>
            </a:r>
            <a:r>
              <a:rPr sz="1100" i="1" spc="20" dirty="0">
                <a:latin typeface="Century Gothic"/>
                <a:cs typeface="Century Gothic"/>
              </a:rPr>
              <a:t>β</a:t>
            </a:r>
            <a:r>
              <a:rPr sz="1200" spc="30" baseline="-13888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15" dirty="0">
                <a:latin typeface="Century Gothic"/>
                <a:cs typeface="Century Gothic"/>
              </a:rPr>
              <a:t>β</a:t>
            </a:r>
            <a:r>
              <a:rPr sz="1200" spc="22" baseline="-10416" dirty="0">
                <a:latin typeface="Book Antiqua"/>
                <a:cs typeface="Book Antiqua"/>
              </a:rPr>
              <a:t>2</a:t>
            </a:r>
            <a:r>
              <a:rPr sz="1100" spc="15" dirty="0">
                <a:latin typeface="Garamond"/>
                <a:cs typeface="Garamond"/>
              </a:rPr>
              <a:t>)</a:t>
            </a:r>
            <a:r>
              <a:rPr sz="1100" i="1" spc="15" dirty="0">
                <a:latin typeface="Book Antiqua"/>
                <a:cs typeface="Book Antiqua"/>
              </a:rPr>
              <a:t>x</a:t>
            </a:r>
            <a:r>
              <a:rPr sz="1200" i="1" spc="22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   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5" dirty="0">
                <a:latin typeface="Book Antiqua"/>
                <a:cs typeface="Book Antiqua"/>
              </a:rPr>
              <a:t>D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i="1" spc="284" baseline="-13888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-20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1</a:t>
            </a:r>
            <a:endParaRPr sz="1100" dirty="0">
              <a:latin typeface="Book Antiqua"/>
              <a:cs typeface="Book Antiqua"/>
            </a:endParaRPr>
          </a:p>
          <a:p>
            <a:pPr marL="847090">
              <a:lnSpc>
                <a:spcPct val="100000"/>
              </a:lnSpc>
              <a:spcBef>
                <a:spcPts val="334"/>
              </a:spcBef>
              <a:tabLst>
                <a:tab pos="1077595" algn="l"/>
                <a:tab pos="1824355" algn="l"/>
                <a:tab pos="2301875" algn="l"/>
              </a:tabLst>
            </a:pP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	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340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</a:t>
            </a:r>
            <a:r>
              <a:rPr sz="1200" spc="142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	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	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  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5" dirty="0">
                <a:latin typeface="Book Antiqua"/>
                <a:cs typeface="Book Antiqua"/>
              </a:rPr>
              <a:t>D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160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0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DCC90DE-5B7A-43E4-B104-EDEE162124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372" y="1299040"/>
            <a:ext cx="4297121" cy="104281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12280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>
                <a:latin typeface="Book Antiqua"/>
                <a:cs typeface="Book Antiqua"/>
              </a:rPr>
              <a:t>S</a:t>
            </a:r>
            <a:r>
              <a:rPr sz="1150" spc="55" dirty="0">
                <a:latin typeface="Book Antiqua"/>
                <a:cs typeface="Book Antiqua"/>
              </a:rPr>
              <a:t>LOPE</a:t>
            </a:r>
            <a:r>
              <a:rPr sz="1150" spc="90" dirty="0">
                <a:latin typeface="Book Antiqua"/>
                <a:cs typeface="Book Antiqua"/>
              </a:rPr>
              <a:t> </a:t>
            </a:r>
            <a:r>
              <a:rPr sz="1150" spc="50" dirty="0">
                <a:latin typeface="Book Antiqua"/>
                <a:cs typeface="Book Antiqua"/>
              </a:rPr>
              <a:t>DUMMY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0157" y="2953340"/>
            <a:ext cx="3919854" cy="0"/>
          </a:xfrm>
          <a:custGeom>
            <a:avLst/>
            <a:gdLst/>
            <a:ahLst/>
            <a:cxnLst/>
            <a:rect l="l" t="t" r="r" b="b"/>
            <a:pathLst>
              <a:path w="3919854">
                <a:moveTo>
                  <a:pt x="0" y="0"/>
                </a:moveTo>
                <a:lnTo>
                  <a:pt x="3919602" y="0"/>
                </a:lnTo>
              </a:path>
            </a:pathLst>
          </a:custGeom>
          <a:ln w="36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88403" y="777377"/>
            <a:ext cx="0" cy="2368550"/>
          </a:xfrm>
          <a:custGeom>
            <a:avLst/>
            <a:gdLst/>
            <a:ahLst/>
            <a:cxnLst/>
            <a:rect l="l" t="t" r="r" b="b"/>
            <a:pathLst>
              <a:path h="2368550">
                <a:moveTo>
                  <a:pt x="0" y="2368327"/>
                </a:moveTo>
                <a:lnTo>
                  <a:pt x="0" y="0"/>
                </a:lnTo>
              </a:path>
            </a:pathLst>
          </a:custGeom>
          <a:ln w="36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90022" y="1373452"/>
            <a:ext cx="2433955" cy="1198880"/>
          </a:xfrm>
          <a:custGeom>
            <a:avLst/>
            <a:gdLst/>
            <a:ahLst/>
            <a:cxnLst/>
            <a:rect l="l" t="t" r="r" b="b"/>
            <a:pathLst>
              <a:path w="2433954" h="1198880">
                <a:moveTo>
                  <a:pt x="0" y="1198469"/>
                </a:moveTo>
                <a:lnTo>
                  <a:pt x="2433795" y="0"/>
                </a:lnTo>
              </a:path>
            </a:pathLst>
          </a:custGeom>
          <a:ln w="108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56032" y="2597592"/>
            <a:ext cx="0" cy="332105"/>
          </a:xfrm>
          <a:custGeom>
            <a:avLst/>
            <a:gdLst/>
            <a:ahLst/>
            <a:cxnLst/>
            <a:rect l="l" t="t" r="r" b="b"/>
            <a:pathLst>
              <a:path h="332105">
                <a:moveTo>
                  <a:pt x="0" y="331688"/>
                </a:moveTo>
                <a:lnTo>
                  <a:pt x="0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90022" y="819212"/>
            <a:ext cx="2436495" cy="1753235"/>
          </a:xfrm>
          <a:custGeom>
            <a:avLst/>
            <a:gdLst/>
            <a:ahLst/>
            <a:cxnLst/>
            <a:rect l="l" t="t" r="r" b="b"/>
            <a:pathLst>
              <a:path w="2436495" h="1753235">
                <a:moveTo>
                  <a:pt x="0" y="1752709"/>
                </a:moveTo>
                <a:lnTo>
                  <a:pt x="2436477" y="0"/>
                </a:lnTo>
              </a:path>
            </a:pathLst>
          </a:custGeom>
          <a:ln w="108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26531" y="1555089"/>
            <a:ext cx="184150" cy="506095"/>
          </a:xfrm>
          <a:custGeom>
            <a:avLst/>
            <a:gdLst/>
            <a:ahLst/>
            <a:cxnLst/>
            <a:rect l="l" t="t" r="r" b="b"/>
            <a:pathLst>
              <a:path w="184150" h="506094">
                <a:moveTo>
                  <a:pt x="11672" y="0"/>
                </a:moveTo>
                <a:lnTo>
                  <a:pt x="4575" y="57992"/>
                </a:lnTo>
                <a:lnTo>
                  <a:pt x="684" y="112715"/>
                </a:lnTo>
                <a:lnTo>
                  <a:pt x="0" y="164168"/>
                </a:lnTo>
                <a:lnTo>
                  <a:pt x="2521" y="212352"/>
                </a:lnTo>
                <a:lnTo>
                  <a:pt x="8250" y="257265"/>
                </a:lnTo>
                <a:lnTo>
                  <a:pt x="17184" y="298909"/>
                </a:lnTo>
                <a:lnTo>
                  <a:pt x="29325" y="337283"/>
                </a:lnTo>
                <a:lnTo>
                  <a:pt x="49656" y="381834"/>
                </a:lnTo>
                <a:lnTo>
                  <a:pt x="75292" y="420975"/>
                </a:lnTo>
                <a:lnTo>
                  <a:pt x="106232" y="454707"/>
                </a:lnTo>
                <a:lnTo>
                  <a:pt x="142477" y="483029"/>
                </a:lnTo>
                <a:lnTo>
                  <a:pt x="184027" y="505941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79752" y="2232570"/>
            <a:ext cx="824230" cy="199390"/>
          </a:xfrm>
          <a:custGeom>
            <a:avLst/>
            <a:gdLst/>
            <a:ahLst/>
            <a:cxnLst/>
            <a:rect l="l" t="t" r="r" b="b"/>
            <a:pathLst>
              <a:path w="824230" h="199389">
                <a:moveTo>
                  <a:pt x="823749" y="92054"/>
                </a:moveTo>
                <a:lnTo>
                  <a:pt x="773950" y="116408"/>
                </a:lnTo>
                <a:lnTo>
                  <a:pt x="724979" y="137631"/>
                </a:lnTo>
                <a:lnTo>
                  <a:pt x="676837" y="155723"/>
                </a:lnTo>
                <a:lnTo>
                  <a:pt x="629523" y="170684"/>
                </a:lnTo>
                <a:lnTo>
                  <a:pt x="583038" y="182514"/>
                </a:lnTo>
                <a:lnTo>
                  <a:pt x="537382" y="191213"/>
                </a:lnTo>
                <a:lnTo>
                  <a:pt x="492555" y="196781"/>
                </a:lnTo>
                <a:lnTo>
                  <a:pt x="448556" y="199218"/>
                </a:lnTo>
                <a:lnTo>
                  <a:pt x="405386" y="198524"/>
                </a:lnTo>
                <a:lnTo>
                  <a:pt x="363044" y="194699"/>
                </a:lnTo>
                <a:lnTo>
                  <a:pt x="313520" y="186019"/>
                </a:lnTo>
                <a:lnTo>
                  <a:pt x="265180" y="172865"/>
                </a:lnTo>
                <a:lnTo>
                  <a:pt x="218023" y="155238"/>
                </a:lnTo>
                <a:lnTo>
                  <a:pt x="172051" y="133137"/>
                </a:lnTo>
                <a:lnTo>
                  <a:pt x="127262" y="106563"/>
                </a:lnTo>
                <a:lnTo>
                  <a:pt x="83657" y="75515"/>
                </a:lnTo>
                <a:lnTo>
                  <a:pt x="41237" y="39994"/>
                </a:lnTo>
                <a:lnTo>
                  <a:pt x="0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4235" y="2907368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0" y="0"/>
                </a:moveTo>
                <a:lnTo>
                  <a:pt x="21797" y="43595"/>
                </a:lnTo>
                <a:lnTo>
                  <a:pt x="32696" y="21797"/>
                </a:lnTo>
                <a:lnTo>
                  <a:pt x="21797" y="21797"/>
                </a:lnTo>
                <a:lnTo>
                  <a:pt x="0" y="0"/>
                </a:lnTo>
                <a:close/>
              </a:path>
              <a:path w="43815" h="43814">
                <a:moveTo>
                  <a:pt x="43595" y="0"/>
                </a:moveTo>
                <a:lnTo>
                  <a:pt x="21797" y="21797"/>
                </a:lnTo>
                <a:lnTo>
                  <a:pt x="32696" y="21797"/>
                </a:lnTo>
                <a:lnTo>
                  <a:pt x="435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34235" y="2575909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21797" y="0"/>
                </a:moveTo>
                <a:lnTo>
                  <a:pt x="0" y="43595"/>
                </a:lnTo>
                <a:lnTo>
                  <a:pt x="21797" y="21797"/>
                </a:lnTo>
                <a:lnTo>
                  <a:pt x="32696" y="21797"/>
                </a:lnTo>
                <a:lnTo>
                  <a:pt x="21797" y="0"/>
                </a:lnTo>
                <a:close/>
              </a:path>
              <a:path w="43815" h="43814">
                <a:moveTo>
                  <a:pt x="32696" y="21797"/>
                </a:moveTo>
                <a:lnTo>
                  <a:pt x="21797" y="21797"/>
                </a:lnTo>
                <a:lnTo>
                  <a:pt x="43595" y="43595"/>
                </a:lnTo>
                <a:lnTo>
                  <a:pt x="32696" y="217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581990" y="2032486"/>
            <a:ext cx="48895" cy="40640"/>
          </a:xfrm>
          <a:custGeom>
            <a:avLst/>
            <a:gdLst/>
            <a:ahLst/>
            <a:cxnLst/>
            <a:rect l="l" t="t" r="r" b="b"/>
            <a:pathLst>
              <a:path w="48894" h="40639">
                <a:moveTo>
                  <a:pt x="16847" y="0"/>
                </a:moveTo>
                <a:lnTo>
                  <a:pt x="28527" y="28528"/>
                </a:lnTo>
                <a:lnTo>
                  <a:pt x="0" y="40208"/>
                </a:lnTo>
                <a:lnTo>
                  <a:pt x="48632" y="36951"/>
                </a:lnTo>
                <a:lnTo>
                  <a:pt x="1684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964954" y="2216813"/>
            <a:ext cx="46355" cy="46990"/>
          </a:xfrm>
          <a:custGeom>
            <a:avLst/>
            <a:gdLst/>
            <a:ahLst/>
            <a:cxnLst/>
            <a:rect l="l" t="t" r="r" b="b"/>
            <a:pathLst>
              <a:path w="46355" h="46989">
                <a:moveTo>
                  <a:pt x="0" y="0"/>
                </a:moveTo>
                <a:lnTo>
                  <a:pt x="13954" y="46700"/>
                </a:lnTo>
                <a:lnTo>
                  <a:pt x="14922" y="15889"/>
                </a:lnTo>
                <a:lnTo>
                  <a:pt x="43108" y="15889"/>
                </a:lnTo>
                <a:lnTo>
                  <a:pt x="0" y="0"/>
                </a:lnTo>
                <a:close/>
              </a:path>
              <a:path w="46355" h="46989">
                <a:moveTo>
                  <a:pt x="43108" y="15889"/>
                </a:moveTo>
                <a:lnTo>
                  <a:pt x="14922" y="15889"/>
                </a:lnTo>
                <a:lnTo>
                  <a:pt x="45733" y="16856"/>
                </a:lnTo>
                <a:lnTo>
                  <a:pt x="43108" y="158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290928" y="3058711"/>
            <a:ext cx="9398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 Unicode"/>
                <a:cs typeface="Lucida Sans Unicode"/>
              </a:rPr>
              <a:t>X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33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88965" y="1914888"/>
            <a:ext cx="154305" cy="93345"/>
          </a:xfrm>
          <a:prstGeom prst="rect">
            <a:avLst/>
          </a:prstGeom>
        </p:spPr>
        <p:txBody>
          <a:bodyPr vert="vert270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850" dirty="0">
                <a:latin typeface="Lucida Sans Unicode"/>
                <a:cs typeface="Lucida Sans Unicode"/>
              </a:rPr>
              <a:t>Y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99504" y="2684516"/>
            <a:ext cx="132715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dirty="0">
                <a:latin typeface="Lucida Sans Unicode"/>
                <a:cs typeface="Lucida Sans Unicode"/>
              </a:rPr>
              <a:t>β</a:t>
            </a:r>
            <a:r>
              <a:rPr sz="500" spc="5" dirty="0">
                <a:latin typeface="Lucida Sans Unicode"/>
                <a:cs typeface="Lucida Sans Unicode"/>
              </a:rPr>
              <a:t>0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686921" y="2179534"/>
            <a:ext cx="28194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 Unicode"/>
                <a:cs typeface="Lucida Sans Unicode"/>
              </a:rPr>
              <a:t>D</a:t>
            </a:r>
            <a:r>
              <a:rPr sz="500" dirty="0">
                <a:latin typeface="Lucida Sans Unicode"/>
                <a:cs typeface="Lucida Sans Unicode"/>
              </a:rPr>
              <a:t>i</a:t>
            </a:r>
            <a:r>
              <a:rPr sz="850" spc="5" dirty="0">
                <a:latin typeface="Lucida Sans Unicode"/>
                <a:cs typeface="Lucida Sans Unicode"/>
              </a:rPr>
              <a:t>=0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28193" y="1133241"/>
            <a:ext cx="2239010" cy="701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31520">
              <a:lnSpc>
                <a:spcPct val="100000"/>
              </a:lnSpc>
              <a:spcBef>
                <a:spcPts val="105"/>
              </a:spcBef>
            </a:pPr>
            <a:r>
              <a:rPr sz="850" dirty="0">
                <a:latin typeface="Lucida Sans Unicode"/>
                <a:cs typeface="Lucida Sans Unicode"/>
              </a:rPr>
              <a:t>Slope </a:t>
            </a:r>
            <a:r>
              <a:rPr sz="850" spc="5" dirty="0">
                <a:latin typeface="Lucida Sans Unicode"/>
                <a:cs typeface="Lucida Sans Unicode"/>
              </a:rPr>
              <a:t>=</a:t>
            </a:r>
            <a:r>
              <a:rPr sz="850" spc="-10" dirty="0">
                <a:latin typeface="Lucida Sans Unicode"/>
                <a:cs typeface="Lucida Sans Unicode"/>
              </a:rPr>
              <a:t> </a:t>
            </a:r>
            <a:r>
              <a:rPr sz="850" spc="5" dirty="0">
                <a:latin typeface="Lucida Sans Unicode"/>
                <a:cs typeface="Lucida Sans Unicode"/>
              </a:rPr>
              <a:t>β</a:t>
            </a:r>
            <a:r>
              <a:rPr sz="500" spc="5" dirty="0">
                <a:latin typeface="Lucida Sans Unicode"/>
                <a:cs typeface="Lucida Sans Unicode"/>
              </a:rPr>
              <a:t>1</a:t>
            </a:r>
            <a:r>
              <a:rPr sz="850" spc="5" dirty="0">
                <a:latin typeface="Lucida Sans Unicode"/>
                <a:cs typeface="Lucida Sans Unicode"/>
              </a:rPr>
              <a:t>+β</a:t>
            </a:r>
            <a:r>
              <a:rPr sz="500" spc="5" dirty="0"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850" spc="5" dirty="0">
                <a:latin typeface="Lucida Sans Unicode"/>
                <a:cs typeface="Lucida Sans Unicode"/>
              </a:rPr>
              <a:t>D</a:t>
            </a:r>
            <a:r>
              <a:rPr sz="500" spc="5" dirty="0">
                <a:latin typeface="Lucida Sans Unicode"/>
                <a:cs typeface="Lucida Sans Unicode"/>
              </a:rPr>
              <a:t>i</a:t>
            </a:r>
            <a:r>
              <a:rPr sz="850" spc="5" dirty="0">
                <a:latin typeface="Lucida Sans Unicode"/>
                <a:cs typeface="Lucida Sans Unicode"/>
              </a:rPr>
              <a:t>=1</a:t>
            </a:r>
            <a:endParaRPr sz="85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sz="850" dirty="0">
                <a:latin typeface="Lucida Sans Unicode"/>
                <a:cs typeface="Lucida Sans Unicode"/>
              </a:rPr>
              <a:t>Slope </a:t>
            </a:r>
            <a:r>
              <a:rPr sz="850" spc="5" dirty="0">
                <a:latin typeface="Lucida Sans Unicode"/>
                <a:cs typeface="Lucida Sans Unicode"/>
              </a:rPr>
              <a:t>=</a:t>
            </a:r>
            <a:r>
              <a:rPr sz="850" spc="-70" dirty="0">
                <a:latin typeface="Lucida Sans Unicode"/>
                <a:cs typeface="Lucida Sans Unicode"/>
              </a:rPr>
              <a:t> </a:t>
            </a:r>
            <a:r>
              <a:rPr sz="850" dirty="0">
                <a:latin typeface="Lucida Sans Unicode"/>
                <a:cs typeface="Lucida Sans Unicode"/>
              </a:rPr>
              <a:t>β</a:t>
            </a:r>
            <a:r>
              <a:rPr sz="500" dirty="0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34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737945"/>
            <a:ext cx="257683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Estimating the determinants of</a:t>
            </a:r>
            <a:r>
              <a:rPr sz="1100" spc="1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wages: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38289" y="2108262"/>
            <a:ext cx="3695065" cy="92961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</a:pPr>
            <a:endParaRPr lang="en-US" sz="1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198755" marR="431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Interpretation: men </a:t>
            </a:r>
            <a:r>
              <a:rPr sz="1100" spc="-5" dirty="0">
                <a:latin typeface="Book Antiqua"/>
                <a:cs typeface="Book Antiqua"/>
              </a:rPr>
              <a:t>gain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average 17 cents per hour  </a:t>
            </a:r>
            <a:r>
              <a:rPr sz="1100" spc="-15" dirty="0">
                <a:latin typeface="Book Antiqua"/>
                <a:cs typeface="Book Antiqua"/>
              </a:rPr>
              <a:t>more </a:t>
            </a:r>
            <a:r>
              <a:rPr sz="1100" spc="-5" dirty="0">
                <a:latin typeface="Book Antiqua"/>
                <a:cs typeface="Book Antiqua"/>
              </a:rPr>
              <a:t>than </a:t>
            </a:r>
            <a:r>
              <a:rPr sz="1100" spc="-10" dirty="0">
                <a:latin typeface="Book Antiqua"/>
                <a:cs typeface="Book Antiqua"/>
              </a:rPr>
              <a:t>women </a:t>
            </a:r>
            <a:r>
              <a:rPr sz="1100" spc="-5" dirty="0">
                <a:latin typeface="Book Antiqua"/>
                <a:cs typeface="Book Antiqua"/>
              </a:rPr>
              <a:t>for each additional year of education,  ceteris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paribus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469D545-B2AE-4E6A-8962-5B132947F1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76" y="995826"/>
            <a:ext cx="4457123" cy="142035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7260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S</a:t>
            </a:r>
            <a:r>
              <a:rPr spc="55" dirty="0"/>
              <a:t>LOPE </a:t>
            </a:r>
            <a:r>
              <a:rPr spc="40" dirty="0"/>
              <a:t>AND </a:t>
            </a:r>
            <a:r>
              <a:rPr spc="60" dirty="0"/>
              <a:t>INTERCEPT</a:t>
            </a:r>
            <a:r>
              <a:rPr spc="290" dirty="0"/>
              <a:t> </a:t>
            </a:r>
            <a:r>
              <a:rPr spc="55" dirty="0"/>
              <a:t>DUMMIES</a:t>
            </a:r>
            <a:endParaRPr sz="1400"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35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627315"/>
            <a:ext cx="3669029" cy="96266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431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Allow both for </a:t>
            </a:r>
            <a:r>
              <a:rPr sz="1100" spc="-10" dirty="0">
                <a:latin typeface="Book Antiqua"/>
                <a:cs typeface="Book Antiqua"/>
              </a:rPr>
              <a:t>different </a:t>
            </a:r>
            <a:r>
              <a:rPr sz="1100" spc="-5" dirty="0">
                <a:latin typeface="Book Antiqua"/>
                <a:cs typeface="Book Antiqua"/>
              </a:rPr>
              <a:t>slope </a:t>
            </a:r>
            <a:r>
              <a:rPr sz="1100" spc="-10" dirty="0">
                <a:latin typeface="Book Antiqua"/>
                <a:cs typeface="Book Antiqua"/>
              </a:rPr>
              <a:t>and intercept </a:t>
            </a:r>
            <a:r>
              <a:rPr sz="1100" spc="-5" dirty="0">
                <a:latin typeface="Book Antiqua"/>
                <a:cs typeface="Book Antiqua"/>
              </a:rPr>
              <a:t>for </a:t>
            </a:r>
            <a:r>
              <a:rPr sz="1100" spc="-10" dirty="0">
                <a:latin typeface="Book Antiqua"/>
                <a:cs typeface="Book Antiqua"/>
              </a:rPr>
              <a:t>two  </a:t>
            </a:r>
            <a:r>
              <a:rPr sz="1100" spc="-5" dirty="0">
                <a:latin typeface="Book Antiqua"/>
                <a:cs typeface="Book Antiqua"/>
              </a:rPr>
              <a:t>subsets of data distinguished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a qualitative</a:t>
            </a:r>
            <a:r>
              <a:rPr sz="1100" spc="-5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condition: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marL="850900">
              <a:lnSpc>
                <a:spcPct val="100000"/>
              </a:lnSpc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D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β</a:t>
            </a:r>
            <a:r>
              <a:rPr sz="1200" spc="30" baseline="-10416" dirty="0">
                <a:latin typeface="Book Antiqua"/>
                <a:cs typeface="Book Antiqua"/>
              </a:rPr>
              <a:t>3</a:t>
            </a:r>
            <a:r>
              <a:rPr sz="1100" spc="20" dirty="0">
                <a:latin typeface="Garamond"/>
                <a:cs typeface="Garamond"/>
              </a:rPr>
              <a:t>(</a:t>
            </a:r>
            <a:r>
              <a:rPr sz="1100" i="1" spc="20" dirty="0">
                <a:latin typeface="Book Antiqua"/>
                <a:cs typeface="Book Antiqua"/>
              </a:rPr>
              <a:t>x</a:t>
            </a:r>
            <a:r>
              <a:rPr sz="1200" i="1" spc="30" baseline="-13888" dirty="0">
                <a:latin typeface="Book Antiqua"/>
                <a:cs typeface="Book Antiqua"/>
              </a:rPr>
              <a:t>i </a:t>
            </a:r>
            <a:r>
              <a:rPr sz="1100" spc="-395" dirty="0">
                <a:latin typeface="Lucida Sans Unicode"/>
                <a:cs typeface="Lucida Sans Unicode"/>
              </a:rPr>
              <a:t>·</a:t>
            </a:r>
            <a:r>
              <a:rPr sz="1100" spc="-110" dirty="0">
                <a:latin typeface="Lucida Sans Unicode"/>
                <a:cs typeface="Lucida Sans Unicode"/>
              </a:rPr>
              <a:t> </a:t>
            </a:r>
            <a:r>
              <a:rPr sz="1100" i="1" spc="45" dirty="0">
                <a:latin typeface="Book Antiqua"/>
                <a:cs typeface="Book Antiqua"/>
              </a:rPr>
              <a:t>D</a:t>
            </a:r>
            <a:r>
              <a:rPr sz="1200" i="1" spc="67" baseline="-13888" dirty="0">
                <a:latin typeface="Book Antiqua"/>
                <a:cs typeface="Book Antiqua"/>
              </a:rPr>
              <a:t>i</a:t>
            </a:r>
            <a:r>
              <a:rPr sz="1100" spc="45" dirty="0">
                <a:latin typeface="Garamond"/>
                <a:cs typeface="Garamond"/>
              </a:rPr>
              <a:t>)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114" dirty="0">
                <a:latin typeface="Garamond"/>
                <a:cs typeface="Garamond"/>
              </a:rPr>
              <a:t>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 marL="198755">
              <a:lnSpc>
                <a:spcPct val="100000"/>
              </a:lnSpc>
              <a:spcBef>
                <a:spcPts val="685"/>
              </a:spcBef>
            </a:pPr>
            <a:r>
              <a:rPr sz="1100" spc="-10" dirty="0">
                <a:latin typeface="Book Antiqua"/>
                <a:cs typeface="Book Antiqua"/>
              </a:rPr>
              <a:t>where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2180" y="1819921"/>
            <a:ext cx="539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i="1" spc="-5" dirty="0">
                <a:latin typeface="Book Antiqua"/>
                <a:cs typeface="Book Antiqua"/>
              </a:rPr>
              <a:t>i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4395" y="1758605"/>
            <a:ext cx="3143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-10" dirty="0">
                <a:latin typeface="Book Antiqua"/>
                <a:cs typeface="Book Antiqua"/>
              </a:rPr>
              <a:t>D</a:t>
            </a:r>
            <a:r>
              <a:rPr sz="1100" i="1" spc="21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51369" y="1563254"/>
            <a:ext cx="129539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509" dirty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18539" y="1672347"/>
            <a:ext cx="3289300" cy="3638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1 if the </a:t>
            </a:r>
            <a:r>
              <a:rPr sz="1100" i="1" spc="-5" dirty="0">
                <a:latin typeface="Book Antiqua"/>
                <a:cs typeface="Book Antiqua"/>
              </a:rPr>
              <a:t>i</a:t>
            </a:r>
            <a:r>
              <a:rPr sz="1100" spc="-5" dirty="0">
                <a:latin typeface="Book Antiqua"/>
                <a:cs typeface="Book Antiqua"/>
              </a:rPr>
              <a:t>-th observation meets a particular</a:t>
            </a:r>
            <a:r>
              <a:rPr sz="1100" spc="-15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condition</a:t>
            </a:r>
            <a:endParaRPr sz="1100">
              <a:latin typeface="Book Antiqua"/>
              <a:cs typeface="Book Antiqu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Book Antiqua"/>
                <a:cs typeface="Book Antiqua"/>
              </a:rPr>
              <a:t>0</a:t>
            </a:r>
            <a:r>
              <a:rPr sz="1100" spc="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otherwise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8289" y="2224721"/>
            <a:ext cx="3445510" cy="7131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have</a:t>
            </a:r>
            <a:endParaRPr sz="1100">
              <a:latin typeface="Book Antiqua"/>
              <a:cs typeface="Book Antiqua"/>
            </a:endParaRPr>
          </a:p>
          <a:p>
            <a:pPr marL="639445">
              <a:lnSpc>
                <a:spcPct val="100000"/>
              </a:lnSpc>
              <a:spcBef>
                <a:spcPts val="1130"/>
              </a:spcBef>
              <a:tabLst>
                <a:tab pos="869315" algn="l"/>
              </a:tabLst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	</a:t>
            </a:r>
            <a:r>
              <a:rPr sz="1100" spc="110" dirty="0">
                <a:latin typeface="Garamond"/>
                <a:cs typeface="Garamond"/>
              </a:rPr>
              <a:t>=  </a:t>
            </a:r>
            <a:r>
              <a:rPr sz="1100" spc="20" dirty="0">
                <a:latin typeface="Garamond"/>
                <a:cs typeface="Garamond"/>
              </a:rPr>
              <a:t>(</a:t>
            </a:r>
            <a:r>
              <a:rPr sz="1100" i="1" spc="20" dirty="0">
                <a:latin typeface="Century Gothic"/>
                <a:cs typeface="Century Gothic"/>
              </a:rPr>
              <a:t>β</a:t>
            </a:r>
            <a:r>
              <a:rPr sz="1200" spc="30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35" dirty="0">
                <a:latin typeface="Century Gothic"/>
                <a:cs typeface="Century Gothic"/>
              </a:rPr>
              <a:t>β</a:t>
            </a:r>
            <a:r>
              <a:rPr sz="1200" spc="52" baseline="-13888" dirty="0">
                <a:latin typeface="Book Antiqua"/>
                <a:cs typeface="Book Antiqua"/>
              </a:rPr>
              <a:t>1</a:t>
            </a:r>
            <a:r>
              <a:rPr sz="1100" spc="35" dirty="0">
                <a:latin typeface="Garamond"/>
                <a:cs typeface="Garamond"/>
              </a:rPr>
              <a:t>)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spc="20" dirty="0">
                <a:latin typeface="Garamond"/>
                <a:cs typeface="Garamond"/>
              </a:rPr>
              <a:t>(</a:t>
            </a:r>
            <a:r>
              <a:rPr sz="1100" i="1" spc="20" dirty="0">
                <a:latin typeface="Century Gothic"/>
                <a:cs typeface="Century Gothic"/>
              </a:rPr>
              <a:t>β</a:t>
            </a:r>
            <a:r>
              <a:rPr sz="1200" spc="30" baseline="-10416" dirty="0">
                <a:latin typeface="Book Antiqua"/>
                <a:cs typeface="Book Antiqua"/>
              </a:rPr>
              <a:t>2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15" dirty="0">
                <a:latin typeface="Century Gothic"/>
                <a:cs typeface="Century Gothic"/>
              </a:rPr>
              <a:t>β</a:t>
            </a:r>
            <a:r>
              <a:rPr sz="1200" spc="22" baseline="-10416" dirty="0">
                <a:latin typeface="Book Antiqua"/>
                <a:cs typeface="Book Antiqua"/>
              </a:rPr>
              <a:t>3</a:t>
            </a:r>
            <a:r>
              <a:rPr sz="1100" spc="15" dirty="0">
                <a:latin typeface="Garamond"/>
                <a:cs typeface="Garamond"/>
              </a:rPr>
              <a:t>)</a:t>
            </a:r>
            <a:r>
              <a:rPr sz="1100" i="1" spc="15" dirty="0">
                <a:latin typeface="Book Antiqua"/>
                <a:cs typeface="Book Antiqua"/>
              </a:rPr>
              <a:t>x</a:t>
            </a:r>
            <a:r>
              <a:rPr sz="1200" i="1" spc="22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   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5" dirty="0">
                <a:latin typeface="Book Antiqua"/>
                <a:cs typeface="Book Antiqua"/>
              </a:rPr>
              <a:t>D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-85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1</a:t>
            </a:r>
            <a:endParaRPr sz="1100">
              <a:latin typeface="Book Antiqua"/>
              <a:cs typeface="Book Antiqua"/>
            </a:endParaRPr>
          </a:p>
          <a:p>
            <a:pPr marL="639445">
              <a:lnSpc>
                <a:spcPct val="100000"/>
              </a:lnSpc>
              <a:spcBef>
                <a:spcPts val="335"/>
              </a:spcBef>
              <a:tabLst>
                <a:tab pos="869315" algn="l"/>
                <a:tab pos="1311910" algn="l"/>
                <a:tab pos="1685289" algn="l"/>
                <a:tab pos="2032000" algn="l"/>
                <a:tab pos="2509520" algn="l"/>
              </a:tabLst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	</a:t>
            </a:r>
            <a:r>
              <a:rPr sz="1100" spc="110" dirty="0">
                <a:latin typeface="Garamond"/>
                <a:cs typeface="Garamond"/>
              </a:rPr>
              <a:t>=	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	</a:t>
            </a:r>
            <a:r>
              <a:rPr sz="1100" spc="110" dirty="0">
                <a:latin typeface="Garamond"/>
                <a:cs typeface="Garamond"/>
              </a:rPr>
              <a:t>+	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	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  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5" dirty="0">
                <a:latin typeface="Book Antiqua"/>
                <a:cs typeface="Book Antiqua"/>
              </a:rPr>
              <a:t>D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155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0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27260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>
                <a:latin typeface="Book Antiqua"/>
                <a:cs typeface="Book Antiqua"/>
              </a:rPr>
              <a:t>S</a:t>
            </a:r>
            <a:r>
              <a:rPr sz="1150" spc="55" dirty="0">
                <a:latin typeface="Book Antiqua"/>
                <a:cs typeface="Book Antiqua"/>
              </a:rPr>
              <a:t>LOPE </a:t>
            </a:r>
            <a:r>
              <a:rPr sz="1150" spc="40" dirty="0">
                <a:latin typeface="Book Antiqua"/>
                <a:cs typeface="Book Antiqua"/>
              </a:rPr>
              <a:t>AND </a:t>
            </a:r>
            <a:r>
              <a:rPr sz="1150" spc="60" dirty="0">
                <a:latin typeface="Book Antiqua"/>
                <a:cs typeface="Book Antiqua"/>
              </a:rPr>
              <a:t>INTERCEPT</a:t>
            </a:r>
            <a:r>
              <a:rPr sz="1150" spc="290" dirty="0">
                <a:latin typeface="Book Antiqua"/>
                <a:cs typeface="Book Antiqua"/>
              </a:rPr>
              <a:t> </a:t>
            </a:r>
            <a:r>
              <a:rPr sz="1150" spc="55" dirty="0">
                <a:latin typeface="Book Antiqua"/>
                <a:cs typeface="Book Antiqua"/>
              </a:rPr>
              <a:t>DUMMIES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0157" y="2953340"/>
            <a:ext cx="3919854" cy="0"/>
          </a:xfrm>
          <a:custGeom>
            <a:avLst/>
            <a:gdLst/>
            <a:ahLst/>
            <a:cxnLst/>
            <a:rect l="l" t="t" r="r" b="b"/>
            <a:pathLst>
              <a:path w="3919854">
                <a:moveTo>
                  <a:pt x="0" y="0"/>
                </a:moveTo>
                <a:lnTo>
                  <a:pt x="3919602" y="0"/>
                </a:lnTo>
              </a:path>
            </a:pathLst>
          </a:custGeom>
          <a:ln w="36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88403" y="777377"/>
            <a:ext cx="0" cy="2368550"/>
          </a:xfrm>
          <a:custGeom>
            <a:avLst/>
            <a:gdLst/>
            <a:ahLst/>
            <a:cxnLst/>
            <a:rect l="l" t="t" r="r" b="b"/>
            <a:pathLst>
              <a:path h="2368550">
                <a:moveTo>
                  <a:pt x="0" y="2368327"/>
                </a:moveTo>
                <a:lnTo>
                  <a:pt x="0" y="0"/>
                </a:lnTo>
              </a:path>
            </a:pathLst>
          </a:custGeom>
          <a:ln w="36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55612" y="2659119"/>
            <a:ext cx="0" cy="269875"/>
          </a:xfrm>
          <a:custGeom>
            <a:avLst/>
            <a:gdLst/>
            <a:ahLst/>
            <a:cxnLst/>
            <a:rect l="l" t="t" r="r" b="b"/>
            <a:pathLst>
              <a:path h="269875">
                <a:moveTo>
                  <a:pt x="0" y="269274"/>
                </a:moveTo>
                <a:lnTo>
                  <a:pt x="0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82103" y="823881"/>
            <a:ext cx="2423795" cy="1593850"/>
          </a:xfrm>
          <a:custGeom>
            <a:avLst/>
            <a:gdLst/>
            <a:ahLst/>
            <a:cxnLst/>
            <a:rect l="l" t="t" r="r" b="b"/>
            <a:pathLst>
              <a:path w="2423795" h="1593850">
                <a:moveTo>
                  <a:pt x="0" y="1593341"/>
                </a:moveTo>
                <a:lnTo>
                  <a:pt x="2423308" y="0"/>
                </a:lnTo>
              </a:path>
            </a:pathLst>
          </a:custGeom>
          <a:ln w="108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10227" y="1456020"/>
            <a:ext cx="260350" cy="498475"/>
          </a:xfrm>
          <a:custGeom>
            <a:avLst/>
            <a:gdLst/>
            <a:ahLst/>
            <a:cxnLst/>
            <a:rect l="l" t="t" r="r" b="b"/>
            <a:pathLst>
              <a:path w="260350" h="498475">
                <a:moveTo>
                  <a:pt x="259837" y="0"/>
                </a:moveTo>
                <a:lnTo>
                  <a:pt x="198473" y="33600"/>
                </a:lnTo>
                <a:lnTo>
                  <a:pt x="145357" y="67653"/>
                </a:lnTo>
                <a:lnTo>
                  <a:pt x="100490" y="102159"/>
                </a:lnTo>
                <a:lnTo>
                  <a:pt x="63873" y="137118"/>
                </a:lnTo>
                <a:lnTo>
                  <a:pt x="35504" y="172530"/>
                </a:lnTo>
                <a:lnTo>
                  <a:pt x="15385" y="208395"/>
                </a:lnTo>
                <a:lnTo>
                  <a:pt x="3515" y="244713"/>
                </a:lnTo>
                <a:lnTo>
                  <a:pt x="0" y="285563"/>
                </a:lnTo>
                <a:lnTo>
                  <a:pt x="6651" y="326971"/>
                </a:lnTo>
                <a:lnTo>
                  <a:pt x="23469" y="368937"/>
                </a:lnTo>
                <a:lnTo>
                  <a:pt x="50453" y="411462"/>
                </a:lnTo>
                <a:lnTo>
                  <a:pt x="87604" y="454544"/>
                </a:lnTo>
                <a:lnTo>
                  <a:pt x="134922" y="498186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027151" y="2344538"/>
            <a:ext cx="815975" cy="241300"/>
          </a:xfrm>
          <a:custGeom>
            <a:avLst/>
            <a:gdLst/>
            <a:ahLst/>
            <a:cxnLst/>
            <a:rect l="l" t="t" r="r" b="b"/>
            <a:pathLst>
              <a:path w="815975" h="241300">
                <a:moveTo>
                  <a:pt x="815645" y="96866"/>
                </a:moveTo>
                <a:lnTo>
                  <a:pt x="773284" y="135745"/>
                </a:lnTo>
                <a:lnTo>
                  <a:pt x="729638" y="168513"/>
                </a:lnTo>
                <a:lnTo>
                  <a:pt x="684707" y="195169"/>
                </a:lnTo>
                <a:lnTo>
                  <a:pt x="638492" y="215714"/>
                </a:lnTo>
                <a:lnTo>
                  <a:pt x="590992" y="230147"/>
                </a:lnTo>
                <a:lnTo>
                  <a:pt x="542207" y="238469"/>
                </a:lnTo>
                <a:lnTo>
                  <a:pt x="492137" y="240679"/>
                </a:lnTo>
                <a:lnTo>
                  <a:pt x="440783" y="236777"/>
                </a:lnTo>
                <a:lnTo>
                  <a:pt x="400166" y="229565"/>
                </a:lnTo>
                <a:lnTo>
                  <a:pt x="358780" y="218693"/>
                </a:lnTo>
                <a:lnTo>
                  <a:pt x="316625" y="204163"/>
                </a:lnTo>
                <a:lnTo>
                  <a:pt x="273700" y="185973"/>
                </a:lnTo>
                <a:lnTo>
                  <a:pt x="230006" y="164125"/>
                </a:lnTo>
                <a:lnTo>
                  <a:pt x="185543" y="138618"/>
                </a:lnTo>
                <a:lnTo>
                  <a:pt x="140311" y="109451"/>
                </a:lnTo>
                <a:lnTo>
                  <a:pt x="94310" y="76626"/>
                </a:lnTo>
                <a:lnTo>
                  <a:pt x="47539" y="40142"/>
                </a:lnTo>
                <a:lnTo>
                  <a:pt x="0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85055" y="1616026"/>
            <a:ext cx="2601595" cy="1017905"/>
          </a:xfrm>
          <a:custGeom>
            <a:avLst/>
            <a:gdLst/>
            <a:ahLst/>
            <a:cxnLst/>
            <a:rect l="l" t="t" r="r" b="b"/>
            <a:pathLst>
              <a:path w="2601595" h="1017905">
                <a:moveTo>
                  <a:pt x="0" y="1017640"/>
                </a:moveTo>
                <a:lnTo>
                  <a:pt x="2601000" y="0"/>
                </a:lnTo>
              </a:path>
            </a:pathLst>
          </a:custGeom>
          <a:ln w="108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08151" y="2434288"/>
            <a:ext cx="0" cy="504825"/>
          </a:xfrm>
          <a:custGeom>
            <a:avLst/>
            <a:gdLst/>
            <a:ahLst/>
            <a:cxnLst/>
            <a:rect l="l" t="t" r="r" b="b"/>
            <a:pathLst>
              <a:path h="504825">
                <a:moveTo>
                  <a:pt x="0" y="504549"/>
                </a:moveTo>
                <a:lnTo>
                  <a:pt x="0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33815" y="2906545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0" y="0"/>
                </a:moveTo>
                <a:lnTo>
                  <a:pt x="21797" y="43595"/>
                </a:lnTo>
                <a:lnTo>
                  <a:pt x="32696" y="21797"/>
                </a:lnTo>
                <a:lnTo>
                  <a:pt x="21797" y="21797"/>
                </a:lnTo>
                <a:lnTo>
                  <a:pt x="0" y="0"/>
                </a:lnTo>
                <a:close/>
              </a:path>
              <a:path w="43815" h="43814">
                <a:moveTo>
                  <a:pt x="43595" y="0"/>
                </a:moveTo>
                <a:lnTo>
                  <a:pt x="21797" y="21797"/>
                </a:lnTo>
                <a:lnTo>
                  <a:pt x="32696" y="21797"/>
                </a:lnTo>
                <a:lnTo>
                  <a:pt x="435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33815" y="2637371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21797" y="0"/>
                </a:moveTo>
                <a:lnTo>
                  <a:pt x="0" y="43595"/>
                </a:lnTo>
                <a:lnTo>
                  <a:pt x="21797" y="21797"/>
                </a:lnTo>
                <a:lnTo>
                  <a:pt x="32696" y="21797"/>
                </a:lnTo>
                <a:lnTo>
                  <a:pt x="21797" y="0"/>
                </a:lnTo>
                <a:close/>
              </a:path>
              <a:path w="43815" h="43814">
                <a:moveTo>
                  <a:pt x="32696" y="21797"/>
                </a:moveTo>
                <a:lnTo>
                  <a:pt x="21797" y="21797"/>
                </a:lnTo>
                <a:lnTo>
                  <a:pt x="43595" y="43595"/>
                </a:lnTo>
                <a:lnTo>
                  <a:pt x="32696" y="217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614067" y="1923200"/>
            <a:ext cx="47625" cy="44450"/>
          </a:xfrm>
          <a:custGeom>
            <a:avLst/>
            <a:gdLst/>
            <a:ahLst/>
            <a:cxnLst/>
            <a:rect l="l" t="t" r="r" b="b"/>
            <a:pathLst>
              <a:path w="47625" h="44450">
                <a:moveTo>
                  <a:pt x="27554" y="0"/>
                </a:moveTo>
                <a:lnTo>
                  <a:pt x="30669" y="30669"/>
                </a:lnTo>
                <a:lnTo>
                  <a:pt x="0" y="33783"/>
                </a:lnTo>
                <a:lnTo>
                  <a:pt x="47560" y="44446"/>
                </a:lnTo>
                <a:lnTo>
                  <a:pt x="275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010849" y="2330088"/>
            <a:ext cx="47625" cy="45720"/>
          </a:xfrm>
          <a:custGeom>
            <a:avLst/>
            <a:gdLst/>
            <a:ahLst/>
            <a:cxnLst/>
            <a:rect l="l" t="t" r="r" b="b"/>
            <a:pathLst>
              <a:path w="47625" h="45719">
                <a:moveTo>
                  <a:pt x="0" y="0"/>
                </a:moveTo>
                <a:lnTo>
                  <a:pt x="18166" y="45229"/>
                </a:lnTo>
                <a:lnTo>
                  <a:pt x="16312" y="14458"/>
                </a:lnTo>
                <a:lnTo>
                  <a:pt x="47083" y="1260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86354" y="2916621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0" y="0"/>
                </a:moveTo>
                <a:lnTo>
                  <a:pt x="21797" y="43595"/>
                </a:lnTo>
                <a:lnTo>
                  <a:pt x="32696" y="21797"/>
                </a:lnTo>
                <a:lnTo>
                  <a:pt x="21797" y="21797"/>
                </a:lnTo>
                <a:lnTo>
                  <a:pt x="0" y="0"/>
                </a:lnTo>
                <a:close/>
              </a:path>
              <a:path w="43815" h="43814">
                <a:moveTo>
                  <a:pt x="43595" y="0"/>
                </a:moveTo>
                <a:lnTo>
                  <a:pt x="21797" y="21797"/>
                </a:lnTo>
                <a:lnTo>
                  <a:pt x="32696" y="21797"/>
                </a:lnTo>
                <a:lnTo>
                  <a:pt x="435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86354" y="2412908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21797" y="0"/>
                </a:moveTo>
                <a:lnTo>
                  <a:pt x="0" y="43595"/>
                </a:lnTo>
                <a:lnTo>
                  <a:pt x="21797" y="21797"/>
                </a:lnTo>
                <a:lnTo>
                  <a:pt x="32696" y="21797"/>
                </a:lnTo>
                <a:lnTo>
                  <a:pt x="21797" y="0"/>
                </a:lnTo>
                <a:close/>
              </a:path>
              <a:path w="43815" h="43814">
                <a:moveTo>
                  <a:pt x="32696" y="21797"/>
                </a:moveTo>
                <a:lnTo>
                  <a:pt x="21797" y="21797"/>
                </a:lnTo>
                <a:lnTo>
                  <a:pt x="43595" y="43595"/>
                </a:lnTo>
                <a:lnTo>
                  <a:pt x="32696" y="217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290928" y="3058711"/>
            <a:ext cx="9398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 Unicode"/>
                <a:cs typeface="Lucida Sans Unicode"/>
              </a:rPr>
              <a:t>X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36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88965" y="1914888"/>
            <a:ext cx="154305" cy="93345"/>
          </a:xfrm>
          <a:prstGeom prst="rect">
            <a:avLst/>
          </a:prstGeom>
        </p:spPr>
        <p:txBody>
          <a:bodyPr vert="vert270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850" dirty="0">
                <a:latin typeface="Lucida Sans Unicode"/>
                <a:cs typeface="Lucida Sans Unicode"/>
              </a:rPr>
              <a:t>Y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08719" y="2292156"/>
            <a:ext cx="28194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 Unicode"/>
                <a:cs typeface="Lucida Sans Unicode"/>
              </a:rPr>
              <a:t>D</a:t>
            </a:r>
            <a:r>
              <a:rPr sz="500" dirty="0">
                <a:latin typeface="Lucida Sans Unicode"/>
                <a:cs typeface="Lucida Sans Unicode"/>
              </a:rPr>
              <a:t>i</a:t>
            </a:r>
            <a:r>
              <a:rPr sz="850" spc="5" dirty="0">
                <a:latin typeface="Lucida Sans Unicode"/>
                <a:cs typeface="Lucida Sans Unicode"/>
              </a:rPr>
              <a:t>=0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36995" y="1009720"/>
            <a:ext cx="1313180" cy="4470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57530">
              <a:lnSpc>
                <a:spcPct val="100000"/>
              </a:lnSpc>
              <a:spcBef>
                <a:spcPts val="105"/>
              </a:spcBef>
            </a:pPr>
            <a:r>
              <a:rPr sz="850" dirty="0">
                <a:latin typeface="Lucida Sans Unicode"/>
                <a:cs typeface="Lucida Sans Unicode"/>
              </a:rPr>
              <a:t>Slope </a:t>
            </a:r>
            <a:r>
              <a:rPr sz="850" spc="5" dirty="0">
                <a:latin typeface="Lucida Sans Unicode"/>
                <a:cs typeface="Lucida Sans Unicode"/>
              </a:rPr>
              <a:t>=</a:t>
            </a:r>
            <a:r>
              <a:rPr sz="850" spc="-60" dirty="0">
                <a:latin typeface="Lucida Sans Unicode"/>
                <a:cs typeface="Lucida Sans Unicode"/>
              </a:rPr>
              <a:t> </a:t>
            </a:r>
            <a:r>
              <a:rPr sz="850" spc="5" dirty="0">
                <a:latin typeface="Lucida Sans Unicode"/>
                <a:cs typeface="Lucida Sans Unicode"/>
              </a:rPr>
              <a:t>β</a:t>
            </a:r>
            <a:r>
              <a:rPr sz="500" spc="5" dirty="0">
                <a:latin typeface="Lucida Sans Unicode"/>
                <a:cs typeface="Lucida Sans Unicode"/>
              </a:rPr>
              <a:t>2</a:t>
            </a:r>
            <a:r>
              <a:rPr sz="850" spc="5" dirty="0">
                <a:latin typeface="Lucida Sans Unicode"/>
                <a:cs typeface="Lucida Sans Unicode"/>
              </a:rPr>
              <a:t>+β</a:t>
            </a:r>
            <a:r>
              <a:rPr sz="500" spc="5" dirty="0">
                <a:latin typeface="Lucida Sans Unicode"/>
                <a:cs typeface="Lucida Sans Unicode"/>
              </a:rPr>
              <a:t>3</a:t>
            </a:r>
            <a:endParaRPr sz="5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850" spc="5" dirty="0">
                <a:latin typeface="Lucida Sans Unicode"/>
                <a:cs typeface="Lucida Sans Unicode"/>
              </a:rPr>
              <a:t>D</a:t>
            </a:r>
            <a:r>
              <a:rPr sz="500" spc="5" dirty="0">
                <a:latin typeface="Lucida Sans Unicode"/>
                <a:cs typeface="Lucida Sans Unicode"/>
              </a:rPr>
              <a:t>i</a:t>
            </a:r>
            <a:r>
              <a:rPr sz="850" spc="5" dirty="0">
                <a:latin typeface="Lucida Sans Unicode"/>
                <a:cs typeface="Lucida Sans Unicode"/>
              </a:rPr>
              <a:t>=1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57483" y="1874366"/>
            <a:ext cx="574675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dirty="0">
                <a:latin typeface="Lucida Sans Unicode"/>
                <a:cs typeface="Lucida Sans Unicode"/>
              </a:rPr>
              <a:t>Slope </a:t>
            </a:r>
            <a:r>
              <a:rPr sz="850" spc="5" dirty="0">
                <a:latin typeface="Lucida Sans Unicode"/>
                <a:cs typeface="Lucida Sans Unicode"/>
              </a:rPr>
              <a:t>=</a:t>
            </a:r>
            <a:r>
              <a:rPr sz="850" spc="-60" dirty="0">
                <a:latin typeface="Lucida Sans Unicode"/>
                <a:cs typeface="Lucida Sans Unicode"/>
              </a:rPr>
              <a:t> </a:t>
            </a:r>
            <a:r>
              <a:rPr sz="850" dirty="0">
                <a:latin typeface="Lucida Sans Unicode"/>
                <a:cs typeface="Lucida Sans Unicode"/>
              </a:rPr>
              <a:t>β</a:t>
            </a:r>
            <a:r>
              <a:rPr sz="500" dirty="0"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45197" y="2600958"/>
            <a:ext cx="677545" cy="250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880"/>
              </a:lnSpc>
              <a:spcBef>
                <a:spcPts val="105"/>
              </a:spcBef>
            </a:pPr>
            <a:r>
              <a:rPr sz="850" spc="5" dirty="0">
                <a:latin typeface="Lucida Sans Unicode"/>
                <a:cs typeface="Lucida Sans Unicode"/>
              </a:rPr>
              <a:t>β</a:t>
            </a:r>
            <a:r>
              <a:rPr sz="500" spc="5" dirty="0">
                <a:latin typeface="Lucida Sans Unicode"/>
                <a:cs typeface="Lucida Sans Unicode"/>
              </a:rPr>
              <a:t>0</a:t>
            </a:r>
            <a:r>
              <a:rPr sz="850" spc="5" dirty="0">
                <a:latin typeface="Lucida Sans Unicode"/>
                <a:cs typeface="Lucida Sans Unicode"/>
              </a:rPr>
              <a:t>+β</a:t>
            </a:r>
            <a:r>
              <a:rPr sz="500" spc="5" dirty="0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  <a:p>
            <a:pPr marL="557530">
              <a:lnSpc>
                <a:spcPts val="880"/>
              </a:lnSpc>
            </a:pPr>
            <a:r>
              <a:rPr sz="850" dirty="0">
                <a:latin typeface="Lucida Sans Unicode"/>
                <a:cs typeface="Lucida Sans Unicode"/>
              </a:rPr>
              <a:t>β</a:t>
            </a:r>
            <a:r>
              <a:rPr sz="500" spc="5" dirty="0">
                <a:latin typeface="Lucida Sans Unicode"/>
                <a:cs typeface="Lucida Sans Unicode"/>
              </a:rPr>
              <a:t>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646804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D</a:t>
            </a:r>
            <a:r>
              <a:rPr spc="60" dirty="0"/>
              <a:t>UMMY </a:t>
            </a:r>
            <a:r>
              <a:rPr spc="45" dirty="0"/>
              <a:t>VARIABLES </a:t>
            </a:r>
            <a:r>
              <a:rPr sz="1400" spc="10" dirty="0"/>
              <a:t>- </a:t>
            </a:r>
            <a:r>
              <a:rPr spc="45" dirty="0"/>
              <a:t>MULTIPLE</a:t>
            </a:r>
            <a:r>
              <a:rPr spc="365" dirty="0"/>
              <a:t> </a:t>
            </a:r>
            <a:r>
              <a:rPr spc="50" dirty="0"/>
              <a:t>CATEGORIES</a:t>
            </a:r>
            <a:endParaRPr sz="140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37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3689" y="611960"/>
            <a:ext cx="3482975" cy="10318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86055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if a variable </a:t>
            </a:r>
            <a:r>
              <a:rPr sz="1100" spc="-10" dirty="0">
                <a:latin typeface="Book Antiqua"/>
                <a:cs typeface="Book Antiqua"/>
              </a:rPr>
              <a:t>defines three </a:t>
            </a:r>
            <a:r>
              <a:rPr sz="1100" spc="-5" dirty="0">
                <a:latin typeface="Book Antiqua"/>
                <a:cs typeface="Book Antiqua"/>
              </a:rPr>
              <a:t>or </a:t>
            </a:r>
            <a:r>
              <a:rPr sz="1100" spc="-15" dirty="0">
                <a:latin typeface="Book Antiqua"/>
                <a:cs typeface="Book Antiqua"/>
              </a:rPr>
              <a:t>more </a:t>
            </a:r>
            <a:r>
              <a:rPr sz="1100" spc="-5" dirty="0">
                <a:latin typeface="Book Antiqua"/>
                <a:cs typeface="Book Antiqua"/>
              </a:rPr>
              <a:t>qualitative  attributes?</a:t>
            </a:r>
            <a:endParaRPr sz="1100">
              <a:latin typeface="Book Antiqua"/>
              <a:cs typeface="Book Antiqua"/>
            </a:endParaRPr>
          </a:p>
          <a:p>
            <a:pPr marL="173355" marR="177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Example: level of education - elementary school, high  school,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college</a:t>
            </a:r>
            <a:endParaRPr sz="1100">
              <a:latin typeface="Book Antiqua"/>
              <a:cs typeface="Book Antiqua"/>
            </a:endParaRPr>
          </a:p>
          <a:p>
            <a:pPr marL="25400">
              <a:lnSpc>
                <a:spcPct val="100000"/>
              </a:lnSpc>
              <a:spcBef>
                <a:spcPts val="63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Define and </a:t>
            </a:r>
            <a:r>
              <a:rPr sz="1100" spc="-5" dirty="0">
                <a:latin typeface="Book Antiqua"/>
                <a:cs typeface="Book Antiqua"/>
              </a:rPr>
              <a:t>use a set of </a:t>
            </a:r>
            <a:r>
              <a:rPr sz="1100" spc="-10" dirty="0">
                <a:latin typeface="Book Antiqua"/>
                <a:cs typeface="Book Antiqua"/>
              </a:rPr>
              <a:t>dummy</a:t>
            </a:r>
            <a:r>
              <a:rPr sz="1100" spc="-16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0989" y="2239897"/>
            <a:ext cx="3797935" cy="95631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558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Should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include also a </a:t>
            </a:r>
            <a:r>
              <a:rPr sz="1100" spc="-10" dirty="0">
                <a:latin typeface="Book Antiqua"/>
                <a:cs typeface="Book Antiqua"/>
              </a:rPr>
              <a:t>third dummy </a:t>
            </a:r>
            <a:r>
              <a:rPr sz="1100" spc="-5" dirty="0">
                <a:latin typeface="Book Antiqua"/>
                <a:cs typeface="Book Antiqua"/>
              </a:rPr>
              <a:t>in the </a:t>
            </a:r>
            <a:r>
              <a:rPr sz="1100" spc="-10" dirty="0">
                <a:latin typeface="Book Antiqua"/>
                <a:cs typeface="Book Antiqua"/>
              </a:rPr>
              <a:t>regression,  </a:t>
            </a:r>
            <a:r>
              <a:rPr sz="1100" spc="-5" dirty="0">
                <a:latin typeface="Book Antiqua"/>
                <a:cs typeface="Book Antiqua"/>
              </a:rPr>
              <a:t>which is equal to 1 for people with elementary</a:t>
            </a:r>
            <a:r>
              <a:rPr sz="1100" spc="-8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education?</a:t>
            </a:r>
            <a:endParaRPr sz="1100" dirty="0">
              <a:latin typeface="Book Antiqua"/>
              <a:cs typeface="Book Antiqua"/>
            </a:endParaRPr>
          </a:p>
          <a:p>
            <a:pPr marL="325755">
              <a:lnSpc>
                <a:spcPct val="100000"/>
              </a:lnSpc>
              <a:spcBef>
                <a:spcPts val="775"/>
              </a:spcBef>
            </a:pPr>
            <a:r>
              <a:rPr sz="1000" spc="-5" dirty="0">
                <a:latin typeface="Book Antiqua"/>
                <a:cs typeface="Book Antiqua"/>
              </a:rPr>
              <a:t>No, unless we exclude the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intercept!</a:t>
            </a:r>
            <a:endParaRPr sz="1000" dirty="0">
              <a:latin typeface="Book Antiqua"/>
              <a:cs typeface="Book Antiqua"/>
            </a:endParaRPr>
          </a:p>
          <a:p>
            <a:pPr marL="462915" marR="30480" indent="-137160">
              <a:lnSpc>
                <a:spcPct val="100000"/>
              </a:lnSpc>
              <a:spcBef>
                <a:spcPts val="290"/>
              </a:spcBef>
            </a:pPr>
            <a:r>
              <a:rPr sz="1000" spc="-5" dirty="0">
                <a:latin typeface="Book Antiqua"/>
                <a:cs typeface="Book Antiqua"/>
              </a:rPr>
              <a:t>Using full set of dummies leads to perfect multicollinearity  (dummy variable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trap)</a:t>
            </a:r>
            <a:endParaRPr sz="1000" dirty="0">
              <a:latin typeface="Book Antiqua"/>
              <a:cs typeface="Book Antiqua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01F3AAD-57AC-4EE5-9BBF-AB18C5BC5C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058" y="1606156"/>
            <a:ext cx="4285106" cy="659629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674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S</a:t>
            </a:r>
            <a:r>
              <a:rPr spc="50" dirty="0"/>
              <a:t>UMMARY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38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5589" y="1019199"/>
            <a:ext cx="3504565" cy="1584152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1454" marR="156845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discussed </a:t>
            </a:r>
            <a:r>
              <a:rPr sz="1100" spc="-10" dirty="0">
                <a:latin typeface="Book Antiqua"/>
                <a:cs typeface="Book Antiqua"/>
              </a:rPr>
              <a:t>different </a:t>
            </a:r>
            <a:r>
              <a:rPr sz="1100" spc="-5" dirty="0">
                <a:latin typeface="Book Antiqua"/>
                <a:cs typeface="Book Antiqua"/>
              </a:rPr>
              <a:t>nonlinear </a:t>
            </a:r>
            <a:r>
              <a:rPr sz="1100" spc="-10" dirty="0">
                <a:latin typeface="Book Antiqua"/>
                <a:cs typeface="Book Antiqua"/>
              </a:rPr>
              <a:t>specifications </a:t>
            </a:r>
            <a:r>
              <a:rPr sz="1100" spc="-5" dirty="0">
                <a:latin typeface="Book Antiqua"/>
                <a:cs typeface="Book Antiqua"/>
              </a:rPr>
              <a:t>of a 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equation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their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interpretation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211454" marR="558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10" dirty="0">
                <a:latin typeface="Book Antiqua"/>
                <a:cs typeface="Book Antiqua"/>
              </a:rPr>
              <a:t>defined </a:t>
            </a:r>
            <a:r>
              <a:rPr sz="1100" spc="-5" dirty="0">
                <a:latin typeface="Book Antiqua"/>
                <a:cs typeface="Book Antiqua"/>
              </a:rPr>
              <a:t>the concept of a </a:t>
            </a:r>
            <a:r>
              <a:rPr sz="1100" spc="-10" dirty="0">
                <a:latin typeface="Book Antiqua"/>
                <a:cs typeface="Book Antiqua"/>
              </a:rPr>
              <a:t>dummy </a:t>
            </a:r>
            <a:r>
              <a:rPr sz="1100" spc="-5" dirty="0">
                <a:latin typeface="Book Antiqua"/>
                <a:cs typeface="Book Antiqua"/>
              </a:rPr>
              <a:t>variable </a:t>
            </a:r>
            <a:r>
              <a:rPr sz="1100" spc="-10" dirty="0">
                <a:latin typeface="Book Antiqua"/>
                <a:cs typeface="Book Antiqua"/>
              </a:rPr>
              <a:t>and we  showed </a:t>
            </a:r>
            <a:r>
              <a:rPr sz="1100" spc="-5" dirty="0">
                <a:latin typeface="Book Antiqua"/>
                <a:cs typeface="Book Antiqua"/>
              </a:rPr>
              <a:t>its use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Further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readings:</a:t>
            </a:r>
            <a:endParaRPr sz="1100" dirty="0">
              <a:latin typeface="Book Antiqua"/>
              <a:cs typeface="Book Antiqua"/>
            </a:endParaRPr>
          </a:p>
          <a:p>
            <a:pPr marL="351155">
              <a:lnSpc>
                <a:spcPts val="1200"/>
              </a:lnSpc>
              <a:spcBef>
                <a:spcPts val="175"/>
              </a:spcBef>
            </a:pPr>
            <a:r>
              <a:rPr sz="1000" spc="-5" dirty="0" err="1">
                <a:latin typeface="Book Antiqua"/>
                <a:cs typeface="Book Antiqua"/>
              </a:rPr>
              <a:t>Studenmund</a:t>
            </a:r>
            <a:r>
              <a:rPr sz="1000" spc="-5" dirty="0">
                <a:latin typeface="Book Antiqua"/>
                <a:cs typeface="Book Antiqua"/>
              </a:rPr>
              <a:t>, Chapter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7</a:t>
            </a:r>
            <a:endParaRPr sz="1000" dirty="0">
              <a:latin typeface="Book Antiqua"/>
              <a:cs typeface="Book Antiqua"/>
            </a:endParaRPr>
          </a:p>
          <a:p>
            <a:pPr marL="351155">
              <a:lnSpc>
                <a:spcPts val="1200"/>
              </a:lnSpc>
            </a:pPr>
            <a:r>
              <a:rPr sz="1000" spc="-15" dirty="0">
                <a:latin typeface="Book Antiqua"/>
                <a:cs typeface="Book Antiqua"/>
              </a:rPr>
              <a:t>Wooldridge, </a:t>
            </a:r>
            <a:r>
              <a:rPr sz="1000" spc="-5" dirty="0">
                <a:latin typeface="Book Antiqua"/>
                <a:cs typeface="Book Antiqua"/>
              </a:rPr>
              <a:t>Chapters 6 &amp;</a:t>
            </a:r>
            <a:r>
              <a:rPr sz="1000" spc="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7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6579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I</a:t>
            </a:r>
            <a:r>
              <a:rPr spc="50" dirty="0"/>
              <a:t>DEA </a:t>
            </a:r>
            <a:r>
              <a:rPr spc="30" dirty="0"/>
              <a:t>OF </a:t>
            </a:r>
            <a:r>
              <a:rPr spc="45" dirty="0"/>
              <a:t>THE</a:t>
            </a:r>
            <a:r>
              <a:rPr spc="245" dirty="0"/>
              <a:t> </a:t>
            </a:r>
            <a:r>
              <a:rPr sz="1400" i="1" spc="55" dirty="0">
                <a:latin typeface="Book Antiqua"/>
                <a:cs typeface="Book Antiqua"/>
              </a:rPr>
              <a:t>F</a:t>
            </a:r>
            <a:r>
              <a:rPr sz="1400" spc="55" dirty="0"/>
              <a:t>-</a:t>
            </a:r>
            <a:r>
              <a:rPr spc="55" dirty="0"/>
              <a:t>TEST</a:t>
            </a:r>
            <a:endParaRPr sz="14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4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5589" y="743088"/>
            <a:ext cx="3886200" cy="214058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1454" marR="7493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the </a:t>
            </a:r>
            <a:r>
              <a:rPr sz="1100" spc="-10" dirty="0">
                <a:latin typeface="Book Antiqua"/>
                <a:cs typeface="Book Antiqua"/>
              </a:rPr>
              <a:t>restrictions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10" dirty="0">
                <a:latin typeface="Book Antiqua"/>
                <a:cs typeface="Book Antiqua"/>
              </a:rPr>
              <a:t>true, </a:t>
            </a:r>
            <a:r>
              <a:rPr sz="1100" spc="-5" dirty="0">
                <a:latin typeface="Book Antiqua"/>
                <a:cs typeface="Book Antiqua"/>
              </a:rPr>
              <a:t>then the </a:t>
            </a:r>
            <a:r>
              <a:rPr sz="1100" spc="-10" dirty="0">
                <a:latin typeface="Book Antiqua"/>
                <a:cs typeface="Book Antiqua"/>
              </a:rPr>
              <a:t>restricted </a:t>
            </a:r>
            <a:r>
              <a:rPr sz="1100" spc="-5" dirty="0">
                <a:latin typeface="Book Antiqua"/>
                <a:cs typeface="Book Antiqua"/>
              </a:rPr>
              <a:t>model </a:t>
            </a:r>
            <a:r>
              <a:rPr sz="1100" spc="-10" dirty="0">
                <a:latin typeface="Book Antiqua"/>
                <a:cs typeface="Book Antiqua"/>
              </a:rPr>
              <a:t>fits </a:t>
            </a:r>
            <a:r>
              <a:rPr sz="1100" spc="-5" dirty="0">
                <a:latin typeface="Book Antiqua"/>
                <a:cs typeface="Book Antiqua"/>
              </a:rPr>
              <a:t>the  data in the </a:t>
            </a:r>
            <a:r>
              <a:rPr sz="1100" spc="-10" dirty="0">
                <a:latin typeface="Book Antiqua"/>
                <a:cs typeface="Book Antiqua"/>
              </a:rPr>
              <a:t>same way </a:t>
            </a:r>
            <a:r>
              <a:rPr sz="1100" spc="-5" dirty="0">
                <a:latin typeface="Book Antiqua"/>
                <a:cs typeface="Book Antiqua"/>
              </a:rPr>
              <a:t>as the </a:t>
            </a:r>
            <a:r>
              <a:rPr sz="1100" spc="-10" dirty="0">
                <a:latin typeface="Book Antiqua"/>
                <a:cs typeface="Book Antiqua"/>
              </a:rPr>
              <a:t>unrestricted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</a:t>
            </a:r>
            <a:endParaRPr sz="1100" dirty="0">
              <a:latin typeface="Book Antiqua"/>
              <a:cs typeface="Book Antiqua"/>
            </a:endParaRPr>
          </a:p>
          <a:p>
            <a:pPr marL="351155">
              <a:lnSpc>
                <a:spcPct val="100000"/>
              </a:lnSpc>
              <a:spcBef>
                <a:spcPts val="775"/>
              </a:spcBef>
            </a:pPr>
            <a:r>
              <a:rPr sz="1000" spc="-5" dirty="0">
                <a:latin typeface="Book Antiqua"/>
                <a:cs typeface="Book Antiqua"/>
              </a:rPr>
              <a:t>residuals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nearly the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same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211454" marR="558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the </a:t>
            </a:r>
            <a:r>
              <a:rPr sz="1100" spc="-10" dirty="0">
                <a:latin typeface="Book Antiqua"/>
                <a:cs typeface="Book Antiqua"/>
              </a:rPr>
              <a:t>restrictions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false, then the </a:t>
            </a:r>
            <a:r>
              <a:rPr sz="1100" spc="-10" dirty="0">
                <a:latin typeface="Book Antiqua"/>
                <a:cs typeface="Book Antiqua"/>
              </a:rPr>
              <a:t>restricted </a:t>
            </a:r>
            <a:r>
              <a:rPr sz="1100" spc="-5" dirty="0">
                <a:latin typeface="Book Antiqua"/>
                <a:cs typeface="Book Antiqua"/>
              </a:rPr>
              <a:t>model </a:t>
            </a:r>
            <a:r>
              <a:rPr sz="1100" spc="-10" dirty="0">
                <a:latin typeface="Book Antiqua"/>
                <a:cs typeface="Book Antiqua"/>
              </a:rPr>
              <a:t>fits </a:t>
            </a:r>
            <a:r>
              <a:rPr sz="1100" spc="-5" dirty="0">
                <a:latin typeface="Book Antiqua"/>
                <a:cs typeface="Book Antiqua"/>
              </a:rPr>
              <a:t>the  data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poorly</a:t>
            </a:r>
            <a:endParaRPr sz="1100" dirty="0">
              <a:latin typeface="Book Antiqua"/>
              <a:cs typeface="Book Antiqua"/>
            </a:endParaRPr>
          </a:p>
          <a:p>
            <a:pPr marL="488315" marR="233045" indent="-137160">
              <a:lnSpc>
                <a:spcPct val="100000"/>
              </a:lnSpc>
              <a:spcBef>
                <a:spcPts val="770"/>
              </a:spcBef>
            </a:pPr>
            <a:r>
              <a:rPr sz="1000" spc="-5" dirty="0">
                <a:latin typeface="Book Antiqua"/>
                <a:cs typeface="Book Antiqua"/>
              </a:rPr>
              <a:t>residuals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the restricted model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much larger than  those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the unrestricted model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211454" marR="33782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idea is thus to </a:t>
            </a:r>
            <a:r>
              <a:rPr sz="1100" spc="-10" dirty="0">
                <a:latin typeface="Book Antiqua"/>
                <a:cs typeface="Book Antiqua"/>
              </a:rPr>
              <a:t>compare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residuals from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two  </a:t>
            </a:r>
            <a:r>
              <a:rPr sz="1100" spc="-5" dirty="0">
                <a:latin typeface="Book Antiqua"/>
                <a:cs typeface="Book Antiqua"/>
              </a:rPr>
              <a:t>models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6579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I</a:t>
            </a:r>
            <a:r>
              <a:rPr spc="50" dirty="0"/>
              <a:t>DEA </a:t>
            </a:r>
            <a:r>
              <a:rPr spc="30" dirty="0"/>
              <a:t>OF </a:t>
            </a:r>
            <a:r>
              <a:rPr spc="45" dirty="0"/>
              <a:t>THE</a:t>
            </a:r>
            <a:r>
              <a:rPr spc="245" dirty="0"/>
              <a:t> </a:t>
            </a:r>
            <a:r>
              <a:rPr sz="1400" i="1" spc="55" dirty="0">
                <a:latin typeface="Book Antiqua"/>
                <a:cs typeface="Book Antiqua"/>
              </a:rPr>
              <a:t>F</a:t>
            </a:r>
            <a:r>
              <a:rPr sz="1400" spc="55" dirty="0"/>
              <a:t>-</a:t>
            </a:r>
            <a:r>
              <a:rPr spc="55" dirty="0"/>
              <a:t>TEST</a:t>
            </a:r>
            <a:endParaRPr sz="1400">
              <a:latin typeface="Book Antiqua"/>
              <a:cs typeface="Book Antiqua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5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758353"/>
            <a:ext cx="3814445" cy="185307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How </a:t>
            </a:r>
            <a:r>
              <a:rPr sz="1100" spc="-5" dirty="0">
                <a:latin typeface="Book Antiqua"/>
                <a:cs typeface="Book Antiqua"/>
              </a:rPr>
              <a:t>to </a:t>
            </a:r>
            <a:r>
              <a:rPr sz="1100" spc="-10" dirty="0">
                <a:latin typeface="Book Antiqua"/>
                <a:cs typeface="Book Antiqua"/>
              </a:rPr>
              <a:t>compare residuals </a:t>
            </a:r>
            <a:r>
              <a:rPr sz="1100" spc="-5" dirty="0">
                <a:latin typeface="Book Antiqua"/>
                <a:cs typeface="Book Antiqua"/>
              </a:rPr>
              <a:t>in the </a:t>
            </a:r>
            <a:r>
              <a:rPr sz="1100" spc="-10" dirty="0">
                <a:latin typeface="Book Antiqua"/>
                <a:cs typeface="Book Antiqua"/>
              </a:rPr>
              <a:t>two</a:t>
            </a:r>
            <a:r>
              <a:rPr sz="1100" spc="-15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models?</a:t>
            </a:r>
            <a:endParaRPr sz="11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770"/>
              </a:spcBef>
              <a:buFont typeface="Wingdings" panose="05000000000000000000" pitchFamily="2" charset="2"/>
              <a:buChar char="v"/>
            </a:pPr>
            <a:r>
              <a:rPr sz="1000" spc="-5" dirty="0">
                <a:latin typeface="Book Antiqua"/>
                <a:cs typeface="Book Antiqua"/>
              </a:rPr>
              <a:t>Calculate the sum of squared residuals in the two</a:t>
            </a:r>
            <a:r>
              <a:rPr sz="1000" spc="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models</a:t>
            </a:r>
            <a:endParaRPr sz="1000" dirty="0">
              <a:latin typeface="Book Antiqua"/>
              <a:cs typeface="Book Antiqua"/>
            </a:endParaRPr>
          </a:p>
          <a:p>
            <a:pPr marL="509905" marR="43180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v"/>
            </a:pPr>
            <a:r>
              <a:rPr sz="1000" spc="-30" dirty="0">
                <a:latin typeface="Book Antiqua"/>
                <a:cs typeface="Book Antiqua"/>
              </a:rPr>
              <a:t>Test </a:t>
            </a:r>
            <a:r>
              <a:rPr sz="1000" spc="-5" dirty="0">
                <a:latin typeface="Book Antiqua"/>
                <a:cs typeface="Book Antiqua"/>
              </a:rPr>
              <a:t>if the </a:t>
            </a:r>
            <a:r>
              <a:rPr sz="1000" spc="-10" dirty="0">
                <a:latin typeface="Book Antiqua"/>
                <a:cs typeface="Book Antiqua"/>
              </a:rPr>
              <a:t>difference </a:t>
            </a:r>
            <a:r>
              <a:rPr sz="1000" spc="-5" dirty="0">
                <a:latin typeface="Book Antiqua"/>
                <a:cs typeface="Book Antiqua"/>
              </a:rPr>
              <a:t>between the two sums is equal to </a:t>
            </a:r>
            <a:r>
              <a:rPr sz="1000" spc="-10" dirty="0">
                <a:latin typeface="Book Antiqua"/>
                <a:cs typeface="Book Antiqua"/>
              </a:rPr>
              <a:t>zero  </a:t>
            </a:r>
            <a:r>
              <a:rPr sz="1000" spc="-5" dirty="0">
                <a:latin typeface="Book Antiqua"/>
                <a:cs typeface="Book Antiqua"/>
              </a:rPr>
              <a:t>(statistically)</a:t>
            </a:r>
            <a:endParaRPr sz="1000" dirty="0">
              <a:latin typeface="Book Antiqua"/>
              <a:cs typeface="Book Antiqua"/>
            </a:endParaRPr>
          </a:p>
          <a:p>
            <a:pPr marL="509905" marR="132715" indent="-171450">
              <a:lnSpc>
                <a:spcPct val="100000"/>
              </a:lnSpc>
              <a:spcBef>
                <a:spcPts val="290"/>
              </a:spcBef>
              <a:buFont typeface="Wingdings" panose="05000000000000000000" pitchFamily="2" charset="2"/>
              <a:buChar char="v"/>
            </a:pPr>
            <a:r>
              <a:rPr sz="1000" i="1" spc="10" dirty="0">
                <a:latin typeface="Book Antiqua"/>
                <a:cs typeface="Book Antiqua"/>
              </a:rPr>
              <a:t>H</a:t>
            </a:r>
            <a:r>
              <a:rPr sz="1050" spc="15" baseline="-11904" dirty="0">
                <a:latin typeface="Book Antiqua"/>
                <a:cs typeface="Book Antiqua"/>
              </a:rPr>
              <a:t>0</a:t>
            </a:r>
            <a:r>
              <a:rPr sz="1000" spc="10" dirty="0">
                <a:latin typeface="Book Antiqua"/>
                <a:cs typeface="Book Antiqua"/>
              </a:rPr>
              <a:t>: </a:t>
            </a:r>
            <a:r>
              <a:rPr sz="1000" spc="-5" dirty="0">
                <a:latin typeface="Book Antiqua"/>
                <a:cs typeface="Book Antiqua"/>
              </a:rPr>
              <a:t>the </a:t>
            </a:r>
            <a:r>
              <a:rPr sz="1000" spc="-10" dirty="0">
                <a:latin typeface="Book Antiqua"/>
                <a:cs typeface="Book Antiqua"/>
              </a:rPr>
              <a:t>difference </a:t>
            </a:r>
            <a:r>
              <a:rPr sz="1000" spc="-5" dirty="0">
                <a:latin typeface="Book Antiqua"/>
                <a:cs typeface="Book Antiqua"/>
              </a:rPr>
              <a:t>is </a:t>
            </a:r>
            <a:r>
              <a:rPr sz="1000" spc="-10" dirty="0">
                <a:latin typeface="Book Antiqua"/>
                <a:cs typeface="Book Antiqua"/>
              </a:rPr>
              <a:t>zero </a:t>
            </a:r>
            <a:r>
              <a:rPr sz="1000" spc="-5" dirty="0">
                <a:latin typeface="Book Antiqua"/>
                <a:cs typeface="Book Antiqua"/>
              </a:rPr>
              <a:t>(residuals in the two models </a:t>
            </a:r>
            <a:r>
              <a:rPr sz="1000" spc="-10" dirty="0">
                <a:latin typeface="Book Antiqua"/>
                <a:cs typeface="Book Antiqua"/>
              </a:rPr>
              <a:t>are  </a:t>
            </a:r>
            <a:r>
              <a:rPr sz="1000" spc="-5" dirty="0">
                <a:latin typeface="Book Antiqua"/>
                <a:cs typeface="Book Antiqua"/>
              </a:rPr>
              <a:t>the same, restrictions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hold)</a:t>
            </a:r>
            <a:endParaRPr sz="1000" dirty="0">
              <a:latin typeface="Book Antiqua"/>
              <a:cs typeface="Book Antiqua"/>
            </a:endParaRPr>
          </a:p>
          <a:p>
            <a:pPr marL="509905" marR="242570" indent="-171450">
              <a:lnSpc>
                <a:spcPct val="100000"/>
              </a:lnSpc>
              <a:spcBef>
                <a:spcPts val="290"/>
              </a:spcBef>
              <a:buFont typeface="Wingdings" panose="05000000000000000000" pitchFamily="2" charset="2"/>
              <a:buChar char="v"/>
            </a:pPr>
            <a:r>
              <a:rPr sz="1000" i="1" spc="10" dirty="0">
                <a:latin typeface="Book Antiqua"/>
                <a:cs typeface="Book Antiqua"/>
              </a:rPr>
              <a:t>H</a:t>
            </a:r>
            <a:r>
              <a:rPr sz="1050" i="1" spc="15" baseline="-11904" dirty="0">
                <a:latin typeface="Book Antiqua"/>
                <a:cs typeface="Book Antiqua"/>
              </a:rPr>
              <a:t>A</a:t>
            </a:r>
            <a:r>
              <a:rPr sz="1000" spc="10" dirty="0">
                <a:latin typeface="Book Antiqua"/>
                <a:cs typeface="Book Antiqua"/>
              </a:rPr>
              <a:t>: </a:t>
            </a:r>
            <a:r>
              <a:rPr sz="1000" spc="-5" dirty="0">
                <a:latin typeface="Book Antiqua"/>
                <a:cs typeface="Book Antiqua"/>
              </a:rPr>
              <a:t>the </a:t>
            </a:r>
            <a:r>
              <a:rPr sz="1000" spc="-10" dirty="0">
                <a:latin typeface="Book Antiqua"/>
                <a:cs typeface="Book Antiqua"/>
              </a:rPr>
              <a:t>difference </a:t>
            </a:r>
            <a:r>
              <a:rPr sz="1000" spc="-5" dirty="0">
                <a:latin typeface="Book Antiqua"/>
                <a:cs typeface="Book Antiqua"/>
              </a:rPr>
              <a:t>is positive (residuals in the restricted  model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15" dirty="0">
                <a:latin typeface="Book Antiqua"/>
                <a:cs typeface="Book Antiqua"/>
              </a:rPr>
              <a:t>bigger, </a:t>
            </a:r>
            <a:r>
              <a:rPr sz="1000" spc="-5" dirty="0">
                <a:latin typeface="Book Antiqua"/>
                <a:cs typeface="Book Antiqua"/>
              </a:rPr>
              <a:t>restrictions do not</a:t>
            </a:r>
            <a:r>
              <a:rPr sz="1000" spc="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hold)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5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Sum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spc="-10" dirty="0">
                <a:latin typeface="Book Antiqua"/>
                <a:cs typeface="Book Antiqua"/>
              </a:rPr>
              <a:t>squared</a:t>
            </a:r>
            <a:r>
              <a:rPr sz="1100" spc="-16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residuals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BFBBEB64-ABA3-4127-A0FC-029B5D5023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0" y="2577989"/>
            <a:ext cx="2269475" cy="550843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271891"/>
            <a:ext cx="5727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50" dirty="0">
                <a:latin typeface="Book Antiqua"/>
                <a:cs typeface="Book Antiqua"/>
              </a:rPr>
              <a:t>F</a:t>
            </a:r>
            <a:r>
              <a:rPr sz="1400" spc="80" dirty="0"/>
              <a:t>-</a:t>
            </a:r>
            <a:r>
              <a:rPr spc="65" dirty="0"/>
              <a:t>TES</a:t>
            </a:r>
            <a:r>
              <a:rPr spc="-5" dirty="0"/>
              <a:t>T</a:t>
            </a:r>
            <a:endParaRPr sz="1400">
              <a:latin typeface="Book Antiqua"/>
              <a:cs typeface="Book Antiqua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6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3689" y="677188"/>
            <a:ext cx="1977389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test statistic is </a:t>
            </a:r>
            <a:r>
              <a:rPr sz="1100" spc="-10" dirty="0">
                <a:latin typeface="Book Antiqua"/>
                <a:cs typeface="Book Antiqua"/>
              </a:rPr>
              <a:t>defined</a:t>
            </a:r>
            <a:r>
              <a:rPr sz="1100" spc="13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as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61351" y="1028876"/>
            <a:ext cx="24892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-10" dirty="0">
                <a:latin typeface="Book Antiqua"/>
                <a:cs typeface="Book Antiqua"/>
              </a:rPr>
              <a:t>F</a:t>
            </a:r>
            <a:r>
              <a:rPr sz="1100" i="1" spc="-4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00200" y="912645"/>
            <a:ext cx="1174750" cy="403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 marR="43180" indent="10160">
              <a:lnSpc>
                <a:spcPct val="112599"/>
              </a:lnSpc>
              <a:spcBef>
                <a:spcPts val="100"/>
              </a:spcBef>
            </a:pPr>
            <a:r>
              <a:rPr sz="1100" u="sng" spc="15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(</a:t>
            </a:r>
            <a:r>
              <a:rPr sz="1100" i="1" u="sng" spc="1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SSR</a:t>
            </a:r>
            <a:r>
              <a:rPr sz="1200" i="1" u="sng" spc="22" baseline="-10416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r </a:t>
            </a:r>
            <a:r>
              <a:rPr sz="1100" u="sng" spc="-3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− </a:t>
            </a:r>
            <a:r>
              <a:rPr sz="1100" i="1" u="sng" spc="20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SSR</a:t>
            </a:r>
            <a:r>
              <a:rPr sz="1200" i="1" u="sng" spc="30" baseline="-10416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ur</a:t>
            </a:r>
            <a:r>
              <a:rPr sz="1100" u="sng" spc="20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)</a:t>
            </a:r>
            <a:r>
              <a:rPr sz="1100" i="1" u="sng" spc="20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/</a:t>
            </a:r>
            <a:r>
              <a:rPr sz="1100" i="1" u="sng" spc="20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q </a:t>
            </a:r>
            <a:r>
              <a:rPr sz="1100" i="1" spc="20" dirty="0">
                <a:latin typeface="Book Antiqua"/>
                <a:cs typeface="Book Antiqua"/>
              </a:rPr>
              <a:t> SSR</a:t>
            </a:r>
            <a:r>
              <a:rPr sz="1200" i="1" spc="30" baseline="-10416" dirty="0">
                <a:latin typeface="Book Antiqua"/>
                <a:cs typeface="Book Antiqua"/>
              </a:rPr>
              <a:t>ur</a:t>
            </a:r>
            <a:r>
              <a:rPr sz="1100" i="1" spc="20" dirty="0">
                <a:latin typeface="Century Gothic"/>
                <a:cs typeface="Century Gothic"/>
              </a:rPr>
              <a:t>/</a:t>
            </a:r>
            <a:r>
              <a:rPr sz="1100" spc="20" dirty="0">
                <a:latin typeface="Garamond"/>
                <a:cs typeface="Garamond"/>
              </a:rPr>
              <a:t>(</a:t>
            </a:r>
            <a:r>
              <a:rPr sz="1100" i="1" spc="20" dirty="0">
                <a:latin typeface="Book Antiqua"/>
                <a:cs typeface="Book Antiqua"/>
              </a:rPr>
              <a:t>n</a:t>
            </a:r>
            <a:r>
              <a:rPr sz="1100" i="1" spc="-50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120" dirty="0">
                <a:latin typeface="Lucida Sans Unicode"/>
                <a:cs typeface="Lucida Sans Unicode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k</a:t>
            </a:r>
            <a:r>
              <a:rPr sz="1100" i="1" spc="-45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120" dirty="0">
                <a:latin typeface="Lucida Sans Unicode"/>
                <a:cs typeface="Lucida Sans Unicode"/>
              </a:rPr>
              <a:t> </a:t>
            </a:r>
            <a:r>
              <a:rPr sz="1100" spc="45" dirty="0">
                <a:latin typeface="Book Antiqua"/>
                <a:cs typeface="Book Antiqua"/>
              </a:rPr>
              <a:t>1</a:t>
            </a:r>
            <a:r>
              <a:rPr sz="1100" spc="45" dirty="0">
                <a:latin typeface="Garamond"/>
                <a:cs typeface="Garamond"/>
              </a:rPr>
              <a:t>)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64612" y="1028876"/>
            <a:ext cx="24892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30" dirty="0">
                <a:latin typeface="Lucida Sans Unicode"/>
                <a:cs typeface="Lucida Sans Unicode"/>
              </a:rPr>
              <a:t>∼</a:t>
            </a:r>
            <a:r>
              <a:rPr sz="1100" spc="-114" dirty="0">
                <a:latin typeface="Lucida Sans Unicode"/>
                <a:cs typeface="Lucida Sans Unicode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F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87878" y="1092668"/>
            <a:ext cx="4222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i="1" spc="-5" dirty="0">
                <a:latin typeface="Book Antiqua"/>
                <a:cs typeface="Book Antiqua"/>
              </a:rPr>
              <a:t>q</a:t>
            </a:r>
            <a:r>
              <a:rPr sz="800" i="1" spc="-5" dirty="0">
                <a:latin typeface="Sitka Text"/>
                <a:cs typeface="Sitka Text"/>
              </a:rPr>
              <a:t>,</a:t>
            </a:r>
            <a:r>
              <a:rPr sz="800" i="1" spc="-5" dirty="0">
                <a:latin typeface="Book Antiqua"/>
                <a:cs typeface="Book Antiqua"/>
              </a:rPr>
              <a:t>n</a:t>
            </a:r>
            <a:r>
              <a:rPr sz="800" spc="20" dirty="0">
                <a:latin typeface="Lucida Sans Unicode"/>
                <a:cs typeface="Lucida Sans Unicode"/>
              </a:rPr>
              <a:t>−</a:t>
            </a:r>
            <a:r>
              <a:rPr sz="800" i="1" spc="-5" dirty="0">
                <a:latin typeface="Book Antiqua"/>
                <a:cs typeface="Book Antiqua"/>
              </a:rPr>
              <a:t>k</a:t>
            </a:r>
            <a:r>
              <a:rPr sz="800" spc="20" dirty="0">
                <a:latin typeface="Lucida Sans Unicode"/>
                <a:cs typeface="Lucida Sans Unicode"/>
              </a:rPr>
              <a:t>−</a:t>
            </a:r>
            <a:r>
              <a:rPr sz="800" spc="-5" dirty="0">
                <a:latin typeface="Book Antiqua"/>
                <a:cs typeface="Book Antiqua"/>
              </a:rPr>
              <a:t>1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59848" y="1028876"/>
            <a:ext cx="6413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Century Gothic"/>
                <a:cs typeface="Century Gothic"/>
              </a:rPr>
              <a:t>,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67244" y="1544477"/>
            <a:ext cx="31819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1785" algn="l"/>
              </a:tabLst>
            </a:pP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0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4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	</a:t>
            </a:r>
            <a:r>
              <a:rPr sz="1000" spc="-5" dirty="0">
                <a:latin typeface="Book Antiqua"/>
                <a:cs typeface="Book Antiqua"/>
              </a:rPr>
              <a:t>sum of squared residuals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the restricted</a:t>
            </a:r>
            <a:r>
              <a:rPr sz="1000" spc="-2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model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67244" y="1848134"/>
            <a:ext cx="333184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1785" algn="l"/>
              </a:tabLst>
            </a:pP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0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4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	</a:t>
            </a:r>
            <a:r>
              <a:rPr sz="1000" spc="-5" dirty="0">
                <a:latin typeface="Book Antiqua"/>
                <a:cs typeface="Book Antiqua"/>
              </a:rPr>
              <a:t>sum of squared residuals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the unrestricted</a:t>
            </a:r>
            <a:r>
              <a:rPr sz="1000" spc="-1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model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8995" y="1411298"/>
            <a:ext cx="492125" cy="9182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ts val="1185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where:</a:t>
            </a:r>
            <a:endParaRPr sz="1100">
              <a:latin typeface="Book Antiqua"/>
              <a:cs typeface="Book Antiqua"/>
            </a:endParaRPr>
          </a:p>
          <a:p>
            <a:pPr marL="113664">
              <a:lnSpc>
                <a:spcPts val="1065"/>
              </a:lnSpc>
            </a:pPr>
            <a:r>
              <a:rPr sz="1000" i="1" spc="-5" dirty="0">
                <a:latin typeface="Book Antiqua"/>
                <a:cs typeface="Book Antiqua"/>
              </a:rPr>
              <a:t>SSR</a:t>
            </a:r>
            <a:r>
              <a:rPr sz="1050" i="1" spc="-7" baseline="-11904" dirty="0">
                <a:latin typeface="Book Antiqua"/>
                <a:cs typeface="Book Antiqua"/>
              </a:rPr>
              <a:t>r</a:t>
            </a:r>
            <a:endParaRPr sz="1050" baseline="-11904">
              <a:latin typeface="Book Antiqua"/>
              <a:cs typeface="Book Antiqua"/>
            </a:endParaRPr>
          </a:p>
          <a:p>
            <a:pPr marL="113664" marR="60960">
              <a:lnSpc>
                <a:spcPct val="199200"/>
              </a:lnSpc>
            </a:pPr>
            <a:r>
              <a:rPr sz="1000" i="1" spc="-5" dirty="0">
                <a:latin typeface="Book Antiqua"/>
                <a:cs typeface="Book Antiqua"/>
              </a:rPr>
              <a:t>SSR</a:t>
            </a:r>
            <a:r>
              <a:rPr sz="1050" i="1" spc="-7" baseline="-11904" dirty="0">
                <a:latin typeface="Book Antiqua"/>
                <a:cs typeface="Book Antiqua"/>
              </a:rPr>
              <a:t>ur  </a:t>
            </a:r>
            <a:r>
              <a:rPr sz="1000" i="1" spc="-5" dirty="0">
                <a:latin typeface="Book Antiqua"/>
                <a:cs typeface="Book Antiqua"/>
              </a:rPr>
              <a:t>q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67244" y="2151791"/>
            <a:ext cx="15627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1785" algn="l"/>
              </a:tabLst>
            </a:pP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0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4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	</a:t>
            </a:r>
            <a:r>
              <a:rPr sz="1000" spc="-5" dirty="0">
                <a:latin typeface="Book Antiqua"/>
                <a:cs typeface="Book Antiqua"/>
              </a:rPr>
              <a:t>number of</a:t>
            </a:r>
            <a:r>
              <a:rPr sz="1000" spc="-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restrictions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00303" y="2455461"/>
            <a:ext cx="958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spc="-5" dirty="0">
                <a:latin typeface="Book Antiqua"/>
                <a:cs typeface="Book Antiqua"/>
              </a:rPr>
              <a:t>n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67244" y="2455461"/>
            <a:ext cx="16541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1785" algn="l"/>
              </a:tabLst>
            </a:pP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0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4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	</a:t>
            </a:r>
            <a:r>
              <a:rPr sz="1000" spc="-5" dirty="0">
                <a:latin typeface="Book Antiqua"/>
                <a:cs typeface="Book Antiqua"/>
              </a:rPr>
              <a:t>number of</a:t>
            </a:r>
            <a:r>
              <a:rPr sz="1000" spc="-3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observations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00303" y="2759118"/>
            <a:ext cx="8191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spc="-5" dirty="0">
                <a:latin typeface="Book Antiqua"/>
                <a:cs typeface="Book Antiqua"/>
              </a:rPr>
              <a:t>k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67244" y="2759118"/>
            <a:ext cx="21443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1785" algn="l"/>
              </a:tabLst>
            </a:pP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0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4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	</a:t>
            </a:r>
            <a:r>
              <a:rPr sz="1000" spc="-5" dirty="0">
                <a:latin typeface="Book Antiqua"/>
                <a:cs typeface="Book Antiqua"/>
              </a:rPr>
              <a:t>number of estimated</a:t>
            </a:r>
            <a:r>
              <a:rPr sz="1000" spc="-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coefficients</a:t>
            </a:r>
            <a:endParaRPr sz="10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3006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G</a:t>
            </a:r>
            <a:r>
              <a:rPr spc="60" dirty="0"/>
              <a:t>OODNESS </a:t>
            </a:r>
            <a:r>
              <a:rPr spc="30" dirty="0"/>
              <a:t>OF </a:t>
            </a:r>
            <a:r>
              <a:rPr spc="20" dirty="0"/>
              <a:t>FIT</a:t>
            </a:r>
            <a:r>
              <a:rPr spc="-25" dirty="0"/>
              <a:t> </a:t>
            </a:r>
            <a:r>
              <a:rPr spc="55" dirty="0"/>
              <a:t>MEASURE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7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0189" y="728915"/>
            <a:ext cx="3911600" cy="232791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36854" marR="10795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10" dirty="0">
                <a:latin typeface="Book Antiqua"/>
                <a:cs typeface="Book Antiqua"/>
              </a:rPr>
              <a:t>know </a:t>
            </a:r>
            <a:r>
              <a:rPr sz="1100" spc="-5" dirty="0">
                <a:latin typeface="Book Antiqua"/>
                <a:cs typeface="Book Antiqua"/>
              </a:rPr>
              <a:t>that education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experience have a </a:t>
            </a:r>
            <a:r>
              <a:rPr sz="1100" spc="-10" dirty="0">
                <a:latin typeface="Book Antiqua"/>
                <a:cs typeface="Book Antiqua"/>
              </a:rPr>
              <a:t>significant  influence on</a:t>
            </a:r>
            <a:r>
              <a:rPr sz="1100" spc="-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wages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But </a:t>
            </a:r>
            <a:r>
              <a:rPr sz="1100" spc="-10" dirty="0">
                <a:latin typeface="Book Antiqua"/>
                <a:cs typeface="Book Antiqua"/>
              </a:rPr>
              <a:t>how </a:t>
            </a:r>
            <a:r>
              <a:rPr sz="1100" spc="-5" dirty="0">
                <a:latin typeface="Book Antiqua"/>
                <a:cs typeface="Book Antiqua"/>
              </a:rPr>
              <a:t>important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they in determining</a:t>
            </a:r>
            <a:r>
              <a:rPr sz="1100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wages?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50">
              <a:latin typeface="Times New Roman"/>
              <a:cs typeface="Times New Roman"/>
            </a:endParaRPr>
          </a:p>
          <a:p>
            <a:pPr marL="236854" marR="19812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How much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spc="-10" dirty="0">
                <a:latin typeface="Book Antiqua"/>
                <a:cs typeface="Book Antiqua"/>
              </a:rPr>
              <a:t>difference </a:t>
            </a:r>
            <a:r>
              <a:rPr sz="1100" spc="-5" dirty="0">
                <a:latin typeface="Book Antiqua"/>
                <a:cs typeface="Book Antiqua"/>
              </a:rPr>
              <a:t>in </a:t>
            </a:r>
            <a:r>
              <a:rPr sz="1100" spc="-10" dirty="0">
                <a:latin typeface="Book Antiqua"/>
                <a:cs typeface="Book Antiqua"/>
              </a:rPr>
              <a:t>wages </a:t>
            </a:r>
            <a:r>
              <a:rPr sz="1100" spc="-5" dirty="0">
                <a:latin typeface="Book Antiqua"/>
                <a:cs typeface="Book Antiqua"/>
              </a:rPr>
              <a:t>between people is  explained </a:t>
            </a:r>
            <a:r>
              <a:rPr sz="1100" spc="-10" dirty="0">
                <a:latin typeface="Book Antiqua"/>
                <a:cs typeface="Book Antiqua"/>
              </a:rPr>
              <a:t>by differences </a:t>
            </a:r>
            <a:r>
              <a:rPr sz="1100" spc="-5" dirty="0">
                <a:latin typeface="Book Antiqua"/>
                <a:cs typeface="Book Antiqua"/>
              </a:rPr>
              <a:t>in education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in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experience?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36854" marR="558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How </a:t>
            </a:r>
            <a:r>
              <a:rPr sz="1100" spc="-5" dirty="0">
                <a:latin typeface="Book Antiqua"/>
                <a:cs typeface="Book Antiqua"/>
              </a:rPr>
              <a:t>well variation in the independent variable(s) explains  variation in the dependent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variable?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36854" marR="355600" indent="-148590">
              <a:lnSpc>
                <a:spcPct val="102699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This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the questions </a:t>
            </a:r>
            <a:r>
              <a:rPr sz="1100" spc="-10" dirty="0">
                <a:latin typeface="Book Antiqua"/>
                <a:cs typeface="Book Antiqua"/>
              </a:rPr>
              <a:t>answered by </a:t>
            </a:r>
            <a:r>
              <a:rPr sz="1100" spc="-5" dirty="0">
                <a:latin typeface="Book Antiqua"/>
                <a:cs typeface="Book Antiqua"/>
              </a:rPr>
              <a:t>the goodness of </a:t>
            </a:r>
            <a:r>
              <a:rPr sz="1100" spc="-10" dirty="0">
                <a:latin typeface="Book Antiqua"/>
                <a:cs typeface="Book Antiqua"/>
              </a:rPr>
              <a:t>fit  measure </a:t>
            </a:r>
            <a:r>
              <a:rPr sz="1100" spc="-5" dirty="0">
                <a:latin typeface="Book Antiqua"/>
                <a:cs typeface="Book Antiqua"/>
              </a:rPr>
              <a:t>- </a:t>
            </a: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27777" dirty="0">
                <a:latin typeface="Book Antiqua"/>
                <a:cs typeface="Book Antiqua"/>
              </a:rPr>
              <a:t>2</a:t>
            </a:r>
            <a:endParaRPr sz="1200" baseline="27777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9140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35" dirty="0"/>
              <a:t>T</a:t>
            </a:r>
            <a:r>
              <a:rPr spc="35" dirty="0"/>
              <a:t>OTAL </a:t>
            </a:r>
            <a:r>
              <a:rPr spc="40" dirty="0"/>
              <a:t>AND </a:t>
            </a:r>
            <a:r>
              <a:rPr spc="60" dirty="0"/>
              <a:t>EXPLAINED</a:t>
            </a:r>
            <a:r>
              <a:rPr spc="295" dirty="0"/>
              <a:t> </a:t>
            </a:r>
            <a:r>
              <a:rPr spc="35" dirty="0"/>
              <a:t>VARIATION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63689" y="565517"/>
            <a:ext cx="2758440" cy="4114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30" dirty="0">
                <a:latin typeface="Book Antiqua"/>
                <a:cs typeface="Book Antiqua"/>
              </a:rPr>
              <a:t>Total </a:t>
            </a:r>
            <a:r>
              <a:rPr sz="1100" b="1" spc="-5" dirty="0">
                <a:latin typeface="Book Antiqua"/>
                <a:cs typeface="Book Antiqua"/>
              </a:rPr>
              <a:t>variation </a:t>
            </a:r>
            <a:r>
              <a:rPr sz="1100" spc="-5" dirty="0">
                <a:latin typeface="Book Antiqua"/>
                <a:cs typeface="Book Antiqua"/>
              </a:rPr>
              <a:t>in the dependent</a:t>
            </a:r>
            <a:r>
              <a:rPr sz="1100" spc="1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variable:</a:t>
            </a:r>
            <a:endParaRPr sz="1100" dirty="0">
              <a:latin typeface="Book Antiqua"/>
              <a:cs typeface="Book Antiqua"/>
            </a:endParaRPr>
          </a:p>
          <a:p>
            <a:pPr marL="629920" algn="ctr">
              <a:lnSpc>
                <a:spcPct val="100000"/>
              </a:lnSpc>
              <a:spcBef>
                <a:spcPts val="765"/>
              </a:spcBef>
            </a:pPr>
            <a:endParaRPr sz="800" dirty="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8289" y="1113893"/>
            <a:ext cx="3627120" cy="628015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R="180340" algn="ctr">
              <a:lnSpc>
                <a:spcPct val="100000"/>
              </a:lnSpc>
              <a:spcBef>
                <a:spcPts val="570"/>
              </a:spcBef>
            </a:pPr>
            <a:endParaRPr sz="800" dirty="0">
              <a:latin typeface="Book Antiqua"/>
              <a:cs typeface="Book Antiqua"/>
            </a:endParaRPr>
          </a:p>
          <a:p>
            <a:pPr marL="198755" marR="431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Predicted </a:t>
            </a:r>
            <a:r>
              <a:rPr sz="1100" spc="-5" dirty="0">
                <a:latin typeface="Book Antiqua"/>
                <a:cs typeface="Book Antiqua"/>
              </a:rPr>
              <a:t>value of the dependent variable </a:t>
            </a:r>
            <a:r>
              <a:rPr sz="1100" spc="-10" dirty="0">
                <a:latin typeface="Book Antiqua"/>
                <a:cs typeface="Book Antiqua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part that is  explained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independent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variables: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4395" y="2135262"/>
            <a:ext cx="30949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(case of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line - for simplicity of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notation)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0989" y="2466072"/>
            <a:ext cx="3107055" cy="4114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Explained variation </a:t>
            </a:r>
            <a:r>
              <a:rPr sz="1100" spc="-5" dirty="0">
                <a:latin typeface="Book Antiqua"/>
                <a:cs typeface="Book Antiqua"/>
              </a:rPr>
              <a:t>in the dependent</a:t>
            </a:r>
            <a:r>
              <a:rPr sz="1100" spc="12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variable:</a:t>
            </a:r>
            <a:endParaRPr sz="1100" dirty="0">
              <a:latin typeface="Book Antiqua"/>
              <a:cs typeface="Book Antiqua"/>
            </a:endParaRPr>
          </a:p>
          <a:p>
            <a:pPr marL="306705" algn="ctr">
              <a:lnSpc>
                <a:spcPct val="100000"/>
              </a:lnSpc>
              <a:spcBef>
                <a:spcPts val="765"/>
              </a:spcBef>
            </a:pPr>
            <a:endParaRPr sz="800" dirty="0">
              <a:latin typeface="Book Antiqua"/>
              <a:cs typeface="Book Antiqua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8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40FC125-7FBF-4CCE-864A-BE08D42E98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1413" y="814800"/>
            <a:ext cx="1001614" cy="509154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997CC79-E2B6-4BDF-B001-FC91A805CD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1721" y="1767100"/>
            <a:ext cx="1298408" cy="35503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8319C98-1471-466A-B93B-C250D1323B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6071" y="2622872"/>
            <a:ext cx="1277957" cy="616945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460" y="271891"/>
            <a:ext cx="18757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G</a:t>
            </a:r>
            <a:r>
              <a:rPr spc="60" dirty="0"/>
              <a:t>OODNESS </a:t>
            </a:r>
            <a:r>
              <a:rPr spc="30" dirty="0"/>
              <a:t>OF </a:t>
            </a:r>
            <a:r>
              <a:rPr spc="20" dirty="0"/>
              <a:t>FIT </a:t>
            </a:r>
            <a:r>
              <a:rPr sz="1400" spc="10" dirty="0"/>
              <a:t>-</a:t>
            </a:r>
            <a:r>
              <a:rPr sz="1400" spc="300" dirty="0"/>
              <a:t> </a:t>
            </a:r>
            <a:r>
              <a:rPr sz="1400" i="1" spc="10" dirty="0">
                <a:latin typeface="Book Antiqua"/>
                <a:cs typeface="Book Antiqua"/>
              </a:rPr>
              <a:t>R</a:t>
            </a:r>
            <a:r>
              <a:rPr sz="1500" spc="15" baseline="27777" dirty="0"/>
              <a:t>2</a:t>
            </a:r>
            <a:endParaRPr sz="1500" baseline="27777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0989" y="816024"/>
            <a:ext cx="70040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</a:t>
            </a:r>
            <a:r>
              <a:rPr sz="1200" spc="322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Denote: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9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438289" y="1857234"/>
            <a:ext cx="3197860" cy="6724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Define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measure </a:t>
            </a:r>
            <a:r>
              <a:rPr sz="1100" spc="-5" dirty="0">
                <a:latin typeface="Book Antiqua"/>
                <a:cs typeface="Book Antiqua"/>
              </a:rPr>
              <a:t>of the goodness of</a:t>
            </a:r>
            <a:r>
              <a:rPr sz="1100" spc="-18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fit:</a:t>
            </a:r>
            <a:endParaRPr sz="1100" dirty="0">
              <a:latin typeface="Book Antiqua"/>
              <a:cs typeface="Book Antiqua"/>
            </a:endParaRPr>
          </a:p>
          <a:p>
            <a:pPr marL="1207770" marR="55880" indent="-349250">
              <a:lnSpc>
                <a:spcPct val="112599"/>
              </a:lnSpc>
              <a:spcBef>
                <a:spcPts val="810"/>
              </a:spcBef>
              <a:tabLst>
                <a:tab pos="1824355" algn="l"/>
              </a:tabLst>
            </a:pPr>
            <a:r>
              <a:rPr sz="1650" i="1" spc="-7" baseline="-37878" dirty="0">
                <a:latin typeface="Book Antiqua"/>
                <a:cs typeface="Book Antiqua"/>
              </a:rPr>
              <a:t>R</a:t>
            </a:r>
            <a:r>
              <a:rPr sz="1200" spc="-7" baseline="-20833" dirty="0">
                <a:latin typeface="Book Antiqua"/>
                <a:cs typeface="Book Antiqua"/>
              </a:rPr>
              <a:t>2 </a:t>
            </a:r>
            <a:r>
              <a:rPr sz="1650" spc="165" baseline="-37878" dirty="0">
                <a:latin typeface="Garamond"/>
                <a:cs typeface="Garamond"/>
              </a:rPr>
              <a:t>= </a:t>
            </a:r>
            <a:r>
              <a:rPr sz="1100" i="1" u="sng" spc="-10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SSE</a:t>
            </a:r>
            <a:r>
              <a:rPr sz="1100" i="1" spc="-10" dirty="0">
                <a:latin typeface="Book Antiqua"/>
                <a:cs typeface="Book Antiqua"/>
              </a:rPr>
              <a:t> </a:t>
            </a:r>
            <a:r>
              <a:rPr sz="1650" spc="165" baseline="-37878" dirty="0">
                <a:latin typeface="Garamond"/>
                <a:cs typeface="Garamond"/>
              </a:rPr>
              <a:t>= </a:t>
            </a:r>
            <a:r>
              <a:rPr sz="1100" u="sng" spc="-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Explained variation in </a:t>
            </a:r>
            <a:r>
              <a:rPr sz="1100" i="1" u="sng" spc="-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y </a:t>
            </a:r>
            <a:r>
              <a:rPr sz="1100" i="1" spc="-5" dirty="0">
                <a:latin typeface="Book Antiqua"/>
                <a:cs typeface="Book Antiqua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SST	</a:t>
            </a:r>
            <a:r>
              <a:rPr sz="1100" spc="-30" dirty="0">
                <a:latin typeface="Book Antiqua"/>
                <a:cs typeface="Book Antiqua"/>
              </a:rPr>
              <a:t>Total </a:t>
            </a:r>
            <a:r>
              <a:rPr sz="1100" spc="-5" dirty="0">
                <a:latin typeface="Book Antiqua"/>
                <a:cs typeface="Book Antiqua"/>
              </a:rPr>
              <a:t>variation in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1C5FB3EB-924D-4E58-B95E-8722690F71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064" y="1026958"/>
            <a:ext cx="4210050" cy="81111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</TotalTime>
  <Words>2657</Words>
  <Application>Microsoft Office PowerPoint</Application>
  <PresentationFormat>Custom</PresentationFormat>
  <Paragraphs>358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50" baseType="lpstr">
      <vt:lpstr>Arial</vt:lpstr>
      <vt:lpstr>Arial Black</vt:lpstr>
      <vt:lpstr>Book Antiqua</vt:lpstr>
      <vt:lpstr>Calibri</vt:lpstr>
      <vt:lpstr>Cambria Math</vt:lpstr>
      <vt:lpstr>Century Gothic</vt:lpstr>
      <vt:lpstr>Garamond</vt:lpstr>
      <vt:lpstr>Lucida Sans Unicode</vt:lpstr>
      <vt:lpstr>Sitka Text</vt:lpstr>
      <vt:lpstr>Times New Roman</vt:lpstr>
      <vt:lpstr>Wingdings</vt:lpstr>
      <vt:lpstr>Office Theme</vt:lpstr>
      <vt:lpstr>LECTURE 5</vt:lpstr>
      <vt:lpstr>TESTING MULTIPLE HYPOTHESES REVISITED</vt:lpstr>
      <vt:lpstr>RESTRICTED VS. UNRESTRICTED MODEL</vt:lpstr>
      <vt:lpstr>IDEA OF THE F-TEST</vt:lpstr>
      <vt:lpstr>IDEA OF THE F-TEST</vt:lpstr>
      <vt:lpstr>F-TEST</vt:lpstr>
      <vt:lpstr>GOODNESS OF FIT MEASURE</vt:lpstr>
      <vt:lpstr>TOTAL AND EXPLAINED VARIATION</vt:lpstr>
      <vt:lpstr>GOODNESS OF FIT - R2</vt:lpstr>
      <vt:lpstr>GOODNESS OF FIT - R2</vt:lpstr>
      <vt:lpstr>DECOMPOSING THE VARIANCE</vt:lpstr>
      <vt:lpstr>VARIANCE DECOMPOSITION AND R2</vt:lpstr>
      <vt:lpstr>ADJUSTED R2</vt:lpstr>
      <vt:lpstr>FOUR IMPORTANT SPECIFICATION CRITERIA</vt:lpstr>
      <vt:lpstr>FOUR IMPORTANT SPECIFICATION CRITERIA</vt:lpstr>
      <vt:lpstr>PowerPoint Presentation</vt:lpstr>
      <vt:lpstr>NONLINEAR SPECIFICATION</vt:lpstr>
      <vt:lpstr>LINEAR FORM</vt:lpstr>
      <vt:lpstr>LOG-LOG FORM</vt:lpstr>
      <vt:lpstr>EXAMPLE</vt:lpstr>
      <vt:lpstr>LOG-LINEAR FORMS</vt:lpstr>
      <vt:lpstr>EXAMPLES OF LOG LINEAR FORMS</vt:lpstr>
      <vt:lpstr>EXAMPLES OF LOG LINEAR FORMS</vt:lpstr>
      <vt:lpstr>POLYNOMIAL FORM</vt:lpstr>
      <vt:lpstr>EXAMPLE OF POLYNOMIAL FORM</vt:lpstr>
      <vt:lpstr>CHOICE OF CORRECT FUNCTIONAL FORM</vt:lpstr>
      <vt:lpstr>CHOICE OF CORRECT FUNCTIONAL FORM</vt:lpstr>
      <vt:lpstr>DUMMY VARIABLES</vt:lpstr>
      <vt:lpstr>INTERCEPT DUMMY</vt:lpstr>
      <vt:lpstr>PowerPoint Presentation</vt:lpstr>
      <vt:lpstr>EXAMPLE</vt:lpstr>
      <vt:lpstr>SLOPE DUMMY</vt:lpstr>
      <vt:lpstr>PowerPoint Presentation</vt:lpstr>
      <vt:lpstr>EXAMPLE</vt:lpstr>
      <vt:lpstr>SLOPE AND INTERCEPT DUMMIES</vt:lpstr>
      <vt:lpstr>PowerPoint Presentation</vt:lpstr>
      <vt:lpstr>DUMMY VARIABLES - MULTIPLE CATEGORIES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5</dc:title>
  <cp:lastModifiedBy>Dali Laxton</cp:lastModifiedBy>
  <cp:revision>17</cp:revision>
  <dcterms:created xsi:type="dcterms:W3CDTF">2020-11-03T22:28:17Z</dcterms:created>
  <dcterms:modified xsi:type="dcterms:W3CDTF">2023-03-12T15:33:17Z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2019-10-11T00:00:00Z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2020-11-03T00:00:00Z</vt:filetime>
  </property>
</Properties>
</file>