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52"/>
  </p:notesMasterIdLst>
  <p:handoutMasterIdLst>
    <p:handoutMasterId r:id="rId53"/>
  </p:handoutMasterIdLst>
  <p:sldIdLst>
    <p:sldId id="256" r:id="rId3"/>
    <p:sldId id="296" r:id="rId4"/>
    <p:sldId id="393" r:id="rId5"/>
    <p:sldId id="387" r:id="rId6"/>
    <p:sldId id="314" r:id="rId7"/>
    <p:sldId id="377" r:id="rId8"/>
    <p:sldId id="258" r:id="rId9"/>
    <p:sldId id="338" r:id="rId10"/>
    <p:sldId id="335" r:id="rId11"/>
    <p:sldId id="336" r:id="rId12"/>
    <p:sldId id="339" r:id="rId13"/>
    <p:sldId id="356" r:id="rId14"/>
    <p:sldId id="357" r:id="rId15"/>
    <p:sldId id="388" r:id="rId16"/>
    <p:sldId id="389" r:id="rId17"/>
    <p:sldId id="392" r:id="rId18"/>
    <p:sldId id="390" r:id="rId19"/>
    <p:sldId id="394" r:id="rId20"/>
    <p:sldId id="391" r:id="rId21"/>
    <p:sldId id="342" r:id="rId22"/>
    <p:sldId id="301" r:id="rId23"/>
    <p:sldId id="396" r:id="rId24"/>
    <p:sldId id="395" r:id="rId25"/>
    <p:sldId id="319" r:id="rId26"/>
    <p:sldId id="340" r:id="rId27"/>
    <p:sldId id="341" r:id="rId28"/>
    <p:sldId id="353" r:id="rId29"/>
    <p:sldId id="354" r:id="rId30"/>
    <p:sldId id="355" r:id="rId31"/>
    <p:sldId id="408" r:id="rId32"/>
    <p:sldId id="407" r:id="rId33"/>
    <p:sldId id="401" r:id="rId34"/>
    <p:sldId id="363" r:id="rId35"/>
    <p:sldId id="364" r:id="rId36"/>
    <p:sldId id="365" r:id="rId37"/>
    <p:sldId id="366" r:id="rId38"/>
    <p:sldId id="367" r:id="rId39"/>
    <p:sldId id="368" r:id="rId40"/>
    <p:sldId id="369" r:id="rId41"/>
    <p:sldId id="372" r:id="rId42"/>
    <p:sldId id="373" r:id="rId43"/>
    <p:sldId id="374" r:id="rId44"/>
    <p:sldId id="375" r:id="rId45"/>
    <p:sldId id="376" r:id="rId46"/>
    <p:sldId id="397" r:id="rId47"/>
    <p:sldId id="398" r:id="rId48"/>
    <p:sldId id="400" r:id="rId49"/>
    <p:sldId id="360" r:id="rId50"/>
    <p:sldId id="386" r:id="rId5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102" d="100"/>
          <a:sy n="102" d="100"/>
        </p:scale>
        <p:origin x="1902" y="114"/>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7755-9F71-4FC7-A542-1415177B2168}"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en-US"/>
        </a:p>
      </dgm:t>
    </dgm:pt>
    <dgm:pt modelId="{891CFC32-709C-4472-BF21-A8F72FCDB5E4}">
      <dgm:prSet phldrT="[Text]"/>
      <dgm:spPr/>
      <dgm:t>
        <a:bodyPr/>
        <a:lstStyle/>
        <a:p>
          <a:r>
            <a:rPr lang="cs-CZ" dirty="0"/>
            <a:t>Mapování situace</a:t>
          </a:r>
          <a:endParaRPr lang="en-US" dirty="0"/>
        </a:p>
      </dgm:t>
    </dgm:pt>
    <dgm:pt modelId="{0A47131C-FD65-4D17-8F9D-151ACFC8653E}" type="parTrans" cxnId="{2E15761F-3BAF-48B6-ABC4-4774004CF945}">
      <dgm:prSet/>
      <dgm:spPr/>
      <dgm:t>
        <a:bodyPr/>
        <a:lstStyle/>
        <a:p>
          <a:endParaRPr lang="en-US"/>
        </a:p>
      </dgm:t>
    </dgm:pt>
    <dgm:pt modelId="{E5884403-DB2E-45C0-B6B9-D83B3CFDF5A6}" type="sibTrans" cxnId="{2E15761F-3BAF-48B6-ABC4-4774004CF945}">
      <dgm:prSet/>
      <dgm:spPr/>
      <dgm:t>
        <a:bodyPr/>
        <a:lstStyle/>
        <a:p>
          <a:endParaRPr lang="en-US"/>
        </a:p>
      </dgm:t>
    </dgm:pt>
    <dgm:pt modelId="{DABD46E4-8BCE-4072-BB1E-9A5D4F58AC73}">
      <dgm:prSet phldrT="[Text]"/>
      <dgm:spPr/>
      <dgm:t>
        <a:bodyPr/>
        <a:lstStyle/>
        <a:p>
          <a:r>
            <a:rPr lang="cs-CZ" dirty="0"/>
            <a:t>Návrh struktury dokumentace</a:t>
          </a:r>
          <a:endParaRPr lang="en-US" dirty="0"/>
        </a:p>
      </dgm:t>
    </dgm:pt>
    <dgm:pt modelId="{4A203138-DD47-4917-AEFD-55D78877E36A}" type="parTrans" cxnId="{8FAADF91-95D0-47D4-9A96-FB6CAE3EA0D0}">
      <dgm:prSet/>
      <dgm:spPr/>
      <dgm:t>
        <a:bodyPr/>
        <a:lstStyle/>
        <a:p>
          <a:endParaRPr lang="en-US"/>
        </a:p>
      </dgm:t>
    </dgm:pt>
    <dgm:pt modelId="{4524E6CF-E7D7-4F18-A4D3-5FCE1AC3EC9E}" type="sibTrans" cxnId="{8FAADF91-95D0-47D4-9A96-FB6CAE3EA0D0}">
      <dgm:prSet/>
      <dgm:spPr/>
      <dgm:t>
        <a:bodyPr/>
        <a:lstStyle/>
        <a:p>
          <a:endParaRPr lang="en-US"/>
        </a:p>
      </dgm:t>
    </dgm:pt>
    <dgm:pt modelId="{3AC763EA-8A3C-448D-875D-BE6F11C19714}">
      <dgm:prSet phldrT="[Text]"/>
      <dgm:spPr/>
      <dgm:t>
        <a:bodyPr/>
        <a:lstStyle/>
        <a:p>
          <a:r>
            <a:rPr lang="cs-CZ" dirty="0"/>
            <a:t>Sběr </a:t>
          </a:r>
          <a:br>
            <a:rPr lang="cs-CZ" dirty="0"/>
          </a:br>
          <a:r>
            <a:rPr lang="cs-CZ" dirty="0"/>
            <a:t>a analýza informací</a:t>
          </a:r>
          <a:endParaRPr lang="en-US" dirty="0"/>
        </a:p>
      </dgm:t>
    </dgm:pt>
    <dgm:pt modelId="{9F0AFD87-3D2A-4208-BF65-D7B7219CCE0E}" type="parTrans" cxnId="{6CD89923-7E44-4796-8DC1-0C8D6483F273}">
      <dgm:prSet/>
      <dgm:spPr/>
      <dgm:t>
        <a:bodyPr/>
        <a:lstStyle/>
        <a:p>
          <a:endParaRPr lang="en-US"/>
        </a:p>
      </dgm:t>
    </dgm:pt>
    <dgm:pt modelId="{3FC15292-F481-4FBB-AD8C-3469CFD66874}" type="sibTrans" cxnId="{6CD89923-7E44-4796-8DC1-0C8D6483F273}">
      <dgm:prSet/>
      <dgm:spPr/>
      <dgm:t>
        <a:bodyPr/>
        <a:lstStyle/>
        <a:p>
          <a:endParaRPr lang="en-US"/>
        </a:p>
      </dgm:t>
    </dgm:pt>
    <dgm:pt modelId="{0812CFF1-A561-42EA-B2DE-3D36FF26C48D}">
      <dgm:prSet phldrT="[Text]"/>
      <dgm:spPr/>
      <dgm:t>
        <a:bodyPr/>
        <a:lstStyle/>
        <a:p>
          <a:r>
            <a:rPr lang="cs-CZ" dirty="0"/>
            <a:t>Zpracování dokumentace</a:t>
          </a:r>
          <a:endParaRPr lang="en-US" dirty="0"/>
        </a:p>
      </dgm:t>
    </dgm:pt>
    <dgm:pt modelId="{73D31E49-63B4-4CEA-B2DC-E75123DA66D6}" type="parTrans" cxnId="{B61838B7-1016-404A-A85B-D5524268AFF4}">
      <dgm:prSet/>
      <dgm:spPr/>
      <dgm:t>
        <a:bodyPr/>
        <a:lstStyle/>
        <a:p>
          <a:endParaRPr lang="en-US"/>
        </a:p>
      </dgm:t>
    </dgm:pt>
    <dgm:pt modelId="{CFD45F92-9DD8-4382-8F29-8ECE0354F5CB}" type="sibTrans" cxnId="{B61838B7-1016-404A-A85B-D5524268AFF4}">
      <dgm:prSet/>
      <dgm:spPr/>
      <dgm:t>
        <a:bodyPr/>
        <a:lstStyle/>
        <a:p>
          <a:endParaRPr lang="en-US"/>
        </a:p>
      </dgm:t>
    </dgm:pt>
    <dgm:pt modelId="{011ACC34-8867-47C9-BBC9-94918BEF8584}">
      <dgm:prSet phldrT="[Text]"/>
      <dgm:spPr/>
      <dgm:t>
        <a:bodyPr/>
        <a:lstStyle/>
        <a:p>
          <a:endParaRPr lang="cs-CZ" dirty="0"/>
        </a:p>
      </dgm:t>
    </dgm:pt>
    <dgm:pt modelId="{1750AEF9-C015-4198-931A-DFB9B0FBBC0A}" type="parTrans" cxnId="{7FFE09B4-BCF4-4DE1-9051-56B2A4646161}">
      <dgm:prSet/>
      <dgm:spPr/>
      <dgm:t>
        <a:bodyPr/>
        <a:lstStyle/>
        <a:p>
          <a:endParaRPr lang="en-US"/>
        </a:p>
      </dgm:t>
    </dgm:pt>
    <dgm:pt modelId="{365CBB98-5C70-4207-9539-8F5528BE2126}" type="sibTrans" cxnId="{7FFE09B4-BCF4-4DE1-9051-56B2A4646161}">
      <dgm:prSet/>
      <dgm:spPr/>
      <dgm:t>
        <a:bodyPr/>
        <a:lstStyle/>
        <a:p>
          <a:endParaRPr lang="en-US"/>
        </a:p>
      </dgm:t>
    </dgm:pt>
    <dgm:pt modelId="{C999778C-0B4E-4ED8-A0EF-71C41C804BCF}" type="pres">
      <dgm:prSet presAssocID="{A7447755-9F71-4FC7-A542-1415177B2168}" presName="cycleMatrixDiagram" presStyleCnt="0">
        <dgm:presLayoutVars>
          <dgm:chMax val="1"/>
          <dgm:dir/>
          <dgm:animLvl val="lvl"/>
          <dgm:resizeHandles val="exact"/>
        </dgm:presLayoutVars>
      </dgm:prSet>
      <dgm:spPr/>
    </dgm:pt>
    <dgm:pt modelId="{089849D5-D1B4-4B72-AD5A-7EA86DB806AC}" type="pres">
      <dgm:prSet presAssocID="{A7447755-9F71-4FC7-A542-1415177B2168}" presName="children" presStyleCnt="0"/>
      <dgm:spPr/>
    </dgm:pt>
    <dgm:pt modelId="{C1B43592-C147-4F27-B6E9-B79FD2C7616A}" type="pres">
      <dgm:prSet presAssocID="{A7447755-9F71-4FC7-A542-1415177B2168}" presName="childPlaceholder" presStyleCnt="0"/>
      <dgm:spPr/>
    </dgm:pt>
    <dgm:pt modelId="{A51817B8-0DD2-448F-8F0D-9FD45FB1A925}" type="pres">
      <dgm:prSet presAssocID="{A7447755-9F71-4FC7-A542-1415177B2168}" presName="circle" presStyleCnt="0"/>
      <dgm:spPr/>
    </dgm:pt>
    <dgm:pt modelId="{F3993E06-7591-4855-B426-021FE53498D7}" type="pres">
      <dgm:prSet presAssocID="{A7447755-9F71-4FC7-A542-1415177B2168}" presName="quadrant1" presStyleLbl="node1" presStyleIdx="0" presStyleCnt="4">
        <dgm:presLayoutVars>
          <dgm:chMax val="1"/>
          <dgm:bulletEnabled val="1"/>
        </dgm:presLayoutVars>
      </dgm:prSet>
      <dgm:spPr/>
    </dgm:pt>
    <dgm:pt modelId="{0AFEB01E-063C-4145-96DA-35AA881EEE23}" type="pres">
      <dgm:prSet presAssocID="{A7447755-9F71-4FC7-A542-1415177B2168}" presName="quadrant2" presStyleLbl="node1" presStyleIdx="1" presStyleCnt="4">
        <dgm:presLayoutVars>
          <dgm:chMax val="1"/>
          <dgm:bulletEnabled val="1"/>
        </dgm:presLayoutVars>
      </dgm:prSet>
      <dgm:spPr/>
    </dgm:pt>
    <dgm:pt modelId="{E3B5C2EF-15BF-4D55-A258-B154B70813E4}" type="pres">
      <dgm:prSet presAssocID="{A7447755-9F71-4FC7-A542-1415177B2168}" presName="quadrant3" presStyleLbl="node1" presStyleIdx="2" presStyleCnt="4">
        <dgm:presLayoutVars>
          <dgm:chMax val="1"/>
          <dgm:bulletEnabled val="1"/>
        </dgm:presLayoutVars>
      </dgm:prSet>
      <dgm:spPr/>
    </dgm:pt>
    <dgm:pt modelId="{2FE88592-2AEB-4269-B6D7-5858AEDF1CAF}" type="pres">
      <dgm:prSet presAssocID="{A7447755-9F71-4FC7-A542-1415177B2168}" presName="quadrant4" presStyleLbl="node1" presStyleIdx="3" presStyleCnt="4">
        <dgm:presLayoutVars>
          <dgm:chMax val="1"/>
          <dgm:bulletEnabled val="1"/>
        </dgm:presLayoutVars>
      </dgm:prSet>
      <dgm:spPr/>
    </dgm:pt>
    <dgm:pt modelId="{D7D823B7-66E2-4CF7-98E2-8461B9D97A33}" type="pres">
      <dgm:prSet presAssocID="{A7447755-9F71-4FC7-A542-1415177B2168}" presName="quadrantPlaceholder" presStyleCnt="0"/>
      <dgm:spPr/>
    </dgm:pt>
    <dgm:pt modelId="{73B8357A-584D-4475-B385-3BB59AA10943}" type="pres">
      <dgm:prSet presAssocID="{A7447755-9F71-4FC7-A542-1415177B2168}" presName="center1" presStyleLbl="fgShp" presStyleIdx="0" presStyleCnt="2"/>
      <dgm:spPr/>
    </dgm:pt>
    <dgm:pt modelId="{2DFD720C-CA4C-486D-82B2-E0EC6BB83ABC}" type="pres">
      <dgm:prSet presAssocID="{A7447755-9F71-4FC7-A542-1415177B2168}" presName="center2" presStyleLbl="fgShp" presStyleIdx="1" presStyleCnt="2"/>
      <dgm:spPr/>
    </dgm:pt>
  </dgm:ptLst>
  <dgm:cxnLst>
    <dgm:cxn modelId="{268B3A1A-8DE9-4B6F-BD75-0465621C1554}" type="presOf" srcId="{3AC763EA-8A3C-448D-875D-BE6F11C19714}" destId="{E3B5C2EF-15BF-4D55-A258-B154B70813E4}" srcOrd="0" destOrd="0" presId="urn:microsoft.com/office/officeart/2005/8/layout/cycle4#1"/>
    <dgm:cxn modelId="{2E15761F-3BAF-48B6-ABC4-4774004CF945}" srcId="{A7447755-9F71-4FC7-A542-1415177B2168}" destId="{891CFC32-709C-4472-BF21-A8F72FCDB5E4}" srcOrd="0" destOrd="0" parTransId="{0A47131C-FD65-4D17-8F9D-151ACFC8653E}" sibTransId="{E5884403-DB2E-45C0-B6B9-D83B3CFDF5A6}"/>
    <dgm:cxn modelId="{6CD89923-7E44-4796-8DC1-0C8D6483F273}" srcId="{A7447755-9F71-4FC7-A542-1415177B2168}" destId="{3AC763EA-8A3C-448D-875D-BE6F11C19714}" srcOrd="2" destOrd="0" parTransId="{9F0AFD87-3D2A-4208-BF65-D7B7219CCE0E}" sibTransId="{3FC15292-F481-4FBB-AD8C-3469CFD66874}"/>
    <dgm:cxn modelId="{68FA1B4F-462A-4151-8387-776B097F13B9}" type="presOf" srcId="{A7447755-9F71-4FC7-A542-1415177B2168}" destId="{C999778C-0B4E-4ED8-A0EF-71C41C804BCF}" srcOrd="0" destOrd="0" presId="urn:microsoft.com/office/officeart/2005/8/layout/cycle4#1"/>
    <dgm:cxn modelId="{BBBA1758-3FA9-425A-B7F6-46FF20563228}" type="presOf" srcId="{DABD46E4-8BCE-4072-BB1E-9A5D4F58AC73}" destId="{0AFEB01E-063C-4145-96DA-35AA881EEE23}" srcOrd="0" destOrd="0" presId="urn:microsoft.com/office/officeart/2005/8/layout/cycle4#1"/>
    <dgm:cxn modelId="{8FAADF91-95D0-47D4-9A96-FB6CAE3EA0D0}" srcId="{A7447755-9F71-4FC7-A542-1415177B2168}" destId="{DABD46E4-8BCE-4072-BB1E-9A5D4F58AC73}" srcOrd="1" destOrd="0" parTransId="{4A203138-DD47-4917-AEFD-55D78877E36A}" sibTransId="{4524E6CF-E7D7-4F18-A4D3-5FCE1AC3EC9E}"/>
    <dgm:cxn modelId="{7FFE09B4-BCF4-4DE1-9051-56B2A4646161}" srcId="{A7447755-9F71-4FC7-A542-1415177B2168}" destId="{011ACC34-8867-47C9-BBC9-94918BEF8584}" srcOrd="4" destOrd="0" parTransId="{1750AEF9-C015-4198-931A-DFB9B0FBBC0A}" sibTransId="{365CBB98-5C70-4207-9539-8F5528BE2126}"/>
    <dgm:cxn modelId="{B61838B7-1016-404A-A85B-D5524268AFF4}" srcId="{A7447755-9F71-4FC7-A542-1415177B2168}" destId="{0812CFF1-A561-42EA-B2DE-3D36FF26C48D}" srcOrd="3" destOrd="0" parTransId="{73D31E49-63B4-4CEA-B2DC-E75123DA66D6}" sibTransId="{CFD45F92-9DD8-4382-8F29-8ECE0354F5CB}"/>
    <dgm:cxn modelId="{4FF1BFBD-D54F-4001-A1D2-7A8EB23073D8}" type="presOf" srcId="{891CFC32-709C-4472-BF21-A8F72FCDB5E4}" destId="{F3993E06-7591-4855-B426-021FE53498D7}" srcOrd="0" destOrd="0" presId="urn:microsoft.com/office/officeart/2005/8/layout/cycle4#1"/>
    <dgm:cxn modelId="{AA15D5E5-0A36-46F3-A0C0-058E352EDF14}" type="presOf" srcId="{0812CFF1-A561-42EA-B2DE-3D36FF26C48D}" destId="{2FE88592-2AEB-4269-B6D7-5858AEDF1CAF}" srcOrd="0" destOrd="0" presId="urn:microsoft.com/office/officeart/2005/8/layout/cycle4#1"/>
    <dgm:cxn modelId="{53DF1D95-725E-4547-89FF-0160D5A09E2E}" type="presParOf" srcId="{C999778C-0B4E-4ED8-A0EF-71C41C804BCF}" destId="{089849D5-D1B4-4B72-AD5A-7EA86DB806AC}" srcOrd="0" destOrd="0" presId="urn:microsoft.com/office/officeart/2005/8/layout/cycle4#1"/>
    <dgm:cxn modelId="{4B120D07-BD8A-41CB-87F5-7B31D5DCCB0B}" type="presParOf" srcId="{089849D5-D1B4-4B72-AD5A-7EA86DB806AC}" destId="{C1B43592-C147-4F27-B6E9-B79FD2C7616A}" srcOrd="0" destOrd="0" presId="urn:microsoft.com/office/officeart/2005/8/layout/cycle4#1"/>
    <dgm:cxn modelId="{C06EBC14-D4BF-448B-A5A5-6E355C1FE745}" type="presParOf" srcId="{C999778C-0B4E-4ED8-A0EF-71C41C804BCF}" destId="{A51817B8-0DD2-448F-8F0D-9FD45FB1A925}" srcOrd="1" destOrd="0" presId="urn:microsoft.com/office/officeart/2005/8/layout/cycle4#1"/>
    <dgm:cxn modelId="{BDCCABAC-37E3-4FC4-92E1-629CB0DC42BF}" type="presParOf" srcId="{A51817B8-0DD2-448F-8F0D-9FD45FB1A925}" destId="{F3993E06-7591-4855-B426-021FE53498D7}" srcOrd="0" destOrd="0" presId="urn:microsoft.com/office/officeart/2005/8/layout/cycle4#1"/>
    <dgm:cxn modelId="{35FE6D7B-5B7B-435D-ADBB-9C1B65FBC76D}" type="presParOf" srcId="{A51817B8-0DD2-448F-8F0D-9FD45FB1A925}" destId="{0AFEB01E-063C-4145-96DA-35AA881EEE23}" srcOrd="1" destOrd="0" presId="urn:microsoft.com/office/officeart/2005/8/layout/cycle4#1"/>
    <dgm:cxn modelId="{9027A470-7253-4CA8-BFA7-0DE43C84A8FF}" type="presParOf" srcId="{A51817B8-0DD2-448F-8F0D-9FD45FB1A925}" destId="{E3B5C2EF-15BF-4D55-A258-B154B70813E4}" srcOrd="2" destOrd="0" presId="urn:microsoft.com/office/officeart/2005/8/layout/cycle4#1"/>
    <dgm:cxn modelId="{9EC88ED5-DBF1-4152-96C7-F0AF405F7C09}" type="presParOf" srcId="{A51817B8-0DD2-448F-8F0D-9FD45FB1A925}" destId="{2FE88592-2AEB-4269-B6D7-5858AEDF1CAF}" srcOrd="3" destOrd="0" presId="urn:microsoft.com/office/officeart/2005/8/layout/cycle4#1"/>
    <dgm:cxn modelId="{DEDAFB1A-A839-4FBE-A5F7-118B7A7F3EA5}" type="presParOf" srcId="{A51817B8-0DD2-448F-8F0D-9FD45FB1A925}" destId="{D7D823B7-66E2-4CF7-98E2-8461B9D97A33}" srcOrd="4" destOrd="0" presId="urn:microsoft.com/office/officeart/2005/8/layout/cycle4#1"/>
    <dgm:cxn modelId="{0BA6ED8A-B96A-470D-83A4-BB9ED2AA224F}" type="presParOf" srcId="{C999778C-0B4E-4ED8-A0EF-71C41C804BCF}" destId="{73B8357A-584D-4475-B385-3BB59AA10943}" srcOrd="2" destOrd="0" presId="urn:microsoft.com/office/officeart/2005/8/layout/cycle4#1"/>
    <dgm:cxn modelId="{08E57054-C1B4-4244-BD89-F75B18D168E9}" type="presParOf" srcId="{C999778C-0B4E-4ED8-A0EF-71C41C804BCF}" destId="{2DFD720C-CA4C-486D-82B2-E0EC6BB83AB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064-5F59-40E1-9B9D-AFB005D3071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363F53-6C01-4350-8D5C-E76FDABADEEB}">
      <dgm:prSet phldrT="[Text]"/>
      <dgm:spPr>
        <a:solidFill>
          <a:srgbClr val="0070C0"/>
        </a:solidFill>
      </dgm:spPr>
      <dgm:t>
        <a:bodyPr/>
        <a:lstStyle/>
        <a:p>
          <a:r>
            <a:rPr lang="cs-CZ" dirty="0"/>
            <a:t>Zpracovatel</a:t>
          </a:r>
          <a:endParaRPr lang="en-US" dirty="0"/>
        </a:p>
      </dgm:t>
    </dgm:pt>
    <dgm:pt modelId="{6B279C7C-C350-4BB8-889F-04AA81E54549}" type="parTrans" cxnId="{2A4CBE29-1414-44B5-A2E2-8EBF53515821}">
      <dgm:prSet/>
      <dgm:spPr/>
      <dgm:t>
        <a:bodyPr/>
        <a:lstStyle/>
        <a:p>
          <a:endParaRPr lang="en-US"/>
        </a:p>
      </dgm:t>
    </dgm:pt>
    <dgm:pt modelId="{F59221FE-2588-4D71-8857-17BF743F2D21}" type="sibTrans" cxnId="{2A4CBE29-1414-44B5-A2E2-8EBF53515821}">
      <dgm:prSet/>
      <dgm:spPr/>
      <dgm:t>
        <a:bodyPr/>
        <a:lstStyle/>
        <a:p>
          <a:endParaRPr lang="en-US"/>
        </a:p>
      </dgm:t>
    </dgm:pt>
    <dgm:pt modelId="{0CE0C37F-AF73-4E68-A7E9-3BE3FA771A7F}">
      <dgm:prSet phldrT="[Text]"/>
      <dgm:spPr/>
      <dgm:t>
        <a:bodyPr/>
        <a:lstStyle/>
        <a:p>
          <a:r>
            <a:rPr lang="cs-CZ" dirty="0"/>
            <a:t>Definice potřebných informací</a:t>
          </a:r>
          <a:endParaRPr lang="en-US" dirty="0"/>
        </a:p>
      </dgm:t>
    </dgm:pt>
    <dgm:pt modelId="{B6C2E5CD-085A-406F-8DF9-46493D7A9FC0}" type="parTrans" cxnId="{F95CD323-1B55-4E47-87DB-6EF7AB47445B}">
      <dgm:prSet/>
      <dgm:spPr/>
      <dgm:t>
        <a:bodyPr/>
        <a:lstStyle/>
        <a:p>
          <a:endParaRPr lang="en-US"/>
        </a:p>
      </dgm:t>
    </dgm:pt>
    <dgm:pt modelId="{F548A6FD-604B-4658-B686-3E0D7355EBD3}" type="sibTrans" cxnId="{F95CD323-1B55-4E47-87DB-6EF7AB47445B}">
      <dgm:prSet/>
      <dgm:spPr/>
      <dgm:t>
        <a:bodyPr/>
        <a:lstStyle/>
        <a:p>
          <a:endParaRPr lang="en-US"/>
        </a:p>
      </dgm:t>
    </dgm:pt>
    <dgm:pt modelId="{85E2E74A-B602-4C87-8081-3921DE82626E}">
      <dgm:prSet phldrT="[Text]"/>
      <dgm:spPr/>
      <dgm:t>
        <a:bodyPr/>
        <a:lstStyle/>
        <a:p>
          <a:r>
            <a:rPr lang="cs-CZ" dirty="0"/>
            <a:t>Vlastník informací</a:t>
          </a:r>
          <a:endParaRPr lang="en-US" dirty="0"/>
        </a:p>
      </dgm:t>
    </dgm:pt>
    <dgm:pt modelId="{C6E1C0C0-BE0B-4EF0-AC6A-D88A87B1B7CF}" type="parTrans" cxnId="{A93855EE-5C4C-4651-A72F-F43FCE11E5DF}">
      <dgm:prSet/>
      <dgm:spPr/>
      <dgm:t>
        <a:bodyPr/>
        <a:lstStyle/>
        <a:p>
          <a:endParaRPr lang="en-US"/>
        </a:p>
      </dgm:t>
    </dgm:pt>
    <dgm:pt modelId="{B57634BE-DCBE-42E9-A044-2961D919A162}" type="sibTrans" cxnId="{A93855EE-5C4C-4651-A72F-F43FCE11E5DF}">
      <dgm:prSet/>
      <dgm:spPr/>
      <dgm:t>
        <a:bodyPr/>
        <a:lstStyle/>
        <a:p>
          <a:endParaRPr lang="en-US"/>
        </a:p>
      </dgm:t>
    </dgm:pt>
    <dgm:pt modelId="{192A9E71-327C-40E5-8FF6-8E68F42A4D5C}">
      <dgm:prSet phldrT="[Text]"/>
      <dgm:spPr/>
      <dgm:t>
        <a:bodyPr/>
        <a:lstStyle/>
        <a:p>
          <a:r>
            <a:rPr lang="cs-CZ" dirty="0"/>
            <a:t>Identifikace zdrojů informací</a:t>
          </a:r>
          <a:endParaRPr lang="en-US" dirty="0"/>
        </a:p>
      </dgm:t>
    </dgm:pt>
    <dgm:pt modelId="{68685906-DB56-465C-AA31-55F0F36B64D7}" type="parTrans" cxnId="{61475D2F-44D1-4EBC-AEEE-A91A63BFC53D}">
      <dgm:prSet/>
      <dgm:spPr/>
      <dgm:t>
        <a:bodyPr/>
        <a:lstStyle/>
        <a:p>
          <a:endParaRPr lang="en-US"/>
        </a:p>
      </dgm:t>
    </dgm:pt>
    <dgm:pt modelId="{6F002059-D5A4-4264-877C-A39329608AC5}" type="sibTrans" cxnId="{61475D2F-44D1-4EBC-AEEE-A91A63BFC53D}">
      <dgm:prSet/>
      <dgm:spPr/>
      <dgm:t>
        <a:bodyPr/>
        <a:lstStyle/>
        <a:p>
          <a:endParaRPr lang="en-US"/>
        </a:p>
      </dgm:t>
    </dgm:pt>
    <dgm:pt modelId="{C87089D0-8BFB-4F4A-BEBA-23CFB6259C7F}">
      <dgm:prSet phldrT="[Text]"/>
      <dgm:spPr/>
      <dgm:t>
        <a:bodyPr/>
        <a:lstStyle/>
        <a:p>
          <a:r>
            <a:rPr lang="cs-CZ" dirty="0"/>
            <a:t>Úvodní jednání a vyhodnocení rozumných alternativ</a:t>
          </a:r>
          <a:endParaRPr lang="en-US" dirty="0"/>
        </a:p>
      </dgm:t>
    </dgm:pt>
    <dgm:pt modelId="{FBF53571-4308-4572-9102-6A8EEF155E05}" type="parTrans" cxnId="{AD0C4CE3-E60B-4BD2-9966-8B3676335F3E}">
      <dgm:prSet/>
      <dgm:spPr/>
      <dgm:t>
        <a:bodyPr/>
        <a:lstStyle/>
        <a:p>
          <a:endParaRPr lang="en-US"/>
        </a:p>
      </dgm:t>
    </dgm:pt>
    <dgm:pt modelId="{36F32AAC-531B-4CC4-9BA9-C8B5B707020A}" type="sibTrans" cxnId="{AD0C4CE3-E60B-4BD2-9966-8B3676335F3E}">
      <dgm:prSet/>
      <dgm:spPr/>
      <dgm:t>
        <a:bodyPr/>
        <a:lstStyle/>
        <a:p>
          <a:endParaRPr lang="en-US"/>
        </a:p>
      </dgm:t>
    </dgm:pt>
    <dgm:pt modelId="{16E3B570-734F-4114-9915-7791F37531CD}">
      <dgm:prSet phldrT="[Text]"/>
      <dgm:spPr/>
      <dgm:t>
        <a:bodyPr/>
        <a:lstStyle/>
        <a:p>
          <a:r>
            <a:rPr lang="cs-CZ" dirty="0"/>
            <a:t>Vlastník informací</a:t>
          </a:r>
          <a:endParaRPr lang="en-US" dirty="0"/>
        </a:p>
      </dgm:t>
    </dgm:pt>
    <dgm:pt modelId="{C048EE58-EF1C-4E26-9366-85C95FE64721}" type="parTrans" cxnId="{482EBBE4-BEA1-44B0-AC64-34796C216B26}">
      <dgm:prSet/>
      <dgm:spPr/>
      <dgm:t>
        <a:bodyPr/>
        <a:lstStyle/>
        <a:p>
          <a:endParaRPr lang="en-US"/>
        </a:p>
      </dgm:t>
    </dgm:pt>
    <dgm:pt modelId="{04162896-6FF7-4333-9492-4AFC6F68D8FF}" type="sibTrans" cxnId="{482EBBE4-BEA1-44B0-AC64-34796C216B26}">
      <dgm:prSet/>
      <dgm:spPr/>
      <dgm:t>
        <a:bodyPr/>
        <a:lstStyle/>
        <a:p>
          <a:endParaRPr lang="en-US"/>
        </a:p>
      </dgm:t>
    </dgm:pt>
    <dgm:pt modelId="{B77E3198-BC68-442C-B095-8C409AC8B4CB}">
      <dgm:prSet phldrT="[Text]"/>
      <dgm:spPr/>
      <dgm:t>
        <a:bodyPr/>
        <a:lstStyle/>
        <a:p>
          <a:r>
            <a:rPr lang="cs-CZ" dirty="0"/>
            <a:t>Získání </a:t>
          </a:r>
          <a:br>
            <a:rPr lang="cs-CZ" dirty="0"/>
          </a:br>
          <a:r>
            <a:rPr lang="cs-CZ" dirty="0"/>
            <a:t>a poskytnutí informací</a:t>
          </a:r>
          <a:endParaRPr lang="en-US" dirty="0"/>
        </a:p>
      </dgm:t>
    </dgm:pt>
    <dgm:pt modelId="{FFAED0D7-E919-4FD2-A421-D9AF7CEC7C63}" type="parTrans" cxnId="{517E69F0-B726-48A0-85AB-370E5A12D46C}">
      <dgm:prSet/>
      <dgm:spPr/>
      <dgm:t>
        <a:bodyPr/>
        <a:lstStyle/>
        <a:p>
          <a:endParaRPr lang="en-US"/>
        </a:p>
      </dgm:t>
    </dgm:pt>
    <dgm:pt modelId="{A6421E70-9A4E-4A7B-872F-1DF47491D695}" type="sibTrans" cxnId="{517E69F0-B726-48A0-85AB-370E5A12D46C}">
      <dgm:prSet/>
      <dgm:spPr/>
      <dgm:t>
        <a:bodyPr/>
        <a:lstStyle/>
        <a:p>
          <a:endParaRPr lang="en-US"/>
        </a:p>
      </dgm:t>
    </dgm:pt>
    <dgm:pt modelId="{C40FD232-6A9F-498F-ACD6-7D472B7D4810}">
      <dgm:prSet phldrT="[Text]"/>
      <dgm:spPr/>
      <dgm:t>
        <a:bodyPr/>
        <a:lstStyle/>
        <a:p>
          <a:endParaRPr lang="en-US" dirty="0"/>
        </a:p>
      </dgm:t>
    </dgm:pt>
    <dgm:pt modelId="{6DE3A3C0-90C7-442A-973B-090FA8E38C2A}" type="parTrans" cxnId="{C3AA08AD-C90F-44E1-AFB0-7D9C09012902}">
      <dgm:prSet/>
      <dgm:spPr/>
      <dgm:t>
        <a:bodyPr/>
        <a:lstStyle/>
        <a:p>
          <a:endParaRPr lang="en-US"/>
        </a:p>
      </dgm:t>
    </dgm:pt>
    <dgm:pt modelId="{57FF3C93-CB10-4326-8115-5F85F67F4911}" type="sibTrans" cxnId="{C3AA08AD-C90F-44E1-AFB0-7D9C09012902}">
      <dgm:prSet/>
      <dgm:spPr/>
      <dgm:t>
        <a:bodyPr/>
        <a:lstStyle/>
        <a:p>
          <a:endParaRPr lang="en-US"/>
        </a:p>
      </dgm:t>
    </dgm:pt>
    <dgm:pt modelId="{674E2830-EC91-435D-A757-0010418991E1}">
      <dgm:prSet phldrT="[Text]"/>
      <dgm:spPr>
        <a:solidFill>
          <a:srgbClr val="0070C0"/>
        </a:solidFill>
      </dgm:spPr>
      <dgm:t>
        <a:bodyPr/>
        <a:lstStyle/>
        <a:p>
          <a:r>
            <a:rPr lang="cs-CZ" dirty="0"/>
            <a:t>Zpracovatel</a:t>
          </a:r>
          <a:endParaRPr lang="en-US" dirty="0"/>
        </a:p>
      </dgm:t>
    </dgm:pt>
    <dgm:pt modelId="{889DCB5E-B114-4A03-92A3-C10644860460}" type="parTrans" cxnId="{1D43B707-7469-40F2-A08C-09FF8DF3085B}">
      <dgm:prSet/>
      <dgm:spPr/>
      <dgm:t>
        <a:bodyPr/>
        <a:lstStyle/>
        <a:p>
          <a:endParaRPr lang="en-US"/>
        </a:p>
      </dgm:t>
    </dgm:pt>
    <dgm:pt modelId="{FC8D3E82-0379-4A1F-B458-0C29E3F2A2E3}" type="sibTrans" cxnId="{1D43B707-7469-40F2-A08C-09FF8DF3085B}">
      <dgm:prSet/>
      <dgm:spPr/>
      <dgm:t>
        <a:bodyPr/>
        <a:lstStyle/>
        <a:p>
          <a:endParaRPr lang="en-US"/>
        </a:p>
      </dgm:t>
    </dgm:pt>
    <dgm:pt modelId="{265427C0-1BF1-46AC-9B7E-64D49D010CFD}">
      <dgm:prSet phldrT="[Text]"/>
      <dgm:spPr/>
      <dgm:t>
        <a:bodyPr/>
        <a:lstStyle/>
        <a:p>
          <a:r>
            <a:rPr lang="cs-CZ" dirty="0"/>
            <a:t>Analýza </a:t>
          </a:r>
          <a:br>
            <a:rPr lang="cs-CZ" dirty="0"/>
          </a:br>
          <a:r>
            <a:rPr lang="cs-CZ" dirty="0"/>
            <a:t>a zpracování informací</a:t>
          </a:r>
          <a:endParaRPr lang="en-US" dirty="0"/>
        </a:p>
      </dgm:t>
    </dgm:pt>
    <dgm:pt modelId="{14D677E8-A2BE-48CF-9225-B74AA69A3566}" type="parTrans" cxnId="{26D81841-9670-47E4-B1CF-F517CBAD17BA}">
      <dgm:prSet/>
      <dgm:spPr/>
      <dgm:t>
        <a:bodyPr/>
        <a:lstStyle/>
        <a:p>
          <a:endParaRPr lang="en-US"/>
        </a:p>
      </dgm:t>
    </dgm:pt>
    <dgm:pt modelId="{867162DF-87B2-43EC-9A27-FF0CAF6F3651}" type="sibTrans" cxnId="{26D81841-9670-47E4-B1CF-F517CBAD17BA}">
      <dgm:prSet/>
      <dgm:spPr/>
      <dgm:t>
        <a:bodyPr/>
        <a:lstStyle/>
        <a:p>
          <a:endParaRPr lang="en-US"/>
        </a:p>
      </dgm:t>
    </dgm:pt>
    <dgm:pt modelId="{941AC9A7-C22D-4437-AEB4-E1331598062A}">
      <dgm:prSet phldrT="[Text]"/>
      <dgm:spPr>
        <a:solidFill>
          <a:srgbClr val="0070C0"/>
        </a:solidFill>
      </dgm:spPr>
      <dgm:t>
        <a:bodyPr/>
        <a:lstStyle/>
        <a:p>
          <a:r>
            <a:rPr lang="cs-CZ" dirty="0"/>
            <a:t>Zpracovatel</a:t>
          </a:r>
          <a:endParaRPr lang="en-US" dirty="0"/>
        </a:p>
      </dgm:t>
    </dgm:pt>
    <dgm:pt modelId="{93F2339D-CECC-4FDE-BED0-D52B7AD1B4DB}" type="sibTrans" cxnId="{EF723858-AD2D-48EB-BFFF-AFC37FC26236}">
      <dgm:prSet/>
      <dgm:spPr/>
      <dgm:t>
        <a:bodyPr/>
        <a:lstStyle/>
        <a:p>
          <a:endParaRPr lang="en-US"/>
        </a:p>
      </dgm:t>
    </dgm:pt>
    <dgm:pt modelId="{9CB973E7-E99B-4040-92A2-36D0C671DC0F}" type="parTrans" cxnId="{EF723858-AD2D-48EB-BFFF-AFC37FC26236}">
      <dgm:prSet/>
      <dgm:spPr/>
      <dgm:t>
        <a:bodyPr/>
        <a:lstStyle/>
        <a:p>
          <a:endParaRPr lang="en-US"/>
        </a:p>
      </dgm:t>
    </dgm:pt>
    <dgm:pt modelId="{74D0B09F-16AD-4F06-A1A2-04046110E28D}" type="pres">
      <dgm:prSet presAssocID="{18F42064-5F59-40E1-9B9D-AFB005D3071F}" presName="Name0" presStyleCnt="0">
        <dgm:presLayoutVars>
          <dgm:dir/>
          <dgm:animLvl val="lvl"/>
          <dgm:resizeHandles val="exact"/>
        </dgm:presLayoutVars>
      </dgm:prSet>
      <dgm:spPr/>
    </dgm:pt>
    <dgm:pt modelId="{A09941A0-478B-4CC6-8316-37C4D5508031}" type="pres">
      <dgm:prSet presAssocID="{18F42064-5F59-40E1-9B9D-AFB005D3071F}" presName="tSp" presStyleCnt="0"/>
      <dgm:spPr/>
    </dgm:pt>
    <dgm:pt modelId="{E48D05BC-3FDA-4A27-9036-C8D87DB73689}" type="pres">
      <dgm:prSet presAssocID="{18F42064-5F59-40E1-9B9D-AFB005D3071F}" presName="bSp" presStyleCnt="0"/>
      <dgm:spPr/>
    </dgm:pt>
    <dgm:pt modelId="{215B6685-A46B-43C5-8AEF-D83E29893429}" type="pres">
      <dgm:prSet presAssocID="{18F42064-5F59-40E1-9B9D-AFB005D3071F}" presName="process" presStyleCnt="0"/>
      <dgm:spPr/>
    </dgm:pt>
    <dgm:pt modelId="{837D0C44-5ABB-41F4-A0B5-751B3B8F01D1}" type="pres">
      <dgm:prSet presAssocID="{2F363F53-6C01-4350-8D5C-E76FDABADEEB}" presName="composite1" presStyleCnt="0"/>
      <dgm:spPr/>
    </dgm:pt>
    <dgm:pt modelId="{BE2C22A3-497E-42FA-99A3-C02789224595}" type="pres">
      <dgm:prSet presAssocID="{2F363F53-6C01-4350-8D5C-E76FDABADEEB}" presName="dummyNode1" presStyleLbl="node1" presStyleIdx="0" presStyleCnt="5"/>
      <dgm:spPr/>
    </dgm:pt>
    <dgm:pt modelId="{66FA6FF9-DDA7-42C9-98EC-A027D26E5605}" type="pres">
      <dgm:prSet presAssocID="{2F363F53-6C01-4350-8D5C-E76FDABADEEB}" presName="childNode1" presStyleLbl="bgAcc1" presStyleIdx="0" presStyleCnt="5">
        <dgm:presLayoutVars>
          <dgm:bulletEnabled val="1"/>
        </dgm:presLayoutVars>
      </dgm:prSet>
      <dgm:spPr/>
    </dgm:pt>
    <dgm:pt modelId="{83E554CC-3B48-41E2-8C8E-7DD6DD9DC8EA}" type="pres">
      <dgm:prSet presAssocID="{2F363F53-6C01-4350-8D5C-E76FDABADEEB}" presName="childNode1tx" presStyleLbl="bgAcc1" presStyleIdx="0" presStyleCnt="5">
        <dgm:presLayoutVars>
          <dgm:bulletEnabled val="1"/>
        </dgm:presLayoutVars>
      </dgm:prSet>
      <dgm:spPr/>
    </dgm:pt>
    <dgm:pt modelId="{C3D4289B-0F55-4645-8554-F209D6452010}" type="pres">
      <dgm:prSet presAssocID="{2F363F53-6C01-4350-8D5C-E76FDABADEEB}" presName="parentNode1" presStyleLbl="node1" presStyleIdx="0" presStyleCnt="5">
        <dgm:presLayoutVars>
          <dgm:chMax val="1"/>
          <dgm:bulletEnabled val="1"/>
        </dgm:presLayoutVars>
      </dgm:prSet>
      <dgm:spPr/>
    </dgm:pt>
    <dgm:pt modelId="{37DE557C-84FB-4F91-A620-CA3DB3F330D8}" type="pres">
      <dgm:prSet presAssocID="{2F363F53-6C01-4350-8D5C-E76FDABADEEB}" presName="connSite1" presStyleCnt="0"/>
      <dgm:spPr/>
    </dgm:pt>
    <dgm:pt modelId="{F5F850A2-7F76-47FE-A948-66F8FC779B99}" type="pres">
      <dgm:prSet presAssocID="{F59221FE-2588-4D71-8857-17BF743F2D21}" presName="Name9" presStyleLbl="sibTrans2D1" presStyleIdx="0" presStyleCnt="4"/>
      <dgm:spPr/>
    </dgm:pt>
    <dgm:pt modelId="{DDE05A98-11F0-4C62-9E7A-306DC1C16DC3}" type="pres">
      <dgm:prSet presAssocID="{85E2E74A-B602-4C87-8081-3921DE82626E}" presName="composite2" presStyleCnt="0"/>
      <dgm:spPr/>
    </dgm:pt>
    <dgm:pt modelId="{EE54DCD1-2C4E-4627-8D1A-042D0EB34E7C}" type="pres">
      <dgm:prSet presAssocID="{85E2E74A-B602-4C87-8081-3921DE82626E}" presName="dummyNode2" presStyleLbl="node1" presStyleIdx="0" presStyleCnt="5"/>
      <dgm:spPr/>
    </dgm:pt>
    <dgm:pt modelId="{E9CE9654-93A5-4957-A71B-7F0E610F6A13}" type="pres">
      <dgm:prSet presAssocID="{85E2E74A-B602-4C87-8081-3921DE82626E}" presName="childNode2" presStyleLbl="bgAcc1" presStyleIdx="1" presStyleCnt="5" custScaleY="149269">
        <dgm:presLayoutVars>
          <dgm:bulletEnabled val="1"/>
        </dgm:presLayoutVars>
      </dgm:prSet>
      <dgm:spPr/>
    </dgm:pt>
    <dgm:pt modelId="{96906529-A73B-44EA-BFCA-363A9B00F84F}" type="pres">
      <dgm:prSet presAssocID="{85E2E74A-B602-4C87-8081-3921DE82626E}" presName="childNode2tx" presStyleLbl="bgAcc1" presStyleIdx="1" presStyleCnt="5">
        <dgm:presLayoutVars>
          <dgm:bulletEnabled val="1"/>
        </dgm:presLayoutVars>
      </dgm:prSet>
      <dgm:spPr/>
    </dgm:pt>
    <dgm:pt modelId="{827880A9-72F7-4C50-8F55-90BA743FD2CD}" type="pres">
      <dgm:prSet presAssocID="{85E2E74A-B602-4C87-8081-3921DE82626E}" presName="parentNode2" presStyleLbl="node1" presStyleIdx="1" presStyleCnt="5" custLinFactNeighborX="-1843" custLinFactNeighborY="-49194">
        <dgm:presLayoutVars>
          <dgm:chMax val="0"/>
          <dgm:bulletEnabled val="1"/>
        </dgm:presLayoutVars>
      </dgm:prSet>
      <dgm:spPr/>
    </dgm:pt>
    <dgm:pt modelId="{462437CA-3EF5-424E-AF69-CBC98B01A1EF}" type="pres">
      <dgm:prSet presAssocID="{85E2E74A-B602-4C87-8081-3921DE82626E}" presName="connSite2" presStyleCnt="0"/>
      <dgm:spPr/>
    </dgm:pt>
    <dgm:pt modelId="{14882375-1D8A-4DF6-94AE-E3581CBE7662}" type="pres">
      <dgm:prSet presAssocID="{B57634BE-DCBE-42E9-A044-2961D919A162}" presName="Name18" presStyleLbl="sibTrans2D1" presStyleIdx="1" presStyleCnt="4"/>
      <dgm:spPr/>
    </dgm:pt>
    <dgm:pt modelId="{E7395ACB-B31A-4096-B5AC-B6DF990F30FE}" type="pres">
      <dgm:prSet presAssocID="{941AC9A7-C22D-4437-AEB4-E1331598062A}" presName="composite1" presStyleCnt="0"/>
      <dgm:spPr/>
    </dgm:pt>
    <dgm:pt modelId="{1EC92D3A-4D25-4E1D-B822-A94E1475B1DC}" type="pres">
      <dgm:prSet presAssocID="{941AC9A7-C22D-4437-AEB4-E1331598062A}" presName="dummyNode1" presStyleLbl="node1" presStyleIdx="1" presStyleCnt="5"/>
      <dgm:spPr/>
    </dgm:pt>
    <dgm:pt modelId="{24DB4984-B4B6-4770-A092-5862DC1357B7}" type="pres">
      <dgm:prSet presAssocID="{941AC9A7-C22D-4437-AEB4-E1331598062A}" presName="childNode1" presStyleLbl="bgAcc1" presStyleIdx="2" presStyleCnt="5" custScaleX="108268" custScaleY="146451" custLinFactNeighborX="-703" custLinFactNeighborY="11428">
        <dgm:presLayoutVars>
          <dgm:bulletEnabled val="1"/>
        </dgm:presLayoutVars>
      </dgm:prSet>
      <dgm:spPr/>
    </dgm:pt>
    <dgm:pt modelId="{0E0C2BC7-8A17-4B7B-AEA9-FC56B2E36A2C}" type="pres">
      <dgm:prSet presAssocID="{941AC9A7-C22D-4437-AEB4-E1331598062A}" presName="childNode1tx" presStyleLbl="bgAcc1" presStyleIdx="2" presStyleCnt="5">
        <dgm:presLayoutVars>
          <dgm:bulletEnabled val="1"/>
        </dgm:presLayoutVars>
      </dgm:prSet>
      <dgm:spPr/>
    </dgm:pt>
    <dgm:pt modelId="{40C21409-9939-4723-BF53-1B2B4428BF70}" type="pres">
      <dgm:prSet presAssocID="{941AC9A7-C22D-4437-AEB4-E1331598062A}" presName="parentNode1" presStyleLbl="node1" presStyleIdx="2" presStyleCnt="5" custScaleY="95044">
        <dgm:presLayoutVars>
          <dgm:chMax val="1"/>
          <dgm:bulletEnabled val="1"/>
        </dgm:presLayoutVars>
      </dgm:prSet>
      <dgm:spPr/>
    </dgm:pt>
    <dgm:pt modelId="{CE51A292-8FC6-4B29-8B69-5EC5B86EE944}" type="pres">
      <dgm:prSet presAssocID="{941AC9A7-C22D-4437-AEB4-E1331598062A}" presName="connSite1" presStyleCnt="0"/>
      <dgm:spPr/>
    </dgm:pt>
    <dgm:pt modelId="{C51BCE13-A7A5-4D99-86CB-FF9587A332D4}" type="pres">
      <dgm:prSet presAssocID="{93F2339D-CECC-4FDE-BED0-D52B7AD1B4DB}" presName="Name9" presStyleLbl="sibTrans2D1" presStyleIdx="2" presStyleCnt="4"/>
      <dgm:spPr/>
    </dgm:pt>
    <dgm:pt modelId="{DC65BF9D-30C5-4FC0-A0DA-B379D3F4A141}" type="pres">
      <dgm:prSet presAssocID="{16E3B570-734F-4114-9915-7791F37531CD}" presName="composite2" presStyleCnt="0"/>
      <dgm:spPr/>
    </dgm:pt>
    <dgm:pt modelId="{3A9E7831-77C1-4BDB-ADDE-864E29112A03}" type="pres">
      <dgm:prSet presAssocID="{16E3B570-734F-4114-9915-7791F37531CD}" presName="dummyNode2" presStyleLbl="node1" presStyleIdx="2" presStyleCnt="5"/>
      <dgm:spPr/>
    </dgm:pt>
    <dgm:pt modelId="{9F5F2FF5-65A8-4BAD-B689-A23A591C1890}" type="pres">
      <dgm:prSet presAssocID="{16E3B570-734F-4114-9915-7791F37531CD}" presName="childNode2" presStyleLbl="bgAcc1" presStyleIdx="3" presStyleCnt="5" custScaleY="123554" custLinFactNeighborX="5690" custLinFactNeighborY="14350">
        <dgm:presLayoutVars>
          <dgm:bulletEnabled val="1"/>
        </dgm:presLayoutVars>
      </dgm:prSet>
      <dgm:spPr/>
    </dgm:pt>
    <dgm:pt modelId="{C2E425C3-01DE-4E1D-BDD3-4B4ADA85D4CA}" type="pres">
      <dgm:prSet presAssocID="{16E3B570-734F-4114-9915-7791F37531CD}" presName="childNode2tx" presStyleLbl="bgAcc1" presStyleIdx="3" presStyleCnt="5">
        <dgm:presLayoutVars>
          <dgm:bulletEnabled val="1"/>
        </dgm:presLayoutVars>
      </dgm:prSet>
      <dgm:spPr/>
    </dgm:pt>
    <dgm:pt modelId="{675D3A52-56EF-4AF4-94D3-DA3FEFF52946}" type="pres">
      <dgm:prSet presAssocID="{16E3B570-734F-4114-9915-7791F37531CD}" presName="parentNode2" presStyleLbl="node1" presStyleIdx="3" presStyleCnt="5">
        <dgm:presLayoutVars>
          <dgm:chMax val="0"/>
          <dgm:bulletEnabled val="1"/>
        </dgm:presLayoutVars>
      </dgm:prSet>
      <dgm:spPr/>
    </dgm:pt>
    <dgm:pt modelId="{7C004CCA-C8C7-47E1-9794-43F4453D0DB9}" type="pres">
      <dgm:prSet presAssocID="{16E3B570-734F-4114-9915-7791F37531CD}" presName="connSite2" presStyleCnt="0"/>
      <dgm:spPr/>
    </dgm:pt>
    <dgm:pt modelId="{E63C57E0-6C18-4B98-A454-231C1619B786}" type="pres">
      <dgm:prSet presAssocID="{04162896-6FF7-4333-9492-4AFC6F68D8FF}" presName="Name18" presStyleLbl="sibTrans2D1" presStyleIdx="3" presStyleCnt="4"/>
      <dgm:spPr/>
    </dgm:pt>
    <dgm:pt modelId="{5C846EC4-52D2-4640-82D5-51BA5C82EF7D}" type="pres">
      <dgm:prSet presAssocID="{674E2830-EC91-435D-A757-0010418991E1}" presName="composite1" presStyleCnt="0"/>
      <dgm:spPr/>
    </dgm:pt>
    <dgm:pt modelId="{1A1F9F10-2128-4FBD-9874-4408F5555D13}" type="pres">
      <dgm:prSet presAssocID="{674E2830-EC91-435D-A757-0010418991E1}" presName="dummyNode1" presStyleLbl="node1" presStyleIdx="3" presStyleCnt="5"/>
      <dgm:spPr/>
    </dgm:pt>
    <dgm:pt modelId="{16B3CCC0-6638-4CD5-8FC3-776592B4581E}" type="pres">
      <dgm:prSet presAssocID="{674E2830-EC91-435D-A757-0010418991E1}" presName="childNode1" presStyleLbl="bgAcc1" presStyleIdx="4" presStyleCnt="5" custScaleY="133594">
        <dgm:presLayoutVars>
          <dgm:bulletEnabled val="1"/>
        </dgm:presLayoutVars>
      </dgm:prSet>
      <dgm:spPr/>
    </dgm:pt>
    <dgm:pt modelId="{6709A469-4D1B-45B6-80E5-676C2FDB8E7A}" type="pres">
      <dgm:prSet presAssocID="{674E2830-EC91-435D-A757-0010418991E1}" presName="childNode1tx" presStyleLbl="bgAcc1" presStyleIdx="4" presStyleCnt="5">
        <dgm:presLayoutVars>
          <dgm:bulletEnabled val="1"/>
        </dgm:presLayoutVars>
      </dgm:prSet>
      <dgm:spPr/>
    </dgm:pt>
    <dgm:pt modelId="{7C4B0434-EDF4-4CFC-9A2B-5461C30C95AF}" type="pres">
      <dgm:prSet presAssocID="{674E2830-EC91-435D-A757-0010418991E1}" presName="parentNode1" presStyleLbl="node1" presStyleIdx="4" presStyleCnt="5">
        <dgm:presLayoutVars>
          <dgm:chMax val="1"/>
          <dgm:bulletEnabled val="1"/>
        </dgm:presLayoutVars>
      </dgm:prSet>
      <dgm:spPr/>
    </dgm:pt>
    <dgm:pt modelId="{B439C03E-A461-4AF3-9CCD-6C172A9D1EE8}" type="pres">
      <dgm:prSet presAssocID="{674E2830-EC91-435D-A757-0010418991E1}" presName="connSite1" presStyleCnt="0"/>
      <dgm:spPr/>
    </dgm:pt>
  </dgm:ptLst>
  <dgm:cxnLst>
    <dgm:cxn modelId="{E4AC2004-7A9C-42D5-8928-3A012E45A0EB}" type="presOf" srcId="{04162896-6FF7-4333-9492-4AFC6F68D8FF}" destId="{E63C57E0-6C18-4B98-A454-231C1619B786}" srcOrd="0" destOrd="0" presId="urn:microsoft.com/office/officeart/2005/8/layout/hProcess4"/>
    <dgm:cxn modelId="{1D43B707-7469-40F2-A08C-09FF8DF3085B}" srcId="{18F42064-5F59-40E1-9B9D-AFB005D3071F}" destId="{674E2830-EC91-435D-A757-0010418991E1}" srcOrd="4" destOrd="0" parTransId="{889DCB5E-B114-4A03-92A3-C10644860460}" sibTransId="{FC8D3E82-0379-4A1F-B458-0C29E3F2A2E3}"/>
    <dgm:cxn modelId="{F670D60A-15DB-4DA5-A14B-61C93234AA1E}" type="presOf" srcId="{C40FD232-6A9F-498F-ACD6-7D472B7D4810}" destId="{9F5F2FF5-65A8-4BAD-B689-A23A591C1890}" srcOrd="0" destOrd="1" presId="urn:microsoft.com/office/officeart/2005/8/layout/hProcess4"/>
    <dgm:cxn modelId="{CABBA60B-42E1-4448-9812-0AE6CE801DBB}" type="presOf" srcId="{265427C0-1BF1-46AC-9B7E-64D49D010CFD}" destId="{16B3CCC0-6638-4CD5-8FC3-776592B4581E}" srcOrd="0" destOrd="0" presId="urn:microsoft.com/office/officeart/2005/8/layout/hProcess4"/>
    <dgm:cxn modelId="{1A4E3617-DF73-4A5C-8F20-67D1B823C7E0}" type="presOf" srcId="{941AC9A7-C22D-4437-AEB4-E1331598062A}" destId="{40C21409-9939-4723-BF53-1B2B4428BF70}" srcOrd="0" destOrd="0" presId="urn:microsoft.com/office/officeart/2005/8/layout/hProcess4"/>
    <dgm:cxn modelId="{FAEDA01D-942D-420A-BBA9-5251D8864592}" type="presOf" srcId="{C87089D0-8BFB-4F4A-BEBA-23CFB6259C7F}" destId="{24DB4984-B4B6-4770-A092-5862DC1357B7}" srcOrd="0" destOrd="0" presId="urn:microsoft.com/office/officeart/2005/8/layout/hProcess4"/>
    <dgm:cxn modelId="{F95CD323-1B55-4E47-87DB-6EF7AB47445B}" srcId="{2F363F53-6C01-4350-8D5C-E76FDABADEEB}" destId="{0CE0C37F-AF73-4E68-A7E9-3BE3FA771A7F}" srcOrd="0" destOrd="0" parTransId="{B6C2E5CD-085A-406F-8DF9-46493D7A9FC0}" sibTransId="{F548A6FD-604B-4658-B686-3E0D7355EBD3}"/>
    <dgm:cxn modelId="{7BDF1228-2CFE-46C1-8D32-9618D83C8A3C}" type="presOf" srcId="{B57634BE-DCBE-42E9-A044-2961D919A162}" destId="{14882375-1D8A-4DF6-94AE-E3581CBE7662}" srcOrd="0" destOrd="0" presId="urn:microsoft.com/office/officeart/2005/8/layout/hProcess4"/>
    <dgm:cxn modelId="{2A4CBE29-1414-44B5-A2E2-8EBF53515821}" srcId="{18F42064-5F59-40E1-9B9D-AFB005D3071F}" destId="{2F363F53-6C01-4350-8D5C-E76FDABADEEB}" srcOrd="0" destOrd="0" parTransId="{6B279C7C-C350-4BB8-889F-04AA81E54549}" sibTransId="{F59221FE-2588-4D71-8857-17BF743F2D21}"/>
    <dgm:cxn modelId="{CBA0DF2C-5922-465F-91F3-CAD6874FBB4A}" type="presOf" srcId="{2F363F53-6C01-4350-8D5C-E76FDABADEEB}" destId="{C3D4289B-0F55-4645-8554-F209D6452010}" srcOrd="0" destOrd="0" presId="urn:microsoft.com/office/officeart/2005/8/layout/hProcess4"/>
    <dgm:cxn modelId="{61475D2F-44D1-4EBC-AEEE-A91A63BFC53D}" srcId="{85E2E74A-B602-4C87-8081-3921DE82626E}" destId="{192A9E71-327C-40E5-8FF6-8E68F42A4D5C}" srcOrd="0" destOrd="0" parTransId="{68685906-DB56-465C-AA31-55F0F36B64D7}" sibTransId="{6F002059-D5A4-4264-877C-A39329608AC5}"/>
    <dgm:cxn modelId="{E75CA53A-667D-4779-A877-D46103B47589}" type="presOf" srcId="{C40FD232-6A9F-498F-ACD6-7D472B7D4810}" destId="{C2E425C3-01DE-4E1D-BDD3-4B4ADA85D4CA}" srcOrd="1" destOrd="1" presId="urn:microsoft.com/office/officeart/2005/8/layout/hProcess4"/>
    <dgm:cxn modelId="{66A3995F-FBD6-4AC9-9AA4-5BD80850E731}" type="presOf" srcId="{F59221FE-2588-4D71-8857-17BF743F2D21}" destId="{F5F850A2-7F76-47FE-A948-66F8FC779B99}" srcOrd="0" destOrd="0" presId="urn:microsoft.com/office/officeart/2005/8/layout/hProcess4"/>
    <dgm:cxn modelId="{26D81841-9670-47E4-B1CF-F517CBAD17BA}" srcId="{674E2830-EC91-435D-A757-0010418991E1}" destId="{265427C0-1BF1-46AC-9B7E-64D49D010CFD}" srcOrd="0" destOrd="0" parTransId="{14D677E8-A2BE-48CF-9225-B74AA69A3566}" sibTransId="{867162DF-87B2-43EC-9A27-FF0CAF6F3651}"/>
    <dgm:cxn modelId="{F4923A6A-A46F-4B71-83E2-CBFF271E9B0D}" type="presOf" srcId="{16E3B570-734F-4114-9915-7791F37531CD}" destId="{675D3A52-56EF-4AF4-94D3-DA3FEFF52946}" srcOrd="0" destOrd="0" presId="urn:microsoft.com/office/officeart/2005/8/layout/hProcess4"/>
    <dgm:cxn modelId="{8629E74C-CF0A-4087-A02C-D98F72A36C2F}" type="presOf" srcId="{B77E3198-BC68-442C-B095-8C409AC8B4CB}" destId="{C2E425C3-01DE-4E1D-BDD3-4B4ADA85D4CA}" srcOrd="1" destOrd="0" presId="urn:microsoft.com/office/officeart/2005/8/layout/hProcess4"/>
    <dgm:cxn modelId="{CF764751-2844-41B7-B081-7C71021E1830}" type="presOf" srcId="{B77E3198-BC68-442C-B095-8C409AC8B4CB}" destId="{9F5F2FF5-65A8-4BAD-B689-A23A591C1890}" srcOrd="0" destOrd="0" presId="urn:microsoft.com/office/officeart/2005/8/layout/hProcess4"/>
    <dgm:cxn modelId="{EF723858-AD2D-48EB-BFFF-AFC37FC26236}" srcId="{18F42064-5F59-40E1-9B9D-AFB005D3071F}" destId="{941AC9A7-C22D-4437-AEB4-E1331598062A}" srcOrd="2" destOrd="0" parTransId="{9CB973E7-E99B-4040-92A2-36D0C671DC0F}" sibTransId="{93F2339D-CECC-4FDE-BED0-D52B7AD1B4DB}"/>
    <dgm:cxn modelId="{08B0077B-5A1C-48F2-ACAA-F5B8FADB7AD7}" type="presOf" srcId="{0CE0C37F-AF73-4E68-A7E9-3BE3FA771A7F}" destId="{83E554CC-3B48-41E2-8C8E-7DD6DD9DC8EA}" srcOrd="1" destOrd="0" presId="urn:microsoft.com/office/officeart/2005/8/layout/hProcess4"/>
    <dgm:cxn modelId="{EFCA1489-4F68-4E40-9276-0F4FA01EEB51}" type="presOf" srcId="{C87089D0-8BFB-4F4A-BEBA-23CFB6259C7F}" destId="{0E0C2BC7-8A17-4B7B-AEA9-FC56B2E36A2C}" srcOrd="1" destOrd="0" presId="urn:microsoft.com/office/officeart/2005/8/layout/hProcess4"/>
    <dgm:cxn modelId="{A54A798C-D362-4CBF-911C-AD7AE5C9AF1F}" type="presOf" srcId="{674E2830-EC91-435D-A757-0010418991E1}" destId="{7C4B0434-EDF4-4CFC-9A2B-5461C30C95AF}" srcOrd="0" destOrd="0" presId="urn:microsoft.com/office/officeart/2005/8/layout/hProcess4"/>
    <dgm:cxn modelId="{A592A68F-57E5-49AD-9417-3EA596731720}" type="presOf" srcId="{85E2E74A-B602-4C87-8081-3921DE82626E}" destId="{827880A9-72F7-4C50-8F55-90BA743FD2CD}" srcOrd="0" destOrd="0" presId="urn:microsoft.com/office/officeart/2005/8/layout/hProcess4"/>
    <dgm:cxn modelId="{4832C89A-60FF-4C9A-9984-563D4D84DEEB}" type="presOf" srcId="{265427C0-1BF1-46AC-9B7E-64D49D010CFD}" destId="{6709A469-4D1B-45B6-80E5-676C2FDB8E7A}" srcOrd="1" destOrd="0" presId="urn:microsoft.com/office/officeart/2005/8/layout/hProcess4"/>
    <dgm:cxn modelId="{27CBF7A8-F1AA-46E0-9526-B24B74CD5EA0}" type="presOf" srcId="{192A9E71-327C-40E5-8FF6-8E68F42A4D5C}" destId="{96906529-A73B-44EA-BFCA-363A9B00F84F}" srcOrd="1" destOrd="0" presId="urn:microsoft.com/office/officeart/2005/8/layout/hProcess4"/>
    <dgm:cxn modelId="{C3AA08AD-C90F-44E1-AFB0-7D9C09012902}" srcId="{B77E3198-BC68-442C-B095-8C409AC8B4CB}" destId="{C40FD232-6A9F-498F-ACD6-7D472B7D4810}" srcOrd="0" destOrd="0" parTransId="{6DE3A3C0-90C7-442A-973B-090FA8E38C2A}" sibTransId="{57FF3C93-CB10-4326-8115-5F85F67F4911}"/>
    <dgm:cxn modelId="{CCF154C4-79F6-4ECE-9D8D-1BAB56450249}" type="presOf" srcId="{18F42064-5F59-40E1-9B9D-AFB005D3071F}" destId="{74D0B09F-16AD-4F06-A1A2-04046110E28D}" srcOrd="0" destOrd="0" presId="urn:microsoft.com/office/officeart/2005/8/layout/hProcess4"/>
    <dgm:cxn modelId="{3EB308D5-239E-43BC-A447-C6A70BACB350}" type="presOf" srcId="{0CE0C37F-AF73-4E68-A7E9-3BE3FA771A7F}" destId="{66FA6FF9-DDA7-42C9-98EC-A027D26E5605}" srcOrd="0" destOrd="0" presId="urn:microsoft.com/office/officeart/2005/8/layout/hProcess4"/>
    <dgm:cxn modelId="{AD0C4CE3-E60B-4BD2-9966-8B3676335F3E}" srcId="{941AC9A7-C22D-4437-AEB4-E1331598062A}" destId="{C87089D0-8BFB-4F4A-BEBA-23CFB6259C7F}" srcOrd="0" destOrd="0" parTransId="{FBF53571-4308-4572-9102-6A8EEF155E05}" sibTransId="{36F32AAC-531B-4CC4-9BA9-C8B5B707020A}"/>
    <dgm:cxn modelId="{482EBBE4-BEA1-44B0-AC64-34796C216B26}" srcId="{18F42064-5F59-40E1-9B9D-AFB005D3071F}" destId="{16E3B570-734F-4114-9915-7791F37531CD}" srcOrd="3" destOrd="0" parTransId="{C048EE58-EF1C-4E26-9366-85C95FE64721}" sibTransId="{04162896-6FF7-4333-9492-4AFC6F68D8FF}"/>
    <dgm:cxn modelId="{A93855EE-5C4C-4651-A72F-F43FCE11E5DF}" srcId="{18F42064-5F59-40E1-9B9D-AFB005D3071F}" destId="{85E2E74A-B602-4C87-8081-3921DE82626E}" srcOrd="1" destOrd="0" parTransId="{C6E1C0C0-BE0B-4EF0-AC6A-D88A87B1B7CF}" sibTransId="{B57634BE-DCBE-42E9-A044-2961D919A162}"/>
    <dgm:cxn modelId="{517E69F0-B726-48A0-85AB-370E5A12D46C}" srcId="{16E3B570-734F-4114-9915-7791F37531CD}" destId="{B77E3198-BC68-442C-B095-8C409AC8B4CB}" srcOrd="0" destOrd="0" parTransId="{FFAED0D7-E919-4FD2-A421-D9AF7CEC7C63}" sibTransId="{A6421E70-9A4E-4A7B-872F-1DF47491D695}"/>
    <dgm:cxn modelId="{0C5377F2-905C-4C0A-BC1B-373B7CA881A2}" type="presOf" srcId="{192A9E71-327C-40E5-8FF6-8E68F42A4D5C}" destId="{E9CE9654-93A5-4957-A71B-7F0E610F6A13}" srcOrd="0" destOrd="0" presId="urn:microsoft.com/office/officeart/2005/8/layout/hProcess4"/>
    <dgm:cxn modelId="{BE9EA1F7-7C93-4F45-A794-7EB8112B22EB}" type="presOf" srcId="{93F2339D-CECC-4FDE-BED0-D52B7AD1B4DB}" destId="{C51BCE13-A7A5-4D99-86CB-FF9587A332D4}" srcOrd="0" destOrd="0" presId="urn:microsoft.com/office/officeart/2005/8/layout/hProcess4"/>
    <dgm:cxn modelId="{66E91F68-8689-4D16-95AE-22F7F6356639}" type="presParOf" srcId="{74D0B09F-16AD-4F06-A1A2-04046110E28D}" destId="{A09941A0-478B-4CC6-8316-37C4D5508031}" srcOrd="0" destOrd="0" presId="urn:microsoft.com/office/officeart/2005/8/layout/hProcess4"/>
    <dgm:cxn modelId="{9F00F9A8-EAB1-4D46-9D0E-16DE55FF96A1}" type="presParOf" srcId="{74D0B09F-16AD-4F06-A1A2-04046110E28D}" destId="{E48D05BC-3FDA-4A27-9036-C8D87DB73689}" srcOrd="1" destOrd="0" presId="urn:microsoft.com/office/officeart/2005/8/layout/hProcess4"/>
    <dgm:cxn modelId="{E418519A-4FC0-4100-AF5D-6DCE5D35D696}" type="presParOf" srcId="{74D0B09F-16AD-4F06-A1A2-04046110E28D}" destId="{215B6685-A46B-43C5-8AEF-D83E29893429}" srcOrd="2" destOrd="0" presId="urn:microsoft.com/office/officeart/2005/8/layout/hProcess4"/>
    <dgm:cxn modelId="{7E8983B1-F697-48AB-94D4-A96C278C5E4D}" type="presParOf" srcId="{215B6685-A46B-43C5-8AEF-D83E29893429}" destId="{837D0C44-5ABB-41F4-A0B5-751B3B8F01D1}" srcOrd="0" destOrd="0" presId="urn:microsoft.com/office/officeart/2005/8/layout/hProcess4"/>
    <dgm:cxn modelId="{71699C7F-B5DA-4F4B-B3FC-82D38004B772}" type="presParOf" srcId="{837D0C44-5ABB-41F4-A0B5-751B3B8F01D1}" destId="{BE2C22A3-497E-42FA-99A3-C02789224595}" srcOrd="0" destOrd="0" presId="urn:microsoft.com/office/officeart/2005/8/layout/hProcess4"/>
    <dgm:cxn modelId="{D9ADAFB3-D71D-4F7F-ABC2-5EED390598AB}" type="presParOf" srcId="{837D0C44-5ABB-41F4-A0B5-751B3B8F01D1}" destId="{66FA6FF9-DDA7-42C9-98EC-A027D26E5605}" srcOrd="1" destOrd="0" presId="urn:microsoft.com/office/officeart/2005/8/layout/hProcess4"/>
    <dgm:cxn modelId="{447302C8-70BA-40A4-B68E-2F8F5B193E88}" type="presParOf" srcId="{837D0C44-5ABB-41F4-A0B5-751B3B8F01D1}" destId="{83E554CC-3B48-41E2-8C8E-7DD6DD9DC8EA}" srcOrd="2" destOrd="0" presId="urn:microsoft.com/office/officeart/2005/8/layout/hProcess4"/>
    <dgm:cxn modelId="{947EFA09-BB20-4AF2-B2BC-524C9A927893}" type="presParOf" srcId="{837D0C44-5ABB-41F4-A0B5-751B3B8F01D1}" destId="{C3D4289B-0F55-4645-8554-F209D6452010}" srcOrd="3" destOrd="0" presId="urn:microsoft.com/office/officeart/2005/8/layout/hProcess4"/>
    <dgm:cxn modelId="{A2DFA2F6-CBFA-4B33-9C2D-769BF46058FE}" type="presParOf" srcId="{837D0C44-5ABB-41F4-A0B5-751B3B8F01D1}" destId="{37DE557C-84FB-4F91-A620-CA3DB3F330D8}" srcOrd="4" destOrd="0" presId="urn:microsoft.com/office/officeart/2005/8/layout/hProcess4"/>
    <dgm:cxn modelId="{09C88018-8AEE-49CE-B495-2DEE86622342}" type="presParOf" srcId="{215B6685-A46B-43C5-8AEF-D83E29893429}" destId="{F5F850A2-7F76-47FE-A948-66F8FC779B99}" srcOrd="1" destOrd="0" presId="urn:microsoft.com/office/officeart/2005/8/layout/hProcess4"/>
    <dgm:cxn modelId="{894096D7-794C-457E-9638-C6B9AF2FF936}" type="presParOf" srcId="{215B6685-A46B-43C5-8AEF-D83E29893429}" destId="{DDE05A98-11F0-4C62-9E7A-306DC1C16DC3}" srcOrd="2" destOrd="0" presId="urn:microsoft.com/office/officeart/2005/8/layout/hProcess4"/>
    <dgm:cxn modelId="{8ACE8950-B087-4E65-A473-D4BF9F0BC3BD}" type="presParOf" srcId="{DDE05A98-11F0-4C62-9E7A-306DC1C16DC3}" destId="{EE54DCD1-2C4E-4627-8D1A-042D0EB34E7C}" srcOrd="0" destOrd="0" presId="urn:microsoft.com/office/officeart/2005/8/layout/hProcess4"/>
    <dgm:cxn modelId="{37CD6F7B-6D31-44AD-BBDD-B0DA8C542442}" type="presParOf" srcId="{DDE05A98-11F0-4C62-9E7A-306DC1C16DC3}" destId="{E9CE9654-93A5-4957-A71B-7F0E610F6A13}" srcOrd="1" destOrd="0" presId="urn:microsoft.com/office/officeart/2005/8/layout/hProcess4"/>
    <dgm:cxn modelId="{74C0D801-D755-4C27-8CE5-9BD7F9B64896}" type="presParOf" srcId="{DDE05A98-11F0-4C62-9E7A-306DC1C16DC3}" destId="{96906529-A73B-44EA-BFCA-363A9B00F84F}" srcOrd="2" destOrd="0" presId="urn:microsoft.com/office/officeart/2005/8/layout/hProcess4"/>
    <dgm:cxn modelId="{06E08B3D-D106-41A8-9EB0-28346E1B8334}" type="presParOf" srcId="{DDE05A98-11F0-4C62-9E7A-306DC1C16DC3}" destId="{827880A9-72F7-4C50-8F55-90BA743FD2CD}" srcOrd="3" destOrd="0" presId="urn:microsoft.com/office/officeart/2005/8/layout/hProcess4"/>
    <dgm:cxn modelId="{F4D6FC46-FA3A-4D23-9C67-338EEC9F2A43}" type="presParOf" srcId="{DDE05A98-11F0-4C62-9E7A-306DC1C16DC3}" destId="{462437CA-3EF5-424E-AF69-CBC98B01A1EF}" srcOrd="4" destOrd="0" presId="urn:microsoft.com/office/officeart/2005/8/layout/hProcess4"/>
    <dgm:cxn modelId="{5EA9068A-7BB2-455F-A72F-08B65DD1D927}" type="presParOf" srcId="{215B6685-A46B-43C5-8AEF-D83E29893429}" destId="{14882375-1D8A-4DF6-94AE-E3581CBE7662}" srcOrd="3" destOrd="0" presId="urn:microsoft.com/office/officeart/2005/8/layout/hProcess4"/>
    <dgm:cxn modelId="{4C6D479A-C523-4B57-82D0-D04AC07E7456}" type="presParOf" srcId="{215B6685-A46B-43C5-8AEF-D83E29893429}" destId="{E7395ACB-B31A-4096-B5AC-B6DF990F30FE}" srcOrd="4" destOrd="0" presId="urn:microsoft.com/office/officeart/2005/8/layout/hProcess4"/>
    <dgm:cxn modelId="{45CDD44A-9335-4DDC-9E02-0B68BD15DE12}" type="presParOf" srcId="{E7395ACB-B31A-4096-B5AC-B6DF990F30FE}" destId="{1EC92D3A-4D25-4E1D-B822-A94E1475B1DC}" srcOrd="0" destOrd="0" presId="urn:microsoft.com/office/officeart/2005/8/layout/hProcess4"/>
    <dgm:cxn modelId="{644143D1-25EF-46CF-84CD-7ED07F281F96}" type="presParOf" srcId="{E7395ACB-B31A-4096-B5AC-B6DF990F30FE}" destId="{24DB4984-B4B6-4770-A092-5862DC1357B7}" srcOrd="1" destOrd="0" presId="urn:microsoft.com/office/officeart/2005/8/layout/hProcess4"/>
    <dgm:cxn modelId="{689DA2D0-10FC-4199-AE78-588524AEF2C2}" type="presParOf" srcId="{E7395ACB-B31A-4096-B5AC-B6DF990F30FE}" destId="{0E0C2BC7-8A17-4B7B-AEA9-FC56B2E36A2C}" srcOrd="2" destOrd="0" presId="urn:microsoft.com/office/officeart/2005/8/layout/hProcess4"/>
    <dgm:cxn modelId="{2C40D4E6-95D2-40D2-8D2F-7B26BE22DBBA}" type="presParOf" srcId="{E7395ACB-B31A-4096-B5AC-B6DF990F30FE}" destId="{40C21409-9939-4723-BF53-1B2B4428BF70}" srcOrd="3" destOrd="0" presId="urn:microsoft.com/office/officeart/2005/8/layout/hProcess4"/>
    <dgm:cxn modelId="{916446AB-EE41-4271-9107-BC39ED5D6A7D}" type="presParOf" srcId="{E7395ACB-B31A-4096-B5AC-B6DF990F30FE}" destId="{CE51A292-8FC6-4B29-8B69-5EC5B86EE944}" srcOrd="4" destOrd="0" presId="urn:microsoft.com/office/officeart/2005/8/layout/hProcess4"/>
    <dgm:cxn modelId="{F0629458-C025-4FE4-B35B-293D047EC90C}" type="presParOf" srcId="{215B6685-A46B-43C5-8AEF-D83E29893429}" destId="{C51BCE13-A7A5-4D99-86CB-FF9587A332D4}" srcOrd="5" destOrd="0" presId="urn:microsoft.com/office/officeart/2005/8/layout/hProcess4"/>
    <dgm:cxn modelId="{7B226B04-61E0-4862-8DA0-C7E2653A65F7}" type="presParOf" srcId="{215B6685-A46B-43C5-8AEF-D83E29893429}" destId="{DC65BF9D-30C5-4FC0-A0DA-B379D3F4A141}" srcOrd="6" destOrd="0" presId="urn:microsoft.com/office/officeart/2005/8/layout/hProcess4"/>
    <dgm:cxn modelId="{B4E9E1CD-9E98-49E5-9F55-A19453E7815B}" type="presParOf" srcId="{DC65BF9D-30C5-4FC0-A0DA-B379D3F4A141}" destId="{3A9E7831-77C1-4BDB-ADDE-864E29112A03}" srcOrd="0" destOrd="0" presId="urn:microsoft.com/office/officeart/2005/8/layout/hProcess4"/>
    <dgm:cxn modelId="{507B2216-FE8C-4CE4-82C1-7CA7BFDB4DB1}" type="presParOf" srcId="{DC65BF9D-30C5-4FC0-A0DA-B379D3F4A141}" destId="{9F5F2FF5-65A8-4BAD-B689-A23A591C1890}" srcOrd="1" destOrd="0" presId="urn:microsoft.com/office/officeart/2005/8/layout/hProcess4"/>
    <dgm:cxn modelId="{1DAA1854-DF76-42C3-B47F-150AFFE8426F}" type="presParOf" srcId="{DC65BF9D-30C5-4FC0-A0DA-B379D3F4A141}" destId="{C2E425C3-01DE-4E1D-BDD3-4B4ADA85D4CA}" srcOrd="2" destOrd="0" presId="urn:microsoft.com/office/officeart/2005/8/layout/hProcess4"/>
    <dgm:cxn modelId="{83DA5C2C-7765-43FC-A1CD-9B6900B9B94C}" type="presParOf" srcId="{DC65BF9D-30C5-4FC0-A0DA-B379D3F4A141}" destId="{675D3A52-56EF-4AF4-94D3-DA3FEFF52946}" srcOrd="3" destOrd="0" presId="urn:microsoft.com/office/officeart/2005/8/layout/hProcess4"/>
    <dgm:cxn modelId="{3EFCB9CD-2D36-428E-A6E1-84B4EB41F403}" type="presParOf" srcId="{DC65BF9D-30C5-4FC0-A0DA-B379D3F4A141}" destId="{7C004CCA-C8C7-47E1-9794-43F4453D0DB9}" srcOrd="4" destOrd="0" presId="urn:microsoft.com/office/officeart/2005/8/layout/hProcess4"/>
    <dgm:cxn modelId="{0E705239-79BD-4552-818F-1B2E915E41A8}" type="presParOf" srcId="{215B6685-A46B-43C5-8AEF-D83E29893429}" destId="{E63C57E0-6C18-4B98-A454-231C1619B786}" srcOrd="7" destOrd="0" presId="urn:microsoft.com/office/officeart/2005/8/layout/hProcess4"/>
    <dgm:cxn modelId="{E502F01C-6967-4F64-8693-2B7D3E1E8EAD}" type="presParOf" srcId="{215B6685-A46B-43C5-8AEF-D83E29893429}" destId="{5C846EC4-52D2-4640-82D5-51BA5C82EF7D}" srcOrd="8" destOrd="0" presId="urn:microsoft.com/office/officeart/2005/8/layout/hProcess4"/>
    <dgm:cxn modelId="{FB23E37C-701E-491F-B029-212FB1483649}" type="presParOf" srcId="{5C846EC4-52D2-4640-82D5-51BA5C82EF7D}" destId="{1A1F9F10-2128-4FBD-9874-4408F5555D13}" srcOrd="0" destOrd="0" presId="urn:microsoft.com/office/officeart/2005/8/layout/hProcess4"/>
    <dgm:cxn modelId="{2144D34C-96BA-43D5-AB30-D919A01E6A80}" type="presParOf" srcId="{5C846EC4-52D2-4640-82D5-51BA5C82EF7D}" destId="{16B3CCC0-6638-4CD5-8FC3-776592B4581E}" srcOrd="1" destOrd="0" presId="urn:microsoft.com/office/officeart/2005/8/layout/hProcess4"/>
    <dgm:cxn modelId="{04FF21C6-17C0-458C-9012-97DBB25F618B}" type="presParOf" srcId="{5C846EC4-52D2-4640-82D5-51BA5C82EF7D}" destId="{6709A469-4D1B-45B6-80E5-676C2FDB8E7A}" srcOrd="2" destOrd="0" presId="urn:microsoft.com/office/officeart/2005/8/layout/hProcess4"/>
    <dgm:cxn modelId="{01FEE267-ACAB-49F4-9682-08AED1BD926E}" type="presParOf" srcId="{5C846EC4-52D2-4640-82D5-51BA5C82EF7D}" destId="{7C4B0434-EDF4-4CFC-9A2B-5461C30C95AF}" srcOrd="3" destOrd="0" presId="urn:microsoft.com/office/officeart/2005/8/layout/hProcess4"/>
    <dgm:cxn modelId="{73B17309-B857-4387-866A-0A93630666B1}" type="presParOf" srcId="{5C846EC4-52D2-4640-82D5-51BA5C82EF7D}" destId="{B439C03E-A461-4AF3-9CCD-6C172A9D1E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3E06-7591-4855-B426-021FE53498D7}">
      <dsp:nvSpPr>
        <dsp:cNvPr id="0" name=""/>
        <dsp:cNvSpPr/>
      </dsp:nvSpPr>
      <dsp:spPr>
        <a:xfrm>
          <a:off x="1422085" y="233953"/>
          <a:ext cx="1777229" cy="1777229"/>
        </a:xfrm>
        <a:prstGeom prst="pieWedg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Mapování situace</a:t>
          </a:r>
          <a:endParaRPr lang="en-US" sz="1400" kern="1200" dirty="0"/>
        </a:p>
      </dsp:txBody>
      <dsp:txXfrm>
        <a:off x="1942623" y="754491"/>
        <a:ext cx="1256691" cy="1256691"/>
      </dsp:txXfrm>
    </dsp:sp>
    <dsp:sp modelId="{0AFEB01E-063C-4145-96DA-35AA881EEE23}">
      <dsp:nvSpPr>
        <dsp:cNvPr id="0" name=""/>
        <dsp:cNvSpPr/>
      </dsp:nvSpPr>
      <dsp:spPr>
        <a:xfrm rot="5400000">
          <a:off x="3281404" y="233953"/>
          <a:ext cx="1777229" cy="1777229"/>
        </a:xfrm>
        <a:prstGeom prst="pieWedg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Návrh struktury dokumentace</a:t>
          </a:r>
          <a:endParaRPr lang="en-US" sz="1400" kern="1200" dirty="0"/>
        </a:p>
      </dsp:txBody>
      <dsp:txXfrm rot="-5400000">
        <a:off x="3281404" y="754491"/>
        <a:ext cx="1256691" cy="1256691"/>
      </dsp:txXfrm>
    </dsp:sp>
    <dsp:sp modelId="{E3B5C2EF-15BF-4D55-A258-B154B70813E4}">
      <dsp:nvSpPr>
        <dsp:cNvPr id="0" name=""/>
        <dsp:cNvSpPr/>
      </dsp:nvSpPr>
      <dsp:spPr>
        <a:xfrm rot="10800000">
          <a:off x="3281404" y="2093272"/>
          <a:ext cx="1777229" cy="1777229"/>
        </a:xfrm>
        <a:prstGeom prst="pieWedg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Sběr </a:t>
          </a:r>
          <a:br>
            <a:rPr lang="cs-CZ" sz="1400" kern="1200" dirty="0"/>
          </a:br>
          <a:r>
            <a:rPr lang="cs-CZ" sz="1400" kern="1200" dirty="0"/>
            <a:t>a analýza informací</a:t>
          </a:r>
          <a:endParaRPr lang="en-US" sz="1400" kern="1200" dirty="0"/>
        </a:p>
      </dsp:txBody>
      <dsp:txXfrm rot="10800000">
        <a:off x="3281404" y="2093272"/>
        <a:ext cx="1256691" cy="1256691"/>
      </dsp:txXfrm>
    </dsp:sp>
    <dsp:sp modelId="{2FE88592-2AEB-4269-B6D7-5858AEDF1CAF}">
      <dsp:nvSpPr>
        <dsp:cNvPr id="0" name=""/>
        <dsp:cNvSpPr/>
      </dsp:nvSpPr>
      <dsp:spPr>
        <a:xfrm rot="16200000">
          <a:off x="1422085" y="2093272"/>
          <a:ext cx="1777229" cy="1777229"/>
        </a:xfrm>
        <a:prstGeom prst="pieWedge">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Zpracování dokumentace</a:t>
          </a:r>
          <a:endParaRPr lang="en-US" sz="1400" kern="1200" dirty="0"/>
        </a:p>
      </dsp:txBody>
      <dsp:txXfrm rot="5400000">
        <a:off x="1942623" y="2093272"/>
        <a:ext cx="1256691" cy="1256691"/>
      </dsp:txXfrm>
    </dsp:sp>
    <dsp:sp modelId="{73B8357A-584D-4475-B385-3BB59AA10943}">
      <dsp:nvSpPr>
        <dsp:cNvPr id="0" name=""/>
        <dsp:cNvSpPr/>
      </dsp:nvSpPr>
      <dsp:spPr>
        <a:xfrm>
          <a:off x="2933551" y="1682826"/>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D720C-CA4C-486D-82B2-E0EC6BB83ABC}">
      <dsp:nvSpPr>
        <dsp:cNvPr id="0" name=""/>
        <dsp:cNvSpPr/>
      </dsp:nvSpPr>
      <dsp:spPr>
        <a:xfrm rot="10800000">
          <a:off x="2933551" y="1888049"/>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6FF9-DDA7-42C9-98EC-A027D26E5605}">
      <dsp:nvSpPr>
        <dsp:cNvPr id="0" name=""/>
        <dsp:cNvSpPr/>
      </dsp:nvSpPr>
      <dsp:spPr>
        <a:xfrm>
          <a:off x="4712" y="1399109"/>
          <a:ext cx="1340932" cy="110598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Definice potřebných informací</a:t>
          </a:r>
          <a:endParaRPr lang="en-US" sz="1500" kern="1200" dirty="0"/>
        </a:p>
      </dsp:txBody>
      <dsp:txXfrm>
        <a:off x="30164" y="1424561"/>
        <a:ext cx="1290028" cy="818087"/>
      </dsp:txXfrm>
    </dsp:sp>
    <dsp:sp modelId="{F5F850A2-7F76-47FE-A948-66F8FC779B99}">
      <dsp:nvSpPr>
        <dsp:cNvPr id="0" name=""/>
        <dsp:cNvSpPr/>
      </dsp:nvSpPr>
      <dsp:spPr>
        <a:xfrm>
          <a:off x="752278" y="1638945"/>
          <a:ext cx="1516504" cy="1516504"/>
        </a:xfrm>
        <a:prstGeom prst="leftCircularArrow">
          <a:avLst>
            <a:gd name="adj1" fmla="val 3401"/>
            <a:gd name="adj2" fmla="val 421016"/>
            <a:gd name="adj3" fmla="val 2207481"/>
            <a:gd name="adj4" fmla="val 9035443"/>
            <a:gd name="adj5" fmla="val 39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4289B-0F55-4645-8554-F209D6452010}">
      <dsp:nvSpPr>
        <dsp:cNvPr id="0" name=""/>
        <dsp:cNvSpPr/>
      </dsp:nvSpPr>
      <dsp:spPr>
        <a:xfrm>
          <a:off x="302697" y="2268100"/>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16580" y="2281983"/>
        <a:ext cx="1164174" cy="446229"/>
      </dsp:txXfrm>
    </dsp:sp>
    <dsp:sp modelId="{E9CE9654-93A5-4957-A71B-7F0E610F6A13}">
      <dsp:nvSpPr>
        <dsp:cNvPr id="0" name=""/>
        <dsp:cNvSpPr/>
      </dsp:nvSpPr>
      <dsp:spPr>
        <a:xfrm>
          <a:off x="1740252" y="1126654"/>
          <a:ext cx="1340932" cy="165089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Identifikace zdrojů informací</a:t>
          </a:r>
          <a:endParaRPr lang="en-US" sz="1500" kern="1200" dirty="0"/>
        </a:p>
      </dsp:txBody>
      <dsp:txXfrm>
        <a:off x="1778244" y="1518410"/>
        <a:ext cx="1264948" cy="1221150"/>
      </dsp:txXfrm>
    </dsp:sp>
    <dsp:sp modelId="{14882375-1D8A-4DF6-94AE-E3581CBE7662}">
      <dsp:nvSpPr>
        <dsp:cNvPr id="0" name=""/>
        <dsp:cNvSpPr/>
      </dsp:nvSpPr>
      <dsp:spPr>
        <a:xfrm>
          <a:off x="2322480" y="607390"/>
          <a:ext cx="1815889" cy="1815889"/>
        </a:xfrm>
        <a:prstGeom prst="circularArrow">
          <a:avLst>
            <a:gd name="adj1" fmla="val 2840"/>
            <a:gd name="adj2" fmla="val 346982"/>
            <a:gd name="adj3" fmla="val 20311308"/>
            <a:gd name="adj4" fmla="val 13409311"/>
            <a:gd name="adj5" fmla="val 33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880A9-72F7-4C50-8F55-90BA743FD2CD}">
      <dsp:nvSpPr>
        <dsp:cNvPr id="0" name=""/>
        <dsp:cNvSpPr/>
      </dsp:nvSpPr>
      <dsp:spPr>
        <a:xfrm>
          <a:off x="2016270" y="928934"/>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2030153" y="942817"/>
        <a:ext cx="1164174" cy="446229"/>
      </dsp:txXfrm>
    </dsp:sp>
    <dsp:sp modelId="{24DB4984-B4B6-4770-A092-5862DC1357B7}">
      <dsp:nvSpPr>
        <dsp:cNvPr id="0" name=""/>
        <dsp:cNvSpPr/>
      </dsp:nvSpPr>
      <dsp:spPr>
        <a:xfrm>
          <a:off x="3466365" y="1268630"/>
          <a:ext cx="1451800" cy="161973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Úvodní jednání a vyhodnocení rozumných alternativ</a:t>
          </a:r>
          <a:endParaRPr lang="en-US" sz="1500" kern="1200" dirty="0"/>
        </a:p>
      </dsp:txBody>
      <dsp:txXfrm>
        <a:off x="3503640" y="1305905"/>
        <a:ext cx="1377250" cy="1198096"/>
      </dsp:txXfrm>
    </dsp:sp>
    <dsp:sp modelId="{C51BCE13-A7A5-4D99-86CB-FF9587A332D4}">
      <dsp:nvSpPr>
        <dsp:cNvPr id="0" name=""/>
        <dsp:cNvSpPr/>
      </dsp:nvSpPr>
      <dsp:spPr>
        <a:xfrm>
          <a:off x="4314153" y="1638935"/>
          <a:ext cx="1617199" cy="1617199"/>
        </a:xfrm>
        <a:prstGeom prst="leftCircularArrow">
          <a:avLst>
            <a:gd name="adj1" fmla="val 3189"/>
            <a:gd name="adj2" fmla="val 392824"/>
            <a:gd name="adj3" fmla="val 2619701"/>
            <a:gd name="adj4" fmla="val 9475856"/>
            <a:gd name="adj5" fmla="val 37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1409-9939-4723-BF53-1B2B4428BF70}">
      <dsp:nvSpPr>
        <dsp:cNvPr id="0" name=""/>
        <dsp:cNvSpPr/>
      </dsp:nvSpPr>
      <dsp:spPr>
        <a:xfrm>
          <a:off x="3829211" y="2279846"/>
          <a:ext cx="1191940" cy="450504"/>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842406" y="2293041"/>
        <a:ext cx="1165550" cy="424114"/>
      </dsp:txXfrm>
    </dsp:sp>
    <dsp:sp modelId="{9F5F2FF5-65A8-4BAD-B689-A23A591C1890}">
      <dsp:nvSpPr>
        <dsp:cNvPr id="0" name=""/>
        <dsp:cNvSpPr/>
      </dsp:nvSpPr>
      <dsp:spPr>
        <a:xfrm>
          <a:off x="5343065" y="1426636"/>
          <a:ext cx="1340932" cy="136649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Získání </a:t>
          </a:r>
          <a:br>
            <a:rPr lang="cs-CZ" sz="1400" kern="1200" dirty="0"/>
          </a:br>
          <a:r>
            <a:rPr lang="cs-CZ" sz="1400" kern="1200" dirty="0"/>
            <a:t>a poskytnutí informací</a:t>
          </a:r>
          <a:endParaRPr lang="en-US" sz="1400" kern="1200" dirty="0"/>
        </a:p>
        <a:p>
          <a:pPr marL="228600" lvl="2" indent="-114300" algn="l" defTabSz="622300">
            <a:lnSpc>
              <a:spcPct val="90000"/>
            </a:lnSpc>
            <a:spcBef>
              <a:spcPct val="0"/>
            </a:spcBef>
            <a:spcAft>
              <a:spcPct val="15000"/>
            </a:spcAft>
            <a:buChar char="•"/>
          </a:pPr>
          <a:endParaRPr lang="en-US" sz="1400" kern="1200" dirty="0"/>
        </a:p>
      </dsp:txBody>
      <dsp:txXfrm>
        <a:off x="5374512" y="1750903"/>
        <a:ext cx="1278038" cy="1010779"/>
      </dsp:txXfrm>
    </dsp:sp>
    <dsp:sp modelId="{E63C57E0-6C18-4B98-A454-231C1619B786}">
      <dsp:nvSpPr>
        <dsp:cNvPr id="0" name=""/>
        <dsp:cNvSpPr/>
      </dsp:nvSpPr>
      <dsp:spPr>
        <a:xfrm>
          <a:off x="6002168" y="706213"/>
          <a:ext cx="1687839" cy="1687839"/>
        </a:xfrm>
        <a:prstGeom prst="circularArrow">
          <a:avLst>
            <a:gd name="adj1" fmla="val 3056"/>
            <a:gd name="adj2" fmla="val 375200"/>
            <a:gd name="adj3" fmla="val 19448295"/>
            <a:gd name="adj4" fmla="val 12574516"/>
            <a:gd name="adj5" fmla="val 35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D3A52-56EF-4AF4-94D3-DA3FEFF52946}">
      <dsp:nvSpPr>
        <dsp:cNvPr id="0" name=""/>
        <dsp:cNvSpPr/>
      </dsp:nvSpPr>
      <dsp:spPr>
        <a:xfrm>
          <a:off x="5564751" y="1161181"/>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5578634" y="1175064"/>
        <a:ext cx="1164174" cy="446229"/>
      </dsp:txXfrm>
    </dsp:sp>
    <dsp:sp modelId="{16B3CCC0-6638-4CD5-8FC3-776592B4581E}">
      <dsp:nvSpPr>
        <dsp:cNvPr id="0" name=""/>
        <dsp:cNvSpPr/>
      </dsp:nvSpPr>
      <dsp:spPr>
        <a:xfrm>
          <a:off x="7002306" y="1214663"/>
          <a:ext cx="1340932" cy="14775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Analýza </a:t>
          </a:r>
          <a:br>
            <a:rPr lang="cs-CZ" sz="1400" kern="1200" dirty="0"/>
          </a:br>
          <a:r>
            <a:rPr lang="cs-CZ" sz="1400" kern="1200" dirty="0"/>
            <a:t>a zpracování informací</a:t>
          </a:r>
          <a:endParaRPr lang="en-US" sz="1400" kern="1200" dirty="0"/>
        </a:p>
      </dsp:txBody>
      <dsp:txXfrm>
        <a:off x="7036308" y="1248665"/>
        <a:ext cx="1272928" cy="1092916"/>
      </dsp:txXfrm>
    </dsp:sp>
    <dsp:sp modelId="{7C4B0434-EDF4-4CFC-9A2B-5461C30C95AF}">
      <dsp:nvSpPr>
        <dsp:cNvPr id="0" name=""/>
        <dsp:cNvSpPr/>
      </dsp:nvSpPr>
      <dsp:spPr>
        <a:xfrm>
          <a:off x="7300291" y="2269427"/>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7314174" y="2283310"/>
        <a:ext cx="1164174" cy="4462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411081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174194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225281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168382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282824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23</a:t>
            </a:fld>
            <a:endParaRPr lang="en-US" dirty="0"/>
          </a:p>
        </p:txBody>
      </p:sp>
    </p:spTree>
    <p:extLst>
      <p:ext uri="{BB962C8B-B14F-4D97-AF65-F5344CB8AC3E}">
        <p14:creationId xmlns:p14="http://schemas.microsoft.com/office/powerpoint/2010/main" val="326133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D9F4-ECD8-4712-A4D3-30EE68095DB0}" type="slidenum">
              <a:rPr lang="en-US"/>
              <a:pPr/>
              <a:t>24</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032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25</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mají tyto společnosti společné? Negativní reklamu spojenou s daňovým plánováním. </a:t>
            </a:r>
          </a:p>
          <a:p>
            <a:endParaRPr lang="cs-CZ" dirty="0"/>
          </a:p>
          <a:p>
            <a:r>
              <a:rPr lang="cs-CZ" dirty="0"/>
              <a:t>Celosvětově</a:t>
            </a:r>
            <a:r>
              <a:rPr lang="cs-CZ" baseline="0" dirty="0"/>
              <a:t> je patrný tlak na zefektivnění výběru daní a postupné zpochybňování v historii běžných struktur a praktik. Jako výsledek jsme mohli v tisku zaznamenat několik případů, kdy největší a nejhodnotnější mezinárodní společnosti byly obviněny z toho, že se záměrně vyhýbají platbě daní a využívají agresivního daňového plánování. </a:t>
            </a:r>
            <a:endParaRPr lang="cs-CZ"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708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31</a:t>
            </a:fld>
            <a:endParaRPr lang="en-US" dirty="0"/>
          </a:p>
        </p:txBody>
      </p:sp>
    </p:spTree>
    <p:extLst>
      <p:ext uri="{BB962C8B-B14F-4D97-AF65-F5344CB8AC3E}">
        <p14:creationId xmlns:p14="http://schemas.microsoft.com/office/powerpoint/2010/main" val="166732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33</a:t>
            </a:fld>
            <a:endParaRPr lang="en-US" dirty="0"/>
          </a:p>
        </p:txBody>
      </p:sp>
    </p:spTree>
    <p:extLst>
      <p:ext uri="{BB962C8B-B14F-4D97-AF65-F5344CB8AC3E}">
        <p14:creationId xmlns:p14="http://schemas.microsoft.com/office/powerpoint/2010/main" val="32349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356138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163284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172819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106379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313535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1109292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39</a:t>
            </a:fld>
            <a:endParaRPr lang="en-US" dirty="0"/>
          </a:p>
        </p:txBody>
      </p:sp>
    </p:spTree>
    <p:extLst>
      <p:ext uri="{BB962C8B-B14F-4D97-AF65-F5344CB8AC3E}">
        <p14:creationId xmlns:p14="http://schemas.microsoft.com/office/powerpoint/2010/main" val="331972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40</a:t>
            </a:fld>
            <a:endParaRPr lang="en-US" dirty="0"/>
          </a:p>
        </p:txBody>
      </p:sp>
    </p:spTree>
    <p:extLst>
      <p:ext uri="{BB962C8B-B14F-4D97-AF65-F5344CB8AC3E}">
        <p14:creationId xmlns:p14="http://schemas.microsoft.com/office/powerpoint/2010/main" val="2929553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82693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42</a:t>
            </a:fld>
            <a:endParaRPr lang="en-US" dirty="0"/>
          </a:p>
        </p:txBody>
      </p:sp>
    </p:spTree>
    <p:extLst>
      <p:ext uri="{BB962C8B-B14F-4D97-AF65-F5344CB8AC3E}">
        <p14:creationId xmlns:p14="http://schemas.microsoft.com/office/powerpoint/2010/main" val="2104269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43</a:t>
            </a:fld>
            <a:endParaRPr lang="en-US" dirty="0"/>
          </a:p>
        </p:txBody>
      </p:sp>
    </p:spTree>
    <p:extLst>
      <p:ext uri="{BB962C8B-B14F-4D97-AF65-F5344CB8AC3E}">
        <p14:creationId xmlns:p14="http://schemas.microsoft.com/office/powerpoint/2010/main" val="2934068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44</a:t>
            </a:fld>
            <a:endParaRPr lang="en-US" dirty="0"/>
          </a:p>
        </p:txBody>
      </p:sp>
    </p:spTree>
    <p:extLst>
      <p:ext uri="{BB962C8B-B14F-4D97-AF65-F5344CB8AC3E}">
        <p14:creationId xmlns:p14="http://schemas.microsoft.com/office/powerpoint/2010/main" val="628873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46</a:t>
            </a:fld>
            <a:endParaRPr lang="en-US" dirty="0"/>
          </a:p>
        </p:txBody>
      </p:sp>
    </p:spTree>
    <p:extLst>
      <p:ext uri="{BB962C8B-B14F-4D97-AF65-F5344CB8AC3E}">
        <p14:creationId xmlns:p14="http://schemas.microsoft.com/office/powerpoint/2010/main" val="2154580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47</a:t>
            </a:fld>
            <a:endParaRPr lang="en-US" dirty="0"/>
          </a:p>
        </p:txBody>
      </p:sp>
    </p:spTree>
    <p:extLst>
      <p:ext uri="{BB962C8B-B14F-4D97-AF65-F5344CB8AC3E}">
        <p14:creationId xmlns:p14="http://schemas.microsoft.com/office/powerpoint/2010/main" val="1642374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48</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03704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11.04.2023</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a:t>Czech Tax Advisors s.r.o.</a:t>
            </a: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11.04.2023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11.04.2023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11.04.2023</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a:latin typeface="Verdana" pitchFamily="34" charset="0"/>
                <a:ea typeface="Verdana" pitchFamily="34" charset="0"/>
                <a:cs typeface="Verdana" pitchFamily="34" charset="0"/>
              </a:rPr>
              <a:t>T</a:t>
            </a:r>
            <a:r>
              <a:rPr lang="en-US" sz="3300" b="1" dirty="0">
                <a:latin typeface="Verdana" pitchFamily="34" charset="0"/>
                <a:ea typeface="Verdana" pitchFamily="34" charset="0"/>
                <a:cs typeface="Verdana" pitchFamily="34" charset="0"/>
              </a:rPr>
              <a:t> </a:t>
            </a:r>
            <a:r>
              <a:rPr lang="cs-CZ" sz="3300" b="1" dirty="0">
                <a:latin typeface="Verdana" pitchFamily="34" charset="0"/>
                <a:ea typeface="Verdana" pitchFamily="34" charset="0"/>
                <a:cs typeface="Verdana" pitchFamily="34" charset="0"/>
              </a:rPr>
              <a:t>A</a:t>
            </a:r>
            <a:r>
              <a:rPr lang="en-US" sz="3300" b="1" dirty="0">
                <a:latin typeface="Verdana" pitchFamily="34" charset="0"/>
                <a:ea typeface="Verdana" pitchFamily="34" charset="0"/>
                <a:cs typeface="Verdana" pitchFamily="34" charset="0"/>
              </a:rPr>
              <a:t> </a:t>
            </a:r>
            <a:r>
              <a:rPr lang="cs-CZ" sz="3300" b="1" dirty="0">
                <a:solidFill>
                  <a:srgbClr val="BD1900"/>
                </a:solidFill>
                <a:latin typeface="Verdana" pitchFamily="34" charset="0"/>
                <a:ea typeface="Verdana" pitchFamily="34" charset="0"/>
                <a:cs typeface="Verdana" pitchFamily="34" charset="0"/>
              </a:rPr>
              <a:t>X</a:t>
            </a: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a:latin typeface="Verdana" pitchFamily="34" charset="0"/>
                <a:ea typeface="Verdana" pitchFamily="34" charset="0"/>
                <a:cs typeface="Verdana" pitchFamily="34" charset="0"/>
              </a:rPr>
              <a:t>A </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D</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V</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I</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O</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R</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latin typeface="Verdana" pitchFamily="34" charset="0"/>
                <a:ea typeface="Verdana" pitchFamily="34" charset="0"/>
                <a:cs typeface="Verdana" pitchFamily="34" charset="0"/>
              </a:rPr>
              <a:t>NOVOTNÝ</a:t>
            </a:r>
            <a:r>
              <a:rPr lang="en-US" sz="800" dirty="0">
                <a:latin typeface="Verdana" pitchFamily="34" charset="0"/>
                <a:ea typeface="Verdana" pitchFamily="34" charset="0"/>
                <a:cs typeface="Verdana" pitchFamily="34" charset="0"/>
              </a:rPr>
              <a:t> </a:t>
            </a:r>
            <a:r>
              <a:rPr lang="cs-CZ" sz="800" baseline="0" dirty="0">
                <a:latin typeface="Verdana" pitchFamily="34" charset="0"/>
                <a:ea typeface="Verdana" pitchFamily="34" charset="0"/>
                <a:cs typeface="Verdana" pitchFamily="34" charset="0"/>
              </a:rPr>
              <a:t> </a:t>
            </a:r>
            <a:r>
              <a:rPr lang="en-US" sz="800" baseline="0" dirty="0">
                <a:latin typeface="Verdana" pitchFamily="34" charset="0"/>
                <a:ea typeface="Verdana" pitchFamily="34" charset="0"/>
                <a:cs typeface="Verdana" pitchFamily="34" charset="0"/>
              </a:rPr>
              <a:t>&amp;  P</a:t>
            </a:r>
            <a:r>
              <a:rPr lang="cs-CZ" sz="800" baseline="0" dirty="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a:t>Czech Tax Advisors s.r.o.</a:t>
            </a:r>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11.04.2023</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a:t>Click to edit Master title style</a:t>
            </a:r>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11.04.2023</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4648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11.04.2023</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a:t>Czech Tax Advisors s.r.o.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11.04.2023</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11.04.2023</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11.04.2023</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a:t>Czech Tax Advisors s.r.o.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11.04.2023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11.04.2023</a:t>
            </a:fld>
            <a:endParaRPr lang="en-US" dirty="0"/>
          </a:p>
        </p:txBody>
      </p:sp>
      <p:sp>
        <p:nvSpPr>
          <p:cNvPr id="6" name="Footer Placeholder 5"/>
          <p:cNvSpPr>
            <a:spLocks noGrp="1"/>
          </p:cNvSpPr>
          <p:nvPr>
            <p:ph type="ftr" sz="quarter" idx="11"/>
          </p:nvPr>
        </p:nvSpPr>
        <p:spPr/>
        <p:txBody>
          <a:bodyPr/>
          <a:lstStyle/>
          <a:p>
            <a:r>
              <a:rPr lang="en-US" dirty="0"/>
              <a:t>Czech Tax Advisors s.r.o.</a:t>
            </a:r>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11.04.2023</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11.04.2023</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11.04.2023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11.04.2023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11.04.2023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Czech Tax Advisors s.r.o.</a:t>
            </a:r>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11.04.2023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Czech Tax Advisors s.r.o.</a:t>
            </a:r>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11.04.2023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Czech Tax Advisors s.r.o.</a:t>
            </a:r>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11.04.2023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11.04.2023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11.04.2023</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a:t>Czech Tax Advisors s.r.o.</a:t>
            </a: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11.04.2023</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a:t>Czech Tax Advisors s.r.o.</a:t>
            </a: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a:latin typeface="+mn-lt"/>
              </a:rPr>
              <a:t>Transfer </a:t>
            </a:r>
            <a:r>
              <a:rPr lang="cs-CZ" sz="4400" dirty="0" err="1">
                <a:latin typeface="+mn-lt"/>
              </a:rPr>
              <a:t>pricing</a:t>
            </a:r>
            <a:r>
              <a:rPr lang="cs-CZ" sz="4400" dirty="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a:solidFill>
                  <a:schemeClr val="tx1">
                    <a:lumMod val="65000"/>
                    <a:lumOff val="35000"/>
                  </a:schemeClr>
                </a:solidFill>
                <a:latin typeface="+mn-lt"/>
              </a:rPr>
              <a:t>Michal Fojt</a:t>
            </a:r>
          </a:p>
          <a:p>
            <a:r>
              <a:rPr lang="cs-CZ" sz="2000" dirty="0">
                <a:solidFill>
                  <a:schemeClr val="tx1">
                    <a:lumMod val="65000"/>
                    <a:lumOff val="35000"/>
                  </a:schemeClr>
                </a:solidFill>
                <a:latin typeface="+mn-lt"/>
              </a:rPr>
              <a:t>Senior Tax Manager</a:t>
            </a:r>
          </a:p>
          <a:p>
            <a:r>
              <a:rPr lang="cs-CZ" sz="2000" dirty="0">
                <a:solidFill>
                  <a:schemeClr val="tx1">
                    <a:lumMod val="65000"/>
                    <a:lumOff val="35000"/>
                  </a:schemeClr>
                </a:solidFill>
                <a:latin typeface="+mn-lt"/>
              </a:rPr>
              <a:t>Czech Tax </a:t>
            </a:r>
            <a:r>
              <a:rPr lang="cs-CZ" sz="2000" dirty="0" err="1">
                <a:solidFill>
                  <a:schemeClr val="tx1">
                    <a:lumMod val="65000"/>
                    <a:lumOff val="35000"/>
                  </a:schemeClr>
                </a:solidFill>
                <a:latin typeface="+mn-lt"/>
              </a:rPr>
              <a:t>Advisors</a:t>
            </a:r>
            <a:r>
              <a:rPr lang="cs-CZ" sz="2000" dirty="0">
                <a:solidFill>
                  <a:schemeClr val="tx1">
                    <a:lumMod val="65000"/>
                    <a:lumOff val="35000"/>
                  </a:schemeClr>
                </a:solidFill>
                <a:latin typeface="+mn-lt"/>
              </a:rPr>
              <a:t> s.r.o.</a:t>
            </a:r>
          </a:p>
          <a:p>
            <a:r>
              <a:rPr lang="cs-CZ" sz="1600" dirty="0">
                <a:solidFill>
                  <a:schemeClr val="tx1">
                    <a:lumMod val="65000"/>
                    <a:lumOff val="35000"/>
                  </a:schemeClr>
                </a:solidFill>
                <a:latin typeface="+mn-lt"/>
              </a:rPr>
              <a:t>12. dubna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a:solidFill>
                  <a:schemeClr val="tx1"/>
                </a:solidFill>
              </a:rPr>
              <a:t>a) kapitálově 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a:solidFill>
                  <a:schemeClr val="tx1"/>
                </a:solidFill>
              </a:rPr>
              <a:t>b) jinak 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5911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D-34</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 a sdružené podniky (resp. spojené osoby)</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a:p>
            <a:pPr marL="114300" lvl="2" indent="-342900">
              <a:buFont typeface="Wingdings" panose="05000000000000000000" pitchFamily="2" charset="2"/>
              <a:buChar char="§"/>
              <a:defRPr/>
            </a:pPr>
            <a:r>
              <a:rPr lang="cs-CZ" sz="2000" dirty="0"/>
              <a:t>Odkaz na Směrnici OECD</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59864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D-32</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1900" b="1" dirty="0">
                <a:solidFill>
                  <a:srgbClr val="00338D"/>
                </a:solidFill>
              </a:rPr>
              <a:t>Sdělení GFŘ k závaznému posouzení způsobu, jakým byla vytvořena cena sjednávaná mezi spojenými osobami a ke způsobu určení základu daně daňového nerezidenta z činností vykonávaných prostřednictvím stálé provozovny</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 = závazné posouzení</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114300" lvl="2" indent="-342900">
              <a:buFont typeface="Wingdings" panose="05000000000000000000" pitchFamily="2" charset="2"/>
              <a:buChar char="§"/>
              <a:defRPr/>
            </a:pPr>
            <a:r>
              <a:rPr lang="cs-CZ" sz="2000" dirty="0"/>
              <a:t>P</a:t>
            </a:r>
            <a:r>
              <a:rPr lang="en-US" sz="2000" dirty="0" err="1"/>
              <a:t>oužití</a:t>
            </a:r>
            <a:r>
              <a:rPr lang="en-US" sz="2000" dirty="0"/>
              <a:t> </a:t>
            </a:r>
            <a:r>
              <a:rPr lang="en-US" sz="2000" dirty="0" err="1"/>
              <a:t>institutu</a:t>
            </a:r>
            <a:r>
              <a:rPr lang="en-US" sz="2000" dirty="0"/>
              <a:t> </a:t>
            </a:r>
            <a:r>
              <a:rPr lang="en-US" sz="2000" dirty="0" err="1"/>
              <a:t>závazného</a:t>
            </a:r>
            <a:r>
              <a:rPr lang="en-US" sz="2000" dirty="0"/>
              <a:t> </a:t>
            </a:r>
            <a:r>
              <a:rPr lang="en-US" sz="2000" dirty="0" err="1"/>
              <a:t>posouzení</a:t>
            </a:r>
            <a:r>
              <a:rPr lang="en-US" sz="2000" dirty="0"/>
              <a:t> pro </a:t>
            </a:r>
            <a:r>
              <a:rPr lang="en-US" sz="2000" dirty="0" err="1"/>
              <a:t>posouzení</a:t>
            </a:r>
            <a:r>
              <a:rPr lang="en-US" sz="2000" dirty="0"/>
              <a:t> </a:t>
            </a:r>
            <a:r>
              <a:rPr lang="en-US" sz="2000" dirty="0" err="1"/>
              <a:t>způsobu</a:t>
            </a:r>
            <a:r>
              <a:rPr lang="en-US" sz="2000" dirty="0"/>
              <a:t> </a:t>
            </a:r>
            <a:r>
              <a:rPr lang="en-US" sz="2000" dirty="0" err="1"/>
              <a:t>stanovení</a:t>
            </a:r>
            <a:r>
              <a:rPr lang="en-US" sz="2000" dirty="0"/>
              <a:t> </a:t>
            </a:r>
            <a:r>
              <a:rPr lang="en-US" sz="2000" dirty="0" err="1"/>
              <a:t>základu</a:t>
            </a:r>
            <a:r>
              <a:rPr lang="en-US" sz="2000" dirty="0"/>
              <a:t> </a:t>
            </a:r>
            <a:r>
              <a:rPr lang="en-US" sz="2000" dirty="0" err="1"/>
              <a:t>daně</a:t>
            </a:r>
            <a:r>
              <a:rPr lang="en-US" sz="2000" dirty="0"/>
              <a:t> </a:t>
            </a:r>
            <a:r>
              <a:rPr lang="en-US" sz="2000" dirty="0" err="1"/>
              <a:t>nebo</a:t>
            </a:r>
            <a:r>
              <a:rPr lang="en-US" sz="2000" dirty="0"/>
              <a:t> </a:t>
            </a:r>
            <a:r>
              <a:rPr lang="en-US" sz="2000" dirty="0" err="1"/>
              <a:t>daňové</a:t>
            </a:r>
            <a:r>
              <a:rPr lang="en-US" sz="2000" dirty="0"/>
              <a:t> </a:t>
            </a:r>
            <a:r>
              <a:rPr lang="en-US" sz="2000" dirty="0" err="1"/>
              <a:t>ztráty</a:t>
            </a:r>
            <a:r>
              <a:rPr lang="en-US" sz="2000" dirty="0"/>
              <a:t> u </a:t>
            </a:r>
            <a:r>
              <a:rPr lang="en-US" sz="2000" dirty="0" err="1"/>
              <a:t>stálé</a:t>
            </a:r>
            <a:r>
              <a:rPr lang="en-US" sz="2000" dirty="0"/>
              <a:t> </a:t>
            </a:r>
            <a:r>
              <a:rPr lang="en-US" sz="2000" dirty="0" err="1"/>
              <a:t>provozovny</a:t>
            </a:r>
            <a:r>
              <a:rPr lang="en-US" sz="2000" dirty="0"/>
              <a:t> </a:t>
            </a:r>
            <a:r>
              <a:rPr lang="en-US" sz="2000" dirty="0" err="1"/>
              <a:t>daňového</a:t>
            </a:r>
            <a:r>
              <a:rPr lang="en-US" sz="2000" dirty="0"/>
              <a:t> </a:t>
            </a:r>
            <a:r>
              <a:rPr lang="en-US" sz="2000" dirty="0" err="1"/>
              <a:t>nerezidenta</a:t>
            </a:r>
            <a:r>
              <a:rPr lang="en-US" sz="2000" dirty="0"/>
              <a:t> </a:t>
            </a:r>
            <a:r>
              <a:rPr lang="en-US" sz="2000" dirty="0" err="1"/>
              <a:t>umístěné</a:t>
            </a:r>
            <a:r>
              <a:rPr lang="en-US" sz="2000" dirty="0"/>
              <a:t> v </a:t>
            </a:r>
            <a:r>
              <a:rPr lang="en-US" sz="2000" dirty="0" err="1"/>
              <a:t>České</a:t>
            </a:r>
            <a:r>
              <a:rPr lang="en-US" sz="2000" dirty="0"/>
              <a:t> </a:t>
            </a:r>
            <a:r>
              <a:rPr lang="en-US" sz="2000" dirty="0" err="1"/>
              <a:t>republice</a:t>
            </a:r>
            <a:r>
              <a:rPr lang="en-US" sz="2000" dirty="0"/>
              <a:t>, </a:t>
            </a:r>
            <a:r>
              <a:rPr lang="en-US" sz="2000" dirty="0" err="1"/>
              <a:t>jejímž</a:t>
            </a:r>
            <a:r>
              <a:rPr lang="en-US" sz="2000" dirty="0"/>
              <a:t> </a:t>
            </a:r>
            <a:r>
              <a:rPr lang="en-US" sz="2000" dirty="0" err="1"/>
              <a:t>prostřednictvím</a:t>
            </a:r>
            <a:r>
              <a:rPr lang="en-US" sz="2000" dirty="0"/>
              <a:t> </a:t>
            </a:r>
            <a:r>
              <a:rPr lang="en-US" sz="2000" dirty="0" err="1"/>
              <a:t>zde</a:t>
            </a:r>
            <a:r>
              <a:rPr lang="en-US" sz="2000" dirty="0"/>
              <a:t> </a:t>
            </a:r>
            <a:r>
              <a:rPr lang="en-US" sz="2000" dirty="0" err="1"/>
              <a:t>zahraniční</a:t>
            </a:r>
            <a:r>
              <a:rPr lang="en-US" sz="2000" dirty="0"/>
              <a:t> </a:t>
            </a:r>
            <a:r>
              <a:rPr lang="en-US" sz="2000" dirty="0" err="1"/>
              <a:t>subjekt</a:t>
            </a:r>
            <a:r>
              <a:rPr lang="en-US" sz="2000" dirty="0"/>
              <a:t> </a:t>
            </a:r>
            <a:r>
              <a:rPr lang="en-US" sz="2000" dirty="0" err="1"/>
              <a:t>vykonává</a:t>
            </a:r>
            <a:r>
              <a:rPr lang="en-US" sz="2000" dirty="0"/>
              <a:t> </a:t>
            </a:r>
            <a:r>
              <a:rPr lang="en-US" sz="2000" dirty="0" err="1"/>
              <a:t>činnost</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8163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3887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Co to je BEPS?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Font typeface="Wingdings" pitchFamily="2" charset="2"/>
              <a:buChar char="§"/>
              <a:defRPr/>
            </a:pPr>
            <a:r>
              <a:rPr lang="en-US" sz="2000" dirty="0">
                <a:solidFill>
                  <a:srgbClr val="000000"/>
                </a:solidFill>
              </a:rPr>
              <a:t>Base Erosion &amp; Profit Shifting (BEPS)</a:t>
            </a:r>
            <a:endParaRPr lang="cs-CZ" sz="2000" dirty="0">
              <a:solidFill>
                <a:srgbClr val="000000"/>
              </a:solidFill>
            </a:endParaRPr>
          </a:p>
          <a:p>
            <a:pPr marL="342900" lvl="2" indent="-342900" fontAlgn="base">
              <a:lnSpc>
                <a:spcPct val="120000"/>
              </a:lnSpc>
              <a:buSzPct val="85000"/>
              <a:buFont typeface="Wingdings" pitchFamily="2" charset="2"/>
              <a:buChar char="§"/>
              <a:defRPr/>
            </a:pPr>
            <a:r>
              <a:rPr lang="cs-CZ" sz="2000" dirty="0"/>
              <a:t>Politicky motivovaná iniciativa </a:t>
            </a:r>
            <a:r>
              <a:rPr lang="en-GB" sz="2000" dirty="0"/>
              <a:t>OECD</a:t>
            </a:r>
            <a:r>
              <a:rPr lang="cs-CZ" sz="2000" dirty="0"/>
              <a:t> a G-20</a:t>
            </a:r>
          </a:p>
          <a:p>
            <a:pPr marL="342900" lvl="2" indent="-342900" fontAlgn="base">
              <a:lnSpc>
                <a:spcPct val="120000"/>
              </a:lnSpc>
              <a:buSzPct val="85000"/>
              <a:buFont typeface="Wingdings" pitchFamily="2" charset="2"/>
              <a:buChar char="§"/>
              <a:defRPr/>
            </a:pPr>
            <a:r>
              <a:rPr lang="cs-CZ" sz="2000" dirty="0"/>
              <a:t>Cíl: zamezit přesunům zisků, resp. dvojitému nezdanění a erozi lokálních základů daní</a:t>
            </a:r>
          </a:p>
          <a:p>
            <a:pPr marL="342900" lvl="2" indent="-342900" fontAlgn="base">
              <a:lnSpc>
                <a:spcPct val="120000"/>
              </a:lnSpc>
              <a:buSzPct val="85000"/>
              <a:buFont typeface="Wingdings" pitchFamily="2" charset="2"/>
              <a:buChar char="§"/>
              <a:defRPr/>
            </a:pPr>
            <a:r>
              <a:rPr lang="cs-CZ" sz="2000" dirty="0"/>
              <a:t>Jak: změnou současných mezinárodních pravidel (nejen daňové oblasti)</a:t>
            </a:r>
          </a:p>
          <a:p>
            <a:pPr marL="342900" lvl="2" indent="-342900" fontAlgn="base">
              <a:lnSpc>
                <a:spcPct val="120000"/>
              </a:lnSpc>
              <a:buSzPct val="85000"/>
              <a:buFont typeface="Wingdings" pitchFamily="2" charset="2"/>
              <a:buChar char="§"/>
              <a:defRPr/>
            </a:pPr>
            <a:r>
              <a:rPr lang="cs-CZ" sz="2000" dirty="0"/>
              <a:t>Vysoké ambice – během 30 měsíců přehodnotit 100 let mezinárodního práva</a:t>
            </a:r>
          </a:p>
          <a:p>
            <a:pPr marL="342900" lvl="2" indent="-342900" fontAlgn="base">
              <a:lnSpc>
                <a:spcPct val="120000"/>
              </a:lnSpc>
              <a:buSzPct val="85000"/>
              <a:buFont typeface="Wingdings" pitchFamily="2" charset="2"/>
              <a:buChar char="§"/>
              <a:defRPr/>
            </a:pPr>
            <a:r>
              <a:rPr lang="cs-CZ" sz="2000" dirty="0"/>
              <a:t>Vyžaduje změny národních legislativ</a:t>
            </a:r>
          </a:p>
          <a:p>
            <a:pPr marL="342900" lvl="2" indent="-342900" fontAlgn="base">
              <a:lnSpc>
                <a:spcPct val="120000"/>
              </a:lnSpc>
              <a:buSzPct val="85000"/>
              <a:buFont typeface="Wingdings" pitchFamily="2" charset="2"/>
              <a:buChar char="§"/>
              <a:defRPr/>
            </a:pPr>
            <a:r>
              <a:rPr lang="cs-CZ" sz="2000" dirty="0"/>
              <a:t>Finální znění publikováno v 10/2015</a:t>
            </a:r>
          </a:p>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6900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a:t>BEPS – nová podoba dokumentace převodních cen</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grpSp>
        <p:nvGrpSpPr>
          <p:cNvPr id="7" name="Group 14">
            <a:extLst>
              <a:ext uri="{FF2B5EF4-FFF2-40B4-BE49-F238E27FC236}">
                <a16:creationId xmlns:a16="http://schemas.microsoft.com/office/drawing/2014/main" id="{B319CE65-C50B-4F69-B4F6-F0FE78366F0C}"/>
              </a:ext>
            </a:extLst>
          </p:cNvPr>
          <p:cNvGrpSpPr/>
          <p:nvPr/>
        </p:nvGrpSpPr>
        <p:grpSpPr>
          <a:xfrm>
            <a:off x="395537" y="2116861"/>
            <a:ext cx="8352927" cy="3976435"/>
            <a:chOff x="615963" y="2007515"/>
            <a:chExt cx="7178207" cy="3560887"/>
          </a:xfrm>
        </p:grpSpPr>
        <p:sp>
          <p:nvSpPr>
            <p:cNvPr id="8" name="Freeform 7">
              <a:extLst>
                <a:ext uri="{FF2B5EF4-FFF2-40B4-BE49-F238E27FC236}">
                  <a16:creationId xmlns:a16="http://schemas.microsoft.com/office/drawing/2014/main" id="{47631A8A-48B0-47FB-8009-F3D254E0E0B3}"/>
                </a:ext>
              </a:extLst>
            </p:cNvPr>
            <p:cNvSpPr/>
            <p:nvPr/>
          </p:nvSpPr>
          <p:spPr>
            <a:xfrm>
              <a:off x="3182112" y="2123289"/>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chemeClr val="accent4">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Posouzení rizika</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skupiny a jejího obchodního modelu</a:t>
              </a:r>
              <a:endParaRPr lang="en-US" sz="1400" dirty="0"/>
            </a:p>
          </p:txBody>
        </p:sp>
        <p:sp>
          <p:nvSpPr>
            <p:cNvPr id="9" name="Freeform 8">
              <a:extLst>
                <a:ext uri="{FF2B5EF4-FFF2-40B4-BE49-F238E27FC236}">
                  <a16:creationId xmlns:a16="http://schemas.microsoft.com/office/drawing/2014/main" id="{0DCF5FEE-6E0D-4F0D-B94E-A00CE7FA75D1}"/>
                </a:ext>
              </a:extLst>
            </p:cNvPr>
            <p:cNvSpPr/>
            <p:nvPr/>
          </p:nvSpPr>
          <p:spPr>
            <a:xfrm>
              <a:off x="615963" y="2007515"/>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8099C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Master file </a:t>
              </a:r>
            </a:p>
          </p:txBody>
        </p:sp>
        <p:sp>
          <p:nvSpPr>
            <p:cNvPr id="10" name="Freeform 9">
              <a:extLst>
                <a:ext uri="{FF2B5EF4-FFF2-40B4-BE49-F238E27FC236}">
                  <a16:creationId xmlns:a16="http://schemas.microsoft.com/office/drawing/2014/main" id="{0D0BB1E9-31E0-42AD-8D17-0FBD5115D611}"/>
                </a:ext>
              </a:extLst>
            </p:cNvPr>
            <p:cNvSpPr/>
            <p:nvPr/>
          </p:nvSpPr>
          <p:spPr>
            <a:xfrm>
              <a:off x="3182112" y="3324864"/>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BB4F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Vhodné nastavení převodních cen</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Detaily k fungování a transakcím relevantní pro danou jurisdikci</a:t>
              </a:r>
              <a:endParaRPr lang="en-US" sz="1400" dirty="0"/>
            </a:p>
          </p:txBody>
        </p:sp>
        <p:sp>
          <p:nvSpPr>
            <p:cNvPr id="11" name="Freeform 10">
              <a:extLst>
                <a:ext uri="{FF2B5EF4-FFF2-40B4-BE49-F238E27FC236}">
                  <a16:creationId xmlns:a16="http://schemas.microsoft.com/office/drawing/2014/main" id="{3343D6A3-49B4-43CA-9F5E-AB65CD04746E}"/>
                </a:ext>
              </a:extLst>
            </p:cNvPr>
            <p:cNvSpPr/>
            <p:nvPr/>
          </p:nvSpPr>
          <p:spPr>
            <a:xfrm>
              <a:off x="615963" y="3209090"/>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4066A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Local file</a:t>
              </a:r>
            </a:p>
          </p:txBody>
        </p:sp>
        <p:sp>
          <p:nvSpPr>
            <p:cNvPr id="12" name="Freeform 11">
              <a:extLst>
                <a:ext uri="{FF2B5EF4-FFF2-40B4-BE49-F238E27FC236}">
                  <a16:creationId xmlns:a16="http://schemas.microsoft.com/office/drawing/2014/main" id="{C0FFEEF4-DDB3-4AAF-8145-750468FA4A76}"/>
                </a:ext>
              </a:extLst>
            </p:cNvPr>
            <p:cNvSpPr/>
            <p:nvPr/>
          </p:nvSpPr>
          <p:spPr>
            <a:xfrm>
              <a:off x="3182112" y="4526440"/>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099C6">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5" rIns="270334" bIns="156035"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Identifikace oblastí ke kontrole</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k dané jurisdikci týkající se tržeb, zisku, daní a jiných ukazatelů ekonomické aktivity</a:t>
              </a:r>
              <a:endParaRPr lang="en-US" sz="1400" dirty="0"/>
            </a:p>
          </p:txBody>
        </p:sp>
        <p:sp>
          <p:nvSpPr>
            <p:cNvPr id="13" name="Freeform 12">
              <a:extLst>
                <a:ext uri="{FF2B5EF4-FFF2-40B4-BE49-F238E27FC236}">
                  <a16:creationId xmlns:a16="http://schemas.microsoft.com/office/drawing/2014/main" id="{448F57B8-0869-4CE4-B03D-3DCC1B5E6A94}"/>
                </a:ext>
              </a:extLst>
            </p:cNvPr>
            <p:cNvSpPr/>
            <p:nvPr/>
          </p:nvSpPr>
          <p:spPr>
            <a:xfrm>
              <a:off x="615963" y="4410666"/>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00338D"/>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Country by Country (“C</a:t>
              </a:r>
              <a:r>
                <a:rPr lang="cs-CZ" sz="1400" b="1" dirty="0">
                  <a:solidFill>
                    <a:schemeClr val="bg1"/>
                  </a:solidFill>
                </a:rPr>
                <a:t>-</a:t>
              </a:r>
              <a:r>
                <a:rPr lang="en-US" sz="1400" b="1" dirty="0">
                  <a:solidFill>
                    <a:schemeClr val="bg1"/>
                  </a:solidFill>
                </a:rPr>
                <a:t>by</a:t>
              </a:r>
              <a:r>
                <a:rPr lang="cs-CZ" sz="1400" b="1" dirty="0">
                  <a:solidFill>
                    <a:schemeClr val="bg1"/>
                  </a:solidFill>
                </a:rPr>
                <a:t>-</a:t>
              </a:r>
              <a:r>
                <a:rPr lang="en-US" sz="1400" b="1" dirty="0">
                  <a:solidFill>
                    <a:schemeClr val="bg1"/>
                  </a:solidFill>
                </a:rPr>
                <a:t>C”) </a:t>
              </a:r>
              <a:r>
                <a:rPr lang="cs-CZ" sz="1400" b="1" dirty="0">
                  <a:solidFill>
                    <a:schemeClr val="bg1"/>
                  </a:solidFill>
                </a:rPr>
                <a:t>r</a:t>
              </a:r>
              <a:r>
                <a:rPr lang="en-US" sz="1400" b="1" dirty="0" err="1">
                  <a:solidFill>
                    <a:schemeClr val="bg1"/>
                  </a:solidFill>
                </a:rPr>
                <a:t>eport</a:t>
              </a:r>
              <a:endParaRPr lang="en-US" sz="1400" b="1" dirty="0">
                <a:solidFill>
                  <a:schemeClr val="bg1"/>
                </a:solidFill>
              </a:endParaRPr>
            </a:p>
          </p:txBody>
        </p:sp>
      </p:grpSp>
    </p:spTree>
    <p:extLst>
      <p:ext uri="{BB962C8B-B14F-4D97-AF65-F5344CB8AC3E}">
        <p14:creationId xmlns:p14="http://schemas.microsoft.com/office/powerpoint/2010/main" val="341888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492896"/>
            <a:ext cx="7560840" cy="1069975"/>
          </a:xfrm>
        </p:spPr>
        <p:txBody>
          <a:bodyPr/>
          <a:lstStyle/>
          <a:p>
            <a:r>
              <a:rPr lang="cs-CZ" sz="4400" dirty="0">
                <a:latin typeface="+mn-lt"/>
              </a:rPr>
              <a:t>Typické transakce mezi spojenými osobami</a:t>
            </a:r>
            <a:endParaRPr lang="en-US" sz="4400" dirty="0">
              <a:latin typeface="+mn-lt"/>
            </a:endParaRPr>
          </a:p>
        </p:txBody>
      </p:sp>
    </p:spTree>
    <p:extLst>
      <p:ext uri="{BB962C8B-B14F-4D97-AF65-F5344CB8AC3E}">
        <p14:creationId xmlns:p14="http://schemas.microsoft.com/office/powerpoint/2010/main" val="42326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Typické transakce mezi spojenými osobami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SzPct val="85000"/>
              <a:buFont typeface="Wingdings" pitchFamily="2" charset="2"/>
              <a:buChar char="§"/>
              <a:defRPr/>
            </a:pPr>
            <a:r>
              <a:rPr lang="cs-CZ" sz="2000" dirty="0"/>
              <a:t>Výroba a služby výrobní povahy</a:t>
            </a:r>
          </a:p>
          <a:p>
            <a:pPr marL="342900" lvl="2" indent="-342900" fontAlgn="base">
              <a:lnSpc>
                <a:spcPct val="120000"/>
              </a:lnSpc>
              <a:buSzPct val="85000"/>
              <a:buFont typeface="Wingdings" pitchFamily="2" charset="2"/>
              <a:buChar char="§"/>
              <a:defRPr/>
            </a:pPr>
            <a:r>
              <a:rPr lang="cs-CZ" sz="2000" dirty="0"/>
              <a:t>Nákup a prodej majetku / výrobků / zboží / materiálu</a:t>
            </a:r>
          </a:p>
          <a:p>
            <a:pPr marL="342900" lvl="2" indent="-342900" fontAlgn="base">
              <a:lnSpc>
                <a:spcPct val="120000"/>
              </a:lnSpc>
              <a:buSzPct val="85000"/>
              <a:buFont typeface="Wingdings" pitchFamily="2" charset="2"/>
              <a:buChar char="§"/>
              <a:defRPr/>
            </a:pPr>
            <a:r>
              <a:rPr lang="cs-CZ" sz="2000" dirty="0"/>
              <a:t>Poskytování služeb</a:t>
            </a:r>
          </a:p>
          <a:p>
            <a:pPr marL="342900" lvl="2" indent="-342900" fontAlgn="base">
              <a:lnSpc>
                <a:spcPct val="120000"/>
              </a:lnSpc>
              <a:buSzPct val="85000"/>
              <a:buFont typeface="Wingdings" pitchFamily="2" charset="2"/>
              <a:buChar char="§"/>
              <a:defRPr/>
            </a:pPr>
            <a:r>
              <a:rPr lang="cs-CZ" sz="2000" dirty="0"/>
              <a:t>Poskytování úvěrů a finančních služeb</a:t>
            </a:r>
          </a:p>
          <a:p>
            <a:pPr marL="342900" lvl="2" indent="-342900" fontAlgn="base">
              <a:lnSpc>
                <a:spcPct val="120000"/>
              </a:lnSpc>
              <a:buSzPct val="85000"/>
              <a:buFont typeface="Wingdings" pitchFamily="2" charset="2"/>
              <a:buChar char="§"/>
              <a:defRPr/>
            </a:pPr>
            <a:r>
              <a:rPr lang="cs-CZ" sz="2000" dirty="0"/>
              <a:t>Sdílení nákladů (výzkum a vývoj apod.)</a:t>
            </a:r>
          </a:p>
          <a:p>
            <a:pPr marL="342900" lvl="2" indent="-342900" fontAlgn="base">
              <a:lnSpc>
                <a:spcPct val="120000"/>
              </a:lnSpc>
              <a:buSzPct val="85000"/>
              <a:buFont typeface="Wingdings" pitchFamily="2" charset="2"/>
              <a:buChar char="§"/>
              <a:defRPr/>
            </a:pPr>
            <a:r>
              <a:rPr lang="cs-CZ" sz="2000" dirty="0"/>
              <a:t>Poskytování práva k užití nehmotných aktiv (licence, patenty apod.)</a:t>
            </a:r>
          </a:p>
          <a:p>
            <a:pPr marL="342900" lvl="2" indent="-342900" fontAlgn="base">
              <a:lnSpc>
                <a:spcPct val="120000"/>
              </a:lnSpc>
              <a:buSzPct val="85000"/>
              <a:buFont typeface="Wingdings" pitchFamily="2" charset="2"/>
              <a:buChar char="§"/>
              <a:defRPr/>
            </a:pPr>
            <a:r>
              <a:rPr lang="cs-CZ" sz="2000" dirty="0"/>
              <a:t>Jiné (převod výroby, ...)</a:t>
            </a: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286798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7560840" cy="1069975"/>
          </a:xfrm>
        </p:spPr>
        <p:txBody>
          <a:bodyPr/>
          <a:lstStyle/>
          <a:p>
            <a:r>
              <a:rPr lang="cs-CZ" sz="4400" dirty="0">
                <a:latin typeface="+mn-lt"/>
              </a:rPr>
              <a:t>Funkce a rizika</a:t>
            </a:r>
            <a:endParaRPr lang="en-US" sz="4400" dirty="0">
              <a:latin typeface="+mn-lt"/>
            </a:endParaRPr>
          </a:p>
        </p:txBody>
      </p:sp>
    </p:spTree>
    <p:extLst>
      <p:ext uri="{BB962C8B-B14F-4D97-AF65-F5344CB8AC3E}">
        <p14:creationId xmlns:p14="http://schemas.microsoft.com/office/powerpoint/2010/main" val="402659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Faktory tržní ceny </a:t>
            </a:r>
            <a:endParaRPr lang="en-US" dirty="0"/>
          </a:p>
        </p:txBody>
      </p:sp>
      <p:sp>
        <p:nvSpPr>
          <p:cNvPr id="18435" name="Rectangle 3"/>
          <p:cNvSpPr>
            <a:spLocks noGrp="1" noChangeArrowheads="1"/>
          </p:cNvSpPr>
          <p:nvPr>
            <p:ph idx="1"/>
          </p:nvPr>
        </p:nvSpPr>
        <p:spPr>
          <a:xfrm>
            <a:off x="453549" y="1916832"/>
            <a:ext cx="8507288" cy="4320480"/>
          </a:xfrm>
        </p:spPr>
        <p:txBody>
          <a:bodyPr>
            <a:noAutofit/>
          </a:bodyPr>
          <a:lstStyle/>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Tržní cenu (převodní cenu) ovlivňují:</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Vlastnosti výrobku / majetku / služby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Smluvní podmínky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Funkční analýza</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Podstupovaná rizika</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Užití aktiv</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Ekonomické okolnosti</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Podnikatelské strategie</a:t>
            </a:r>
            <a:endParaRPr lang="en-US" sz="2000" dirty="0"/>
          </a:p>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Časté zjednodušení pro účely převodních cen</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Cena je výsledkem vykonávaných funkcí, používaných aktiv a nesených rizik v řízené transakci</a:t>
            </a:r>
            <a:endParaRPr lang="en-US" sz="2000" dirty="0"/>
          </a:p>
          <a:p>
            <a:pPr marL="342900" lvl="2" indent="-342900" fontAlgn="base">
              <a:lnSpc>
                <a:spcPct val="120000"/>
              </a:lnSpc>
              <a:buSzPct val="85000"/>
              <a:buFont typeface="Wingdings" pitchFamily="2" charset="2"/>
              <a:buChar char="§"/>
              <a:defRPr/>
            </a:pP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spTree>
    <p:extLst>
      <p:ext uri="{BB962C8B-B14F-4D97-AF65-F5344CB8AC3E}">
        <p14:creationId xmlns:p14="http://schemas.microsoft.com/office/powerpoint/2010/main" val="40922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Základní pojmy a legislativa</a:t>
            </a:r>
          </a:p>
          <a:p>
            <a:r>
              <a:rPr lang="cs-CZ" dirty="0"/>
              <a:t>Typické transakce mezi spojenými osobami</a:t>
            </a:r>
          </a:p>
          <a:p>
            <a:r>
              <a:rPr lang="cs-CZ" dirty="0"/>
              <a:t>Funkce a rizika</a:t>
            </a:r>
          </a:p>
          <a:p>
            <a:r>
              <a:rPr lang="cs-CZ" dirty="0"/>
              <a:t>Metody stanovení převodních cen</a:t>
            </a:r>
          </a:p>
          <a:p>
            <a:r>
              <a:rPr lang="cs-CZ" dirty="0"/>
              <a:t>Prokazování před správcem daně</a:t>
            </a:r>
          </a:p>
          <a:p>
            <a:r>
              <a:rPr lang="cs-CZ" dirty="0"/>
              <a:t>Komplexní příklad</a:t>
            </a:r>
          </a:p>
          <a:p>
            <a:r>
              <a:rPr lang="cs-CZ" dirty="0"/>
              <a:t>Když jsou převodní ceny „špatně“</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
        <p:nvSpPr>
          <p:cNvPr id="7" name="Rectangle 9">
            <a:extLst>
              <a:ext uri="{FF2B5EF4-FFF2-40B4-BE49-F238E27FC236}">
                <a16:creationId xmlns:a16="http://schemas.microsoft.com/office/drawing/2014/main" id="{C0596F22-9A3F-4D96-A61A-5DC7834B9368}"/>
              </a:ext>
            </a:extLst>
          </p:cNvPr>
          <p:cNvSpPr>
            <a:spLocks noChangeArrowheads="1"/>
          </p:cNvSpPr>
          <p:nvPr/>
        </p:nvSpPr>
        <p:spPr bwMode="auto">
          <a:xfrm>
            <a:off x="1143000" y="2971800"/>
            <a:ext cx="91691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Funkce</a:t>
            </a:r>
            <a:endParaRPr lang="en-US" b="1" dirty="0">
              <a:latin typeface="Times New Roman" pitchFamily="18" charset="0"/>
            </a:endParaRPr>
          </a:p>
        </p:txBody>
      </p:sp>
      <p:sp>
        <p:nvSpPr>
          <p:cNvPr id="8" name="Rectangle 10">
            <a:extLst>
              <a:ext uri="{FF2B5EF4-FFF2-40B4-BE49-F238E27FC236}">
                <a16:creationId xmlns:a16="http://schemas.microsoft.com/office/drawing/2014/main" id="{AAAA0502-070D-455C-8B14-5EE1C927995B}"/>
              </a:ext>
            </a:extLst>
          </p:cNvPr>
          <p:cNvSpPr>
            <a:spLocks noChangeArrowheads="1"/>
          </p:cNvSpPr>
          <p:nvPr/>
        </p:nvSpPr>
        <p:spPr bwMode="auto">
          <a:xfrm>
            <a:off x="1219200" y="3810000"/>
            <a:ext cx="85279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Aktiva</a:t>
            </a:r>
            <a:endParaRPr lang="en-US" b="1" dirty="0">
              <a:latin typeface="Times New Roman" pitchFamily="18" charset="0"/>
            </a:endParaRPr>
          </a:p>
        </p:txBody>
      </p:sp>
      <p:sp>
        <p:nvSpPr>
          <p:cNvPr id="9" name="Rectangle 11">
            <a:extLst>
              <a:ext uri="{FF2B5EF4-FFF2-40B4-BE49-F238E27FC236}">
                <a16:creationId xmlns:a16="http://schemas.microsoft.com/office/drawing/2014/main" id="{4DB5B72B-2453-4667-9EC0-3AF747B41F3A}"/>
              </a:ext>
            </a:extLst>
          </p:cNvPr>
          <p:cNvSpPr>
            <a:spLocks noChangeArrowheads="1"/>
          </p:cNvSpPr>
          <p:nvPr/>
        </p:nvSpPr>
        <p:spPr bwMode="auto">
          <a:xfrm>
            <a:off x="1219200" y="4724400"/>
            <a:ext cx="827150"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Rizika</a:t>
            </a:r>
            <a:endParaRPr lang="en-US" b="1" dirty="0">
              <a:latin typeface="Times New Roman" pitchFamily="18" charset="0"/>
            </a:endParaRPr>
          </a:p>
        </p:txBody>
      </p:sp>
      <p:sp>
        <p:nvSpPr>
          <p:cNvPr id="10" name="Rectangle 12">
            <a:extLst>
              <a:ext uri="{FF2B5EF4-FFF2-40B4-BE49-F238E27FC236}">
                <a16:creationId xmlns:a16="http://schemas.microsoft.com/office/drawing/2014/main" id="{BC48447A-4FDB-4A3D-8F63-C170BE7285F5}"/>
              </a:ext>
            </a:extLst>
          </p:cNvPr>
          <p:cNvSpPr>
            <a:spLocks noChangeArrowheads="1"/>
          </p:cNvSpPr>
          <p:nvPr/>
        </p:nvSpPr>
        <p:spPr bwMode="auto">
          <a:xfrm>
            <a:off x="1143000" y="5638800"/>
            <a:ext cx="737381"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Zisky</a:t>
            </a:r>
            <a:endParaRPr lang="en-US" b="1" dirty="0">
              <a:latin typeface="Times New Roman" pitchFamily="18" charset="0"/>
            </a:endParaRPr>
          </a:p>
        </p:txBody>
      </p:sp>
      <p:sp>
        <p:nvSpPr>
          <p:cNvPr id="11" name="Rectangle 13">
            <a:extLst>
              <a:ext uri="{FF2B5EF4-FFF2-40B4-BE49-F238E27FC236}">
                <a16:creationId xmlns:a16="http://schemas.microsoft.com/office/drawing/2014/main" id="{3443DDEA-92D5-4D69-BD64-E86F97DA7D90}"/>
              </a:ext>
            </a:extLst>
          </p:cNvPr>
          <p:cNvSpPr>
            <a:spLocks noChangeArrowheads="1"/>
          </p:cNvSpPr>
          <p:nvPr/>
        </p:nvSpPr>
        <p:spPr bwMode="auto">
          <a:xfrm>
            <a:off x="2514600" y="5638800"/>
            <a:ext cx="1828800" cy="396875"/>
          </a:xfrm>
          <a:prstGeom prst="rect">
            <a:avLst/>
          </a:prstGeom>
          <a:noFill/>
          <a:ln w="9525">
            <a:noFill/>
            <a:miter lim="800000"/>
            <a:headEnd/>
            <a:tailEnd/>
          </a:ln>
        </p:spPr>
        <p:txBody>
          <a:bodyPr lIns="92075" tIns="46038" rIns="92075" bIns="46038">
            <a:spAutoFit/>
          </a:bodyPr>
          <a:lstStyle/>
          <a:p>
            <a:pPr algn="l" eaLnBrk="0" hangingPunct="0"/>
            <a:r>
              <a:rPr lang="en-US" sz="2000" b="1">
                <a:solidFill>
                  <a:schemeClr val="tx2"/>
                </a:solidFill>
                <a:latin typeface="Times New Roman" pitchFamily="18" charset="0"/>
                <a:cs typeface="Times New Roman" pitchFamily="18" charset="0"/>
              </a:rPr>
              <a:t>   </a:t>
            </a:r>
            <a:r>
              <a:rPr lang="en-US" sz="2000" b="1">
                <a:latin typeface="Times New Roman" pitchFamily="18" charset="0"/>
                <a:cs typeface="Times New Roman" pitchFamily="18" charset="0"/>
              </a:rPr>
              <a:t>€€€€€€€€€</a:t>
            </a:r>
          </a:p>
        </p:txBody>
      </p:sp>
      <p:sp>
        <p:nvSpPr>
          <p:cNvPr id="12" name="Rectangle 14">
            <a:extLst>
              <a:ext uri="{FF2B5EF4-FFF2-40B4-BE49-F238E27FC236}">
                <a16:creationId xmlns:a16="http://schemas.microsoft.com/office/drawing/2014/main" id="{E80E4A1D-6E99-4150-9FD7-4985198BC0C8}"/>
              </a:ext>
            </a:extLst>
          </p:cNvPr>
          <p:cNvSpPr>
            <a:spLocks noChangeArrowheads="1"/>
          </p:cNvSpPr>
          <p:nvPr/>
        </p:nvSpPr>
        <p:spPr bwMode="auto">
          <a:xfrm>
            <a:off x="5791200" y="5562600"/>
            <a:ext cx="438150" cy="396875"/>
          </a:xfrm>
          <a:prstGeom prst="rect">
            <a:avLst/>
          </a:prstGeom>
          <a:noFill/>
          <a:ln w="9525">
            <a:noFill/>
            <a:miter lim="800000"/>
            <a:headEnd/>
            <a:tailEnd/>
          </a:ln>
        </p:spPr>
        <p:txBody>
          <a:bodyPr wrap="none" lIns="92075" tIns="46038" rIns="92075" bIns="46038">
            <a:spAutoFit/>
          </a:bodyPr>
          <a:lstStyle/>
          <a:p>
            <a:pPr algn="l" eaLnBrk="0" hangingPunct="0"/>
            <a:r>
              <a:rPr lang="en-US" sz="2000" b="1">
                <a:latin typeface="Times New Roman" pitchFamily="18" charset="0"/>
                <a:cs typeface="Times New Roman" pitchFamily="18" charset="0"/>
              </a:rPr>
              <a:t>€€</a:t>
            </a:r>
          </a:p>
        </p:txBody>
      </p:sp>
      <p:sp>
        <p:nvSpPr>
          <p:cNvPr id="13" name="Rectangle 32">
            <a:extLst>
              <a:ext uri="{FF2B5EF4-FFF2-40B4-BE49-F238E27FC236}">
                <a16:creationId xmlns:a16="http://schemas.microsoft.com/office/drawing/2014/main" id="{56DE2BF6-0EFC-410F-B5D6-F70A546F89F2}"/>
              </a:ext>
            </a:extLst>
          </p:cNvPr>
          <p:cNvSpPr>
            <a:spLocks noChangeArrowheads="1"/>
          </p:cNvSpPr>
          <p:nvPr/>
        </p:nvSpPr>
        <p:spPr bwMode="auto">
          <a:xfrm>
            <a:off x="3419872" y="1340768"/>
            <a:ext cx="2057400" cy="533400"/>
          </a:xfrm>
          <a:prstGeom prst="rect">
            <a:avLst/>
          </a:prstGeom>
          <a:noFill/>
          <a:ln w="12700">
            <a:solidFill>
              <a:schemeClr val="tx1"/>
            </a:solidFill>
            <a:miter lim="800000"/>
            <a:headEnd/>
            <a:tailEnd/>
          </a:ln>
        </p:spPr>
        <p:txBody>
          <a:bodyPr wrap="none" anchor="ctr"/>
          <a:lstStyle/>
          <a:p>
            <a:endParaRPr lang="en-US"/>
          </a:p>
        </p:txBody>
      </p:sp>
      <p:sp>
        <p:nvSpPr>
          <p:cNvPr id="14" name="Rectangle 33">
            <a:extLst>
              <a:ext uri="{FF2B5EF4-FFF2-40B4-BE49-F238E27FC236}">
                <a16:creationId xmlns:a16="http://schemas.microsoft.com/office/drawing/2014/main" id="{4AD9A6D8-1BC4-49AC-9A46-B96E13C18FD8}"/>
              </a:ext>
            </a:extLst>
          </p:cNvPr>
          <p:cNvSpPr>
            <a:spLocks noChangeArrowheads="1"/>
          </p:cNvSpPr>
          <p:nvPr/>
        </p:nvSpPr>
        <p:spPr bwMode="auto">
          <a:xfrm>
            <a:off x="3707904" y="1268760"/>
            <a:ext cx="1531188" cy="646331"/>
          </a:xfrm>
          <a:prstGeom prst="rect">
            <a:avLst/>
          </a:prstGeom>
          <a:noFill/>
          <a:ln w="12700" algn="ctr">
            <a:noFill/>
            <a:miter lim="800000"/>
            <a:headEnd/>
            <a:tailEnd/>
          </a:ln>
        </p:spPr>
        <p:txBody>
          <a:bodyPr wrap="none">
            <a:spAutoFit/>
          </a:bodyPr>
          <a:lstStyle/>
          <a:p>
            <a:r>
              <a:rPr lang="cs-CZ" b="1" dirty="0"/>
              <a:t>Nadnárodní </a:t>
            </a:r>
          </a:p>
          <a:p>
            <a:r>
              <a:rPr lang="cs-CZ" b="1" dirty="0"/>
              <a:t>společnost</a:t>
            </a:r>
            <a:endParaRPr lang="en-US" b="1" dirty="0"/>
          </a:p>
        </p:txBody>
      </p:sp>
      <p:sp>
        <p:nvSpPr>
          <p:cNvPr id="15" name="Rectangle 34">
            <a:extLst>
              <a:ext uri="{FF2B5EF4-FFF2-40B4-BE49-F238E27FC236}">
                <a16:creationId xmlns:a16="http://schemas.microsoft.com/office/drawing/2014/main" id="{0EC56578-20E0-4F76-939C-649837787D1E}"/>
              </a:ext>
            </a:extLst>
          </p:cNvPr>
          <p:cNvSpPr>
            <a:spLocks noChangeArrowheads="1"/>
          </p:cNvSpPr>
          <p:nvPr/>
        </p:nvSpPr>
        <p:spPr bwMode="auto">
          <a:xfrm>
            <a:off x="2362200" y="2057400"/>
            <a:ext cx="1447800" cy="381000"/>
          </a:xfrm>
          <a:prstGeom prst="rect">
            <a:avLst/>
          </a:prstGeom>
          <a:noFill/>
          <a:ln w="12700">
            <a:solidFill>
              <a:schemeClr val="tx1"/>
            </a:solidFill>
            <a:miter lim="800000"/>
            <a:headEnd/>
            <a:tailEnd/>
          </a:ln>
        </p:spPr>
        <p:txBody>
          <a:bodyPr wrap="none" anchor="ctr"/>
          <a:lstStyle/>
          <a:p>
            <a:endParaRPr lang="en-US"/>
          </a:p>
        </p:txBody>
      </p:sp>
      <p:sp>
        <p:nvSpPr>
          <p:cNvPr id="16" name="Rectangle 35">
            <a:extLst>
              <a:ext uri="{FF2B5EF4-FFF2-40B4-BE49-F238E27FC236}">
                <a16:creationId xmlns:a16="http://schemas.microsoft.com/office/drawing/2014/main" id="{A50EAB96-4C58-419B-98A4-922744A9DB51}"/>
              </a:ext>
            </a:extLst>
          </p:cNvPr>
          <p:cNvSpPr>
            <a:spLocks noChangeArrowheads="1"/>
          </p:cNvSpPr>
          <p:nvPr/>
        </p:nvSpPr>
        <p:spPr bwMode="auto">
          <a:xfrm>
            <a:off x="2699792" y="2060848"/>
            <a:ext cx="1269504" cy="369332"/>
          </a:xfrm>
          <a:prstGeom prst="rect">
            <a:avLst/>
          </a:prstGeom>
          <a:noFill/>
          <a:ln w="12700" algn="ctr">
            <a:noFill/>
            <a:miter lim="800000"/>
            <a:headEnd/>
            <a:tailEnd/>
          </a:ln>
        </p:spPr>
        <p:txBody>
          <a:bodyPr wrap="square">
            <a:spAutoFit/>
          </a:bodyPr>
          <a:lstStyle/>
          <a:p>
            <a:r>
              <a:rPr lang="cs-CZ" b="1" dirty="0"/>
              <a:t>Země</a:t>
            </a:r>
            <a:r>
              <a:rPr lang="en-US" b="1" dirty="0"/>
              <a:t> A</a:t>
            </a:r>
          </a:p>
        </p:txBody>
      </p:sp>
      <p:sp>
        <p:nvSpPr>
          <p:cNvPr id="17" name="Rectangle 36">
            <a:extLst>
              <a:ext uri="{FF2B5EF4-FFF2-40B4-BE49-F238E27FC236}">
                <a16:creationId xmlns:a16="http://schemas.microsoft.com/office/drawing/2014/main" id="{E4913CD8-8A45-4758-AFC0-8EFB2E196548}"/>
              </a:ext>
            </a:extLst>
          </p:cNvPr>
          <p:cNvSpPr>
            <a:spLocks noChangeArrowheads="1"/>
          </p:cNvSpPr>
          <p:nvPr/>
        </p:nvSpPr>
        <p:spPr bwMode="auto">
          <a:xfrm>
            <a:off x="5105400" y="2057400"/>
            <a:ext cx="1371600" cy="381000"/>
          </a:xfrm>
          <a:prstGeom prst="rect">
            <a:avLst/>
          </a:prstGeom>
          <a:noFill/>
          <a:ln w="12700">
            <a:solidFill>
              <a:schemeClr val="tx1"/>
            </a:solidFill>
            <a:miter lim="800000"/>
            <a:headEnd/>
            <a:tailEnd/>
          </a:ln>
        </p:spPr>
        <p:txBody>
          <a:bodyPr wrap="none" anchor="ctr"/>
          <a:lstStyle/>
          <a:p>
            <a:endParaRPr lang="en-US"/>
          </a:p>
        </p:txBody>
      </p:sp>
      <p:sp>
        <p:nvSpPr>
          <p:cNvPr id="18" name="Rectangle 37">
            <a:extLst>
              <a:ext uri="{FF2B5EF4-FFF2-40B4-BE49-F238E27FC236}">
                <a16:creationId xmlns:a16="http://schemas.microsoft.com/office/drawing/2014/main" id="{ED564F83-9A56-43A8-9AA2-1DF6935A642A}"/>
              </a:ext>
            </a:extLst>
          </p:cNvPr>
          <p:cNvSpPr>
            <a:spLocks noChangeArrowheads="1"/>
          </p:cNvSpPr>
          <p:nvPr/>
        </p:nvSpPr>
        <p:spPr bwMode="auto">
          <a:xfrm>
            <a:off x="5220072" y="2060848"/>
            <a:ext cx="1018227" cy="369332"/>
          </a:xfrm>
          <a:prstGeom prst="rect">
            <a:avLst/>
          </a:prstGeom>
          <a:noFill/>
          <a:ln w="12700" algn="ctr">
            <a:noFill/>
            <a:miter lim="800000"/>
            <a:headEnd/>
            <a:tailEnd/>
          </a:ln>
        </p:spPr>
        <p:txBody>
          <a:bodyPr wrap="none">
            <a:spAutoFit/>
          </a:bodyPr>
          <a:lstStyle/>
          <a:p>
            <a:pPr eaLnBrk="0" hangingPunct="0"/>
            <a:r>
              <a:rPr lang="cs-CZ" b="1" dirty="0"/>
              <a:t>Země</a:t>
            </a:r>
            <a:r>
              <a:rPr lang="en-US" b="1" dirty="0">
                <a:solidFill>
                  <a:schemeClr val="accent2"/>
                </a:solidFill>
              </a:rPr>
              <a:t> </a:t>
            </a:r>
            <a:r>
              <a:rPr lang="en-US" b="1" dirty="0"/>
              <a:t>B</a:t>
            </a:r>
          </a:p>
        </p:txBody>
      </p:sp>
      <p:grpSp>
        <p:nvGrpSpPr>
          <p:cNvPr id="19" name="Group 40">
            <a:extLst>
              <a:ext uri="{FF2B5EF4-FFF2-40B4-BE49-F238E27FC236}">
                <a16:creationId xmlns:a16="http://schemas.microsoft.com/office/drawing/2014/main" id="{3912879F-6A3F-40BA-A1B0-38755C829EE0}"/>
              </a:ext>
            </a:extLst>
          </p:cNvPr>
          <p:cNvGrpSpPr>
            <a:grpSpLocks/>
          </p:cNvGrpSpPr>
          <p:nvPr/>
        </p:nvGrpSpPr>
        <p:grpSpPr bwMode="auto">
          <a:xfrm>
            <a:off x="2743200" y="3048000"/>
            <a:ext cx="1066800" cy="457200"/>
            <a:chOff x="1248" y="240"/>
            <a:chExt cx="4176" cy="3600"/>
          </a:xfrm>
        </p:grpSpPr>
        <p:sp>
          <p:nvSpPr>
            <p:cNvPr id="20" name="Pyr1">
              <a:extLst>
                <a:ext uri="{FF2B5EF4-FFF2-40B4-BE49-F238E27FC236}">
                  <a16:creationId xmlns:a16="http://schemas.microsoft.com/office/drawing/2014/main" id="{7939302D-F13A-42BB-BCBA-F26CC164663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21" name="Pyr2">
              <a:extLst>
                <a:ext uri="{FF2B5EF4-FFF2-40B4-BE49-F238E27FC236}">
                  <a16:creationId xmlns:a16="http://schemas.microsoft.com/office/drawing/2014/main" id="{23857E63-B204-4B44-814B-F2B9BAC7882B}"/>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22" name="Pyr3">
              <a:extLst>
                <a:ext uri="{FF2B5EF4-FFF2-40B4-BE49-F238E27FC236}">
                  <a16:creationId xmlns:a16="http://schemas.microsoft.com/office/drawing/2014/main" id="{883456A3-8187-474C-A0B7-032CCF9C055B}"/>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23" name="Pyr4">
              <a:extLst>
                <a:ext uri="{FF2B5EF4-FFF2-40B4-BE49-F238E27FC236}">
                  <a16:creationId xmlns:a16="http://schemas.microsoft.com/office/drawing/2014/main" id="{A25221BF-26E5-468C-80BE-2C1E4F9AB0E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24" name="Group 45">
            <a:extLst>
              <a:ext uri="{FF2B5EF4-FFF2-40B4-BE49-F238E27FC236}">
                <a16:creationId xmlns:a16="http://schemas.microsoft.com/office/drawing/2014/main" id="{278BDE62-6314-4CE1-B522-D71AA08E3C04}"/>
              </a:ext>
            </a:extLst>
          </p:cNvPr>
          <p:cNvGrpSpPr>
            <a:grpSpLocks/>
          </p:cNvGrpSpPr>
          <p:nvPr/>
        </p:nvGrpSpPr>
        <p:grpSpPr bwMode="auto">
          <a:xfrm>
            <a:off x="2819400" y="3810000"/>
            <a:ext cx="1066800" cy="457200"/>
            <a:chOff x="1248" y="240"/>
            <a:chExt cx="4176" cy="3600"/>
          </a:xfrm>
        </p:grpSpPr>
        <p:sp>
          <p:nvSpPr>
            <p:cNvPr id="25" name="Pyr1">
              <a:extLst>
                <a:ext uri="{FF2B5EF4-FFF2-40B4-BE49-F238E27FC236}">
                  <a16:creationId xmlns:a16="http://schemas.microsoft.com/office/drawing/2014/main" id="{0645B9EA-B628-4DF4-9388-8496F218045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26" name="Pyr2">
              <a:extLst>
                <a:ext uri="{FF2B5EF4-FFF2-40B4-BE49-F238E27FC236}">
                  <a16:creationId xmlns:a16="http://schemas.microsoft.com/office/drawing/2014/main" id="{8E1CDE31-A8C0-4F72-9795-3F9C589A7F0D}"/>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27" name="Pyr3">
              <a:extLst>
                <a:ext uri="{FF2B5EF4-FFF2-40B4-BE49-F238E27FC236}">
                  <a16:creationId xmlns:a16="http://schemas.microsoft.com/office/drawing/2014/main" id="{18D52E24-6320-48D2-B0DA-FB3B795025F2}"/>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28" name="Pyr4">
              <a:extLst>
                <a:ext uri="{FF2B5EF4-FFF2-40B4-BE49-F238E27FC236}">
                  <a16:creationId xmlns:a16="http://schemas.microsoft.com/office/drawing/2014/main" id="{00055BD8-B217-45A9-B1AE-239C3D8AE7CA}"/>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29" name="Group 50">
            <a:extLst>
              <a:ext uri="{FF2B5EF4-FFF2-40B4-BE49-F238E27FC236}">
                <a16:creationId xmlns:a16="http://schemas.microsoft.com/office/drawing/2014/main" id="{E9F439A3-7713-4429-A15B-F63EAE0DA941}"/>
              </a:ext>
            </a:extLst>
          </p:cNvPr>
          <p:cNvGrpSpPr>
            <a:grpSpLocks/>
          </p:cNvGrpSpPr>
          <p:nvPr/>
        </p:nvGrpSpPr>
        <p:grpSpPr bwMode="auto">
          <a:xfrm>
            <a:off x="2819400" y="4648200"/>
            <a:ext cx="1066800" cy="457200"/>
            <a:chOff x="1248" y="240"/>
            <a:chExt cx="4176" cy="3600"/>
          </a:xfrm>
        </p:grpSpPr>
        <p:sp>
          <p:nvSpPr>
            <p:cNvPr id="30" name="Pyr1">
              <a:extLst>
                <a:ext uri="{FF2B5EF4-FFF2-40B4-BE49-F238E27FC236}">
                  <a16:creationId xmlns:a16="http://schemas.microsoft.com/office/drawing/2014/main" id="{0B016E36-6C6E-4676-9EB3-A196CECFFAA7}"/>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31" name="Pyr2">
              <a:extLst>
                <a:ext uri="{FF2B5EF4-FFF2-40B4-BE49-F238E27FC236}">
                  <a16:creationId xmlns:a16="http://schemas.microsoft.com/office/drawing/2014/main" id="{3F7F76C7-DAEF-4141-80F3-8F18D7151DA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32" name="Pyr3">
              <a:extLst>
                <a:ext uri="{FF2B5EF4-FFF2-40B4-BE49-F238E27FC236}">
                  <a16:creationId xmlns:a16="http://schemas.microsoft.com/office/drawing/2014/main" id="{F7FD6533-70A4-40D0-90A0-A95DA38B2BB4}"/>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33" name="Pyr4">
              <a:extLst>
                <a:ext uri="{FF2B5EF4-FFF2-40B4-BE49-F238E27FC236}">
                  <a16:creationId xmlns:a16="http://schemas.microsoft.com/office/drawing/2014/main" id="{BD275737-45E6-422C-B532-B2C20A9A8A13}"/>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grpSp>
        <p:nvGrpSpPr>
          <p:cNvPr id="34" name="Group 55">
            <a:extLst>
              <a:ext uri="{FF2B5EF4-FFF2-40B4-BE49-F238E27FC236}">
                <a16:creationId xmlns:a16="http://schemas.microsoft.com/office/drawing/2014/main" id="{45899411-F5DA-4179-A95E-5922A76D54C3}"/>
              </a:ext>
            </a:extLst>
          </p:cNvPr>
          <p:cNvGrpSpPr>
            <a:grpSpLocks/>
          </p:cNvGrpSpPr>
          <p:nvPr/>
        </p:nvGrpSpPr>
        <p:grpSpPr bwMode="auto">
          <a:xfrm>
            <a:off x="5562600" y="3124200"/>
            <a:ext cx="762000" cy="228600"/>
            <a:chOff x="1248" y="240"/>
            <a:chExt cx="4176" cy="3600"/>
          </a:xfrm>
        </p:grpSpPr>
        <p:sp>
          <p:nvSpPr>
            <p:cNvPr id="35" name="Pyr1">
              <a:extLst>
                <a:ext uri="{FF2B5EF4-FFF2-40B4-BE49-F238E27FC236}">
                  <a16:creationId xmlns:a16="http://schemas.microsoft.com/office/drawing/2014/main" id="{11460270-7DDB-406A-BBA3-B8C838B0BAF1}"/>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36" name="Pyr2">
              <a:extLst>
                <a:ext uri="{FF2B5EF4-FFF2-40B4-BE49-F238E27FC236}">
                  <a16:creationId xmlns:a16="http://schemas.microsoft.com/office/drawing/2014/main" id="{34AF6B31-6F17-4210-8D63-279AA616C6CF}"/>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37" name="Pyr3">
              <a:extLst>
                <a:ext uri="{FF2B5EF4-FFF2-40B4-BE49-F238E27FC236}">
                  <a16:creationId xmlns:a16="http://schemas.microsoft.com/office/drawing/2014/main" id="{934287D3-BE5E-4112-9D34-C8378A857C1D}"/>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38" name="Pyr4">
              <a:extLst>
                <a:ext uri="{FF2B5EF4-FFF2-40B4-BE49-F238E27FC236}">
                  <a16:creationId xmlns:a16="http://schemas.microsoft.com/office/drawing/2014/main" id="{8F3A2F1F-E72D-4257-B5F7-77F265D627D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39" name="Group 61">
            <a:extLst>
              <a:ext uri="{FF2B5EF4-FFF2-40B4-BE49-F238E27FC236}">
                <a16:creationId xmlns:a16="http://schemas.microsoft.com/office/drawing/2014/main" id="{664C05C6-7C01-453F-97E2-2AA55230C6AB}"/>
              </a:ext>
            </a:extLst>
          </p:cNvPr>
          <p:cNvGrpSpPr>
            <a:grpSpLocks/>
          </p:cNvGrpSpPr>
          <p:nvPr/>
        </p:nvGrpSpPr>
        <p:grpSpPr bwMode="auto">
          <a:xfrm>
            <a:off x="5562600" y="3886200"/>
            <a:ext cx="762000" cy="304800"/>
            <a:chOff x="1248" y="240"/>
            <a:chExt cx="4176" cy="3600"/>
          </a:xfrm>
        </p:grpSpPr>
        <p:sp>
          <p:nvSpPr>
            <p:cNvPr id="40" name="Pyr1">
              <a:extLst>
                <a:ext uri="{FF2B5EF4-FFF2-40B4-BE49-F238E27FC236}">
                  <a16:creationId xmlns:a16="http://schemas.microsoft.com/office/drawing/2014/main" id="{91A1E7E7-57EB-4E76-B347-AE2ECB434AC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41" name="Pyr2">
              <a:extLst>
                <a:ext uri="{FF2B5EF4-FFF2-40B4-BE49-F238E27FC236}">
                  <a16:creationId xmlns:a16="http://schemas.microsoft.com/office/drawing/2014/main" id="{B50B5599-43FB-4AF7-AAB5-C4D97E5128A3}"/>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42" name="Pyr3">
              <a:extLst>
                <a:ext uri="{FF2B5EF4-FFF2-40B4-BE49-F238E27FC236}">
                  <a16:creationId xmlns:a16="http://schemas.microsoft.com/office/drawing/2014/main" id="{5E4D396B-667D-4A0E-A922-A5581C162FD9}"/>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43" name="Pyr4">
              <a:extLst>
                <a:ext uri="{FF2B5EF4-FFF2-40B4-BE49-F238E27FC236}">
                  <a16:creationId xmlns:a16="http://schemas.microsoft.com/office/drawing/2014/main" id="{F48BAAC6-5216-4724-8E26-A593C38451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44" name="Group 66">
            <a:extLst>
              <a:ext uri="{FF2B5EF4-FFF2-40B4-BE49-F238E27FC236}">
                <a16:creationId xmlns:a16="http://schemas.microsoft.com/office/drawing/2014/main" id="{E6A191A0-D25D-42A7-9C3D-D68A748F6513}"/>
              </a:ext>
            </a:extLst>
          </p:cNvPr>
          <p:cNvGrpSpPr>
            <a:grpSpLocks/>
          </p:cNvGrpSpPr>
          <p:nvPr/>
        </p:nvGrpSpPr>
        <p:grpSpPr bwMode="auto">
          <a:xfrm>
            <a:off x="5562600" y="4724400"/>
            <a:ext cx="762000" cy="304800"/>
            <a:chOff x="1248" y="240"/>
            <a:chExt cx="4176" cy="3600"/>
          </a:xfrm>
        </p:grpSpPr>
        <p:sp>
          <p:nvSpPr>
            <p:cNvPr id="45" name="Pyr1">
              <a:extLst>
                <a:ext uri="{FF2B5EF4-FFF2-40B4-BE49-F238E27FC236}">
                  <a16:creationId xmlns:a16="http://schemas.microsoft.com/office/drawing/2014/main" id="{3BD9D3A8-F675-4D8E-9A76-8EE1160702BB}"/>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46" name="Pyr2">
              <a:extLst>
                <a:ext uri="{FF2B5EF4-FFF2-40B4-BE49-F238E27FC236}">
                  <a16:creationId xmlns:a16="http://schemas.microsoft.com/office/drawing/2014/main" id="{24819CB9-D040-44FB-8673-A4300EFCA2C7}"/>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47" name="Pyr3">
              <a:extLst>
                <a:ext uri="{FF2B5EF4-FFF2-40B4-BE49-F238E27FC236}">
                  <a16:creationId xmlns:a16="http://schemas.microsoft.com/office/drawing/2014/main" id="{D81EFD63-9AE0-4C6A-AFE9-BBA8026D2343}"/>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48" name="Pyr4">
              <a:extLst>
                <a:ext uri="{FF2B5EF4-FFF2-40B4-BE49-F238E27FC236}">
                  <a16:creationId xmlns:a16="http://schemas.microsoft.com/office/drawing/2014/main" id="{DABA7CCA-ECB0-4AA1-9050-097248B0C9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210546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2"/>
          <p:cNvSpPr>
            <a:spLocks noChangeShapeType="1"/>
          </p:cNvSpPr>
          <p:nvPr/>
        </p:nvSpPr>
        <p:spPr bwMode="auto">
          <a:xfrm>
            <a:off x="2412232" y="1028353"/>
            <a:ext cx="4938712" cy="1033462"/>
          </a:xfrm>
          <a:prstGeom prst="line">
            <a:avLst/>
          </a:prstGeom>
          <a:noFill/>
          <a:ln w="63500">
            <a:solidFill>
              <a:schemeClr val="tx1"/>
            </a:solidFill>
            <a:round/>
            <a:headEnd/>
            <a:tailEnd type="triangle" w="med" len="med"/>
          </a:ln>
        </p:spPr>
        <p:txBody>
          <a:bodyPr/>
          <a:lstStyle/>
          <a:p>
            <a:endParaRPr lang="en-US"/>
          </a:p>
        </p:txBody>
      </p:sp>
      <p:sp>
        <p:nvSpPr>
          <p:cNvPr id="22533" name="Line 4"/>
          <p:cNvSpPr>
            <a:spLocks noChangeShapeType="1"/>
          </p:cNvSpPr>
          <p:nvPr/>
        </p:nvSpPr>
        <p:spPr bwMode="auto">
          <a:xfrm>
            <a:off x="943794" y="3723928"/>
            <a:ext cx="6840538" cy="1587"/>
          </a:xfrm>
          <a:prstGeom prst="line">
            <a:avLst/>
          </a:prstGeom>
          <a:noFill/>
          <a:ln w="9525">
            <a:solidFill>
              <a:schemeClr val="tx1"/>
            </a:solidFill>
            <a:round/>
            <a:headEnd/>
            <a:tailEnd/>
          </a:ln>
        </p:spPr>
        <p:txBody>
          <a:bodyPr/>
          <a:lstStyle/>
          <a:p>
            <a:endParaRPr lang="en-US"/>
          </a:p>
        </p:txBody>
      </p:sp>
      <p:sp>
        <p:nvSpPr>
          <p:cNvPr id="22534" name="Rectangle 5"/>
          <p:cNvSpPr>
            <a:spLocks noChangeArrowheads="1"/>
          </p:cNvSpPr>
          <p:nvPr/>
        </p:nvSpPr>
        <p:spPr bwMode="auto">
          <a:xfrm>
            <a:off x="1259707" y="1244253"/>
            <a:ext cx="1584325" cy="201612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Výzkum a vývoj</a:t>
            </a:r>
          </a:p>
          <a:p>
            <a:pPr>
              <a:lnSpc>
                <a:spcPct val="110000"/>
              </a:lnSpc>
              <a:buFontTx/>
              <a:buChar char="•"/>
            </a:pPr>
            <a:r>
              <a:rPr lang="cs-CZ" sz="1100" dirty="0">
                <a:solidFill>
                  <a:schemeClr val="bg1"/>
                </a:solidFill>
              </a:rPr>
              <a:t>Reklama/Marketing</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Servis </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Skladování</a:t>
            </a:r>
          </a:p>
          <a:p>
            <a:pPr>
              <a:lnSpc>
                <a:spcPct val="110000"/>
              </a:lnSpc>
              <a:buFontTx/>
              <a:buChar char="•"/>
            </a:pPr>
            <a:r>
              <a:rPr lang="cs-CZ" sz="1100" dirty="0">
                <a:solidFill>
                  <a:schemeClr val="bg1"/>
                </a:solidFill>
              </a:rPr>
              <a:t>Nákup surovin</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Výzkum trhu</a:t>
            </a:r>
          </a:p>
          <a:p>
            <a:pPr>
              <a:lnSpc>
                <a:spcPct val="110000"/>
              </a:lnSpc>
              <a:buFontTx/>
              <a:buChar char="•"/>
            </a:pPr>
            <a:r>
              <a:rPr lang="cs-CZ" sz="1100" dirty="0">
                <a:solidFill>
                  <a:schemeClr val="bg1"/>
                </a:solidFill>
              </a:rPr>
              <a:t>Výroba</a:t>
            </a:r>
            <a:endParaRPr lang="en-US" sz="1100" dirty="0">
              <a:solidFill>
                <a:schemeClr val="bg1"/>
              </a:solidFill>
            </a:endParaRPr>
          </a:p>
        </p:txBody>
      </p:sp>
      <p:sp>
        <p:nvSpPr>
          <p:cNvPr id="83974" name="Rectangle 6"/>
          <p:cNvSpPr>
            <a:spLocks noChangeArrowheads="1"/>
          </p:cNvSpPr>
          <p:nvPr/>
        </p:nvSpPr>
        <p:spPr bwMode="auto">
          <a:xfrm>
            <a:off x="1259707" y="3242915"/>
            <a:ext cx="1584325" cy="377825"/>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83975" name="Rectangle 7"/>
          <p:cNvSpPr>
            <a:spLocks noChangeArrowheads="1"/>
          </p:cNvSpPr>
          <p:nvPr/>
        </p:nvSpPr>
        <p:spPr bwMode="auto">
          <a:xfrm>
            <a:off x="1259707" y="3849340"/>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22537" name="Text Box 8"/>
          <p:cNvSpPr txBox="1">
            <a:spLocks noChangeArrowheads="1"/>
          </p:cNvSpPr>
          <p:nvPr/>
        </p:nvSpPr>
        <p:spPr bwMode="auto">
          <a:xfrm>
            <a:off x="532007" y="990253"/>
            <a:ext cx="287338" cy="4962525"/>
          </a:xfrm>
          <a:prstGeom prst="rect">
            <a:avLst/>
          </a:prstGeom>
          <a:noFill/>
          <a:ln w="9525">
            <a:noFill/>
            <a:miter lim="800000"/>
            <a:headEnd/>
            <a:tailEnd/>
          </a:ln>
        </p:spPr>
        <p:txBody>
          <a:bodyPr/>
          <a:lstStyle/>
          <a:p>
            <a:pPr algn="ctr"/>
            <a:endParaRPr lang="cs-CZ" sz="1400" dirty="0"/>
          </a:p>
          <a:p>
            <a:pPr algn="ctr"/>
            <a:endParaRPr lang="cs-CZ" sz="1400" dirty="0"/>
          </a:p>
          <a:p>
            <a:pPr algn="ctr"/>
            <a:r>
              <a:rPr lang="cs-CZ" sz="1400" dirty="0"/>
              <a:t>Plnohodnotný</a:t>
            </a:r>
          </a:p>
          <a:p>
            <a:pPr algn="ctr"/>
            <a:endParaRPr lang="cs-CZ" sz="1400" dirty="0"/>
          </a:p>
          <a:p>
            <a:pPr algn="ctr"/>
            <a:r>
              <a:rPr lang="cs-CZ" sz="1400" dirty="0"/>
              <a:t>výrobce</a:t>
            </a:r>
          </a:p>
          <a:p>
            <a:pPr algn="ctr"/>
            <a:endParaRPr lang="en-US" sz="1400" dirty="0"/>
          </a:p>
        </p:txBody>
      </p:sp>
      <p:sp>
        <p:nvSpPr>
          <p:cNvPr id="22538" name="Rectangle 9"/>
          <p:cNvSpPr>
            <a:spLocks noChangeArrowheads="1"/>
          </p:cNvSpPr>
          <p:nvPr/>
        </p:nvSpPr>
        <p:spPr bwMode="auto">
          <a:xfrm>
            <a:off x="2915469" y="1747490"/>
            <a:ext cx="1530350" cy="15033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Výzkum a vývoj</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Výroba</a:t>
            </a:r>
          </a:p>
        </p:txBody>
      </p:sp>
      <p:sp>
        <p:nvSpPr>
          <p:cNvPr id="83978" name="Rectangle 10"/>
          <p:cNvSpPr>
            <a:spLocks noChangeArrowheads="1"/>
          </p:cNvSpPr>
          <p:nvPr/>
        </p:nvSpPr>
        <p:spPr bwMode="auto">
          <a:xfrm>
            <a:off x="290911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	</a:t>
            </a:r>
            <a:endParaRPr lang="en-US" sz="1100" b="1">
              <a:solidFill>
                <a:srgbClr val="F06A00"/>
              </a:solidFill>
            </a:endParaRPr>
          </a:p>
        </p:txBody>
      </p:sp>
      <p:sp>
        <p:nvSpPr>
          <p:cNvPr id="22540" name="Rectangle 11"/>
          <p:cNvSpPr>
            <a:spLocks noChangeArrowheads="1"/>
          </p:cNvSpPr>
          <p:nvPr/>
        </p:nvSpPr>
        <p:spPr bwMode="auto">
          <a:xfrm>
            <a:off x="1259707" y="4160490"/>
            <a:ext cx="1524000" cy="1792288"/>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Riziko odpovědnosti</a:t>
            </a:r>
          </a:p>
          <a:p>
            <a:pPr>
              <a:lnSpc>
                <a:spcPct val="110000"/>
              </a:lnSpc>
              <a:buFontTx/>
              <a:buChar char="•"/>
            </a:pPr>
            <a:r>
              <a:rPr lang="cs-CZ" sz="1100">
                <a:solidFill>
                  <a:schemeClr val="bg1"/>
                </a:solidFill>
              </a:rPr>
              <a:t>Riziko zásob</a:t>
            </a:r>
          </a:p>
          <a:p>
            <a:pPr>
              <a:lnSpc>
                <a:spcPct val="110000"/>
              </a:lnSpc>
              <a:buFontTx/>
              <a:buChar char="•"/>
            </a:pPr>
            <a:r>
              <a:rPr lang="cs-CZ" sz="1100">
                <a:solidFill>
                  <a:schemeClr val="bg1"/>
                </a:solidFill>
              </a:rPr>
              <a:t>Nevyužití kapacit</a:t>
            </a:r>
          </a:p>
        </p:txBody>
      </p:sp>
      <p:sp>
        <p:nvSpPr>
          <p:cNvPr id="83980" name="Rectangle 12"/>
          <p:cNvSpPr>
            <a:spLocks noChangeArrowheads="1"/>
          </p:cNvSpPr>
          <p:nvPr/>
        </p:nvSpPr>
        <p:spPr bwMode="auto">
          <a:xfrm>
            <a:off x="29249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2" name="Rectangle 13"/>
          <p:cNvSpPr>
            <a:spLocks noChangeArrowheads="1"/>
          </p:cNvSpPr>
          <p:nvPr/>
        </p:nvSpPr>
        <p:spPr bwMode="auto">
          <a:xfrm>
            <a:off x="2924994" y="4174778"/>
            <a:ext cx="1522413" cy="11715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3" name="Rectangle 14"/>
          <p:cNvSpPr>
            <a:spLocks noChangeArrowheads="1"/>
          </p:cNvSpPr>
          <p:nvPr/>
        </p:nvSpPr>
        <p:spPr bwMode="auto">
          <a:xfrm>
            <a:off x="4579169" y="2425353"/>
            <a:ext cx="1524000" cy="8255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Výroba</a:t>
            </a:r>
            <a:endParaRPr lang="en-US" sz="1100">
              <a:solidFill>
                <a:schemeClr val="bg1"/>
              </a:solidFill>
            </a:endParaRPr>
          </a:p>
        </p:txBody>
      </p:sp>
      <p:sp>
        <p:nvSpPr>
          <p:cNvPr id="83983" name="Rectangle 15"/>
          <p:cNvSpPr>
            <a:spLocks noChangeArrowheads="1"/>
          </p:cNvSpPr>
          <p:nvPr/>
        </p:nvSpPr>
        <p:spPr bwMode="auto">
          <a:xfrm>
            <a:off x="457916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83984" name="Rectangle 16"/>
          <p:cNvSpPr>
            <a:spLocks noChangeArrowheads="1"/>
          </p:cNvSpPr>
          <p:nvPr/>
        </p:nvSpPr>
        <p:spPr bwMode="auto">
          <a:xfrm>
            <a:off x="45886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6" name="Rectangle 17"/>
          <p:cNvSpPr>
            <a:spLocks noChangeArrowheads="1"/>
          </p:cNvSpPr>
          <p:nvPr/>
        </p:nvSpPr>
        <p:spPr bwMode="auto">
          <a:xfrm>
            <a:off x="4588694" y="4184303"/>
            <a:ext cx="1522413" cy="8255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p>
          <a:p>
            <a:pPr>
              <a:lnSpc>
                <a:spcPct val="110000"/>
              </a:lnSpc>
            </a:pPr>
            <a:endParaRPr lang="en-US" sz="1100">
              <a:solidFill>
                <a:schemeClr val="bg1"/>
              </a:solidFill>
            </a:endParaRPr>
          </a:p>
        </p:txBody>
      </p:sp>
      <p:sp>
        <p:nvSpPr>
          <p:cNvPr id="83986" name="Rectangle 18"/>
          <p:cNvSpPr>
            <a:spLocks noChangeArrowheads="1"/>
          </p:cNvSpPr>
          <p:nvPr/>
        </p:nvSpPr>
        <p:spPr bwMode="auto">
          <a:xfrm>
            <a:off x="6257157" y="3850928"/>
            <a:ext cx="1522412"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48" name="Rectangle 19"/>
          <p:cNvSpPr>
            <a:spLocks noChangeArrowheads="1"/>
          </p:cNvSpPr>
          <p:nvPr/>
        </p:nvSpPr>
        <p:spPr bwMode="auto">
          <a:xfrm>
            <a:off x="6257157" y="4195415"/>
            <a:ext cx="1555750" cy="50482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9" name="Rectangle 20"/>
          <p:cNvSpPr>
            <a:spLocks noChangeArrowheads="1"/>
          </p:cNvSpPr>
          <p:nvPr/>
        </p:nvSpPr>
        <p:spPr bwMode="auto">
          <a:xfrm>
            <a:off x="6257157" y="2828578"/>
            <a:ext cx="1522412" cy="4222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Výroba</a:t>
            </a:r>
          </a:p>
        </p:txBody>
      </p:sp>
      <p:sp>
        <p:nvSpPr>
          <p:cNvPr id="83989" name="Rectangle 21"/>
          <p:cNvSpPr>
            <a:spLocks noChangeArrowheads="1"/>
          </p:cNvSpPr>
          <p:nvPr/>
        </p:nvSpPr>
        <p:spPr bwMode="auto">
          <a:xfrm>
            <a:off x="6257157" y="3242915"/>
            <a:ext cx="1522412"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51" name="Text Box 22"/>
          <p:cNvSpPr txBox="1">
            <a:spLocks noChangeArrowheads="1"/>
          </p:cNvSpPr>
          <p:nvPr/>
        </p:nvSpPr>
        <p:spPr bwMode="auto">
          <a:xfrm>
            <a:off x="8179399" y="2216857"/>
            <a:ext cx="288925" cy="3014142"/>
          </a:xfrm>
          <a:prstGeom prst="rect">
            <a:avLst/>
          </a:prstGeom>
          <a:noFill/>
          <a:ln w="9525">
            <a:noFill/>
            <a:miter lim="800000"/>
            <a:headEnd/>
            <a:tailEnd/>
          </a:ln>
        </p:spPr>
        <p:txBody>
          <a:bodyPr/>
          <a:lstStyle/>
          <a:p>
            <a:pPr algn="ctr"/>
            <a:r>
              <a:rPr lang="cs-CZ" sz="1400" dirty="0"/>
              <a:t>Smluvní</a:t>
            </a:r>
          </a:p>
          <a:p>
            <a:pPr algn="ctr"/>
            <a:r>
              <a:rPr lang="cs-CZ" sz="1400" dirty="0"/>
              <a:t> výrobce</a:t>
            </a:r>
            <a:endParaRPr lang="en-US" sz="1400" dirty="0"/>
          </a:p>
        </p:txBody>
      </p:sp>
      <p:sp>
        <p:nvSpPr>
          <p:cNvPr id="22552" name="Line 23"/>
          <p:cNvSpPr>
            <a:spLocks noChangeShapeType="1"/>
          </p:cNvSpPr>
          <p:nvPr/>
        </p:nvSpPr>
        <p:spPr bwMode="auto">
          <a:xfrm flipV="1">
            <a:off x="2412232" y="5039965"/>
            <a:ext cx="4886325" cy="1100138"/>
          </a:xfrm>
          <a:prstGeom prst="line">
            <a:avLst/>
          </a:prstGeom>
          <a:noFill/>
          <a:ln w="63500">
            <a:solidFill>
              <a:schemeClr val="tx1"/>
            </a:solidFill>
            <a:round/>
            <a:headEnd/>
            <a:tailEnd type="triangle" w="med" len="med"/>
          </a:ln>
        </p:spPr>
        <p:txBody>
          <a:bodyPr/>
          <a:lstStyle/>
          <a:p>
            <a:endParaRPr lang="en-US"/>
          </a:p>
        </p:txBody>
      </p:sp>
      <p:sp>
        <p:nvSpPr>
          <p:cNvPr id="22553" name="Text Box 24"/>
          <p:cNvSpPr txBox="1">
            <a:spLocks noChangeArrowheads="1"/>
          </p:cNvSpPr>
          <p:nvPr/>
        </p:nvSpPr>
        <p:spPr bwMode="auto">
          <a:xfrm>
            <a:off x="4499794" y="1099790"/>
            <a:ext cx="2322513" cy="366713"/>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2554" name="Text Box 25"/>
          <p:cNvSpPr txBox="1">
            <a:spLocks noChangeArrowheads="1"/>
          </p:cNvSpPr>
          <p:nvPr/>
        </p:nvSpPr>
        <p:spPr bwMode="auto">
          <a:xfrm>
            <a:off x="5076056" y="5805264"/>
            <a:ext cx="2322513" cy="366713"/>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339250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Metody stanovení převodních cen</a:t>
            </a:r>
            <a:endParaRPr lang="en-US" sz="4400" dirty="0">
              <a:latin typeface="+mn-lt"/>
            </a:endParaRPr>
          </a:p>
        </p:txBody>
      </p:sp>
    </p:spTree>
    <p:extLst>
      <p:ext uri="{BB962C8B-B14F-4D97-AF65-F5344CB8AC3E}">
        <p14:creationId xmlns:p14="http://schemas.microsoft.com/office/powerpoint/2010/main" val="315432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Metody stanovení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Tradičními 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(CPLM, C+)</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23</a:t>
            </a:fld>
            <a:endParaRPr lang="en-US" dirty="0"/>
          </a:p>
        </p:txBody>
      </p:sp>
    </p:spTree>
    <p:extLst>
      <p:ext uri="{BB962C8B-B14F-4D97-AF65-F5344CB8AC3E}">
        <p14:creationId xmlns:p14="http://schemas.microsoft.com/office/powerpoint/2010/main" val="97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457200" y="1347991"/>
            <a:ext cx="8229600" cy="914400"/>
          </a:xfrm>
        </p:spPr>
        <p:txBody>
          <a:bodyPr>
            <a:normAutofit fontScale="90000"/>
          </a:bodyPr>
          <a:lstStyle/>
          <a:p>
            <a:r>
              <a:rPr lang="cs-CZ" dirty="0"/>
              <a:t>Jakou metodu zvolit? </a:t>
            </a:r>
            <a:br>
              <a:rPr lang="cs-CZ" dirty="0"/>
            </a:br>
            <a:r>
              <a:rPr lang="cs-CZ" sz="1800" dirty="0"/>
              <a:t>Na základě OECD není žádná metoda upřednostňovaná </a:t>
            </a:r>
            <a:r>
              <a:rPr lang="en-US" sz="1800" dirty="0"/>
              <a:t>– </a:t>
            </a:r>
            <a:r>
              <a:rPr lang="cs-CZ" sz="1800" dirty="0"/>
              <a:t>ačkoli je třeba vždy zvážit metodu CUP</a:t>
            </a:r>
            <a:br>
              <a:rPr lang="en-US" sz="1800" dirty="0"/>
            </a:br>
            <a:r>
              <a:rPr lang="cs-CZ" dirty="0"/>
              <a:t> </a:t>
            </a:r>
          </a:p>
        </p:txBody>
      </p:sp>
      <p:sp>
        <p:nvSpPr>
          <p:cNvPr id="5" name="Rectangle 4"/>
          <p:cNvSpPr/>
          <p:nvPr/>
        </p:nvSpPr>
        <p:spPr bwMode="auto">
          <a:xfrm>
            <a:off x="2895600" y="2209800"/>
            <a:ext cx="5486400" cy="175260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Flowchart: Process 5"/>
          <p:cNvSpPr/>
          <p:nvPr/>
        </p:nvSpPr>
        <p:spPr bwMode="auto">
          <a:xfrm>
            <a:off x="609600" y="4876800"/>
            <a:ext cx="4648200" cy="1295400"/>
          </a:xfrm>
          <a:prstGeom prst="flowChartProcess">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lowchart: Process 6"/>
          <p:cNvSpPr/>
          <p:nvPr/>
        </p:nvSpPr>
        <p:spPr bwMode="auto">
          <a:xfrm>
            <a:off x="2971800" y="5105400"/>
            <a:ext cx="1981200"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rocess 7"/>
          <p:cNvSpPr/>
          <p:nvPr/>
        </p:nvSpPr>
        <p:spPr bwMode="auto">
          <a:xfrm>
            <a:off x="755576" y="5105400"/>
            <a:ext cx="2063824"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lowchart: Process 8"/>
          <p:cNvSpPr/>
          <p:nvPr/>
        </p:nvSpPr>
        <p:spPr bwMode="auto">
          <a:xfrm>
            <a:off x="3124200" y="2362200"/>
            <a:ext cx="2209800" cy="6858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lowchart: Process 9"/>
          <p:cNvSpPr/>
          <p:nvPr/>
        </p:nvSpPr>
        <p:spPr bwMode="auto">
          <a:xfrm>
            <a:off x="3124200" y="3200400"/>
            <a:ext cx="22098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lowchart: Process 10"/>
          <p:cNvSpPr/>
          <p:nvPr/>
        </p:nvSpPr>
        <p:spPr bwMode="auto">
          <a:xfrm>
            <a:off x="5943600" y="3200400"/>
            <a:ext cx="20574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bwMode="auto">
          <a:xfrm>
            <a:off x="685800" y="2286000"/>
            <a:ext cx="1219200" cy="6096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ight Arrow 15"/>
          <p:cNvSpPr/>
          <p:nvPr/>
        </p:nvSpPr>
        <p:spPr bwMode="auto">
          <a:xfrm>
            <a:off x="2057400" y="24384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ight Arrow 16"/>
          <p:cNvSpPr/>
          <p:nvPr/>
        </p:nvSpPr>
        <p:spPr bwMode="auto">
          <a:xfrm>
            <a:off x="2057400" y="34290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ight Arrow 17"/>
          <p:cNvSpPr/>
          <p:nvPr/>
        </p:nvSpPr>
        <p:spPr bwMode="auto">
          <a:xfrm rot="5400000">
            <a:off x="999220" y="2880556"/>
            <a:ext cx="448816" cy="504056"/>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ight Arrow 18"/>
          <p:cNvSpPr/>
          <p:nvPr/>
        </p:nvSpPr>
        <p:spPr bwMode="auto">
          <a:xfrm rot="5400000">
            <a:off x="996380" y="4196308"/>
            <a:ext cx="499120" cy="54868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2124472" y="2492325"/>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1" name="TextBox 20"/>
          <p:cNvSpPr txBox="1"/>
          <p:nvPr/>
        </p:nvSpPr>
        <p:spPr>
          <a:xfrm>
            <a:off x="2117460" y="3481000"/>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2" name="TextBox 21"/>
          <p:cNvSpPr txBox="1"/>
          <p:nvPr/>
        </p:nvSpPr>
        <p:spPr>
          <a:xfrm>
            <a:off x="1043608" y="2980184"/>
            <a:ext cx="648072"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3" name="TextBox 22"/>
          <p:cNvSpPr txBox="1"/>
          <p:nvPr/>
        </p:nvSpPr>
        <p:spPr>
          <a:xfrm>
            <a:off x="1058888" y="4293096"/>
            <a:ext cx="533400"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4" name="TextBox 23"/>
          <p:cNvSpPr txBox="1"/>
          <p:nvPr/>
        </p:nvSpPr>
        <p:spPr>
          <a:xfrm>
            <a:off x="5724128" y="2438400"/>
            <a:ext cx="2200672" cy="338554"/>
          </a:xfrm>
          <a:prstGeom prst="rect">
            <a:avLst/>
          </a:prstGeom>
          <a:noFill/>
        </p:spPr>
        <p:txBody>
          <a:bodyPr wrap="square" rtlCol="0">
            <a:spAutoFit/>
          </a:bodyPr>
          <a:lstStyle/>
          <a:p>
            <a:r>
              <a:rPr lang="cs-CZ" sz="1600" b="1" dirty="0">
                <a:solidFill>
                  <a:schemeClr val="bg1">
                    <a:lumMod val="75000"/>
                  </a:schemeClr>
                </a:solidFill>
              </a:rPr>
              <a:t>Standardní metody</a:t>
            </a:r>
            <a:endParaRPr lang="en-US" sz="1600" b="1" noProof="1">
              <a:solidFill>
                <a:schemeClr val="bg1">
                  <a:lumMod val="75000"/>
                </a:schemeClr>
              </a:solidFill>
            </a:endParaRPr>
          </a:p>
        </p:txBody>
      </p:sp>
      <p:sp>
        <p:nvSpPr>
          <p:cNvPr id="25" name="TextBox 24"/>
          <p:cNvSpPr txBox="1"/>
          <p:nvPr/>
        </p:nvSpPr>
        <p:spPr>
          <a:xfrm>
            <a:off x="3200400" y="2362200"/>
            <a:ext cx="1828800" cy="646331"/>
          </a:xfrm>
          <a:prstGeom prst="rect">
            <a:avLst/>
          </a:prstGeom>
          <a:noFill/>
        </p:spPr>
        <p:txBody>
          <a:bodyPr wrap="square" rtlCol="0">
            <a:spAutoFit/>
          </a:bodyPr>
          <a:lstStyle/>
          <a:p>
            <a:r>
              <a:rPr lang="cs-CZ" sz="1200" b="1" dirty="0"/>
              <a:t>Metoda srovnatelné nezávislé ceny </a:t>
            </a:r>
          </a:p>
          <a:p>
            <a:r>
              <a:rPr lang="en-US" sz="1200" b="1" dirty="0"/>
              <a:t>(CUP</a:t>
            </a:r>
            <a:r>
              <a:rPr lang="cs-CZ" sz="1200" dirty="0"/>
              <a:t>)</a:t>
            </a:r>
          </a:p>
        </p:txBody>
      </p:sp>
      <p:sp>
        <p:nvSpPr>
          <p:cNvPr id="26" name="TextBox 25"/>
          <p:cNvSpPr txBox="1"/>
          <p:nvPr/>
        </p:nvSpPr>
        <p:spPr>
          <a:xfrm>
            <a:off x="3200400" y="3276600"/>
            <a:ext cx="2057400" cy="461665"/>
          </a:xfrm>
          <a:prstGeom prst="rect">
            <a:avLst/>
          </a:prstGeom>
          <a:noFill/>
        </p:spPr>
        <p:txBody>
          <a:bodyPr wrap="square" rtlCol="0">
            <a:spAutoFit/>
          </a:bodyPr>
          <a:lstStyle/>
          <a:p>
            <a:r>
              <a:rPr lang="cs-CZ" sz="1200" b="1" dirty="0"/>
              <a:t>Metoda ceny při opětovném prodeji </a:t>
            </a:r>
            <a:r>
              <a:rPr lang="en-US" sz="1200" b="1" dirty="0"/>
              <a:t>(RPM</a:t>
            </a:r>
            <a:r>
              <a:rPr lang="cs-CZ" sz="1200" b="1" dirty="0"/>
              <a:t>)</a:t>
            </a:r>
          </a:p>
        </p:txBody>
      </p:sp>
      <p:sp>
        <p:nvSpPr>
          <p:cNvPr id="27" name="TextBox 26"/>
          <p:cNvSpPr txBox="1"/>
          <p:nvPr/>
        </p:nvSpPr>
        <p:spPr>
          <a:xfrm>
            <a:off x="6096000" y="3276600"/>
            <a:ext cx="1752600" cy="461665"/>
          </a:xfrm>
          <a:prstGeom prst="rect">
            <a:avLst/>
          </a:prstGeom>
          <a:noFill/>
        </p:spPr>
        <p:txBody>
          <a:bodyPr wrap="square" rtlCol="0">
            <a:spAutoFit/>
          </a:bodyPr>
          <a:lstStyle/>
          <a:p>
            <a:r>
              <a:rPr lang="cs-CZ" sz="1200" b="1" dirty="0"/>
              <a:t>Metoda nákladů a přirážky </a:t>
            </a:r>
            <a:r>
              <a:rPr lang="en-US" sz="1200" b="1" dirty="0"/>
              <a:t>(CPLM, C+)</a:t>
            </a:r>
          </a:p>
        </p:txBody>
      </p:sp>
      <p:sp>
        <p:nvSpPr>
          <p:cNvPr id="28" name="TextBox 27"/>
          <p:cNvSpPr txBox="1"/>
          <p:nvPr/>
        </p:nvSpPr>
        <p:spPr>
          <a:xfrm>
            <a:off x="762000" y="2362200"/>
            <a:ext cx="1143000" cy="523220"/>
          </a:xfrm>
          <a:prstGeom prst="rect">
            <a:avLst/>
          </a:prstGeom>
          <a:noFill/>
        </p:spPr>
        <p:txBody>
          <a:bodyPr wrap="square" rtlCol="0">
            <a:spAutoFit/>
          </a:bodyPr>
          <a:lstStyle/>
          <a:p>
            <a:r>
              <a:rPr lang="cs-CZ" sz="1400" b="1" dirty="0">
                <a:solidFill>
                  <a:srgbClr val="FF0000"/>
                </a:solidFill>
              </a:rPr>
              <a:t>Tržní cena?</a:t>
            </a:r>
            <a:endParaRPr lang="en-US" sz="1400" b="1" dirty="0">
              <a:solidFill>
                <a:srgbClr val="FF0000"/>
              </a:solidFill>
            </a:endParaRPr>
          </a:p>
        </p:txBody>
      </p:sp>
      <p:sp>
        <p:nvSpPr>
          <p:cNvPr id="29" name="TextBox 28"/>
          <p:cNvSpPr txBox="1"/>
          <p:nvPr/>
        </p:nvSpPr>
        <p:spPr>
          <a:xfrm>
            <a:off x="539552" y="3429000"/>
            <a:ext cx="15121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400" b="1" dirty="0">
                <a:solidFill>
                  <a:srgbClr val="FF0000"/>
                </a:solidFill>
              </a:rPr>
              <a:t>Dostatečné údaje a srovnatelnost</a:t>
            </a:r>
            <a:r>
              <a:rPr lang="en-US" sz="1400" b="1" dirty="0">
                <a:solidFill>
                  <a:srgbClr val="FF0000"/>
                </a:solidFill>
              </a:rPr>
              <a:t>?</a:t>
            </a:r>
          </a:p>
        </p:txBody>
      </p:sp>
      <p:sp>
        <p:nvSpPr>
          <p:cNvPr id="30" name="TextBox 29"/>
          <p:cNvSpPr txBox="1"/>
          <p:nvPr/>
        </p:nvSpPr>
        <p:spPr>
          <a:xfrm>
            <a:off x="755576" y="5157192"/>
            <a:ext cx="1981200" cy="461665"/>
          </a:xfrm>
          <a:prstGeom prst="rect">
            <a:avLst/>
          </a:prstGeom>
          <a:noFill/>
        </p:spPr>
        <p:txBody>
          <a:bodyPr wrap="square" rtlCol="0">
            <a:spAutoFit/>
          </a:bodyPr>
          <a:lstStyle/>
          <a:p>
            <a:r>
              <a:rPr lang="cs-CZ" sz="1200" b="1" dirty="0"/>
              <a:t>Transakční metoda čistého rozpětí</a:t>
            </a:r>
            <a:r>
              <a:rPr lang="cs-CZ" sz="1200" dirty="0"/>
              <a:t> </a:t>
            </a:r>
            <a:r>
              <a:rPr lang="cs-CZ" sz="1200" b="1" dirty="0"/>
              <a:t>(TNMM)</a:t>
            </a:r>
            <a:endParaRPr lang="en-US" sz="1200" b="1" dirty="0"/>
          </a:p>
        </p:txBody>
      </p:sp>
      <p:sp>
        <p:nvSpPr>
          <p:cNvPr id="31" name="TextBox 30"/>
          <p:cNvSpPr txBox="1"/>
          <p:nvPr/>
        </p:nvSpPr>
        <p:spPr>
          <a:xfrm>
            <a:off x="2987824" y="5157192"/>
            <a:ext cx="2100064" cy="461665"/>
          </a:xfrm>
          <a:prstGeom prst="rect">
            <a:avLst/>
          </a:prstGeom>
          <a:noFill/>
        </p:spPr>
        <p:txBody>
          <a:bodyPr wrap="square" rtlCol="0">
            <a:spAutoFit/>
          </a:bodyPr>
          <a:lstStyle/>
          <a:p>
            <a:r>
              <a:rPr lang="cs-CZ" sz="1200" b="1" dirty="0"/>
              <a:t>Metoda rozdělení zisku </a:t>
            </a:r>
            <a:r>
              <a:rPr lang="en-US" sz="1200" b="1" dirty="0"/>
              <a:t>(</a:t>
            </a:r>
            <a:r>
              <a:rPr lang="cs-CZ" sz="1200" b="1" dirty="0"/>
              <a:t>PS)</a:t>
            </a:r>
            <a:endParaRPr lang="en-US" sz="1200" b="1" dirty="0"/>
          </a:p>
        </p:txBody>
      </p:sp>
      <p:sp>
        <p:nvSpPr>
          <p:cNvPr id="32" name="TextBox 31"/>
          <p:cNvSpPr txBox="1"/>
          <p:nvPr/>
        </p:nvSpPr>
        <p:spPr>
          <a:xfrm>
            <a:off x="1752600" y="5715000"/>
            <a:ext cx="2667000" cy="338554"/>
          </a:xfrm>
          <a:prstGeom prst="rect">
            <a:avLst/>
          </a:prstGeom>
          <a:noFill/>
        </p:spPr>
        <p:txBody>
          <a:bodyPr wrap="square" rtlCol="0">
            <a:spAutoFit/>
          </a:bodyPr>
          <a:lstStyle/>
          <a:p>
            <a:r>
              <a:rPr lang="cs-CZ" sz="1600" b="1" dirty="0">
                <a:solidFill>
                  <a:schemeClr val="bg1">
                    <a:lumMod val="75000"/>
                  </a:schemeClr>
                </a:solidFill>
              </a:rPr>
              <a:t>Ziskové metody</a:t>
            </a:r>
            <a:endParaRPr lang="en-US" sz="1600" b="1" noProof="1">
              <a:solidFill>
                <a:schemeClr val="bg1">
                  <a:lumMod val="75000"/>
                </a:schemeClr>
              </a:solidFill>
            </a:endParaRPr>
          </a:p>
        </p:txBody>
      </p:sp>
    </p:spTree>
    <p:extLst>
      <p:ext uri="{BB962C8B-B14F-4D97-AF65-F5344CB8AC3E}">
        <p14:creationId xmlns:p14="http://schemas.microsoft.com/office/powerpoint/2010/main" val="390775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Tato 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25</a:t>
            </a:fld>
            <a:endParaRPr lang="en-US" dirty="0"/>
          </a:p>
        </p:txBody>
      </p:sp>
    </p:spTree>
    <p:extLst>
      <p:ext uri="{BB962C8B-B14F-4D97-AF65-F5344CB8AC3E}">
        <p14:creationId xmlns:p14="http://schemas.microsoft.com/office/powerpoint/2010/main" val="385150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221582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nákladů a přirážky (CPLM, C+)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273549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rozdělení zisku (PS)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spTree>
    <p:extLst>
      <p:ext uri="{BB962C8B-B14F-4D97-AF65-F5344CB8AC3E}">
        <p14:creationId xmlns:p14="http://schemas.microsoft.com/office/powerpoint/2010/main" val="331609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91036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060848"/>
            <a:ext cx="7560840" cy="1069975"/>
          </a:xfrm>
        </p:spPr>
        <p:txBody>
          <a:bodyPr/>
          <a:lstStyle/>
          <a:p>
            <a:r>
              <a:rPr lang="cs-CZ" sz="4400" dirty="0">
                <a:latin typeface="+mn-lt"/>
              </a:rPr>
              <a:t>Základní pojmy a legislativa</a:t>
            </a:r>
            <a:endParaRPr lang="en-US" sz="4400" dirty="0">
              <a:latin typeface="+mn-lt"/>
            </a:endParaRPr>
          </a:p>
        </p:txBody>
      </p:sp>
    </p:spTree>
    <p:extLst>
      <p:ext uri="{BB962C8B-B14F-4D97-AF65-F5344CB8AC3E}">
        <p14:creationId xmlns:p14="http://schemas.microsoft.com/office/powerpoint/2010/main" val="227351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Prokazování před správcem daně</a:t>
            </a:r>
            <a:endParaRPr lang="en-US" sz="4400" dirty="0">
              <a:latin typeface="+mn-lt"/>
            </a:endParaRPr>
          </a:p>
        </p:txBody>
      </p:sp>
    </p:spTree>
    <p:extLst>
      <p:ext uri="{BB962C8B-B14F-4D97-AF65-F5344CB8AC3E}">
        <p14:creationId xmlns:p14="http://schemas.microsoft.com/office/powerpoint/2010/main" val="715103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již není jen „cena obvyklá“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b="1" dirty="0"/>
              <a:t>Substance test </a:t>
            </a:r>
            <a:r>
              <a:rPr lang="cs-CZ" sz="2000" dirty="0"/>
              <a:t>– daňový subjekt prokazuje skutečné přijetí služby. Tento test má zabránit vystavování fiktivních faktur za účelem snižování základu daně. Důkazním prostředkem u tohoto testu jsou konkrétní výstupy poskytnutých služeb. Může se jednat o různé analýzy, prezentace, dokumentace, finanční plány, zápisy z porad, e-mailovou komunikaci apod. </a:t>
            </a:r>
          </a:p>
          <a:p>
            <a:pPr marL="114300" lvl="2" indent="-342900">
              <a:buFont typeface="Wingdings" panose="05000000000000000000" pitchFamily="2" charset="2"/>
              <a:buChar char="§"/>
              <a:defRPr/>
            </a:pPr>
            <a:r>
              <a:rPr lang="cs-CZ" sz="2000" b="1" dirty="0"/>
              <a:t>Benefit test </a:t>
            </a:r>
            <a:r>
              <a:rPr lang="cs-CZ" sz="2000" dirty="0"/>
              <a:t>– daňový subjekt prokazuje přínos z přijetí služby. Nutno doložit propojení přijaté služby se zdanitelnými příjmy. Při posuzování splnění tohoto testu se bere v úvahu nezávislá společnost, která by přijala faktury za poskytnuté služby pouze v případě, že by jí z těchto služeb plynul očekávaný užitek.</a:t>
            </a:r>
          </a:p>
          <a:p>
            <a:pPr marL="114300" lvl="2" indent="-342900">
              <a:buFont typeface="Wingdings" panose="05000000000000000000" pitchFamily="2" charset="2"/>
              <a:buChar char="§"/>
              <a:defRPr/>
            </a:pPr>
            <a:r>
              <a:rPr lang="cs-CZ" sz="2000" b="1" dirty="0" err="1"/>
              <a:t>Arm’s</a:t>
            </a:r>
            <a:r>
              <a:rPr lang="cs-CZ" sz="2000" b="1" dirty="0"/>
              <a:t> </a:t>
            </a:r>
            <a:r>
              <a:rPr lang="cs-CZ" sz="2000" b="1" dirty="0" err="1"/>
              <a:t>length</a:t>
            </a:r>
            <a:r>
              <a:rPr lang="cs-CZ" sz="2000" b="1" dirty="0"/>
              <a:t> test </a:t>
            </a:r>
            <a:r>
              <a:rPr lang="cs-CZ" sz="2000" dirty="0"/>
              <a:t>– daňový subjekt prokazuje, že cena fakturovaná za přijaté služby je v souladu s principem tržního odstupu, tedy cena obvyklá. </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31</a:t>
            </a:fld>
            <a:endParaRPr lang="en-US" dirty="0"/>
          </a:p>
        </p:txBody>
      </p:sp>
    </p:spTree>
    <p:extLst>
      <p:ext uri="{BB962C8B-B14F-4D97-AF65-F5344CB8AC3E}">
        <p14:creationId xmlns:p14="http://schemas.microsoft.com/office/powerpoint/2010/main" val="260179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Komplexní příklad</a:t>
            </a:r>
            <a:endParaRPr lang="en-US" sz="4400" dirty="0">
              <a:latin typeface="+mn-lt"/>
            </a:endParaRPr>
          </a:p>
        </p:txBody>
      </p:sp>
    </p:spTree>
    <p:extLst>
      <p:ext uri="{BB962C8B-B14F-4D97-AF65-F5344CB8AC3E}">
        <p14:creationId xmlns:p14="http://schemas.microsoft.com/office/powerpoint/2010/main" val="53391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Průběh zpracování dokumentace převodních cen</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Definice rozsahu</a:t>
            </a:r>
          </a:p>
          <a:p>
            <a:pPr marL="0" indent="0">
              <a:buNone/>
            </a:pPr>
            <a:r>
              <a:rPr lang="cs-CZ" dirty="0"/>
              <a:t>- m</a:t>
            </a:r>
            <a:r>
              <a:rPr lang="cs-CZ" sz="2000" dirty="0"/>
              <a:t>apování situace </a:t>
            </a:r>
            <a:endParaRPr lang="cs-CZ" dirty="0"/>
          </a:p>
          <a:p>
            <a:pPr marL="0" indent="0">
              <a:buNone/>
            </a:pPr>
            <a:r>
              <a:rPr lang="cs-CZ" dirty="0"/>
              <a:t>- n</a:t>
            </a:r>
            <a:r>
              <a:rPr lang="cs-CZ" sz="2000" dirty="0"/>
              <a:t>ávrh struktury dokumentace</a:t>
            </a:r>
            <a:endParaRPr lang="en-GB" sz="2000" dirty="0"/>
          </a:p>
          <a:p>
            <a:r>
              <a:rPr lang="cs-CZ" dirty="0"/>
              <a:t>Realizace dokumentace</a:t>
            </a:r>
          </a:p>
          <a:p>
            <a:pPr marL="0" indent="0">
              <a:buNone/>
            </a:pPr>
            <a:r>
              <a:rPr lang="cs-CZ" dirty="0"/>
              <a:t>- s</a:t>
            </a:r>
            <a:r>
              <a:rPr lang="cs-CZ" sz="2000" dirty="0"/>
              <a:t>běr a analýza informací</a:t>
            </a:r>
          </a:p>
          <a:p>
            <a:pPr marL="0" indent="0">
              <a:buNone/>
            </a:pPr>
            <a:r>
              <a:rPr lang="cs-CZ" sz="2000" dirty="0"/>
              <a:t>- zpracování dokumentace</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33</a:t>
            </a:fld>
            <a:endParaRPr lang="en-US" dirty="0"/>
          </a:p>
        </p:txBody>
      </p:sp>
      <p:graphicFrame>
        <p:nvGraphicFramePr>
          <p:cNvPr id="7" name="Diagram 6"/>
          <p:cNvGraphicFramePr/>
          <p:nvPr/>
        </p:nvGraphicFramePr>
        <p:xfrm>
          <a:off x="2555776" y="2060848"/>
          <a:ext cx="64807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Nadnárodní skupina firem působících ve stavebnictví je tvořena následovně:</a:t>
            </a:r>
          </a:p>
          <a:p>
            <a:pPr>
              <a:buFontTx/>
              <a:buChar char="-"/>
            </a:pPr>
            <a:r>
              <a:rPr lang="cs-CZ" sz="1600" dirty="0"/>
              <a:t>holdingová společnost STAVBA HOLDING NL</a:t>
            </a:r>
          </a:p>
          <a:p>
            <a:pPr>
              <a:buFontTx/>
              <a:buChar char="-"/>
            </a:pPr>
            <a:r>
              <a:rPr lang="cs-CZ" sz="1600" dirty="0"/>
              <a:t>česká dceřiná společnost STAVBA CZ</a:t>
            </a:r>
          </a:p>
          <a:p>
            <a:pPr>
              <a:buFontTx/>
              <a:buChar char="-"/>
            </a:pPr>
            <a:r>
              <a:rPr lang="cs-CZ" sz="1600" dirty="0"/>
              <a:t>její české dceřiné společnosti KLIMATIZACE CZ, DOPRAVA CZ, VÝKOPY CZ a MONOLIT CZ</a:t>
            </a:r>
          </a:p>
          <a:p>
            <a:pPr>
              <a:buFontTx/>
              <a:buChar char="-"/>
            </a:pPr>
            <a:r>
              <a:rPr lang="cs-CZ" sz="1600" dirty="0"/>
              <a:t>její zahraniční dceřiné společnosti STAVBA SK, STAVBA PL a STAVBA US</a:t>
            </a:r>
          </a:p>
          <a:p>
            <a:r>
              <a:rPr lang="cs-CZ" dirty="0"/>
              <a:t>Nový finanční ředitel české společnosti STAVBA CZ zvažuje vytvoření dokumentace převodních cen</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Tree>
    <p:extLst>
      <p:ext uri="{BB962C8B-B14F-4D97-AF65-F5344CB8AC3E}">
        <p14:creationId xmlns:p14="http://schemas.microsoft.com/office/powerpoint/2010/main" val="369103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sz="1800" dirty="0"/>
              <a:t>Poskytování služeb</a:t>
            </a:r>
          </a:p>
          <a:p>
            <a:pPr marL="114300" lvl="2" indent="-342900">
              <a:buFontTx/>
              <a:buChar char="-"/>
            </a:pPr>
            <a:r>
              <a:rPr lang="cs-CZ" sz="1800" dirty="0"/>
              <a:t>Česká společnost STAVBA CZ poskytuje služby (vedení, IT, účetnictví, controlling, marketing, HR, PR, daňové, personální a právní poradenství apod.) českým i zahraničním dceřiným společnostem</a:t>
            </a:r>
          </a:p>
          <a:p>
            <a:pPr marL="342900" lvl="2" indent="-342900">
              <a:buFont typeface="Wingdings" panose="05000000000000000000" pitchFamily="2" charset="2"/>
              <a:buChar char="§"/>
            </a:pPr>
            <a:r>
              <a:rPr lang="cs-CZ" sz="1800" dirty="0"/>
              <a:t>Financování</a:t>
            </a:r>
          </a:p>
          <a:p>
            <a:pPr marL="342900" lvl="2" indent="-342900">
              <a:buFontTx/>
              <a:buChar char="-"/>
            </a:pPr>
            <a:r>
              <a:rPr lang="cs-CZ" sz="1800" dirty="0"/>
              <a:t>Holdingová společnost STAVBA HOLDING NL poskytuje volné finanční prostředky společnosti STAVBA CZ</a:t>
            </a:r>
          </a:p>
          <a:p>
            <a:pPr marL="342900" lvl="2" indent="-342900">
              <a:buFont typeface="Wingdings" panose="05000000000000000000" pitchFamily="2" charset="2"/>
              <a:buChar char="§"/>
            </a:pPr>
            <a:r>
              <a:rPr lang="cs-CZ" sz="1800" dirty="0"/>
              <a:t>Transakce s nehmotnými aktivy</a:t>
            </a:r>
          </a:p>
          <a:p>
            <a:pPr marL="342900" lvl="2" indent="-342900">
              <a:buFontTx/>
              <a:buChar char="-"/>
            </a:pPr>
            <a:r>
              <a:rPr lang="cs-CZ" sz="1800" dirty="0"/>
              <a:t>Česká společnost STAVBA CZ poskytuje českým i zahraničním dceřiným společnostem ochrannou známku pro jejich transakce s třetími stranami</a:t>
            </a:r>
          </a:p>
          <a:p>
            <a:pPr marL="342900" lvl="2" indent="-342900">
              <a:buFont typeface="Wingdings" panose="05000000000000000000" pitchFamily="2" charset="2"/>
              <a:buChar char="§"/>
            </a:pPr>
            <a:r>
              <a:rPr lang="cs-CZ" sz="1800" dirty="0"/>
              <a:t>Subdodávky</a:t>
            </a:r>
          </a:p>
          <a:p>
            <a:pPr marL="342900" lvl="2" indent="-342900">
              <a:buFontTx/>
              <a:buChar char="-"/>
            </a:pPr>
            <a:r>
              <a:rPr lang="cs-CZ" sz="1800" dirty="0"/>
              <a:t>České i zahraniční dceřiné společnosti vykonávají subdodávky pro STAVBA CZ</a:t>
            </a:r>
          </a:p>
          <a:p>
            <a:pPr marL="3429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125422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grafický rozbor toku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endParaRPr lang="cs-CZ" dirty="0"/>
          </a:p>
          <a:p>
            <a:endParaRPr lang="cs-CZ" dirty="0"/>
          </a:p>
          <a:p>
            <a:endParaRPr lang="cs-CZ" dirty="0"/>
          </a:p>
          <a:p>
            <a:pPr lvl="2"/>
            <a:endParaRPr lang="cs-CZ" dirty="0"/>
          </a:p>
          <a:p>
            <a:pPr lvl="2"/>
            <a:r>
              <a:rPr lang="cs-CZ" sz="1800" dirty="0"/>
              <a:t>STAVBA HOLDING NL	</a:t>
            </a:r>
            <a:r>
              <a:rPr lang="cs-CZ" sz="1600" dirty="0"/>
              <a:t>ochranná známka</a:t>
            </a:r>
            <a:r>
              <a:rPr lang="cs-CZ" sz="1800" dirty="0"/>
              <a:t>	</a:t>
            </a:r>
          </a:p>
          <a:p>
            <a:pPr lvl="2"/>
            <a:r>
              <a:rPr lang="cs-CZ" sz="1600" dirty="0"/>
              <a:t>financování		služby</a:t>
            </a:r>
          </a:p>
          <a:p>
            <a:pPr marL="2743200" lvl="8" indent="0" algn="r"/>
            <a:endParaRPr lang="cs-CZ" sz="2000" dirty="0"/>
          </a:p>
          <a:p>
            <a:pPr marL="2743200" lvl="8" indent="0" algn="ctr"/>
            <a:r>
              <a:rPr lang="cs-CZ" sz="2000" dirty="0"/>
              <a:t>		</a:t>
            </a:r>
            <a:r>
              <a:rPr lang="cs-CZ" sz="1800" dirty="0"/>
              <a:t>České a zahraniční</a:t>
            </a:r>
          </a:p>
          <a:p>
            <a:pPr marL="2743200" lvl="8" indent="0" algn="ctr"/>
            <a:r>
              <a:rPr lang="cs-CZ" sz="1600" dirty="0"/>
              <a:t>subdodávky</a:t>
            </a:r>
            <a:r>
              <a:rPr lang="cs-CZ" sz="1800" dirty="0"/>
              <a:t>	dceřiné společnosti</a:t>
            </a:r>
          </a:p>
          <a:p>
            <a:pPr marL="1371600" lvl="5" indent="0"/>
            <a:endParaRPr lang="cs-CZ" sz="1200" dirty="0"/>
          </a:p>
          <a:p>
            <a:pPr marL="1371600" lvl="5" indent="0"/>
            <a:r>
              <a:rPr lang="cs-CZ" sz="1800" dirty="0"/>
              <a:t>STAVBA CZ</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pic>
        <p:nvPicPr>
          <p:cNvPr id="7" name="Picture 5" descr="C:\Users\zrehak\AppData\Local\Microsoft\Windows\Temporary Internet Files\Content.IE5\I83YGTBS\MC900090662[1].wmf"/>
          <p:cNvPicPr>
            <a:picLocks noChangeAspect="1" noChangeArrowheads="1"/>
          </p:cNvPicPr>
          <p:nvPr/>
        </p:nvPicPr>
        <p:blipFill>
          <a:blip r:embed="rId3" cstate="print"/>
          <a:srcRect/>
          <a:stretch>
            <a:fillRect/>
          </a:stretch>
        </p:blipFill>
        <p:spPr bwMode="auto">
          <a:xfrm>
            <a:off x="1619672" y="2132856"/>
            <a:ext cx="1512168" cy="1527431"/>
          </a:xfrm>
          <a:prstGeom prst="rect">
            <a:avLst/>
          </a:prstGeom>
          <a:noFill/>
        </p:spPr>
      </p:pic>
      <p:cxnSp>
        <p:nvCxnSpPr>
          <p:cNvPr id="8" name="Straight Arrow Connector 11"/>
          <p:cNvCxnSpPr/>
          <p:nvPr/>
        </p:nvCxnSpPr>
        <p:spPr>
          <a:xfrm flipH="1">
            <a:off x="2375756" y="4027688"/>
            <a:ext cx="2" cy="681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zrehak\AppData\Local\Microsoft\Windows\Temporary Internet Files\Content.IE5\7P5B5FEW\MC900280802[1].wmf"/>
          <p:cNvPicPr>
            <a:picLocks noChangeAspect="1" noChangeArrowheads="1"/>
          </p:cNvPicPr>
          <p:nvPr/>
        </p:nvPicPr>
        <p:blipFill>
          <a:blip r:embed="rId4" cstate="print"/>
          <a:srcRect/>
          <a:stretch>
            <a:fillRect/>
          </a:stretch>
        </p:blipFill>
        <p:spPr bwMode="auto">
          <a:xfrm>
            <a:off x="1612385" y="4852742"/>
            <a:ext cx="1460959" cy="1259447"/>
          </a:xfrm>
          <a:prstGeom prst="rect">
            <a:avLst/>
          </a:prstGeom>
          <a:noFill/>
        </p:spPr>
      </p:pic>
      <p:pic>
        <p:nvPicPr>
          <p:cNvPr id="12" name="Picture 7" descr="C:\Users\zrehak\AppData\Local\Microsoft\Windows\Temporary Internet Files\Content.IE5\I83YGTBS\MP900433147[1].jpg"/>
          <p:cNvPicPr>
            <a:picLocks noChangeAspect="1" noChangeArrowheads="1"/>
          </p:cNvPicPr>
          <p:nvPr/>
        </p:nvPicPr>
        <p:blipFill>
          <a:blip r:embed="rId5" cstate="print"/>
          <a:srcRect/>
          <a:stretch>
            <a:fillRect/>
          </a:stretch>
        </p:blipFill>
        <p:spPr bwMode="auto">
          <a:xfrm>
            <a:off x="6228184" y="3075560"/>
            <a:ext cx="1269504" cy="1904256"/>
          </a:xfrm>
          <a:prstGeom prst="rect">
            <a:avLst/>
          </a:prstGeom>
          <a:ln>
            <a:noFill/>
          </a:ln>
          <a:effectLst>
            <a:softEdge rad="112500"/>
          </a:effectLst>
        </p:spPr>
      </p:pic>
      <p:cxnSp>
        <p:nvCxnSpPr>
          <p:cNvPr id="13" name="Straight Arrow Connector 11"/>
          <p:cNvCxnSpPr/>
          <p:nvPr/>
        </p:nvCxnSpPr>
        <p:spPr>
          <a:xfrm flipV="1">
            <a:off x="3327883" y="3745236"/>
            <a:ext cx="2857829" cy="129307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p:cNvCxnSpPr/>
          <p:nvPr/>
        </p:nvCxnSpPr>
        <p:spPr>
          <a:xfrm flipH="1">
            <a:off x="3397737" y="4503582"/>
            <a:ext cx="2787975" cy="127557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52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Společnost STAVBA CZ dosud nefakturuje dceřiným společnostem za poskytování služeb a ochranné známky </a:t>
            </a:r>
          </a:p>
          <a:p>
            <a:r>
              <a:rPr lang="cs-CZ" dirty="0"/>
              <a:t>Společnost STAVBA CZ vykazuje kontinuální ztrátu </a:t>
            </a:r>
          </a:p>
          <a:p>
            <a:r>
              <a:rPr lang="cs-CZ" dirty="0"/>
              <a:t>Omezená znalost oblasti převodních cen a metod stanovení převodní ceny u služeb a ochranných známek</a:t>
            </a:r>
          </a:p>
          <a:p>
            <a:r>
              <a:rPr lang="cs-CZ" dirty="0"/>
              <a:t>Omezená znalost přijímaných služeb</a:t>
            </a:r>
          </a:p>
          <a:p>
            <a:r>
              <a:rPr lang="cs-CZ" dirty="0"/>
              <a:t>Neexistuje skupinová dokumentace služeb ani lokální dokumentace služeb v jednotlivých zemích</a:t>
            </a:r>
          </a:p>
          <a:p>
            <a:r>
              <a:rPr lang="cs-CZ" dirty="0"/>
              <a:t>Není podrobná evidence služeb přiřaditelných jednotlivým společnostem</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spTree>
    <p:extLst>
      <p:ext uri="{BB962C8B-B14F-4D97-AF65-F5344CB8AC3E}">
        <p14:creationId xmlns:p14="http://schemas.microsoft.com/office/powerpoint/2010/main" val="371057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zhodnocení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Převodní ceny představují pro společnost STAVBA CZ riziko</a:t>
            </a:r>
          </a:p>
          <a:p>
            <a:r>
              <a:rPr lang="cs-CZ" dirty="0"/>
              <a:t>Riziko lze identifikovat na 5 úrovních: </a:t>
            </a:r>
          </a:p>
          <a:p>
            <a:pPr lvl="1"/>
            <a:r>
              <a:rPr lang="cs-CZ" sz="1800" dirty="0"/>
              <a:t>Na úrovni společnosti STAVBA CZ – odůvodnění dlouhodobých ztrát</a:t>
            </a:r>
          </a:p>
          <a:p>
            <a:pPr lvl="1"/>
            <a:r>
              <a:rPr lang="cs-CZ" sz="1800" dirty="0"/>
              <a:t>Na úrovni poskytování služeb – chybějící výnos u společnosti STAVBA CZ</a:t>
            </a:r>
          </a:p>
          <a:p>
            <a:pPr lvl="1"/>
            <a:r>
              <a:rPr lang="cs-CZ" sz="1800" dirty="0"/>
              <a:t>Na úrovni poskytování ochranné známky – chybějící výnos u společnosti STAVBA CZ</a:t>
            </a:r>
          </a:p>
          <a:p>
            <a:pPr lvl="1"/>
            <a:r>
              <a:rPr lang="cs-CZ" sz="1800" dirty="0"/>
              <a:t>Na úrovni financování – dokumentace výše úrokové míry aplikované mezi společnostmi STAVBA HOLDING NL a STAVBA CZ</a:t>
            </a:r>
          </a:p>
          <a:p>
            <a:pPr lvl="1"/>
            <a:r>
              <a:rPr lang="cs-CZ" sz="1800" dirty="0"/>
              <a:t>Na úrovni subdodávek – dokumentace provizí aplikovaných u subdodávek mezi společností STAVBA CZ a dceřinými společnostmi</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spTree>
    <p:extLst>
      <p:ext uri="{BB962C8B-B14F-4D97-AF65-F5344CB8AC3E}">
        <p14:creationId xmlns:p14="http://schemas.microsoft.com/office/powerpoint/2010/main" val="289885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Návrh struktury dokumentace - zvažované faktory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Kvantifikace a počet transakcí</a:t>
            </a:r>
          </a:p>
          <a:p>
            <a:pPr lvl="2"/>
            <a:r>
              <a:rPr lang="cs-CZ" sz="1600" dirty="0"/>
              <a:t>Jaká je významnost transakcí vzhledem k celkovým výnosům/nákladům společnosti STAVBA CZ? Jaké transakce budou součástí dokumentace? Kolik bude dokumentací?</a:t>
            </a:r>
          </a:p>
          <a:p>
            <a:r>
              <a:rPr lang="cs-CZ" dirty="0"/>
              <a:t>Počet společností</a:t>
            </a:r>
          </a:p>
          <a:p>
            <a:pPr lvl="2"/>
            <a:r>
              <a:rPr lang="cs-CZ" sz="1600" dirty="0"/>
              <a:t>Jaké společnosti se podílí na jednotlivých transakcích?</a:t>
            </a:r>
          </a:p>
          <a:p>
            <a:r>
              <a:rPr lang="cs-CZ" dirty="0"/>
              <a:t>Období</a:t>
            </a:r>
          </a:p>
          <a:p>
            <a:pPr lvl="2"/>
            <a:r>
              <a:rPr lang="cs-CZ" sz="1600" dirty="0"/>
              <a:t>Jaká období bude dokumentace pokrývat? Minulost či nastavení do budoucna?</a:t>
            </a:r>
          </a:p>
          <a:p>
            <a:r>
              <a:rPr lang="cs-CZ" dirty="0"/>
              <a:t>Rizikovost transakcí</a:t>
            </a:r>
          </a:p>
          <a:p>
            <a:pPr lvl="2"/>
            <a:r>
              <a:rPr lang="cs-CZ" sz="1600" dirty="0"/>
              <a:t>Je s některou z transakcí spojeno riziko? Je dokumentace některé z transakcí prioritou?</a:t>
            </a:r>
          </a:p>
          <a:p>
            <a:r>
              <a:rPr lang="cs-CZ" dirty="0"/>
              <a:t>Mezinárodní přesah</a:t>
            </a:r>
          </a:p>
          <a:p>
            <a:pPr lvl="2"/>
            <a:r>
              <a:rPr lang="cs-CZ" sz="1600" dirty="0"/>
              <a:t>Bude třeba odsouhlasení dokumentace ze strany zahraničního holdingu/centrály? </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39</a:t>
            </a:fld>
            <a:endParaRPr lang="en-US" dirty="0"/>
          </a:p>
        </p:txBody>
      </p:sp>
    </p:spTree>
    <p:extLst>
      <p:ext uri="{BB962C8B-B14F-4D97-AF65-F5344CB8AC3E}">
        <p14:creationId xmlns:p14="http://schemas.microsoft.com/office/powerpoint/2010/main" val="221890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547812"/>
            <a:ext cx="7920880" cy="4545484"/>
          </a:xfrm>
          <a:prstGeom prst="rect">
            <a:avLst/>
          </a:prstGeom>
        </p:spPr>
      </p:pic>
    </p:spTree>
    <p:extLst>
      <p:ext uri="{BB962C8B-B14F-4D97-AF65-F5344CB8AC3E}">
        <p14:creationId xmlns:p14="http://schemas.microsoft.com/office/powerpoint/2010/main" val="231123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proces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r>
              <a:rPr lang="cs-CZ" dirty="0"/>
              <a:t>Motto: Předpokladem úspěchu je komunikace</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40</a:t>
            </a:fld>
            <a:endParaRPr lang="en-US" dirty="0"/>
          </a:p>
        </p:txBody>
      </p:sp>
      <p:graphicFrame>
        <p:nvGraphicFramePr>
          <p:cNvPr id="7" name="Diagram 6"/>
          <p:cNvGraphicFramePr/>
          <p:nvPr/>
        </p:nvGraphicFramePr>
        <p:xfrm>
          <a:off x="323528" y="1916832"/>
          <a:ext cx="8496944"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016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postřehy z praxe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Část informací je již zpracovaná (obchodní plány, výroční zprávy, reportingy, webové stránky, prezentace, marketingové materiály,...)</a:t>
            </a:r>
          </a:p>
          <a:p>
            <a:r>
              <a:rPr lang="cs-CZ" dirty="0"/>
              <a:t>Některé informace nejsou k dispozici lokálně – nutno komunikovat s holdingem/centrálou v zahraničí</a:t>
            </a:r>
          </a:p>
          <a:p>
            <a:r>
              <a:rPr lang="cs-CZ" dirty="0"/>
              <a:t>Často jsou identifikována rizika v oblasti převodních cen, která nebyla předjímána při definici zakázky</a:t>
            </a:r>
          </a:p>
          <a:p>
            <a:r>
              <a:rPr lang="cs-CZ" dirty="0"/>
              <a:t>Převodní ceny jsou často řešeny na úrovni skupiny – je nutné zjistit status případné dokumentace na úrovni skupiny</a:t>
            </a:r>
          </a:p>
          <a:p>
            <a:r>
              <a:rPr lang="cs-CZ" dirty="0"/>
              <a:t>Vysvětlení ztrátové pozice (profil společnosti – plnohodnotný vs. smluvní, funkce a rizika, situace na trhu stavebnictví, srovnání s konkurencí, start-up fáze projektů, nevyužití kapacit - pokrytí fixních nákladů apod.)</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spTree>
    <p:extLst>
      <p:ext uri="{BB962C8B-B14F-4D97-AF65-F5344CB8AC3E}">
        <p14:creationId xmlns:p14="http://schemas.microsoft.com/office/powerpoint/2010/main" val="158060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popis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Interview se zástupci jednotlivých oddělení ve společnosti STAVBA CZ, které poskytují služby dceřiným společnostem – náplň služeb, evidence času (</a:t>
            </a:r>
            <a:r>
              <a:rPr lang="cs-CZ" dirty="0" err="1"/>
              <a:t>timesheet</a:t>
            </a:r>
            <a:r>
              <a:rPr lang="cs-CZ" dirty="0"/>
              <a:t>), nastavení v účetním systému</a:t>
            </a:r>
          </a:p>
          <a:p>
            <a:r>
              <a:rPr lang="cs-CZ" dirty="0"/>
              <a:t>Analýza organizačních sktruktur dceřiných společností – nesmí docházet k dublování poskytovaných služeb</a:t>
            </a:r>
          </a:p>
          <a:p>
            <a:r>
              <a:rPr lang="cs-CZ" dirty="0"/>
              <a:t>Kalkulační vzorec používaný pro tvorbu ceny při poskytování služeb = nákladová základna + zisková přirážka</a:t>
            </a:r>
          </a:p>
          <a:p>
            <a:r>
              <a:rPr lang="cs-CZ" dirty="0"/>
              <a:t>Doložit substance test a benefit test</a:t>
            </a:r>
          </a:p>
          <a:p>
            <a:r>
              <a:rPr lang="cs-CZ" dirty="0"/>
              <a:t>Doložit </a:t>
            </a:r>
            <a:r>
              <a:rPr lang="cs-CZ" dirty="0" err="1"/>
              <a:t>arm‘s</a:t>
            </a:r>
            <a:r>
              <a:rPr lang="cs-CZ" dirty="0"/>
              <a:t> </a:t>
            </a:r>
            <a:r>
              <a:rPr lang="cs-CZ" dirty="0" err="1"/>
              <a:t>length</a:t>
            </a:r>
            <a:r>
              <a:rPr lang="cs-CZ" dirty="0"/>
              <a:t> test – obvyklost ziskové přirážky, např. pomocí srovnávací analýzy z databáze TP </a:t>
            </a:r>
            <a:r>
              <a:rPr lang="cs-CZ" dirty="0" err="1"/>
              <a:t>Catalyst</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spTree>
    <p:extLst>
      <p:ext uri="{BB962C8B-B14F-4D97-AF65-F5344CB8AC3E}">
        <p14:creationId xmlns:p14="http://schemas.microsoft.com/office/powerpoint/2010/main" val="1240545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databáze TP </a:t>
            </a:r>
            <a:r>
              <a:rPr lang="cs-CZ" dirty="0" err="1"/>
              <a:t>Catalyst</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Výhoda – FÚ má k dispozici a používá databázi TP </a:t>
            </a:r>
            <a:r>
              <a:rPr lang="cs-CZ" dirty="0" err="1"/>
              <a:t>Catalyst</a:t>
            </a:r>
            <a:endParaRPr lang="cs-CZ" dirty="0"/>
          </a:p>
          <a:p>
            <a:r>
              <a:rPr lang="cs-CZ" dirty="0"/>
              <a:t>Analýzou metod převodních cen bylo zjištěno, že u poskytování služeb je použita metoda nákladů a přirážky (</a:t>
            </a:r>
            <a:r>
              <a:rPr lang="cs-CZ" dirty="0" err="1"/>
              <a:t>cost</a:t>
            </a:r>
            <a:r>
              <a:rPr lang="cs-CZ" dirty="0"/>
              <a:t> + 5 %)</a:t>
            </a:r>
          </a:p>
          <a:p>
            <a:r>
              <a:rPr lang="cs-CZ" dirty="0"/>
              <a:t>Výstup z TP </a:t>
            </a:r>
            <a:r>
              <a:rPr lang="cs-CZ" dirty="0" err="1"/>
              <a:t>Catalyst</a:t>
            </a:r>
            <a:r>
              <a:rPr lang="cs-CZ" dirty="0"/>
              <a:t> na úrovni EBIT / provozní náklady</a:t>
            </a:r>
          </a:p>
          <a:p>
            <a:endParaRPr lang="cs-CZ" dirty="0"/>
          </a:p>
          <a:p>
            <a:endParaRPr lang="cs-CZ" dirty="0"/>
          </a:p>
          <a:p>
            <a:endParaRPr lang="cs-CZ" dirty="0"/>
          </a:p>
          <a:p>
            <a:endParaRPr lang="cs-CZ" dirty="0"/>
          </a:p>
          <a:p>
            <a:r>
              <a:rPr lang="cs-CZ" dirty="0"/>
              <a:t>Aplikovaná přirážka 5 % je v rámci </a:t>
            </a:r>
            <a:r>
              <a:rPr lang="cs-CZ" dirty="0" err="1"/>
              <a:t>mezikvartilového</a:t>
            </a:r>
            <a:r>
              <a:rPr lang="cs-CZ" dirty="0"/>
              <a:t> rozpětí v blízkosti mediánu</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43</a:t>
            </a:fld>
            <a:endParaRPr lang="en-US" dirty="0"/>
          </a:p>
        </p:txBody>
      </p:sp>
      <p:grpSp>
        <p:nvGrpSpPr>
          <p:cNvPr id="5" name="Group 4"/>
          <p:cNvGrpSpPr>
            <a:grpSpLocks noChangeAspect="1"/>
          </p:cNvGrpSpPr>
          <p:nvPr/>
        </p:nvGrpSpPr>
        <p:grpSpPr bwMode="auto">
          <a:xfrm>
            <a:off x="755650" y="3860800"/>
            <a:ext cx="5189538" cy="1331913"/>
            <a:chOff x="476" y="2432"/>
            <a:chExt cx="3269" cy="839"/>
          </a:xfrm>
        </p:grpSpPr>
        <p:sp>
          <p:nvSpPr>
            <p:cNvPr id="7" name="AutoShape 3"/>
            <p:cNvSpPr>
              <a:spLocks noChangeAspect="1" noChangeArrowheads="1" noTextEdit="1"/>
            </p:cNvSpPr>
            <p:nvPr/>
          </p:nvSpPr>
          <p:spPr bwMode="auto">
            <a:xfrm>
              <a:off x="476" y="2432"/>
              <a:ext cx="323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1465"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10"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2014</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756"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2015</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260" y="2483"/>
              <a:ext cx="4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Průměr</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06" y="2675"/>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1.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374"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3,20%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019"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3,10%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665"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2,80%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1"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3,02%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06" y="2877"/>
              <a:ext cx="5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medián</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374"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5,82%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019"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4,44%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665"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3,32%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311"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4,72%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506" y="3079"/>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3.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74"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9,01%</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019"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665"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7,50%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311"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8,04%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76"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Rectangle 25"/>
            <p:cNvSpPr>
              <a:spLocks noChangeArrowheads="1"/>
            </p:cNvSpPr>
            <p:nvPr/>
          </p:nvSpPr>
          <p:spPr bwMode="auto">
            <a:xfrm>
              <a:off x="1122"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Rectangle 26"/>
            <p:cNvSpPr>
              <a:spLocks noChangeArrowheads="1"/>
            </p:cNvSpPr>
            <p:nvPr/>
          </p:nvSpPr>
          <p:spPr bwMode="auto">
            <a:xfrm>
              <a:off x="1767"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27"/>
            <p:cNvSpPr>
              <a:spLocks noChangeArrowheads="1"/>
            </p:cNvSpPr>
            <p:nvPr/>
          </p:nvSpPr>
          <p:spPr bwMode="auto">
            <a:xfrm>
              <a:off x="2413"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Rectangle 28"/>
            <p:cNvSpPr>
              <a:spLocks noChangeArrowheads="1"/>
            </p:cNvSpPr>
            <p:nvPr/>
          </p:nvSpPr>
          <p:spPr bwMode="auto">
            <a:xfrm>
              <a:off x="3058"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2" name="Line 29"/>
            <p:cNvSpPr>
              <a:spLocks noChangeShapeType="1"/>
            </p:cNvSpPr>
            <p:nvPr/>
          </p:nvSpPr>
          <p:spPr bwMode="auto">
            <a:xfrm>
              <a:off x="486" y="2432"/>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3" name="Rectangle 30"/>
            <p:cNvSpPr>
              <a:spLocks noChangeArrowheads="1"/>
            </p:cNvSpPr>
            <p:nvPr/>
          </p:nvSpPr>
          <p:spPr bwMode="auto">
            <a:xfrm>
              <a:off x="486" y="2432"/>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6" name="Rectangle 31"/>
            <p:cNvSpPr>
              <a:spLocks noChangeArrowheads="1"/>
            </p:cNvSpPr>
            <p:nvPr/>
          </p:nvSpPr>
          <p:spPr bwMode="auto">
            <a:xfrm>
              <a:off x="3704"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7" name="Line 32"/>
            <p:cNvSpPr>
              <a:spLocks noChangeShapeType="1"/>
            </p:cNvSpPr>
            <p:nvPr/>
          </p:nvSpPr>
          <p:spPr bwMode="auto">
            <a:xfrm>
              <a:off x="486" y="2634"/>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8" name="Rectangle 33"/>
            <p:cNvSpPr>
              <a:spLocks noChangeArrowheads="1"/>
            </p:cNvSpPr>
            <p:nvPr/>
          </p:nvSpPr>
          <p:spPr bwMode="auto">
            <a:xfrm>
              <a:off x="486" y="2634"/>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9" name="Line 34"/>
            <p:cNvSpPr>
              <a:spLocks noChangeShapeType="1"/>
            </p:cNvSpPr>
            <p:nvPr/>
          </p:nvSpPr>
          <p:spPr bwMode="auto">
            <a:xfrm>
              <a:off x="486" y="2836"/>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0" name="Rectangle 35"/>
            <p:cNvSpPr>
              <a:spLocks noChangeArrowheads="1"/>
            </p:cNvSpPr>
            <p:nvPr/>
          </p:nvSpPr>
          <p:spPr bwMode="auto">
            <a:xfrm>
              <a:off x="486" y="2836"/>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1" name="Line 36"/>
            <p:cNvSpPr>
              <a:spLocks noChangeShapeType="1"/>
            </p:cNvSpPr>
            <p:nvPr/>
          </p:nvSpPr>
          <p:spPr bwMode="auto">
            <a:xfrm>
              <a:off x="486" y="3039"/>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2" name="Rectangle 37"/>
            <p:cNvSpPr>
              <a:spLocks noChangeArrowheads="1"/>
            </p:cNvSpPr>
            <p:nvPr/>
          </p:nvSpPr>
          <p:spPr bwMode="auto">
            <a:xfrm>
              <a:off x="486" y="3039"/>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3" name="Line 38"/>
            <p:cNvSpPr>
              <a:spLocks noChangeShapeType="1"/>
            </p:cNvSpPr>
            <p:nvPr/>
          </p:nvSpPr>
          <p:spPr bwMode="auto">
            <a:xfrm>
              <a:off x="476" y="2432"/>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4" name="Rectangle 39"/>
            <p:cNvSpPr>
              <a:spLocks noChangeArrowheads="1"/>
            </p:cNvSpPr>
            <p:nvPr/>
          </p:nvSpPr>
          <p:spPr bwMode="auto">
            <a:xfrm>
              <a:off x="476" y="2432"/>
              <a:ext cx="10"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5" name="Line 40"/>
            <p:cNvSpPr>
              <a:spLocks noChangeShapeType="1"/>
            </p:cNvSpPr>
            <p:nvPr/>
          </p:nvSpPr>
          <p:spPr bwMode="auto">
            <a:xfrm>
              <a:off x="1122"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6" name="Rectangle 41"/>
            <p:cNvSpPr>
              <a:spLocks noChangeArrowheads="1"/>
            </p:cNvSpPr>
            <p:nvPr/>
          </p:nvSpPr>
          <p:spPr bwMode="auto">
            <a:xfrm>
              <a:off x="1122"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7" name="Line 42"/>
            <p:cNvSpPr>
              <a:spLocks noChangeShapeType="1"/>
            </p:cNvSpPr>
            <p:nvPr/>
          </p:nvSpPr>
          <p:spPr bwMode="auto">
            <a:xfrm>
              <a:off x="1767"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8" name="Rectangle 43"/>
            <p:cNvSpPr>
              <a:spLocks noChangeArrowheads="1"/>
            </p:cNvSpPr>
            <p:nvPr/>
          </p:nvSpPr>
          <p:spPr bwMode="auto">
            <a:xfrm>
              <a:off x="1767"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9" name="Line 44"/>
            <p:cNvSpPr>
              <a:spLocks noChangeShapeType="1"/>
            </p:cNvSpPr>
            <p:nvPr/>
          </p:nvSpPr>
          <p:spPr bwMode="auto">
            <a:xfrm>
              <a:off x="2413"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0" name="Rectangle 45"/>
            <p:cNvSpPr>
              <a:spLocks noChangeArrowheads="1"/>
            </p:cNvSpPr>
            <p:nvPr/>
          </p:nvSpPr>
          <p:spPr bwMode="auto">
            <a:xfrm>
              <a:off x="2413"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1" name="Line 46"/>
            <p:cNvSpPr>
              <a:spLocks noChangeShapeType="1"/>
            </p:cNvSpPr>
            <p:nvPr/>
          </p:nvSpPr>
          <p:spPr bwMode="auto">
            <a:xfrm>
              <a:off x="3058"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2" name="Rectangle 47"/>
            <p:cNvSpPr>
              <a:spLocks noChangeArrowheads="1"/>
            </p:cNvSpPr>
            <p:nvPr/>
          </p:nvSpPr>
          <p:spPr bwMode="auto">
            <a:xfrm>
              <a:off x="3058"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3" name="Line 48"/>
            <p:cNvSpPr>
              <a:spLocks noChangeShapeType="1"/>
            </p:cNvSpPr>
            <p:nvPr/>
          </p:nvSpPr>
          <p:spPr bwMode="auto">
            <a:xfrm>
              <a:off x="486" y="3241"/>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4" name="Rectangle 49"/>
            <p:cNvSpPr>
              <a:spLocks noChangeArrowheads="1"/>
            </p:cNvSpPr>
            <p:nvPr/>
          </p:nvSpPr>
          <p:spPr bwMode="auto">
            <a:xfrm>
              <a:off x="486" y="3241"/>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5" name="Line 50"/>
            <p:cNvSpPr>
              <a:spLocks noChangeShapeType="1"/>
            </p:cNvSpPr>
            <p:nvPr/>
          </p:nvSpPr>
          <p:spPr bwMode="auto">
            <a:xfrm>
              <a:off x="3704"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6" name="Rectangle 51"/>
            <p:cNvSpPr>
              <a:spLocks noChangeArrowheads="1"/>
            </p:cNvSpPr>
            <p:nvPr/>
          </p:nvSpPr>
          <p:spPr bwMode="auto">
            <a:xfrm>
              <a:off x="3704"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7" name="Line 52"/>
            <p:cNvSpPr>
              <a:spLocks noChangeShapeType="1"/>
            </p:cNvSpPr>
            <p:nvPr/>
          </p:nvSpPr>
          <p:spPr bwMode="auto">
            <a:xfrm>
              <a:off x="476"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8" name="Rectangle 53"/>
            <p:cNvSpPr>
              <a:spLocks noChangeArrowheads="1"/>
            </p:cNvSpPr>
            <p:nvPr/>
          </p:nvSpPr>
          <p:spPr bwMode="auto">
            <a:xfrm>
              <a:off x="476"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9" name="Line 54"/>
            <p:cNvSpPr>
              <a:spLocks noChangeShapeType="1"/>
            </p:cNvSpPr>
            <p:nvPr/>
          </p:nvSpPr>
          <p:spPr bwMode="auto">
            <a:xfrm>
              <a:off x="1122"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0" name="Rectangle 55"/>
            <p:cNvSpPr>
              <a:spLocks noChangeArrowheads="1"/>
            </p:cNvSpPr>
            <p:nvPr/>
          </p:nvSpPr>
          <p:spPr bwMode="auto">
            <a:xfrm>
              <a:off x="1122"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1" name="Line 56"/>
            <p:cNvSpPr>
              <a:spLocks noChangeShapeType="1"/>
            </p:cNvSpPr>
            <p:nvPr/>
          </p:nvSpPr>
          <p:spPr bwMode="auto">
            <a:xfrm>
              <a:off x="1767"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2" name="Rectangle 57"/>
            <p:cNvSpPr>
              <a:spLocks noChangeArrowheads="1"/>
            </p:cNvSpPr>
            <p:nvPr/>
          </p:nvSpPr>
          <p:spPr bwMode="auto">
            <a:xfrm>
              <a:off x="1767"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3" name="Line 58"/>
            <p:cNvSpPr>
              <a:spLocks noChangeShapeType="1"/>
            </p:cNvSpPr>
            <p:nvPr/>
          </p:nvSpPr>
          <p:spPr bwMode="auto">
            <a:xfrm>
              <a:off x="2413"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4" name="Rectangle 59"/>
            <p:cNvSpPr>
              <a:spLocks noChangeArrowheads="1"/>
            </p:cNvSpPr>
            <p:nvPr/>
          </p:nvSpPr>
          <p:spPr bwMode="auto">
            <a:xfrm>
              <a:off x="2413"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5" name="Line 60"/>
            <p:cNvSpPr>
              <a:spLocks noChangeShapeType="1"/>
            </p:cNvSpPr>
            <p:nvPr/>
          </p:nvSpPr>
          <p:spPr bwMode="auto">
            <a:xfrm>
              <a:off x="3058"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6" name="Rectangle 61"/>
            <p:cNvSpPr>
              <a:spLocks noChangeArrowheads="1"/>
            </p:cNvSpPr>
            <p:nvPr/>
          </p:nvSpPr>
          <p:spPr bwMode="auto">
            <a:xfrm>
              <a:off x="3058"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7" name="Line 62"/>
            <p:cNvSpPr>
              <a:spLocks noChangeShapeType="1"/>
            </p:cNvSpPr>
            <p:nvPr/>
          </p:nvSpPr>
          <p:spPr bwMode="auto">
            <a:xfrm>
              <a:off x="3704"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8" name="Rectangle 63"/>
            <p:cNvSpPr>
              <a:spLocks noChangeArrowheads="1"/>
            </p:cNvSpPr>
            <p:nvPr/>
          </p:nvSpPr>
          <p:spPr bwMode="auto">
            <a:xfrm>
              <a:off x="3704"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9" name="Line 64"/>
            <p:cNvSpPr>
              <a:spLocks noChangeShapeType="1"/>
            </p:cNvSpPr>
            <p:nvPr/>
          </p:nvSpPr>
          <p:spPr bwMode="auto">
            <a:xfrm>
              <a:off x="3714" y="243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0" name="Rectangle 65"/>
            <p:cNvSpPr>
              <a:spLocks noChangeArrowheads="1"/>
            </p:cNvSpPr>
            <p:nvPr/>
          </p:nvSpPr>
          <p:spPr bwMode="auto">
            <a:xfrm>
              <a:off x="3714" y="2432"/>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1" name="Line 66"/>
            <p:cNvSpPr>
              <a:spLocks noChangeShapeType="1"/>
            </p:cNvSpPr>
            <p:nvPr/>
          </p:nvSpPr>
          <p:spPr bwMode="auto">
            <a:xfrm>
              <a:off x="3714" y="263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2" name="Rectangle 67"/>
            <p:cNvSpPr>
              <a:spLocks noChangeArrowheads="1"/>
            </p:cNvSpPr>
            <p:nvPr/>
          </p:nvSpPr>
          <p:spPr bwMode="auto">
            <a:xfrm>
              <a:off x="3714" y="2634"/>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3" name="Line 68"/>
            <p:cNvSpPr>
              <a:spLocks noChangeShapeType="1"/>
            </p:cNvSpPr>
            <p:nvPr/>
          </p:nvSpPr>
          <p:spPr bwMode="auto">
            <a:xfrm>
              <a:off x="3714" y="28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4" name="Rectangle 69"/>
            <p:cNvSpPr>
              <a:spLocks noChangeArrowheads="1"/>
            </p:cNvSpPr>
            <p:nvPr/>
          </p:nvSpPr>
          <p:spPr bwMode="auto">
            <a:xfrm>
              <a:off x="3714" y="2836"/>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5" name="Line 70"/>
            <p:cNvSpPr>
              <a:spLocks noChangeShapeType="1"/>
            </p:cNvSpPr>
            <p:nvPr/>
          </p:nvSpPr>
          <p:spPr bwMode="auto">
            <a:xfrm>
              <a:off x="3714" y="30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6" name="Rectangle 71"/>
            <p:cNvSpPr>
              <a:spLocks noChangeArrowheads="1"/>
            </p:cNvSpPr>
            <p:nvPr/>
          </p:nvSpPr>
          <p:spPr bwMode="auto">
            <a:xfrm>
              <a:off x="3714" y="3039"/>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7" name="Line 72"/>
            <p:cNvSpPr>
              <a:spLocks noChangeShapeType="1"/>
            </p:cNvSpPr>
            <p:nvPr/>
          </p:nvSpPr>
          <p:spPr bwMode="auto">
            <a:xfrm>
              <a:off x="3714" y="32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8" name="Rectangle 73"/>
            <p:cNvSpPr>
              <a:spLocks noChangeArrowheads="1"/>
            </p:cNvSpPr>
            <p:nvPr/>
          </p:nvSpPr>
          <p:spPr bwMode="auto">
            <a:xfrm>
              <a:off x="3714" y="324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67679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Zpracování dokumentace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Povinné náležitosti dokumentace obsaženy v Pokynu MF D-334</a:t>
            </a:r>
          </a:p>
          <a:p>
            <a:r>
              <a:rPr lang="cs-CZ" dirty="0"/>
              <a:t>Popis skupiny a smluvních stran</a:t>
            </a:r>
          </a:p>
          <a:p>
            <a:r>
              <a:rPr lang="cs-CZ" dirty="0"/>
              <a:t>Ekonomická analýza</a:t>
            </a:r>
          </a:p>
          <a:p>
            <a:pPr lvl="2"/>
            <a:r>
              <a:rPr lang="cs-CZ" sz="1800" dirty="0"/>
              <a:t>Přesný popis předmětu transakce (charakteristika služeb)</a:t>
            </a:r>
          </a:p>
          <a:p>
            <a:pPr lvl="2"/>
            <a:r>
              <a:rPr lang="cs-CZ" sz="1800" dirty="0"/>
              <a:t>Analýza smluvních podmínek</a:t>
            </a:r>
          </a:p>
          <a:p>
            <a:pPr lvl="2"/>
            <a:r>
              <a:rPr lang="cs-CZ" sz="1800" dirty="0"/>
              <a:t>Funkční a riziková analýza</a:t>
            </a:r>
          </a:p>
          <a:p>
            <a:pPr lvl="2"/>
            <a:r>
              <a:rPr lang="cs-CZ" sz="1800" dirty="0"/>
              <a:t>Analýza trhu a strategie</a:t>
            </a:r>
          </a:p>
          <a:p>
            <a:r>
              <a:rPr lang="cs-CZ" dirty="0"/>
              <a:t>Popis a odůvodnění použité metody převodních cen</a:t>
            </a:r>
          </a:p>
          <a:p>
            <a:r>
              <a:rPr lang="cs-CZ" dirty="0"/>
              <a:t>Kalkulace převodních cen</a:t>
            </a:r>
          </a:p>
          <a:p>
            <a:r>
              <a:rPr lang="cs-CZ" dirty="0"/>
              <a:t>Srovnávací analýzy a jejich interpretace</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44</a:t>
            </a:fld>
            <a:endParaRPr lang="en-US" dirty="0"/>
          </a:p>
        </p:txBody>
      </p:sp>
    </p:spTree>
    <p:extLst>
      <p:ext uri="{BB962C8B-B14F-4D97-AF65-F5344CB8AC3E}">
        <p14:creationId xmlns:p14="http://schemas.microsoft.com/office/powerpoint/2010/main" val="355378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Když jsou převodní ceny „špatně“</a:t>
            </a:r>
            <a:endParaRPr lang="en-US" sz="4400" dirty="0">
              <a:latin typeface="+mn-lt"/>
            </a:endParaRPr>
          </a:p>
        </p:txBody>
      </p:sp>
    </p:spTree>
    <p:extLst>
      <p:ext uri="{BB962C8B-B14F-4D97-AF65-F5344CB8AC3E}">
        <p14:creationId xmlns:p14="http://schemas.microsoft.com/office/powerpoint/2010/main" val="68200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Podezřelé okolnosti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r>
              <a:rPr lang="cs-CZ" dirty="0"/>
              <a:t>Chybí smlouvy</a:t>
            </a:r>
          </a:p>
          <a:p>
            <a:r>
              <a:rPr lang="cs-CZ" dirty="0"/>
              <a:t>Podivné/neurčité popisky na fakturách</a:t>
            </a:r>
          </a:p>
          <a:p>
            <a:r>
              <a:rPr lang="cs-CZ" dirty="0"/>
              <a:t>Společnost vykazuje dlouhodobě ztráty </a:t>
            </a:r>
          </a:p>
          <a:p>
            <a:r>
              <a:rPr lang="cs-CZ" dirty="0"/>
              <a:t>Dobropisy / vrubopisy ke konci roku</a:t>
            </a:r>
          </a:p>
          <a:p>
            <a:r>
              <a:rPr lang="cs-CZ" dirty="0"/>
              <a:t>Management </a:t>
            </a:r>
            <a:r>
              <a:rPr lang="cs-CZ" dirty="0" err="1"/>
              <a:t>fee</a:t>
            </a:r>
            <a:r>
              <a:rPr lang="cs-CZ" dirty="0"/>
              <a:t> za služby, jejichž povahu společnost nedokáže vysvětlit</a:t>
            </a:r>
          </a:p>
          <a:p>
            <a:pPr marL="114300" lvl="2" indent="-342900">
              <a:buFont typeface="Wingdings" panose="05000000000000000000" pitchFamily="2" charset="2"/>
              <a:buChar char="§"/>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46</a:t>
            </a:fld>
            <a:endParaRPr lang="en-US" dirty="0"/>
          </a:p>
        </p:txBody>
      </p:sp>
    </p:spTree>
    <p:extLst>
      <p:ext uri="{BB962C8B-B14F-4D97-AF65-F5344CB8AC3E}">
        <p14:creationId xmlns:p14="http://schemas.microsoft.com/office/powerpoint/2010/main" val="2435176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Rizika převodních cen pro nadnárodní společnosti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92500" lnSpcReduction="20000"/>
          </a:bodyPr>
          <a:lstStyle/>
          <a:p>
            <a:pPr marL="342900" lvl="1" indent="-342900">
              <a:lnSpc>
                <a:spcPct val="120000"/>
              </a:lnSpc>
              <a:tabLst>
                <a:tab pos="358775" algn="l"/>
              </a:tabLst>
              <a:defRPr/>
            </a:pPr>
            <a:r>
              <a:rPr lang="cs-CZ" sz="2600" dirty="0"/>
              <a:t>Dvojí zdanění</a:t>
            </a:r>
          </a:p>
          <a:p>
            <a:pPr marL="342900" lvl="1" indent="-342900">
              <a:lnSpc>
                <a:spcPct val="120000"/>
              </a:lnSpc>
              <a:tabLst>
                <a:tab pos="358775" algn="l"/>
              </a:tabLst>
              <a:defRPr/>
            </a:pPr>
            <a:r>
              <a:rPr lang="cs-CZ" sz="2600" dirty="0"/>
              <a:t>Doměření daně</a:t>
            </a:r>
          </a:p>
          <a:p>
            <a:pPr marL="342900" lvl="1" indent="-342900">
              <a:lnSpc>
                <a:spcPct val="120000"/>
              </a:lnSpc>
              <a:tabLst>
                <a:tab pos="358775" algn="l"/>
              </a:tabLst>
              <a:defRPr/>
            </a:pPr>
            <a:r>
              <a:rPr lang="cs-CZ" sz="2600" dirty="0"/>
              <a:t>Penále</a:t>
            </a:r>
          </a:p>
          <a:p>
            <a:pPr marL="342900" lvl="1" indent="-342900">
              <a:lnSpc>
                <a:spcPct val="120000"/>
              </a:lnSpc>
              <a:tabLst>
                <a:tab pos="358775" algn="l"/>
              </a:tabLst>
              <a:defRPr/>
            </a:pPr>
            <a:r>
              <a:rPr lang="cs-CZ" sz="2600" dirty="0"/>
              <a:t>Srážková daň</a:t>
            </a:r>
          </a:p>
          <a:p>
            <a:pPr marL="342900" lvl="1" indent="-342900">
              <a:lnSpc>
                <a:spcPct val="120000"/>
              </a:lnSpc>
              <a:tabLst>
                <a:tab pos="358775" algn="l"/>
              </a:tabLst>
              <a:defRPr/>
            </a:pPr>
            <a:r>
              <a:rPr lang="cs-CZ" sz="2600" dirty="0"/>
              <a:t>DPH a celní poplatky</a:t>
            </a:r>
          </a:p>
          <a:p>
            <a:pPr marL="342900" lvl="1" indent="-342900">
              <a:lnSpc>
                <a:spcPct val="120000"/>
              </a:lnSpc>
              <a:tabLst>
                <a:tab pos="358775" algn="l"/>
              </a:tabLst>
              <a:defRPr/>
            </a:pPr>
            <a:r>
              <a:rPr lang="cs-CZ" sz="2600" dirty="0"/>
              <a:t>Trestný čin</a:t>
            </a:r>
          </a:p>
          <a:p>
            <a:pPr marL="342900" lvl="1" indent="-342900">
              <a:lnSpc>
                <a:spcPct val="120000"/>
              </a:lnSpc>
              <a:tabLst>
                <a:tab pos="358775" algn="l"/>
              </a:tabLst>
              <a:defRPr/>
            </a:pPr>
            <a:r>
              <a:rPr lang="cs-CZ" sz="2600" dirty="0"/>
              <a:t>Cenová regulace (distribuce energií, licence)</a:t>
            </a:r>
          </a:p>
          <a:p>
            <a:pPr marL="342900" lvl="1" indent="-342900">
              <a:lnSpc>
                <a:spcPct val="120000"/>
              </a:lnSpc>
              <a:tabLst>
                <a:tab pos="358775" algn="l"/>
              </a:tabLst>
              <a:defRPr/>
            </a:pPr>
            <a:r>
              <a:rPr lang="cs-CZ" sz="2600" dirty="0"/>
              <a:t>Další negativní dopady (např. ztráta investičních pobídek)</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47</a:t>
            </a:fld>
            <a:endParaRPr lang="en-US" dirty="0"/>
          </a:p>
        </p:txBody>
      </p:sp>
    </p:spTree>
    <p:extLst>
      <p:ext uri="{BB962C8B-B14F-4D97-AF65-F5344CB8AC3E}">
        <p14:creationId xmlns:p14="http://schemas.microsoft.com/office/powerpoint/2010/main" val="1015002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Metodika na identifikaci rizikových společností</a:t>
            </a:r>
          </a:p>
          <a:p>
            <a:pPr marL="800100" lvl="3" indent="-342900">
              <a:buFont typeface="Wingdings" pitchFamily="2" charset="2"/>
              <a:buChar char="§"/>
            </a:pPr>
            <a:r>
              <a:rPr lang="cs-CZ" dirty="0"/>
              <a:t>společnosti ve ztrátě, s kolísavými zisky</a:t>
            </a:r>
          </a:p>
          <a:p>
            <a:pPr marL="800100" lvl="3" indent="-342900">
              <a:buFont typeface="Wingdings" pitchFamily="2" charset="2"/>
              <a:buChar char="§"/>
            </a:pPr>
            <a:r>
              <a:rPr lang="cs-CZ" dirty="0"/>
              <a:t>společnosti obchodující s daňovými ráji</a:t>
            </a:r>
          </a:p>
          <a:p>
            <a:pPr marL="800100" lvl="3" indent="-342900">
              <a:buFont typeface="Wingdings" pitchFamily="2" charset="2"/>
              <a:buChar char="§"/>
            </a:pPr>
            <a:r>
              <a:rPr lang="cs-CZ" dirty="0"/>
              <a:t>vysoké management </a:t>
            </a:r>
            <a:r>
              <a:rPr lang="cs-CZ" dirty="0" err="1"/>
              <a:t>fees</a:t>
            </a:r>
            <a:r>
              <a:rPr lang="cs-CZ" dirty="0"/>
              <a:t>, servisní smlouvy obecně</a:t>
            </a:r>
          </a:p>
          <a:p>
            <a:pPr marL="800100" lvl="3" indent="-342900">
              <a:buFont typeface="Wingdings" pitchFamily="2" charset="2"/>
              <a:buChar char="§"/>
            </a:pPr>
            <a:r>
              <a:rPr lang="cs-CZ" dirty="0"/>
              <a:t>transakce se zapojením nehmotných aktiv</a:t>
            </a:r>
          </a:p>
          <a:p>
            <a:pPr marL="800100" lvl="3" indent="-342900">
              <a:buFont typeface="Wingdings" pitchFamily="2" charset="2"/>
              <a:buChar char="§"/>
            </a:pPr>
            <a:r>
              <a:rPr lang="cs-CZ" dirty="0"/>
              <a:t>restrukturalizace, financování</a:t>
            </a:r>
          </a:p>
          <a:p>
            <a:pPr marL="342900" lvl="2" indent="-342900">
              <a:buFont typeface="Wingdings" pitchFamily="2" charset="2"/>
              <a:buChar char="§"/>
            </a:pPr>
            <a:r>
              <a:rPr lang="cs-CZ" sz="2000" dirty="0"/>
              <a:t>Vznik Specializovaného finančního úřadu (SFÚ) od roku 2012 </a:t>
            </a:r>
          </a:p>
          <a:p>
            <a:pPr marL="342900" lvl="2" indent="-342900">
              <a:buFont typeface="Wingdings" pitchFamily="2" charset="2"/>
              <a:buChar char="§"/>
            </a:pPr>
            <a:r>
              <a:rPr lang="cs-CZ" sz="2000" dirty="0"/>
              <a:t>Velké množství daňových kontrol zaměřených pouze na převodní ceny</a:t>
            </a:r>
          </a:p>
          <a:p>
            <a:pPr marL="342900" lvl="2" indent="-342900">
              <a:buFont typeface="Wingdings" pitchFamily="2" charset="2"/>
              <a:buChar char="§"/>
            </a:pPr>
            <a:r>
              <a:rPr lang="cs-CZ" sz="2000" dirty="0"/>
              <a:t>Nová povinná příloha k přiznání k dani z příjmů právnických osob od 2014</a:t>
            </a:r>
          </a:p>
          <a:p>
            <a:pPr marL="342900" lvl="2" indent="-342900">
              <a:buFont typeface="Wingdings" pitchFamily="2" charset="2"/>
              <a:buChar char="§"/>
            </a:pPr>
            <a:r>
              <a:rPr lang="cs-CZ" sz="2000" dirty="0"/>
              <a:t>Country by country reporting</a:t>
            </a:r>
          </a:p>
          <a:p>
            <a:pPr marL="342900" lvl="2" indent="-342900">
              <a:buFont typeface="Wingdings" pitchFamily="2" charset="2"/>
              <a:buChar char="§"/>
            </a:pPr>
            <a:r>
              <a:rPr lang="cs-CZ" sz="2000" dirty="0"/>
              <a:t>Nastavení převodních cen vs. </a:t>
            </a:r>
            <a:r>
              <a:rPr lang="cs-CZ" sz="2000" dirty="0" err="1"/>
              <a:t>covid</a:t>
            </a:r>
            <a:endParaRPr lang="cs-CZ" sz="2000" dirty="0"/>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48</a:t>
            </a:fld>
            <a:endParaRPr lang="en-US" dirty="0"/>
          </a:p>
        </p:txBody>
      </p:sp>
    </p:spTree>
    <p:extLst>
      <p:ext uri="{BB962C8B-B14F-4D97-AF65-F5344CB8AC3E}">
        <p14:creationId xmlns:p14="http://schemas.microsoft.com/office/powerpoint/2010/main" val="201881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a:t>Děkuji za pozornost! </a:t>
            </a:r>
            <a:r>
              <a:rPr lang="cs-CZ" dirty="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r>
                        <a:rPr lang="cs-CZ" noProof="0" dirty="0"/>
                        <a:t>Jméno</a:t>
                      </a:r>
                      <a:endParaRPr lang="en-US" noProof="0" dirty="0"/>
                    </a:p>
                  </a:txBody>
                  <a:tcPr>
                    <a:solidFill>
                      <a:schemeClr val="bg1">
                        <a:lumMod val="65000"/>
                      </a:schemeClr>
                    </a:solidFill>
                  </a:tcPr>
                </a:tc>
                <a:tc>
                  <a:txBody>
                    <a:bodyPr/>
                    <a:lstStyle/>
                    <a:p>
                      <a:r>
                        <a:rPr lang="cs-CZ" noProof="0" dirty="0"/>
                        <a:t>Kontaktní údaje</a:t>
                      </a:r>
                      <a:endParaRPr lang="en-US" noProof="0" dirty="0"/>
                    </a:p>
                  </a:txBody>
                  <a:tcPr>
                    <a:solidFill>
                      <a:schemeClr val="bg1">
                        <a:lumMod val="65000"/>
                      </a:schemeClr>
                    </a:solidFill>
                  </a:tcPr>
                </a:tc>
                <a:extLst>
                  <a:ext uri="{0D108BD9-81ED-4DB2-BD59-A6C34878D82A}">
                    <a16:rowId xmlns:a16="http://schemas.microsoft.com/office/drawing/2014/main" val="10000"/>
                  </a:ext>
                </a:extLst>
              </a:tr>
              <a:tr h="714360">
                <a:tc>
                  <a:txBody>
                    <a:bodyPr/>
                    <a:lstStyle/>
                    <a:p>
                      <a:r>
                        <a:rPr lang="cs-CZ" noProof="0" dirty="0"/>
                        <a:t>Michal</a:t>
                      </a:r>
                      <a:r>
                        <a:rPr lang="cs-CZ" baseline="0" noProof="0" dirty="0"/>
                        <a:t> Fojt</a:t>
                      </a:r>
                      <a:endParaRPr lang="en-US" noProof="0" dirty="0"/>
                    </a:p>
                  </a:txBody>
                  <a:tcPr>
                    <a:solidFill>
                      <a:schemeClr val="bg1">
                        <a:lumMod val="85000"/>
                      </a:schemeClr>
                    </a:solidFill>
                  </a:tcPr>
                </a:tc>
                <a:tc>
                  <a:txBody>
                    <a:bodyPr/>
                    <a:lstStyle/>
                    <a:p>
                      <a:r>
                        <a:rPr lang="cs-CZ" noProof="0" dirty="0"/>
                        <a:t>Tel</a:t>
                      </a:r>
                      <a:r>
                        <a:rPr lang="en-US" noProof="0" dirty="0"/>
                        <a:t>: +</a:t>
                      </a:r>
                      <a:r>
                        <a:rPr lang="cs-CZ" noProof="0" dirty="0"/>
                        <a:t> </a:t>
                      </a:r>
                      <a:r>
                        <a:rPr lang="en-US" noProof="0" dirty="0"/>
                        <a:t>420 </a:t>
                      </a:r>
                      <a:r>
                        <a:rPr lang="cs-CZ" noProof="0" dirty="0"/>
                        <a:t>734</a:t>
                      </a:r>
                      <a:r>
                        <a:rPr lang="en-US" noProof="0" dirty="0"/>
                        <a:t> </a:t>
                      </a:r>
                      <a:r>
                        <a:rPr lang="cs-CZ" noProof="0" dirty="0"/>
                        <a:t>860</a:t>
                      </a:r>
                      <a:r>
                        <a:rPr lang="en-US" noProof="0" dirty="0"/>
                        <a:t> </a:t>
                      </a:r>
                      <a:r>
                        <a:rPr lang="cs-CZ" noProof="0" dirty="0"/>
                        <a:t>836</a:t>
                      </a:r>
                      <a:br>
                        <a:rPr lang="en-US" noProof="0" dirty="0"/>
                      </a:br>
                      <a:r>
                        <a:rPr lang="cs-CZ" sz="1800" kern="1200" noProof="0" dirty="0">
                          <a:solidFill>
                            <a:schemeClr val="dk1"/>
                          </a:solidFill>
                          <a:latin typeface="+mn-lt"/>
                          <a:ea typeface="+mn-ea"/>
                          <a:cs typeface="+mn-cs"/>
                        </a:rPr>
                        <a:t>Email</a:t>
                      </a:r>
                      <a:r>
                        <a:rPr lang="en-US" sz="1800" kern="1200" noProof="0" dirty="0">
                          <a:solidFill>
                            <a:schemeClr val="dk1"/>
                          </a:solidFill>
                          <a:latin typeface="+mn-lt"/>
                          <a:ea typeface="+mn-ea"/>
                          <a:cs typeface="+mn-cs"/>
                        </a:rPr>
                        <a:t>:</a:t>
                      </a:r>
                      <a:r>
                        <a:rPr lang="cs-CZ" sz="1800" kern="1200" noProof="0" dirty="0">
                          <a:solidFill>
                            <a:schemeClr val="dk1"/>
                          </a:solidFill>
                          <a:latin typeface="+mn-lt"/>
                          <a:ea typeface="+mn-ea"/>
                          <a:cs typeface="+mn-cs"/>
                        </a:rPr>
                        <a:t> </a:t>
                      </a:r>
                      <a:r>
                        <a:rPr lang="cs-CZ" sz="1800" kern="1200" noProof="0" dirty="0" err="1">
                          <a:solidFill>
                            <a:schemeClr val="dk1"/>
                          </a:solidFill>
                          <a:latin typeface="+mn-lt"/>
                          <a:ea typeface="+mn-ea"/>
                          <a:cs typeface="+mn-cs"/>
                        </a:rPr>
                        <a:t>mfojt</a:t>
                      </a:r>
                      <a:r>
                        <a:rPr lang="en-US" sz="1800" kern="1200" noProof="0" dirty="0">
                          <a:solidFill>
                            <a:schemeClr val="dk1"/>
                          </a:solidFill>
                          <a:latin typeface="+mn-lt"/>
                          <a:ea typeface="+mn-ea"/>
                          <a:cs typeface="+mn-cs"/>
                        </a:rPr>
                        <a:t>@taxadvisors.cz </a:t>
                      </a:r>
                    </a:p>
                  </a:txBody>
                  <a:tcPr>
                    <a:solidFill>
                      <a:schemeClr val="bg1">
                        <a:lumMod val="85000"/>
                      </a:schemeClr>
                    </a:solidFill>
                  </a:tcPr>
                </a:tc>
                <a:extLst>
                  <a:ext uri="{0D108BD9-81ED-4DB2-BD59-A6C34878D82A}">
                    <a16:rowId xmlns:a16="http://schemas.microsoft.com/office/drawing/2014/main" val="10001"/>
                  </a:ext>
                </a:extLst>
              </a:tr>
              <a:tr h="720080">
                <a:tc gridSpan="2">
                  <a:txBody>
                    <a:bodyPr/>
                    <a:lstStyle/>
                    <a:p>
                      <a:pPr algn="ctr"/>
                      <a:r>
                        <a:rPr lang="cs-CZ" noProof="0" dirty="0"/>
                        <a:t>Czech Tax </a:t>
                      </a:r>
                      <a:r>
                        <a:rPr lang="cs-CZ" noProof="0" dirty="0" err="1"/>
                        <a:t>Advisors</a:t>
                      </a:r>
                      <a:r>
                        <a:rPr lang="cs-CZ" noProof="0" dirty="0"/>
                        <a:t> s.r.o.</a:t>
                      </a:r>
                    </a:p>
                    <a:p>
                      <a:pPr algn="ctr"/>
                      <a:r>
                        <a:rPr lang="cs-CZ" noProof="0" dirty="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497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881743"/>
            <a:ext cx="1963939" cy="213722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285578" y="1326244"/>
            <a:ext cx="1382059" cy="1384995"/>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Starbucks</a:t>
            </a:r>
            <a:r>
              <a:rPr lang="en-US" sz="1200" b="1" dirty="0">
                <a:solidFill>
                  <a:schemeClr val="tx2">
                    <a:lumMod val="75000"/>
                  </a:schemeClr>
                </a:solidFill>
                <a:latin typeface="Georgia" pitchFamily="18" charset="0"/>
              </a:rPr>
              <a:t> paid just £8.6M in UK tax over 14 years.” BBC News, October 16, 2012</a:t>
            </a:r>
            <a:endParaRPr lang="en-US" sz="1200" dirty="0">
              <a:solidFill>
                <a:schemeClr val="tx2">
                  <a:lumMod val="75000"/>
                </a:schemeClr>
              </a:solidFill>
              <a:latin typeface="Georgia" pitchFamily="18" charset="0"/>
            </a:endParaRPr>
          </a:p>
        </p:txBody>
      </p:sp>
      <p:pic>
        <p:nvPicPr>
          <p:cNvPr id="7"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529942" y="757640"/>
            <a:ext cx="3806713" cy="2616932"/>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p:cNvSpPr txBox="1"/>
          <p:nvPr/>
        </p:nvSpPr>
        <p:spPr>
          <a:xfrm>
            <a:off x="5805938" y="1129731"/>
            <a:ext cx="3033262" cy="195438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“From now on I’ll be putting away my Kindle and feeding my caffeine addiction somewhere other than Starbucks. We know that </a:t>
            </a:r>
            <a:r>
              <a:rPr lang="en-US" sz="1100" b="1" dirty="0">
                <a:solidFill>
                  <a:srgbClr val="FF0000"/>
                </a:solidFill>
                <a:latin typeface="Georgia" pitchFamily="18" charset="0"/>
              </a:rPr>
              <a:t>Amazon, Google </a:t>
            </a:r>
            <a:r>
              <a:rPr lang="en-US" sz="1100" b="1" dirty="0">
                <a:solidFill>
                  <a:schemeClr val="tx2">
                    <a:lumMod val="75000"/>
                  </a:schemeClr>
                </a:solidFill>
                <a:latin typeface="Georgia" pitchFamily="18" charset="0"/>
              </a:rPr>
              <a:t>and </a:t>
            </a:r>
            <a:r>
              <a:rPr lang="en-US" sz="1100" b="1" dirty="0">
                <a:solidFill>
                  <a:srgbClr val="FF0000"/>
                </a:solidFill>
                <a:latin typeface="Georgia" pitchFamily="18" charset="0"/>
              </a:rPr>
              <a:t>Starbucks</a:t>
            </a:r>
            <a:r>
              <a:rPr lang="en-US" sz="1100" b="1" dirty="0">
                <a:solidFill>
                  <a:schemeClr val="tx2">
                    <a:lumMod val="75000"/>
                  </a:schemeClr>
                </a:solidFill>
                <a:latin typeface="Georgia" pitchFamily="18" charset="0"/>
              </a:rPr>
              <a:t> are raking in profits from their economic activity in Britain but using a range of devices to avoid paying their fair share of corporation tax.”  UK Observer, November 18, 2012</a:t>
            </a:r>
          </a:p>
          <a:p>
            <a:endParaRPr lang="en-US" sz="1100" b="1" dirty="0">
              <a:solidFill>
                <a:schemeClr val="tx2">
                  <a:lumMod val="75000"/>
                </a:schemeClr>
              </a:solidFill>
              <a:latin typeface="Georgia" pitchFamily="18" charset="0"/>
            </a:endParaRP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997215" y="1966336"/>
            <a:ext cx="3590785"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extBox 10"/>
          <p:cNvSpPr txBox="1"/>
          <p:nvPr/>
        </p:nvSpPr>
        <p:spPr>
          <a:xfrm>
            <a:off x="2409371" y="2312370"/>
            <a:ext cx="2819856" cy="1107996"/>
          </a:xfrm>
          <a:prstGeom prst="rect">
            <a:avLst/>
          </a:prstGeom>
          <a:noFill/>
        </p:spPr>
        <p:txBody>
          <a:bodyPr wrap="square" rtlCol="0">
            <a:spAutoFit/>
          </a:bodyPr>
          <a:lstStyle/>
          <a:p>
            <a:r>
              <a:rPr lang="en-US" sz="1100" b="1" dirty="0">
                <a:solidFill>
                  <a:srgbClr val="007C92"/>
                </a:solidFill>
                <a:latin typeface="Georgia" pitchFamily="18" charset="0"/>
              </a:rPr>
              <a:t>“[</a:t>
            </a:r>
            <a:r>
              <a:rPr lang="en-US" sz="1100" b="1" dirty="0">
                <a:solidFill>
                  <a:srgbClr val="FF0000"/>
                </a:solidFill>
                <a:latin typeface="Georgia" pitchFamily="18" charset="0"/>
              </a:rPr>
              <a:t>Google’s</a:t>
            </a:r>
            <a:r>
              <a:rPr lang="en-US" sz="1100" b="1" dirty="0">
                <a:solidFill>
                  <a:srgbClr val="007C92"/>
                </a:solidFill>
                <a:latin typeface="Georgia" pitchFamily="18" charset="0"/>
              </a:rPr>
              <a:t>] highly contrived tax arrangement has no purpose other than to enable the company to avoid UK corporation tax.“  Margaret Hodge, Chair of UK PAC, June 12, 2013</a:t>
            </a:r>
            <a:r>
              <a:rPr lang="en-US" sz="1100" b="1" dirty="0">
                <a:solidFill>
                  <a:srgbClr val="FF0000"/>
                </a:solidFill>
                <a:latin typeface="Georgia" pitchFamily="18" charset="0"/>
              </a:rPr>
              <a:t> </a:t>
            </a:r>
            <a:endParaRPr lang="en-US" sz="1100" b="1" dirty="0">
              <a:solidFill>
                <a:schemeClr val="tx2">
                  <a:lumMod val="75000"/>
                </a:schemeClr>
              </a:solidFill>
              <a:latin typeface="Georgia" pitchFamily="18" charset="0"/>
            </a:endParaRPr>
          </a:p>
        </p:txBody>
      </p:sp>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00331" y="3438451"/>
            <a:ext cx="3889117"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p:cNvSpPr txBox="1"/>
          <p:nvPr/>
        </p:nvSpPr>
        <p:spPr>
          <a:xfrm>
            <a:off x="391951" y="3641651"/>
            <a:ext cx="3054137" cy="769441"/>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Apple </a:t>
            </a:r>
            <a:r>
              <a:rPr lang="en-US" sz="1100" b="1" dirty="0">
                <a:solidFill>
                  <a:schemeClr val="tx2">
                    <a:lumMod val="75000"/>
                  </a:schemeClr>
                </a:solidFill>
                <a:latin typeface="Georgia" pitchFamily="18" charset="0"/>
              </a:rPr>
              <a:t>pays just 2% UK tax as </a:t>
            </a:r>
            <a:r>
              <a:rPr lang="en-US" sz="1100" b="1" dirty="0">
                <a:solidFill>
                  <a:srgbClr val="FF0000"/>
                </a:solidFill>
                <a:latin typeface="Georgia" pitchFamily="18" charset="0"/>
              </a:rPr>
              <a:t>Amazon</a:t>
            </a:r>
            <a:r>
              <a:rPr lang="en-US" sz="1100" b="1" dirty="0">
                <a:solidFill>
                  <a:schemeClr val="tx2">
                    <a:lumMod val="75000"/>
                  </a:schemeClr>
                </a:solidFill>
                <a:latin typeface="Georgia" pitchFamily="18" charset="0"/>
              </a:rPr>
              <a:t> and </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face questioning.”  International Business Times, November 5, 2012.</a:t>
            </a:r>
            <a:endParaRPr lang="en-US" sz="1100" dirty="0">
              <a:solidFill>
                <a:schemeClr val="tx2">
                  <a:lumMod val="75000"/>
                </a:schemeClr>
              </a:solidFill>
              <a:latin typeface="Georgia" pitchFamily="18" charset="0"/>
            </a:endParaRPr>
          </a:p>
        </p:txBody>
      </p:sp>
      <p:pic>
        <p:nvPicPr>
          <p:cNvPr id="12"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gray">
          <a:xfrm>
            <a:off x="3923032" y="3349084"/>
            <a:ext cx="1970265" cy="16528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TextBox 14"/>
          <p:cNvSpPr txBox="1"/>
          <p:nvPr/>
        </p:nvSpPr>
        <p:spPr>
          <a:xfrm>
            <a:off x="4146925" y="3581314"/>
            <a:ext cx="1453243" cy="1200329"/>
          </a:xfrm>
          <a:prstGeom prst="rect">
            <a:avLst/>
          </a:prstGeom>
          <a:noFill/>
        </p:spPr>
        <p:txBody>
          <a:bodyPr wrap="square" rtlCol="0">
            <a:spAutoFit/>
          </a:bodyPr>
          <a:lstStyle/>
          <a:p>
            <a:r>
              <a:rPr lang="en-US" sz="1200" b="1" dirty="0">
                <a:solidFill>
                  <a:schemeClr val="tx2">
                    <a:lumMod val="75000"/>
                  </a:schemeClr>
                </a:solidFill>
                <a:latin typeface="Georgia" pitchFamily="18" charset="0"/>
              </a:rPr>
              <a:t>“</a:t>
            </a:r>
            <a:r>
              <a:rPr lang="en-US" sz="1200" b="1" dirty="0">
                <a:solidFill>
                  <a:srgbClr val="FF0000"/>
                </a:solidFill>
                <a:latin typeface="Georgia" pitchFamily="18" charset="0"/>
              </a:rPr>
              <a:t>Google</a:t>
            </a:r>
            <a:r>
              <a:rPr lang="en-US" sz="1200" b="1" dirty="0">
                <a:solidFill>
                  <a:schemeClr val="tx2">
                    <a:lumMod val="75000"/>
                  </a:schemeClr>
                </a:solidFill>
                <a:latin typeface="Georgia" pitchFamily="18" charset="0"/>
              </a:rPr>
              <a:t> caught in crossfire over French tax planning.” Le Figaro, October 19, 2012</a:t>
            </a:r>
            <a:endParaRPr lang="en-US" sz="1200" dirty="0">
              <a:solidFill>
                <a:schemeClr val="tx2">
                  <a:lumMod val="75000"/>
                </a:schemeClr>
              </a:solidFill>
              <a:latin typeface="Georgia" pitchFamily="18" charset="0"/>
            </a:endParaRPr>
          </a:p>
        </p:txBody>
      </p:sp>
      <p:pic>
        <p:nvPicPr>
          <p:cNvPr id="16" name="Picture 1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8849" y="4605954"/>
            <a:ext cx="3740853" cy="18759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extBox 16"/>
          <p:cNvSpPr txBox="1"/>
          <p:nvPr/>
        </p:nvSpPr>
        <p:spPr>
          <a:xfrm>
            <a:off x="457195" y="4708701"/>
            <a:ext cx="3039394" cy="1384995"/>
          </a:xfrm>
          <a:prstGeom prst="rect">
            <a:avLst/>
          </a:prstGeom>
          <a:noFill/>
        </p:spPr>
        <p:txBody>
          <a:bodyPr wrap="square" rtlCol="0">
            <a:spAutoFit/>
          </a:bodyPr>
          <a:lstStyle/>
          <a:p>
            <a:r>
              <a:rPr lang="en-US" sz="1050" b="1" dirty="0">
                <a:solidFill>
                  <a:schemeClr val="tx2">
                    <a:lumMod val="75000"/>
                  </a:schemeClr>
                </a:solidFill>
                <a:latin typeface="Georgia" pitchFamily="18" charset="0"/>
              </a:rPr>
              <a:t>“International retailers evade tax via the Netherlands Companies that have lowered UK tax by holding trademarks in the Netherlands include not only </a:t>
            </a:r>
            <a:r>
              <a:rPr lang="en-US" sz="1050" b="1" dirty="0">
                <a:solidFill>
                  <a:srgbClr val="FF0000"/>
                </a:solidFill>
                <a:latin typeface="Georgia" pitchFamily="18" charset="0"/>
              </a:rPr>
              <a:t>Starbucks</a:t>
            </a:r>
            <a:r>
              <a:rPr lang="en-US" sz="1050" b="1" dirty="0">
                <a:solidFill>
                  <a:schemeClr val="tx2">
                    <a:lumMod val="75000"/>
                  </a:schemeClr>
                </a:solidFill>
                <a:latin typeface="Georgia" pitchFamily="18" charset="0"/>
              </a:rPr>
              <a:t> and </a:t>
            </a:r>
            <a:r>
              <a:rPr lang="en-US" sz="1050" b="1" dirty="0">
                <a:solidFill>
                  <a:srgbClr val="FF0000"/>
                </a:solidFill>
                <a:latin typeface="Georgia" pitchFamily="18" charset="0"/>
              </a:rPr>
              <a:t>IKEA</a:t>
            </a:r>
            <a:r>
              <a:rPr lang="en-US" sz="1050" b="1" dirty="0">
                <a:solidFill>
                  <a:schemeClr val="tx2">
                    <a:lumMod val="75000"/>
                  </a:schemeClr>
                </a:solidFill>
                <a:latin typeface="Georgia" pitchFamily="18" charset="0"/>
              </a:rPr>
              <a:t> but also </a:t>
            </a:r>
            <a:r>
              <a:rPr lang="en-US" sz="1050" b="1" dirty="0">
                <a:solidFill>
                  <a:srgbClr val="FF0000"/>
                </a:solidFill>
                <a:latin typeface="Georgia" pitchFamily="18" charset="0"/>
              </a:rPr>
              <a:t>SABMiller, Nike, Bacardi-Martini, Zara, Speedo en Volkswagen</a:t>
            </a:r>
            <a:r>
              <a:rPr lang="en-US" sz="1050" b="1" dirty="0">
                <a:solidFill>
                  <a:schemeClr val="tx2">
                    <a:lumMod val="75000"/>
                  </a:schemeClr>
                </a:solidFill>
                <a:latin typeface="Georgia" pitchFamily="18" charset="0"/>
              </a:rPr>
              <a:t>. Het Financieele Dagblad, 15 November 2012</a:t>
            </a:r>
          </a:p>
        </p:txBody>
      </p:sp>
      <p:pic>
        <p:nvPicPr>
          <p:cNvPr id="18" name="Picture 17"/>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6177517" y="5161856"/>
            <a:ext cx="2715036" cy="11643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TextBox 18"/>
          <p:cNvSpPr txBox="1"/>
          <p:nvPr/>
        </p:nvSpPr>
        <p:spPr>
          <a:xfrm>
            <a:off x="6390177" y="5273285"/>
            <a:ext cx="2253106" cy="938719"/>
          </a:xfrm>
          <a:prstGeom prst="rect">
            <a:avLst/>
          </a:prstGeom>
          <a:noFill/>
        </p:spPr>
        <p:txBody>
          <a:bodyPr wrap="square" rtlCol="0">
            <a:spAutoFit/>
          </a:bodyPr>
          <a:lstStyle/>
          <a:p>
            <a:r>
              <a:rPr lang="en-US" sz="1100" b="1" dirty="0">
                <a:solidFill>
                  <a:schemeClr val="tx2">
                    <a:lumMod val="75000"/>
                  </a:schemeClr>
                </a:solidFill>
                <a:latin typeface="Georgia" pitchFamily="18" charset="0"/>
              </a:rPr>
              <a:t>“</a:t>
            </a:r>
            <a:r>
              <a:rPr lang="en-US" sz="1100" b="1" dirty="0">
                <a:solidFill>
                  <a:srgbClr val="FF0000"/>
                </a:solidFill>
                <a:latin typeface="Georgia" pitchFamily="18" charset="0"/>
              </a:rPr>
              <a:t>Google</a:t>
            </a:r>
            <a:r>
              <a:rPr lang="en-US" sz="1100" b="1" dirty="0">
                <a:solidFill>
                  <a:schemeClr val="tx2">
                    <a:lumMod val="75000"/>
                  </a:schemeClr>
                </a:solidFill>
                <a:latin typeface="Georgia" pitchFamily="18" charset="0"/>
              </a:rPr>
              <a:t> insists its Irish headquarters are more than just a ‘post box’”.</a:t>
            </a:r>
          </a:p>
          <a:p>
            <a:r>
              <a:rPr lang="en-US" sz="1100" b="1" dirty="0">
                <a:solidFill>
                  <a:schemeClr val="tx2">
                    <a:lumMod val="75000"/>
                  </a:schemeClr>
                </a:solidFill>
                <a:latin typeface="Georgia" pitchFamily="18" charset="0"/>
              </a:rPr>
              <a:t>Le Figaro , November 6, 2012.</a:t>
            </a:r>
            <a:endParaRPr lang="en-US" sz="1100" dirty="0">
              <a:solidFill>
                <a:schemeClr val="tx2">
                  <a:lumMod val="75000"/>
                </a:schemeClr>
              </a:solidFill>
              <a:latin typeface="Georgia" pitchFamily="18" charset="0"/>
            </a:endParaRPr>
          </a:p>
        </p:txBody>
      </p:sp>
      <p:pic>
        <p:nvPicPr>
          <p:cNvPr id="21" name="Content Placeholder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5921836" y="3137864"/>
            <a:ext cx="3269684" cy="2018259"/>
          </a:xfrm>
          <a:prstGeom prst="rect">
            <a:avLst/>
          </a:prstGeom>
          <a:no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2" name="TextBox 21"/>
          <p:cNvSpPr txBox="1"/>
          <p:nvPr/>
        </p:nvSpPr>
        <p:spPr>
          <a:xfrm>
            <a:off x="6015194" y="3385125"/>
            <a:ext cx="2958686" cy="1754326"/>
          </a:xfrm>
          <a:prstGeom prst="rect">
            <a:avLst/>
          </a:prstGeom>
          <a:noFill/>
        </p:spPr>
        <p:txBody>
          <a:bodyPr wrap="square" rtlCol="0">
            <a:spAutoFit/>
          </a:bodyPr>
          <a:lstStyle/>
          <a:p>
            <a:r>
              <a:rPr lang="en-US" sz="1200" b="1" dirty="0">
                <a:solidFill>
                  <a:schemeClr val="tx2">
                    <a:lumMod val="75000"/>
                  </a:schemeClr>
                </a:solidFill>
                <a:latin typeface="Georgia" pitchFamily="18" charset="0"/>
              </a:rPr>
              <a:t>“Dolce and Gabanna to face trial over tax evasion Milan prosecutors allege the fashion had sold their </a:t>
            </a:r>
            <a:r>
              <a:rPr lang="en-US" sz="1200" b="1" dirty="0">
                <a:solidFill>
                  <a:srgbClr val="FF0000"/>
                </a:solidFill>
                <a:latin typeface="Georgia" pitchFamily="18" charset="0"/>
              </a:rPr>
              <a:t>D&amp;G</a:t>
            </a:r>
            <a:r>
              <a:rPr lang="en-US" sz="1200" b="1" dirty="0">
                <a:solidFill>
                  <a:schemeClr val="tx2">
                    <a:lumMod val="75000"/>
                  </a:schemeClr>
                </a:solidFill>
                <a:latin typeface="Georgia" pitchFamily="18" charset="0"/>
              </a:rPr>
              <a:t> and </a:t>
            </a:r>
            <a:r>
              <a:rPr lang="en-US" sz="1200" b="1" dirty="0">
                <a:solidFill>
                  <a:srgbClr val="FF0000"/>
                </a:solidFill>
                <a:latin typeface="Georgia" pitchFamily="18" charset="0"/>
              </a:rPr>
              <a:t>Dolce &amp; Gabbana </a:t>
            </a:r>
            <a:r>
              <a:rPr lang="en-US" sz="1200" b="1" dirty="0">
                <a:solidFill>
                  <a:schemeClr val="tx2">
                    <a:lumMod val="75000"/>
                  </a:schemeClr>
                </a:solidFill>
                <a:latin typeface="Georgia" pitchFamily="18" charset="0"/>
              </a:rPr>
              <a:t>brands to a holding company they set up in Luxembourg in 2004 in order to avoid paying high taxes in Italy.”</a:t>
            </a:r>
          </a:p>
          <a:p>
            <a:r>
              <a:rPr lang="en-US" sz="1200" b="1" dirty="0">
                <a:solidFill>
                  <a:schemeClr val="tx2">
                    <a:lumMod val="75000"/>
                  </a:schemeClr>
                </a:solidFill>
                <a:latin typeface="Georgia" pitchFamily="18" charset="0"/>
              </a:rPr>
              <a:t>The Telegraph, June 11, 2012</a:t>
            </a:r>
          </a:p>
          <a:p>
            <a:endParaRPr lang="en-US" sz="1200" b="1" dirty="0">
              <a:solidFill>
                <a:schemeClr val="tx2">
                  <a:lumMod val="75000"/>
                </a:schemeClr>
              </a:solidFill>
              <a:latin typeface="Georgia" pitchFamily="18" charset="0"/>
            </a:endParaRPr>
          </a:p>
        </p:txBody>
      </p:sp>
      <p:pic>
        <p:nvPicPr>
          <p:cNvPr id="23" name="Picture 22"/>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1701207" y="829340"/>
            <a:ext cx="4338085" cy="1287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p:cNvSpPr txBox="1"/>
          <p:nvPr/>
        </p:nvSpPr>
        <p:spPr>
          <a:xfrm>
            <a:off x="1924728" y="873045"/>
            <a:ext cx="3710529" cy="1107996"/>
          </a:xfrm>
          <a:prstGeom prst="rect">
            <a:avLst/>
          </a:prstGeom>
          <a:noFill/>
        </p:spPr>
        <p:txBody>
          <a:bodyPr wrap="square" rtlCol="0">
            <a:spAutoFit/>
          </a:bodyPr>
          <a:lstStyle/>
          <a:p>
            <a:r>
              <a:rPr lang="en-US" sz="1100" b="1" dirty="0">
                <a:solidFill>
                  <a:srgbClr val="007C92"/>
                </a:solidFill>
                <a:latin typeface="Georgia" pitchFamily="18" charset="0"/>
              </a:rPr>
              <a:t>“There is a technical term economists like to use for behavior like this.  Unbelievable chutzpah.”  Edward Kleinbard,  former Chief of Staff of the Congressional Joint Committee on Taxation , on </a:t>
            </a:r>
            <a:r>
              <a:rPr lang="en-US" sz="1100" b="1" dirty="0">
                <a:solidFill>
                  <a:srgbClr val="FF0000"/>
                </a:solidFill>
                <a:latin typeface="Georgia" pitchFamily="18" charset="0"/>
              </a:rPr>
              <a:t>Apple’s</a:t>
            </a:r>
            <a:r>
              <a:rPr lang="en-US" sz="1100" b="1" dirty="0">
                <a:solidFill>
                  <a:srgbClr val="007C92"/>
                </a:solidFill>
                <a:latin typeface="Georgia" pitchFamily="18" charset="0"/>
              </a:rPr>
              <a:t> efforts to avoid paying taxes. “ New York Times, May 21, 2013.</a:t>
            </a:r>
          </a:p>
        </p:txBody>
      </p:sp>
      <p:pic>
        <p:nvPicPr>
          <p:cNvPr id="26" name="Picture 2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498111" y="4893833"/>
            <a:ext cx="2870791" cy="16310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8" name="Rectangle 27"/>
          <p:cNvSpPr/>
          <p:nvPr/>
        </p:nvSpPr>
        <p:spPr>
          <a:xfrm>
            <a:off x="3795823" y="5093847"/>
            <a:ext cx="2105247" cy="1200329"/>
          </a:xfrm>
          <a:prstGeom prst="rect">
            <a:avLst/>
          </a:prstGeom>
        </p:spPr>
        <p:txBody>
          <a:bodyPr wrap="square">
            <a:spAutoFit/>
          </a:bodyPr>
          <a:lstStyle/>
          <a:p>
            <a:r>
              <a:rPr lang="en-US" sz="1200" b="1" dirty="0">
                <a:solidFill>
                  <a:schemeClr val="tx2">
                    <a:lumMod val="75000"/>
                  </a:schemeClr>
                </a:solidFill>
                <a:latin typeface="Georgia" pitchFamily="18" charset="0"/>
              </a:rPr>
              <a:t>“Rampant corporate tax avoidance may not be illegal, but that doesn’t make it right or fair.”  NY Times Editorial, May 25, 2013</a:t>
            </a:r>
          </a:p>
        </p:txBody>
      </p:sp>
    </p:spTree>
    <p:extLst>
      <p:ext uri="{BB962C8B-B14F-4D97-AF65-F5344CB8AC3E}">
        <p14:creationId xmlns:p14="http://schemas.microsoft.com/office/powerpoint/2010/main" val="30743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„ceny uplatňované u transakcí uskutečňovaných mezi dvěma daňovými subjekty ekonomicky nebo personálně spojenými“. </a:t>
            </a:r>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příjmů, jak jsou uváděny v našich daňových zákonech.</a:t>
            </a:r>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386886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 § 23 odst. 7, § 25 odst. 1 písm. w), § 38nc, § 38nd a další</a:t>
            </a:r>
          </a:p>
          <a:p>
            <a:pPr marL="342900" lvl="2" indent="-342900">
              <a:lnSpc>
                <a:spcPct val="120000"/>
              </a:lnSpc>
              <a:buFont typeface="Wingdings" pitchFamily="2" charset="2"/>
              <a:buChar char="§"/>
              <a:defRPr/>
            </a:pPr>
            <a:r>
              <a:rPr lang="cs-CZ" sz="2000" dirty="0"/>
              <a:t>Směrnice OECD o převodních cenách pro nadnárodní podniky a daňové správy</a:t>
            </a:r>
          </a:p>
          <a:p>
            <a:pPr marL="342900" lvl="2" indent="-342900">
              <a:lnSpc>
                <a:spcPct val="120000"/>
              </a:lnSpc>
              <a:buFont typeface="Wingdings" pitchFamily="2" charset="2"/>
              <a:buChar char="§"/>
              <a:defRPr/>
            </a:pPr>
            <a:r>
              <a:rPr lang="cs-CZ" sz="2000" dirty="0"/>
              <a:t>Smlouvy o zamezení dvojího zdanění příjmů a majetku - čl. 9, 10, 11, 12, 25</a:t>
            </a:r>
          </a:p>
          <a:p>
            <a:pPr marL="342900" lvl="2" indent="-342900">
              <a:lnSpc>
                <a:spcPct val="120000"/>
              </a:lnSpc>
              <a:buFont typeface="Wingdings" pitchFamily="2" charset="2"/>
              <a:buChar char="§"/>
              <a:defRPr/>
            </a:pPr>
            <a:r>
              <a:rPr lang="cs-CZ" sz="2000" dirty="0"/>
              <a:t>Zpráva OECD o přiřazení zisku stálým provozovnám</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dirty="0"/>
              <a:t>BEPS – Base </a:t>
            </a:r>
            <a:r>
              <a:rPr lang="cs-CZ" sz="2000" dirty="0" err="1"/>
              <a:t>Erosion</a:t>
            </a:r>
            <a:r>
              <a:rPr lang="cs-CZ" sz="2000" dirty="0"/>
              <a:t> and Profit </a:t>
            </a:r>
            <a:r>
              <a:rPr lang="cs-CZ" sz="2000" dirty="0" err="1"/>
              <a:t>Shifting</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metodické pokyny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000" b="1" dirty="0"/>
              <a:t>Pokyn GFŘ D-34 </a:t>
            </a:r>
            <a:r>
              <a:rPr lang="cs-CZ" sz="2000" dirty="0"/>
              <a:t>– Sdělení k uplatňování mezinárodních standardů při zdaňování transakcí mezi sdruženými podniky – převodní ceny</a:t>
            </a:r>
          </a:p>
          <a:p>
            <a:pPr marL="0" lvl="2">
              <a:defRPr/>
            </a:pPr>
            <a:r>
              <a:rPr lang="cs-CZ" sz="2000" b="1" dirty="0"/>
              <a:t>Pokyn GFŘ D-32 </a:t>
            </a:r>
            <a:r>
              <a:rPr lang="cs-CZ" sz="2000" dirty="0"/>
              <a:t>– Sdělení Generálního finančního ředitelství k závaznému posouzení způsobu, jakým byla vytvořena cena sjednávaná mezi spojenými osobami a ke způsobu určení základu daně daňového nerezidenta z činností vykonávaných prostřednictvím stálé provozovny</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a:t>Pokyn GFŘ D-10 </a:t>
            </a:r>
            <a:r>
              <a:rPr lang="cs-CZ" sz="2000" dirty="0"/>
              <a:t>– ke službám s nízkou přidanou hodnotou poskytovaným mezi spojenými osobami</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16522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ZDP platné 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a:t>
            </a:r>
          </a:p>
          <a:p>
            <a:r>
              <a:rPr lang="cs-CZ" dirty="0"/>
              <a:t>Znění § 23/7 ZDP platné v roce 2014:</a:t>
            </a:r>
          </a:p>
          <a:p>
            <a:pPr marL="0" indent="0">
              <a:buNone/>
            </a:pPr>
            <a:r>
              <a:rPr lang="cs-CZ" dirty="0"/>
              <a:t>…, a není-li tento rozdíl uspokojivě </a:t>
            </a:r>
            <a:r>
              <a:rPr lang="cs-CZ" b="1" dirty="0"/>
              <a:t>doložitelný, upraví se </a:t>
            </a:r>
            <a:r>
              <a:rPr lang="cs-CZ" dirty="0"/>
              <a:t>základ daně…</a:t>
            </a:r>
          </a:p>
          <a:p>
            <a:r>
              <a:rPr lang="cs-CZ" dirty="0"/>
              <a:t>Znění § 23/7 ZDP platné 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11.04.2023</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2260894553"/>
      </p:ext>
    </p:extLst>
  </p:cSld>
  <p:clrMapOvr>
    <a:masterClrMapping/>
  </p:clrMapOvr>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4474</TotalTime>
  <Words>4088</Words>
  <Application>Microsoft Office PowerPoint</Application>
  <PresentationFormat>Předvádění na obrazovce (4:3)</PresentationFormat>
  <Paragraphs>556</Paragraphs>
  <Slides>49</Slides>
  <Notes>39</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49</vt:i4>
      </vt:variant>
    </vt:vector>
  </HeadingPairs>
  <TitlesOfParts>
    <vt:vector size="58" baseType="lpstr">
      <vt:lpstr>Arial</vt:lpstr>
      <vt:lpstr>Calibri</vt:lpstr>
      <vt:lpstr>Georgia</vt:lpstr>
      <vt:lpstr>Tahoma</vt:lpstr>
      <vt:lpstr>Times New Roman</vt:lpstr>
      <vt:lpstr>Verdana</vt:lpstr>
      <vt:lpstr>Wingdings</vt:lpstr>
      <vt:lpstr>Business plan presentation</vt:lpstr>
      <vt:lpstr>Macro</vt:lpstr>
      <vt:lpstr>Transfer pricing – úvod do problematiky převodních cen</vt:lpstr>
      <vt:lpstr>Obsah prezentace</vt:lpstr>
      <vt:lpstr>Základní pojmy a legislativa</vt:lpstr>
      <vt:lpstr>Prezentace aplikace PowerPoint</vt:lpstr>
      <vt:lpstr>Prezentace aplikace PowerPoint</vt:lpstr>
      <vt:lpstr>Transfer pricing – obecná definice</vt:lpstr>
      <vt:lpstr>Legislativní úprava – cena obvyklá </vt:lpstr>
      <vt:lpstr>Legislativní úprava – metodické pokyny</vt:lpstr>
      <vt:lpstr>Vývoj znění § 23/7 ZDP</vt:lpstr>
      <vt:lpstr>§ 23/7 ZDP </vt:lpstr>
      <vt:lpstr>Pokyn GFŘ D-34</vt:lpstr>
      <vt:lpstr>Pokyn GFŘ D-32</vt:lpstr>
      <vt:lpstr>Pokyn D-334</vt:lpstr>
      <vt:lpstr>Co to je BEPS? </vt:lpstr>
      <vt:lpstr>BEPS – nová podoba dokumentace převodních cen</vt:lpstr>
      <vt:lpstr>Typické transakce mezi spojenými osobami</vt:lpstr>
      <vt:lpstr>Typické transakce mezi spojenými osobami </vt:lpstr>
      <vt:lpstr>Funkce a rizika</vt:lpstr>
      <vt:lpstr>Faktory tržní ceny </vt:lpstr>
      <vt:lpstr>Prezentace aplikace PowerPoint</vt:lpstr>
      <vt:lpstr>Prezentace aplikace PowerPoint</vt:lpstr>
      <vt:lpstr>Metody stanovení převodních cen</vt:lpstr>
      <vt:lpstr>Metody stanovení převodních cen</vt:lpstr>
      <vt:lpstr>Jakou metodu zvolit?  Na základě OECD není žádná metoda upřednostňovaná – ačkoli je třeba vždy zvážit metodu CUP  </vt:lpstr>
      <vt:lpstr>Metoda nezávislé srovnatelné ceny (CUP) </vt:lpstr>
      <vt:lpstr>Metoda ceny při opětovném prodeji (RPM) </vt:lpstr>
      <vt:lpstr>Metoda nákladů a přirážky (CPLM, C+) </vt:lpstr>
      <vt:lpstr>Metoda rozdělení zisku (PS) </vt:lpstr>
      <vt:lpstr>Transakční metoda čistého rozpětí (TNMM) </vt:lpstr>
      <vt:lpstr>Prokazování před správcem daně</vt:lpstr>
      <vt:lpstr>Transfer pricing již není jen „cena obvyklá“ </vt:lpstr>
      <vt:lpstr>Komplexní příklad</vt:lpstr>
      <vt:lpstr>Průběh zpracování dokumentace převodních cen</vt:lpstr>
      <vt:lpstr>Mapování situace</vt:lpstr>
      <vt:lpstr>Mapování situace – identifikace transakcí</vt:lpstr>
      <vt:lpstr>Mapování situace – grafický rozbor toku transakcí</vt:lpstr>
      <vt:lpstr>Mapování situace – identifikace rizik</vt:lpstr>
      <vt:lpstr>Mapování situace – zhodnocení rizik</vt:lpstr>
      <vt:lpstr>Návrh struktury dokumentace - zvažované faktory</vt:lpstr>
      <vt:lpstr>Sběr a analýza informací - proces</vt:lpstr>
      <vt:lpstr>Sběr a analýza informací – postřehy z praxe</vt:lpstr>
      <vt:lpstr>Sběr a analýza informací – popis služeb</vt:lpstr>
      <vt:lpstr>Sběr a analýza informací – databáze TP Catalyst</vt:lpstr>
      <vt:lpstr>Zpracování dokumentace</vt:lpstr>
      <vt:lpstr>Když jsou převodní ceny „špatně“</vt:lpstr>
      <vt:lpstr>Podezřelé okolnosti</vt:lpstr>
      <vt:lpstr>Rizika převodních cen pro nadnárodní společnosti</vt:lpstr>
      <vt:lpstr>Transfer pricing – současná situace v ČR</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Michal Fojt</cp:lastModifiedBy>
  <cp:revision>373</cp:revision>
  <cp:lastPrinted>2011-02-01T07:51:35Z</cp:lastPrinted>
  <dcterms:created xsi:type="dcterms:W3CDTF">2011-01-28T13:00:13Z</dcterms:created>
  <dcterms:modified xsi:type="dcterms:W3CDTF">2023-04-11T20:27:21Z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