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handoutMasterIdLst>
    <p:handoutMasterId r:id="rId68"/>
  </p:handoutMasterIdLst>
  <p:sldIdLst>
    <p:sldId id="256" r:id="rId2"/>
    <p:sldId id="511" r:id="rId3"/>
    <p:sldId id="513" r:id="rId4"/>
    <p:sldId id="517" r:id="rId5"/>
    <p:sldId id="514" r:id="rId6"/>
    <p:sldId id="515" r:id="rId7"/>
    <p:sldId id="516" r:id="rId8"/>
    <p:sldId id="512" r:id="rId9"/>
    <p:sldId id="486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507" r:id="rId28"/>
    <p:sldId id="421" r:id="rId29"/>
    <p:sldId id="422" r:id="rId30"/>
    <p:sldId id="423" r:id="rId31"/>
    <p:sldId id="496" r:id="rId32"/>
    <p:sldId id="425" r:id="rId33"/>
    <p:sldId id="426" r:id="rId34"/>
    <p:sldId id="497" r:id="rId35"/>
    <p:sldId id="427" r:id="rId36"/>
    <p:sldId id="498" r:id="rId37"/>
    <p:sldId id="429" r:id="rId38"/>
    <p:sldId id="431" r:id="rId39"/>
    <p:sldId id="432" r:id="rId40"/>
    <p:sldId id="435" r:id="rId41"/>
    <p:sldId id="438" r:id="rId42"/>
    <p:sldId id="439" r:id="rId43"/>
    <p:sldId id="508" r:id="rId44"/>
    <p:sldId id="509" r:id="rId45"/>
    <p:sldId id="510" r:id="rId46"/>
    <p:sldId id="457" r:id="rId47"/>
    <p:sldId id="458" r:id="rId48"/>
    <p:sldId id="459" r:id="rId49"/>
    <p:sldId id="460" r:id="rId50"/>
    <p:sldId id="461" r:id="rId51"/>
    <p:sldId id="462" r:id="rId52"/>
    <p:sldId id="463" r:id="rId53"/>
    <p:sldId id="465" r:id="rId54"/>
    <p:sldId id="466" r:id="rId55"/>
    <p:sldId id="468" r:id="rId56"/>
    <p:sldId id="470" r:id="rId57"/>
    <p:sldId id="471" r:id="rId58"/>
    <p:sldId id="472" r:id="rId59"/>
    <p:sldId id="473" r:id="rId60"/>
    <p:sldId id="477" r:id="rId61"/>
    <p:sldId id="480" r:id="rId62"/>
    <p:sldId id="481" r:id="rId63"/>
    <p:sldId id="482" r:id="rId64"/>
    <p:sldId id="483" r:id="rId65"/>
    <p:sldId id="484" r:id="rId66"/>
    <p:sldId id="485" r:id="rId67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3399"/>
    <a:srgbClr val="80008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63C19-7981-43F2-AF29-234C93E28CFC}" v="1" dt="2023-02-18T14:34:10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B055C86-0897-4197-8CBC-11683ADDD5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506AC3-FC3F-46D5-9825-DB67FEE652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3396B-D1E6-4636-99BD-6E49D3024B00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08F02E-B256-4EF1-9294-A9B752C6B5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59260B-3C23-4148-882E-B4193CD693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8998-2957-44EE-ACC5-8F7463233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08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1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56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1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818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12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00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41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9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6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7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60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0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2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2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3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A2F8-3FED-4C17-BD1F-AFF2BA33558A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MSIPCMContentMarking" descr="{&quot;HashCode&quot;:-699988899,&quot;Placement&quot;:&quot;Footer&quot;,&quot;Top&quot;:522.0343,&quot;Left&quot;:230.258118,&quot;SlideWidth&quot;:960,&quot;SlideHeight&quot;:540}">
            <a:extLst>
              <a:ext uri="{FF2B5EF4-FFF2-40B4-BE49-F238E27FC236}">
                <a16:creationId xmlns:a16="http://schemas.microsoft.com/office/drawing/2014/main" id="{D093EAE1-DC40-DF02-086A-5BB5B81F0647}"/>
              </a:ext>
            </a:extLst>
          </p:cNvPr>
          <p:cNvSpPr txBox="1"/>
          <p:nvPr userDrawn="1"/>
        </p:nvSpPr>
        <p:spPr>
          <a:xfrm>
            <a:off x="2924278" y="6629836"/>
            <a:ext cx="634344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This item's classification is Internal. It was created by and is in property of the Home Credit Group. Do not distribute outside of the organization.</a:t>
            </a:r>
            <a:endParaRPr lang="cs-CZ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83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1990-465" TargetMode="External"/><Relationship Id="rId2" Type="http://schemas.openxmlformats.org/officeDocument/2006/relationships/hyperlink" Target="https://eur-lex.europa.eu/legal-content/CS/TXT/PDF/?uri=CELEX:32006L0054&amp;from=c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linkedin.com/in/martinsterb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akbrno.cz/cs/nas-tym/21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knihydobrovsky.cz/kniha/uz-1520-zakonik-prace-5186750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it.muni.cz/sluzby/software/aspi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econ/jaro2022/MKP_PRPR/op/Organizace_vyuky_Pracovni_pravo_2022_kombi.docx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hyperlink" Target="https://www.facebook.com/groups/144889235206116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propo.mpsv.cz/obsah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733256"/>
            <a:ext cx="9561534" cy="2387600"/>
          </a:xfrm>
        </p:spPr>
        <p:txBody>
          <a:bodyPr/>
          <a:lstStyle/>
          <a:p>
            <a:r>
              <a:rPr lang="cs-CZ" b="1" dirty="0"/>
              <a:t>Pracovní právo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Mgr. Ing. Martin Štěrba</a:t>
            </a:r>
          </a:p>
        </p:txBody>
      </p:sp>
    </p:spTree>
    <p:extLst>
      <p:ext uri="{BB962C8B-B14F-4D97-AF65-F5344CB8AC3E}">
        <p14:creationId xmlns:p14="http://schemas.microsoft.com/office/powerpoint/2010/main" val="25226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Zásady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cs-CZ" dirty="0"/>
              <a:t>Vyplývající z LZPS</a:t>
            </a:r>
          </a:p>
          <a:p>
            <a:pPr marL="914400" lvl="1" indent="-457200" algn="just">
              <a:buAutoNum type="arabicPeriod"/>
            </a:pPr>
            <a:r>
              <a:rPr lang="pt-BR" dirty="0"/>
              <a:t>Zásada práva na práci a svobodnou volbu povolání</a:t>
            </a:r>
            <a:r>
              <a:rPr lang="cs-CZ" dirty="0"/>
              <a:t> - čl. 26 odst. 3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svobody práce (zákaz nucené práce) – čl. 9 odst. 1,2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úplatnosti práce – čl. 28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bezpečné a hygienické práce – čl. 28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svobody sdružování se k ochraně hospodářských a sociálních zájmů – čl. 27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rovného zacházení a zákazu diskriminace – čl. 1, čl. 3</a:t>
            </a:r>
          </a:p>
          <a:p>
            <a:pPr marL="914400" lvl="1" indent="-457200" algn="just">
              <a:buAutoNum type="arabicPeriod"/>
            </a:pPr>
            <a:endParaRPr lang="cs-CZ" dirty="0"/>
          </a:p>
          <a:p>
            <a:pPr marL="457200" indent="-457200" algn="just">
              <a:buAutoNum type="arabicPeriod"/>
            </a:pPr>
            <a:r>
              <a:rPr lang="cs-CZ" dirty="0"/>
              <a:t>Vyplývající ze ZP – primárně § 1a ZP </a:t>
            </a:r>
          </a:p>
          <a:p>
            <a:pPr lvl="1" algn="just"/>
            <a:r>
              <a:rPr lang="cs-CZ" dirty="0"/>
              <a:t>Dále pak </a:t>
            </a:r>
          </a:p>
          <a:p>
            <a:pPr marL="914400" lvl="1" indent="-457200" algn="just">
              <a:buAutoNum type="arabicPeriod"/>
            </a:pPr>
            <a:r>
              <a:rPr lang="cs-CZ" i="0" dirty="0">
                <a:effectLst/>
                <a:latin typeface="Arial" panose="020B0604020202020204" pitchFamily="34" charset="0"/>
              </a:rPr>
              <a:t>zásada zákazu přenosu hospodářského rizika na zaměstnance</a:t>
            </a:r>
          </a:p>
          <a:p>
            <a:pPr marL="914400" lvl="1" indent="-457200" algn="just">
              <a:buAutoNum type="arabicPeriod"/>
            </a:pPr>
            <a:r>
              <a:rPr lang="pt-BR" i="0" dirty="0">
                <a:effectLst/>
                <a:latin typeface="Arial" panose="020B0604020202020204" pitchFamily="34" charset="0"/>
              </a:rPr>
              <a:t>zásada práva na informace a projednání</a:t>
            </a:r>
            <a:endParaRPr lang="cs-CZ" i="0" dirty="0">
              <a:effectLst/>
              <a:latin typeface="Arial" panose="020B0604020202020204" pitchFamily="34" charset="0"/>
            </a:endParaRPr>
          </a:p>
          <a:p>
            <a:pPr marL="914400" lvl="1" indent="-457200" algn="just">
              <a:buAutoNum type="arabicPeriod"/>
            </a:pPr>
            <a:r>
              <a:rPr lang="cs-CZ" i="0" dirty="0">
                <a:effectLst/>
                <a:latin typeface="Arial" panose="020B0604020202020204" pitchFamily="34" charset="0"/>
              </a:rPr>
              <a:t>zásadě práva na </a:t>
            </a:r>
            <a:r>
              <a:rPr lang="cs-CZ" sz="2100" dirty="0">
                <a:latin typeface="Arial" panose="020B0604020202020204" pitchFamily="34" charset="0"/>
              </a:rPr>
              <a:t>odborové</a:t>
            </a:r>
            <a:r>
              <a:rPr lang="cs-CZ" i="0" dirty="0">
                <a:effectLst/>
                <a:latin typeface="Arial" panose="020B0604020202020204" pitchFamily="34" charset="0"/>
              </a:rPr>
              <a:t> sdružování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Zásady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Další „zásady“ vyplývající z: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hlinkClick r:id="rId2"/>
              </a:rPr>
              <a:t>SMĚRNICE EVROPSKÉHO PARLAMENTU A RADY 2006/54/ES </a:t>
            </a:r>
            <a:r>
              <a:rPr lang="cs-CZ" dirty="0"/>
              <a:t>ze dne 5. července 2006 o zavedení zásady rovných příležitostí a rovného zacházení pro muže a ženy v oblasti zaměstnání a povolání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Úmluva č. 111 Mez. </a:t>
            </a:r>
            <a:r>
              <a:rPr lang="cs-CZ" dirty="0" err="1"/>
              <a:t>org</a:t>
            </a:r>
            <a:r>
              <a:rPr lang="cs-CZ" dirty="0"/>
              <a:t>. práce (diskriminace) = </a:t>
            </a:r>
            <a:r>
              <a:rPr lang="cs-CZ" dirty="0">
                <a:hlinkClick r:id="rId3"/>
              </a:rPr>
              <a:t>Sdělení č. 465/1990 Sb.</a:t>
            </a:r>
            <a:endParaRPr lang="cs-CZ" dirty="0"/>
          </a:p>
          <a:p>
            <a:pPr marL="342900" indent="-342900" algn="just">
              <a:buFontTx/>
              <a:buChar char="-"/>
            </a:pPr>
            <a:r>
              <a:rPr lang="cs-CZ" dirty="0"/>
              <a:t>Další předpisy – úmluvy MOP, směrnice EU -&gt; účelem harmonizace právních řádů, svobodný pohyb osob v rámci EU apod.</a:t>
            </a:r>
          </a:p>
          <a:p>
            <a:pPr marL="342900" indent="-342900" algn="just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Vnitrostátní prameny práva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LZPS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kolektivním vyjednávání (č. 2/1991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zaměstnanosti (č. 435/2004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inspekci práce (č. 251/2005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Zákoník práce (č. 262/2006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zajištění dalších podmínek bezpečnosti a ochrany zdraví při práci (č. 309/2006 Sb.)</a:t>
            </a:r>
          </a:p>
          <a:p>
            <a:pPr algn="just"/>
            <a:endParaRPr lang="cs-CZ" dirty="0"/>
          </a:p>
          <a:p>
            <a:pPr marL="342900" indent="-342900" algn="just">
              <a:buFontTx/>
              <a:buChar char="-"/>
            </a:pPr>
            <a:r>
              <a:rPr lang="cs-CZ" i="0" dirty="0">
                <a:effectLst/>
                <a:latin typeface="Arial" panose="020B0604020202020204" pitchFamily="34" charset="0"/>
              </a:rPr>
              <a:t>podzákonné předpisy – 567/2006 Sb., 590/2006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Subjekty pracovního práva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lvl="1" algn="l" fontAlgn="base"/>
            <a:r>
              <a:rPr lang="cs-CZ" b="1" i="0" dirty="0">
                <a:effectLst/>
                <a:latin typeface="inherit"/>
              </a:rPr>
              <a:t>Zaměstnavatel</a:t>
            </a:r>
            <a:endParaRPr lang="cs-CZ" b="0" i="0" dirty="0">
              <a:effectLst/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inherit"/>
              </a:rPr>
              <a:t>fyzické osoby</a:t>
            </a:r>
            <a:r>
              <a:rPr lang="cs-CZ" b="0" i="0" dirty="0">
                <a:effectLst/>
                <a:latin typeface="inherit"/>
              </a:rPr>
              <a:t> - zletilé a svéprávné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inherit"/>
              </a:rPr>
              <a:t>právnická osoba</a:t>
            </a:r>
          </a:p>
          <a:p>
            <a:pPr lvl="1" algn="l" fontAlgn="base"/>
            <a:r>
              <a:rPr lang="cs-CZ" b="1" i="0" dirty="0">
                <a:effectLst/>
                <a:latin typeface="inherit"/>
              </a:rPr>
              <a:t>Zaměstnanec</a:t>
            </a:r>
            <a:endParaRPr lang="cs-CZ" b="0" i="0" dirty="0">
              <a:effectLst/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inherit"/>
              </a:rPr>
              <a:t>většinou jen fyzická osoba starší 15 let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dirty="0">
                <a:latin typeface="inherit"/>
              </a:rPr>
              <a:t>§ 35 </a:t>
            </a:r>
            <a:r>
              <a:rPr lang="cs-CZ" dirty="0" err="1">
                <a:latin typeface="inherit"/>
              </a:rPr>
              <a:t>obč</a:t>
            </a:r>
            <a:r>
              <a:rPr lang="cs-CZ" dirty="0">
                <a:latin typeface="inherit"/>
              </a:rPr>
              <a:t>. zákoníku?</a:t>
            </a:r>
            <a:endParaRPr lang="cs-CZ" b="0" i="0" dirty="0">
              <a:effectLst/>
              <a:latin typeface="inherit"/>
            </a:endParaRPr>
          </a:p>
          <a:p>
            <a:pPr lvl="1" algn="l" fontAlgn="base"/>
            <a:r>
              <a:rPr lang="cs-CZ" b="1" i="0" dirty="0">
                <a:effectLst/>
                <a:latin typeface="inherit"/>
              </a:rPr>
              <a:t>Odborová organizace</a:t>
            </a:r>
            <a:endParaRPr lang="cs-CZ" b="0" i="0" dirty="0">
              <a:effectLst/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inherit"/>
              </a:rPr>
              <a:t>právo</a:t>
            </a:r>
            <a:r>
              <a:rPr lang="cs-CZ" b="0" i="0" dirty="0">
                <a:effectLst/>
                <a:latin typeface="inherit"/>
              </a:rPr>
              <a:t> zaměstnanců sdružovat se v odborových organizacích pro lepší zajišťování svých práv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inherit"/>
              </a:rPr>
              <a:t>jediný zákonný zástupce všech zaměstnanců v pracovněprávních vztazích, včetně kolektivního vyjednávání</a:t>
            </a:r>
          </a:p>
          <a:p>
            <a:pPr algn="l" fontAlgn="base"/>
            <a:r>
              <a:rPr lang="cs-CZ" b="0" i="0" dirty="0">
                <a:effectLst/>
                <a:latin typeface="inherit"/>
              </a:rPr>
              <a:t>Právní vztah - pracovněprávní vztah - </a:t>
            </a:r>
            <a:r>
              <a:rPr lang="cs-CZ" b="1" i="0" dirty="0">
                <a:effectLst/>
                <a:latin typeface="inherit"/>
              </a:rPr>
              <a:t>pracovní poměr </a:t>
            </a:r>
            <a:endParaRPr lang="cs-CZ" b="0" i="0" dirty="0"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3845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92500"/>
          </a:bodyPr>
          <a:lstStyle/>
          <a:p>
            <a:pPr lvl="1" algn="l" fontAlgn="base"/>
            <a:r>
              <a:rPr lang="cs-CZ" i="0" u="sng" dirty="0">
                <a:effectLst/>
                <a:latin typeface="inherit"/>
              </a:rPr>
              <a:t>Zaměstnanec - povinnosti</a:t>
            </a:r>
          </a:p>
          <a:p>
            <a:pPr lvl="1" algn="l" fontAlgn="base"/>
            <a:endParaRPr lang="cs-CZ" i="0" u="sng" dirty="0">
              <a:effectLst/>
              <a:latin typeface="inherit"/>
            </a:endParaRP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povinnost pracovat řádně podle svých sil, znalostí a schopností, plnit pokyny nadřízených vydané v souladu s právními předpisy a spolupracovat s ostatními zaměstnanci,</a:t>
            </a: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využívat pracovní dobu a výrobní prostředky k vykonávání svěřených prací, plnit kvalitně a včas pracovní úkoly,</a:t>
            </a: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dodržovat právní předpisy vztahující se k práci jimi vykonávané; dodržovat ostatní předpisy vztahující se k práci jimi vykonávané, pokud s nimi byli řádně seznámeni,</a:t>
            </a: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řádně hospodařit s prostředky svěřenými jim zaměstnavatelem a střežit a ochraňovat majetek zaměstnavatele před poškozením, ztrátou, zničením a zneužitím a nejednat v rozporu s oprávněnými zájmy zaměstnavatele.</a:t>
            </a:r>
          </a:p>
        </p:txBody>
      </p:sp>
    </p:spTree>
    <p:extLst>
      <p:ext uri="{BB962C8B-B14F-4D97-AF65-F5344CB8AC3E}">
        <p14:creationId xmlns:p14="http://schemas.microsoft.com/office/powerpoint/2010/main" val="5577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85000" lnSpcReduction="10000"/>
          </a:bodyPr>
          <a:lstStyle/>
          <a:p>
            <a:pPr lvl="1" algn="l" fontAlgn="base"/>
            <a:r>
              <a:rPr lang="cs-CZ" i="0" u="sng" dirty="0">
                <a:effectLst/>
                <a:latin typeface="inherit"/>
              </a:rPr>
              <a:t>Zaměstnavatel - povinnosti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zaměstnavatel nesmí přenášet riziko z výkonu závislé práce na zaměstnance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musí zajistit rovné zacházení se zaměstnanci a dodržovat zákaz jakékoli diskriminace zaměstnanců, jakož i fyzických osob ucházejících se o zaměstnání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musí poskytovat zaměstnanci informace v pracovněprávních vztazích a zajišťovat projednání s ním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musí seznamovat zaměstnance s kolektivní smlouvou a vnitřními předpisy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nesmí zaměstnanci za porušení povinnosti vyplývající mu z pracovněprávního vztahu ukládat peněžní postihy ani je od něho požadovat; to se nevztahuje na škodu, za kterou zaměstnanec odpovídá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nesmí požadovat ani sjednat zajištění závazku v pracovněprávním vztahu, s výjimkou konkurenční doložky a srážek z příjmu z pracovněprávního vztahu </a:t>
            </a:r>
          </a:p>
        </p:txBody>
      </p:sp>
    </p:spTree>
    <p:extLst>
      <p:ext uri="{BB962C8B-B14F-4D97-AF65-F5344CB8AC3E}">
        <p14:creationId xmlns:p14="http://schemas.microsoft.com/office/powerpoint/2010/main" val="29985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/>
          </a:bodyPr>
          <a:lstStyle/>
          <a:p>
            <a:pPr lvl="1" algn="l" fontAlgn="base"/>
            <a:endParaRPr lang="cs-CZ" i="0" u="sng" dirty="0">
              <a:effectLst/>
              <a:latin typeface="inherit"/>
            </a:endParaRPr>
          </a:p>
          <a:p>
            <a:pPr lvl="1" algn="l" fontAlgn="base"/>
            <a:r>
              <a:rPr lang="cs-CZ" i="0" u="sng" dirty="0">
                <a:effectLst/>
                <a:latin typeface="inherit"/>
              </a:rPr>
              <a:t>Zaměstnanec - práva</a:t>
            </a:r>
          </a:p>
          <a:p>
            <a:pPr lvl="1" algn="l" fontAlgn="base"/>
            <a:endParaRPr lang="cs-CZ" i="0" u="sng" dirty="0">
              <a:effectLst/>
              <a:latin typeface="inherit"/>
            </a:endParaRPr>
          </a:p>
          <a:p>
            <a:pPr marL="182562" lvl="1" algn="l" fontAlgn="base"/>
            <a:r>
              <a:rPr lang="cs-CZ" i="0" dirty="0">
                <a:effectLst/>
                <a:latin typeface="inherit"/>
              </a:rPr>
              <a:t>	§ 106 ZP</a:t>
            </a:r>
          </a:p>
        </p:txBody>
      </p:sp>
    </p:spTree>
    <p:extLst>
      <p:ext uri="{BB962C8B-B14F-4D97-AF65-F5344CB8AC3E}">
        <p14:creationId xmlns:p14="http://schemas.microsoft.com/office/powerpoint/2010/main" val="39943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92500" lnSpcReduction="10000"/>
          </a:bodyPr>
          <a:lstStyle/>
          <a:p>
            <a:pPr lvl="1" algn="l" fontAlgn="base"/>
            <a:r>
              <a:rPr lang="cs-CZ" i="0" u="sng" dirty="0">
                <a:effectLst/>
                <a:latin typeface="inherit"/>
              </a:rPr>
              <a:t>Zaměstnavatel - práva</a:t>
            </a:r>
          </a:p>
          <a:p>
            <a:pPr marL="0" lvl="1" algn="l" fontAlgn="base"/>
            <a:r>
              <a:rPr lang="cs-CZ" sz="2400" dirty="0">
                <a:latin typeface="inherit"/>
              </a:rPr>
              <a:t>Např.: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vydat vnitřní předpis, kterým si může přizpůsobit pravidla vnitřním podmínkám své společnosti. Vnitřní předpis je závazný pro zaměstnavatele a pro všechny jeho zaměstnance. Nabývá účinnosti dnem, který je v něm stanoven, nejdříve však dnem, kdy byl u zaměstnavatele vyhlášen. 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určit množství požadované práce a pracovní tempo, není-li sjednáno v kolektivní smlouvě,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vyžadovat po zaměstnanci náhradu škody, kterou mu zaměstnanec způsobil zaviněným porušením povinností při plnění pracovních úkolů nebo v přímé souvislosti s ním. </a:t>
            </a:r>
          </a:p>
        </p:txBody>
      </p:sp>
    </p:spTree>
    <p:extLst>
      <p:ext uri="{BB962C8B-B14F-4D97-AF65-F5344CB8AC3E}">
        <p14:creationId xmlns:p14="http://schemas.microsoft.com/office/powerpoint/2010/main" val="2929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561534" cy="2387600"/>
          </a:xfrm>
        </p:spPr>
        <p:txBody>
          <a:bodyPr/>
          <a:lstStyle/>
          <a:p>
            <a:r>
              <a:rPr lang="cs-CZ" b="1" dirty="0"/>
              <a:t>Závislá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ve vztahu nadřízenosti zaměstnavatele a podřízenosti zaměstnance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jménem zaměstnavatele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podle pokynů zaměstnavatele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zaměstnanec ji pro zaměstnavatele vykonává osobně</a:t>
            </a:r>
          </a:p>
        </p:txBody>
      </p:sp>
    </p:spTree>
    <p:extLst>
      <p:ext uri="{BB962C8B-B14F-4D97-AF65-F5344CB8AC3E}">
        <p14:creationId xmlns:p14="http://schemas.microsoft.com/office/powerpoint/2010/main" val="35090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561534" cy="2387600"/>
          </a:xfrm>
        </p:spPr>
        <p:txBody>
          <a:bodyPr/>
          <a:lstStyle/>
          <a:p>
            <a:r>
              <a:rPr lang="cs-CZ" b="1" dirty="0"/>
              <a:t>Závislá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5094"/>
            <a:ext cx="9144000" cy="2387600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cs-CZ" altLang="cs-CZ" sz="2800" dirty="0"/>
              <a:t>závislá práce musí být vykonávána:   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za mzdu, plat nebo odměnu za práci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na náklady a odpovědnost zaměstnavatele                                       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 pracovní době                              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na pracovišti zaměstnavatele, popřípadě na jiném dohodnutém místě</a:t>
            </a:r>
          </a:p>
        </p:txBody>
      </p:sp>
    </p:spTree>
    <p:extLst>
      <p:ext uri="{BB962C8B-B14F-4D97-AF65-F5344CB8AC3E}">
        <p14:creationId xmlns:p14="http://schemas.microsoft.com/office/powerpoint/2010/main" val="31309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C3A78CB-AF19-15AF-9691-7597991E69BF}"/>
              </a:ext>
            </a:extLst>
          </p:cNvPr>
          <p:cNvSpPr txBox="1"/>
          <p:nvPr/>
        </p:nvSpPr>
        <p:spPr>
          <a:xfrm>
            <a:off x="1791171" y="5109292"/>
            <a:ext cx="4799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https://www.linkedin.com/in/martinsterba/</a:t>
            </a:r>
            <a:r>
              <a:rPr lang="cs-CZ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CE78A0-C884-A0E6-0F38-87142431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299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E314C6-F623-F8E0-1BBF-48DF73BD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28" y="2302831"/>
            <a:ext cx="4864403" cy="16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DB8FC72-95D2-AE27-41F8-D90BC0E5BFA3}"/>
              </a:ext>
            </a:extLst>
          </p:cNvPr>
          <p:cNvSpPr txBox="1"/>
          <p:nvPr/>
        </p:nvSpPr>
        <p:spPr>
          <a:xfrm>
            <a:off x="7877106" y="4088921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Anti </a:t>
            </a:r>
            <a:r>
              <a:rPr lang="cs-CZ" dirty="0" err="1"/>
              <a:t>Fraud</a:t>
            </a:r>
            <a:r>
              <a:rPr lang="cs-CZ" dirty="0"/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273574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561534" cy="2387600"/>
          </a:xfrm>
        </p:spPr>
        <p:txBody>
          <a:bodyPr/>
          <a:lstStyle/>
          <a:p>
            <a:r>
              <a:rPr lang="cs-CZ" b="1" dirty="0"/>
              <a:t>Závislá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5094"/>
            <a:ext cx="9144000" cy="23876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závislá práce může být vykonávána výlučně v základním pracovněprávním vztahu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poměr a právní vztahy založené dohodami o pracích konaných mimo pracovní poměr</a:t>
            </a:r>
          </a:p>
        </p:txBody>
      </p:sp>
    </p:spTree>
    <p:extLst>
      <p:ext uri="{BB962C8B-B14F-4D97-AF65-F5344CB8AC3E}">
        <p14:creationId xmlns:p14="http://schemas.microsoft.com/office/powerpoint/2010/main" val="3352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279400"/>
            <a:ext cx="9561534" cy="2387600"/>
          </a:xfrm>
        </p:spPr>
        <p:txBody>
          <a:bodyPr/>
          <a:lstStyle/>
          <a:p>
            <a:r>
              <a:rPr lang="cs-CZ" b="1" dirty="0"/>
              <a:t>Závislá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399" y="2549597"/>
            <a:ext cx="9561533" cy="2840133"/>
          </a:xfrm>
        </p:spPr>
        <p:txBody>
          <a:bodyPr>
            <a:normAutofit fontScale="85000" lnSpcReduction="2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výkon závislé práce mimo základní pracovněprávní vztahy </a:t>
            </a:r>
            <a:r>
              <a:rPr lang="mr-IN" altLang="cs-CZ" sz="2800" dirty="0"/>
              <a:t>–</a:t>
            </a:r>
            <a:r>
              <a:rPr lang="cs-CZ" altLang="cs-CZ" sz="2800" dirty="0"/>
              <a:t> výkon nelegální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pokuta !!!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FO vykonávající nelegální práci </a:t>
            </a:r>
            <a:r>
              <a:rPr lang="mr-IN" altLang="cs-CZ" sz="2800" dirty="0"/>
              <a:t>–</a:t>
            </a:r>
            <a:r>
              <a:rPr lang="cs-CZ" altLang="cs-CZ" sz="2800" dirty="0"/>
              <a:t> do 100.000,- Kč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 podnikající FO umožní výkon nelegální práce </a:t>
            </a:r>
            <a:r>
              <a:rPr lang="mr-IN" altLang="cs-CZ" sz="2800" dirty="0"/>
              <a:t>–</a:t>
            </a:r>
            <a:r>
              <a:rPr lang="cs-CZ" altLang="cs-CZ" sz="2800" dirty="0"/>
              <a:t> min. 50.000,- Kč, max. do 10.000.000 Kč</a:t>
            </a:r>
          </a:p>
        </p:txBody>
      </p:sp>
    </p:spTree>
    <p:extLst>
      <p:ext uri="{BB962C8B-B14F-4D97-AF65-F5344CB8AC3E}">
        <p14:creationId xmlns:p14="http://schemas.microsoft.com/office/powerpoint/2010/main" val="24624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0"/>
            <a:ext cx="9561534" cy="2387600"/>
          </a:xfrm>
        </p:spPr>
        <p:txBody>
          <a:bodyPr/>
          <a:lstStyle/>
          <a:p>
            <a:r>
              <a:rPr lang="cs-CZ" b="1" dirty="0"/>
              <a:t>Před uzavřením pracovní smlouvy</a:t>
            </a:r>
          </a:p>
        </p:txBody>
      </p:sp>
      <p:pic>
        <p:nvPicPr>
          <p:cNvPr id="9" name="Picture 4" descr="images3">
            <a:extLst>
              <a:ext uri="{FF2B5EF4-FFF2-40B4-BE49-F238E27FC236}">
                <a16:creationId xmlns:a16="http://schemas.microsoft.com/office/drawing/2014/main" id="{B739F542-CFB4-4A29-8724-2BE9487E9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81" y="2994622"/>
            <a:ext cx="6192837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0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60060"/>
            <a:ext cx="9561534" cy="2387600"/>
          </a:xfrm>
        </p:spPr>
        <p:txBody>
          <a:bodyPr>
            <a:normAutofit/>
          </a:bodyPr>
          <a:lstStyle/>
          <a:p>
            <a:r>
              <a:rPr lang="cs-CZ" b="1" dirty="0"/>
              <a:t>Informace – pracovní pohovor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2575"/>
            <a:ext cx="9347200" cy="3983277"/>
          </a:xfrm>
        </p:spPr>
        <p:txBody>
          <a:bodyPr>
            <a:normAutofit fontScale="85000" lnSpcReduction="2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těhotenství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rodinné a majetkové poměry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sexuální orientace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původ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členství v odborové organizaci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členství v politických stranách a hnutích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Příslušnost k církvi nebo náboženské společnosti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trestněprávní bezúhonnost</a:t>
            </a:r>
          </a:p>
        </p:txBody>
      </p:sp>
    </p:spTree>
    <p:extLst>
      <p:ext uri="{BB962C8B-B14F-4D97-AF65-F5344CB8AC3E}">
        <p14:creationId xmlns:p14="http://schemas.microsoft.com/office/powerpoint/2010/main" val="140144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2" y="57633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Informační povinnost zaměstnavatele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6663"/>
            <a:ext cx="9347200" cy="3983277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 uzavřením pracovní smlouvy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práva a povinnosti z pracovní smlouvy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podmínky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odměňování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povinnosti</a:t>
            </a:r>
          </a:p>
        </p:txBody>
      </p:sp>
    </p:spTree>
    <p:extLst>
      <p:ext uri="{BB962C8B-B14F-4D97-AF65-F5344CB8AC3E}">
        <p14:creationId xmlns:p14="http://schemas.microsoft.com/office/powerpoint/2010/main" val="29749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2" y="-71437"/>
            <a:ext cx="9883035" cy="2387600"/>
          </a:xfrm>
        </p:spPr>
        <p:txBody>
          <a:bodyPr/>
          <a:lstStyle/>
          <a:p>
            <a:r>
              <a:rPr lang="cs-CZ" b="1" dirty="0"/>
              <a:t>Lékařská prohlídka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4723"/>
            <a:ext cx="9347200" cy="3983277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povinná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 uzavřením pracovní smlouvy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fikce zdravotní nezpůsobilosti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pokuta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náklady nese zaměstnanec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náhrada od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38355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804"/>
            <a:ext cx="12192000" cy="2387600"/>
          </a:xfrm>
        </p:spPr>
        <p:txBody>
          <a:bodyPr>
            <a:normAutofit/>
          </a:bodyPr>
          <a:lstStyle/>
          <a:p>
            <a:r>
              <a:rPr lang="cs-CZ" b="1" dirty="0"/>
              <a:t>Pracovní smlouva</a:t>
            </a:r>
            <a:br>
              <a:rPr lang="cs-CZ" b="1" dirty="0"/>
            </a:br>
            <a:r>
              <a:rPr lang="cs-CZ" b="1" dirty="0"/>
              <a:t>vznik pracovního poměru</a:t>
            </a:r>
          </a:p>
        </p:txBody>
      </p:sp>
      <p:pic>
        <p:nvPicPr>
          <p:cNvPr id="9" name="Picture 4" descr="images369">
            <a:extLst>
              <a:ext uri="{FF2B5EF4-FFF2-40B4-BE49-F238E27FC236}">
                <a16:creationId xmlns:a16="http://schemas.microsoft.com/office/drawing/2014/main" id="{D01A4C5B-5E46-4233-8937-85C35577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2378796"/>
            <a:ext cx="4105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5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Pracovní poměr – vznik, změny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/>
          </a:bodyPr>
          <a:lstStyle/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Obecně – pracovní smlouva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Další varianty? -&gt; Volba, jmenování, „manažerská“ smlouva???</a:t>
            </a:r>
          </a:p>
          <a:p>
            <a:pPr lvl="1" algn="l" fontAlgn="base"/>
            <a:endParaRPr lang="cs-CZ" sz="2400" dirty="0">
              <a:latin typeface="inherit"/>
            </a:endParaRP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Založení x vznik pracovního poměru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endParaRPr lang="cs-CZ" sz="2400" dirty="0">
              <a:latin typeface="inherit"/>
            </a:endParaRP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endParaRPr lang="cs-CZ" sz="240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8728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2" y="57633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Podstatné náležitosti pracovní smlouvy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347200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druh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místo výkonu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den nástupu do práce</a:t>
            </a:r>
          </a:p>
        </p:txBody>
      </p:sp>
    </p:spTree>
    <p:extLst>
      <p:ext uri="{BB962C8B-B14F-4D97-AF65-F5344CB8AC3E}">
        <p14:creationId xmlns:p14="http://schemas.microsoft.com/office/powerpoint/2010/main" val="6660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b="1" dirty="0"/>
              <a:t>Pracovní smlouva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 fontScale="925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srozumitelná, určitá -&gt; zdánlivé právní jednání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 souladu se zákonem, dobrými mravy, veřejným pořádkem</a:t>
            </a:r>
          </a:p>
          <a:p>
            <a:pPr lvl="0" algn="l"/>
            <a:r>
              <a:rPr lang="cs-CZ" altLang="cs-CZ" sz="2800" dirty="0"/>
              <a:t>   -&gt; neplatné právní jednání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písemná, lze dodatečně zhojit</a:t>
            </a:r>
          </a:p>
          <a:p>
            <a:pPr lvl="0" algn="l"/>
            <a:r>
              <a:rPr lang="cs-CZ" altLang="cs-CZ" sz="2800" dirty="0"/>
              <a:t>   -&gt; pro nedostatek formy se nelze dovolat neplatnosti, bylo-li již započato s plněním</a:t>
            </a:r>
          </a:p>
        </p:txBody>
      </p:sp>
    </p:spTree>
    <p:extLst>
      <p:ext uri="{BB962C8B-B14F-4D97-AF65-F5344CB8AC3E}">
        <p14:creationId xmlns:p14="http://schemas.microsoft.com/office/powerpoint/2010/main" val="22426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CD623-3973-1611-5B9F-1DE03068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Martin Štěrba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16B8A-6D05-F5A8-C814-E2A4881E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Ing. – podniková ekonomika a management – 2016</a:t>
            </a:r>
          </a:p>
          <a:p>
            <a:r>
              <a:rPr lang="cs-CZ" dirty="0"/>
              <a:t>Mgr. – právo a právní věda – 2017</a:t>
            </a:r>
          </a:p>
          <a:p>
            <a:endParaRPr lang="cs-CZ" dirty="0"/>
          </a:p>
          <a:p>
            <a:r>
              <a:rPr lang="cs-CZ" dirty="0"/>
              <a:t>Výuka od 2016</a:t>
            </a:r>
          </a:p>
          <a:p>
            <a:r>
              <a:rPr lang="cs-CZ" dirty="0"/>
              <a:t>Pracovní právo, obchodní právo, živnostenské právo, Právo pro manažery, Finanční analýza</a:t>
            </a:r>
          </a:p>
          <a:p>
            <a:endParaRPr lang="cs-CZ" dirty="0"/>
          </a:p>
          <a:p>
            <a:r>
              <a:rPr lang="cs-CZ" b="1" dirty="0" err="1"/>
              <a:t>DSLeasing</a:t>
            </a:r>
            <a:r>
              <a:rPr lang="cs-CZ" dirty="0"/>
              <a:t> – </a:t>
            </a:r>
            <a:r>
              <a:rPr lang="cs-CZ" dirty="0" err="1"/>
              <a:t>underwriting</a:t>
            </a:r>
            <a:endParaRPr lang="cs-CZ" dirty="0"/>
          </a:p>
          <a:p>
            <a:r>
              <a:rPr lang="cs-CZ" b="1" dirty="0" err="1"/>
              <a:t>Home</a:t>
            </a:r>
            <a:r>
              <a:rPr lang="cs-CZ" b="1" dirty="0"/>
              <a:t> </a:t>
            </a:r>
            <a:r>
              <a:rPr lang="cs-CZ" b="1" dirty="0" err="1"/>
              <a:t>Credit</a:t>
            </a:r>
            <a:r>
              <a:rPr lang="cs-CZ" b="1" dirty="0"/>
              <a:t> International </a:t>
            </a:r>
            <a:r>
              <a:rPr lang="cs-CZ" dirty="0"/>
              <a:t>– </a:t>
            </a:r>
            <a:r>
              <a:rPr lang="cs-CZ" dirty="0" err="1"/>
              <a:t>sanction</a:t>
            </a:r>
            <a:r>
              <a:rPr lang="cs-CZ" dirty="0"/>
              <a:t> screening, </a:t>
            </a:r>
            <a:r>
              <a:rPr lang="cs-CZ" dirty="0" err="1"/>
              <a:t>compliance</a:t>
            </a:r>
            <a:r>
              <a:rPr lang="cs-CZ" dirty="0"/>
              <a:t>,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controls</a:t>
            </a:r>
            <a:endParaRPr lang="cs-CZ" dirty="0"/>
          </a:p>
          <a:p>
            <a:r>
              <a:rPr lang="cs-CZ" b="1" dirty="0"/>
              <a:t>Trinity Bank</a:t>
            </a:r>
          </a:p>
        </p:txBody>
      </p:sp>
    </p:spTree>
    <p:extLst>
      <p:ext uri="{BB962C8B-B14F-4D97-AF65-F5344CB8AC3E}">
        <p14:creationId xmlns:p14="http://schemas.microsoft.com/office/powerpoint/2010/main" val="2539187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b="1" dirty="0"/>
              <a:t>Druh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všechny činnosti podle potřeby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asistentka ředitele nebo účetní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bude </a:t>
            </a:r>
            <a:r>
              <a:rPr lang="cs-CZ" altLang="cs-CZ" sz="2600" dirty="0"/>
              <a:t>specifikováno</a:t>
            </a:r>
            <a:r>
              <a:rPr lang="cs-CZ" altLang="cs-CZ" sz="2800" dirty="0"/>
              <a:t> v organizačním řádu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prodavačka, uklízečka, servírka, kuchařka, provozní, pokojská, recepční, instruktorka lyžování, animátorka</a:t>
            </a:r>
          </a:p>
        </p:txBody>
      </p:sp>
    </p:spTree>
    <p:extLst>
      <p:ext uri="{BB962C8B-B14F-4D97-AF65-F5344CB8AC3E}">
        <p14:creationId xmlns:p14="http://schemas.microsoft.com/office/powerpoint/2010/main" val="1878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b="1" dirty="0"/>
              <a:t>Druh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 fontScale="85000" lnSpcReduction="2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všechny činnosti podle potřeby zaměstnavatele - NE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asistentka ředitele nebo účetní - ANO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bude specifikováno v organizačním řádu zaměstnavatele - NE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prodavačka, uklízečka, servírka, kuchařka, provozní, pokojská, recepční, instruktorka lyžování, animátorka – ANO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lvl="0"/>
            <a:r>
              <a:rPr lang="cs-CZ" altLang="cs-CZ" sz="2800" b="1" dirty="0"/>
              <a:t>DOSTATEČNÁ URČITOST VYMEZENÍ! – určení pracovní náplně</a:t>
            </a:r>
          </a:p>
        </p:txBody>
      </p:sp>
    </p:spTree>
    <p:extLst>
      <p:ext uri="{BB962C8B-B14F-4D97-AF65-F5344CB8AC3E}">
        <p14:creationId xmlns:p14="http://schemas.microsoft.com/office/powerpoint/2010/main" val="35939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b="1" dirty="0"/>
              <a:t>Pracovní náplň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konkretizace pracovních činností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jednostranný příkaz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sjednání v pracovní smlouvě?</a:t>
            </a:r>
          </a:p>
        </p:txBody>
      </p:sp>
    </p:spTree>
    <p:extLst>
      <p:ext uri="{BB962C8B-B14F-4D97-AF65-F5344CB8AC3E}">
        <p14:creationId xmlns:p14="http://schemas.microsoft.com/office/powerpoint/2010/main" val="30355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Místo výkonu práce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Kobližná 19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sídlo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všechny provozovny zaměstnavatele </a:t>
            </a:r>
          </a:p>
          <a:p>
            <a:pPr lvl="0" algn="l"/>
            <a:r>
              <a:rPr lang="cs-CZ" altLang="cs-CZ" sz="2800" dirty="0"/>
              <a:t>   na území České a Slovenské republiky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Brno, Praha, Olomouc</a:t>
            </a:r>
          </a:p>
        </p:txBody>
      </p:sp>
    </p:spTree>
    <p:extLst>
      <p:ext uri="{BB962C8B-B14F-4D97-AF65-F5344CB8AC3E}">
        <p14:creationId xmlns:p14="http://schemas.microsoft.com/office/powerpoint/2010/main" val="39974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Místo výkonu práce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 lnSpcReduction="1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Kobližná 19 – Chybí město - neurčité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sídlo zaměstnavatele – ANO, je možné dohledat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všechny provozovny zaměstnavatele </a:t>
            </a:r>
          </a:p>
          <a:p>
            <a:pPr lvl="0" algn="l"/>
            <a:r>
              <a:rPr lang="cs-CZ" altLang="cs-CZ" sz="2800" dirty="0"/>
              <a:t>   na území České a Slovenské republiky – ANO, lze dohledat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Brno, Praha, Olomouc - ANO</a:t>
            </a:r>
          </a:p>
        </p:txBody>
      </p:sp>
    </p:spTree>
    <p:extLst>
      <p:ext uri="{BB962C8B-B14F-4D97-AF65-F5344CB8AC3E}">
        <p14:creationId xmlns:p14="http://schemas.microsoft.com/office/powerpoint/2010/main" val="15554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Den nástupu do práce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sedmý den po skončení dosavadního zaměstnání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pokud dojde ke skončení dosavadního zaměstnání, tak sedmý den poté 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ode dne, kdy zaměstnankyně XY nastoupí na mateřskou dovolenou</a:t>
            </a:r>
          </a:p>
        </p:txBody>
      </p:sp>
    </p:spTree>
    <p:extLst>
      <p:ext uri="{BB962C8B-B14F-4D97-AF65-F5344CB8AC3E}">
        <p14:creationId xmlns:p14="http://schemas.microsoft.com/office/powerpoint/2010/main" val="27097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Den nástupu do práce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sedmý den po skončení dosavadního zaměstnání  - ANO, pokud už je podána výpověď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pokud dojde ke skončení dosavadního zaměstnání, tak sedmý den poté – NE, neurčité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ode dne, kdy zaměstnankyně XY nastoupí na mateřskou dovolenou – ANO, pokud je zaměstnankyně těhotná</a:t>
            </a:r>
          </a:p>
        </p:txBody>
      </p:sp>
    </p:spTree>
    <p:extLst>
      <p:ext uri="{BB962C8B-B14F-4D97-AF65-F5344CB8AC3E}">
        <p14:creationId xmlns:p14="http://schemas.microsoft.com/office/powerpoint/2010/main" val="32962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altLang="cs-CZ" b="1" dirty="0"/>
              <a:t>Pracovní poměr na dobu určitou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max. 3roky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max. 2 krát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opakování = prodloužení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3 roky pauza </a:t>
            </a:r>
          </a:p>
        </p:txBody>
      </p:sp>
    </p:spTree>
    <p:extLst>
      <p:ext uri="{BB962C8B-B14F-4D97-AF65-F5344CB8AC3E}">
        <p14:creationId xmlns:p14="http://schemas.microsoft.com/office/powerpoint/2010/main" val="19732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altLang="cs-CZ" b="1" dirty="0"/>
              <a:t>Výjimka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lvl="0" algn="l"/>
            <a:endParaRPr lang="cs-CZ" altLang="cs-CZ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vážné provozní důvody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důvody spočívající ve zvláštní povaze práce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jiný postup musí být přiměřený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písemná dohoda s odborovou organizací, vnitřní předpis</a:t>
            </a:r>
          </a:p>
        </p:txBody>
      </p:sp>
    </p:spTree>
    <p:extLst>
      <p:ext uri="{BB962C8B-B14F-4D97-AF65-F5344CB8AC3E}">
        <p14:creationId xmlns:p14="http://schemas.microsoft.com/office/powerpoint/2010/main" val="30479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12" y="1537367"/>
            <a:ext cx="9883035" cy="2387600"/>
          </a:xfrm>
        </p:spPr>
        <p:txBody>
          <a:bodyPr>
            <a:normAutofit fontScale="90000"/>
          </a:bodyPr>
          <a:lstStyle/>
          <a:p>
            <a:r>
              <a:rPr lang="cs-CZ" altLang="cs-CZ" b="1" dirty="0"/>
              <a:t>Důsledky protiprávního sjednání pracovního poměru na dobu určitou</a:t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lvl="0" algn="l"/>
            <a:endParaRPr lang="cs-CZ" altLang="cs-CZ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písemné oznámení zaměstnance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 uplynutím sjednané doby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určovací žaloba</a:t>
            </a:r>
          </a:p>
        </p:txBody>
      </p:sp>
    </p:spTree>
    <p:extLst>
      <p:ext uri="{BB962C8B-B14F-4D97-AF65-F5344CB8AC3E}">
        <p14:creationId xmlns:p14="http://schemas.microsoft.com/office/powerpoint/2010/main" val="22402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DE995-0F7E-4391-64A1-97CAAD93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Marek Pšenko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8303D-284A-4E34-4F8D-2539326AB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Možný záskok a zkoušející</a:t>
            </a:r>
          </a:p>
          <a:p>
            <a:endParaRPr lang="cs-CZ" dirty="0"/>
          </a:p>
          <a:p>
            <a:r>
              <a:rPr lang="cs-CZ" dirty="0"/>
              <a:t>Mgr. – právo a právní věda – 2017</a:t>
            </a:r>
          </a:p>
          <a:p>
            <a:r>
              <a:rPr lang="cs-CZ" dirty="0"/>
              <a:t>Advokát – 2021</a:t>
            </a:r>
          </a:p>
          <a:p>
            <a:r>
              <a:rPr lang="cs-CZ" dirty="0"/>
              <a:t>Výuka od 2019</a:t>
            </a:r>
          </a:p>
          <a:p>
            <a:r>
              <a:rPr lang="cs-CZ" dirty="0"/>
              <a:t>Pracovní právo, obchodní právo, živnostenské právo, Právo pro manažery</a:t>
            </a:r>
          </a:p>
          <a:p>
            <a:r>
              <a:rPr lang="cs-CZ" dirty="0">
                <a:hlinkClick r:id="rId2"/>
              </a:rPr>
              <a:t>https://www.sakbrno.cz/cs/nas-tym/21.html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5F928E-2AB5-48A5-E9E2-0609EA94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09" y="69011"/>
            <a:ext cx="3023829" cy="44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89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30300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Zkušební doba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928290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musí být výslovně sjednána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písemnost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nejpozději v den nástupu do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nelze prodloužit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max. 3, příp. max. 6 měsíců</a:t>
            </a:r>
          </a:p>
        </p:txBody>
      </p:sp>
    </p:spTree>
    <p:extLst>
      <p:ext uri="{BB962C8B-B14F-4D97-AF65-F5344CB8AC3E}">
        <p14:creationId xmlns:p14="http://schemas.microsoft.com/office/powerpoint/2010/main" val="32954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30300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Další pravidelné náležitosti pracovní smlouvy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928290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ujednání o pracovní době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ujednání o délce dovolené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ujednání o výši mzdy a způsobu odměňování</a:t>
            </a:r>
          </a:p>
          <a:p>
            <a:pPr lvl="0" algn="l"/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73536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30300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Konkurenční doložka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417900"/>
            <a:ext cx="9883034" cy="3939390"/>
          </a:xfrm>
        </p:spPr>
        <p:txBody>
          <a:bodyPr>
            <a:normAutofit fontScale="70000" lnSpcReduction="2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písemnost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předmět činnost zaměstnavatele, soutěžní činnost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přiměřené peněžité vyrovnání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spravedlivě lze požadovat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podstatné ztížení činnosti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smluvní pokuta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písemné odstoupení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písemná výpověď zaměstnance</a:t>
            </a:r>
          </a:p>
        </p:txBody>
      </p:sp>
    </p:spTree>
    <p:extLst>
      <p:ext uri="{BB962C8B-B14F-4D97-AF65-F5344CB8AC3E}">
        <p14:creationId xmlns:p14="http://schemas.microsoft.com/office/powerpoint/2010/main" val="7314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30300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Změny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417900"/>
            <a:ext cx="9883034" cy="393939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§ 40 a násl. ZP</a:t>
            </a:r>
          </a:p>
          <a:p>
            <a:pPr lvl="0" algn="l"/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Převedení x přeložení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9547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-892412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Změny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495" y="1752880"/>
            <a:ext cx="9883034" cy="4805861"/>
          </a:xfrm>
        </p:spPr>
        <p:txBody>
          <a:bodyPr>
            <a:normAutofit fontScale="40000" lnSpcReduction="20000"/>
          </a:bodyPr>
          <a:lstStyle/>
          <a:p>
            <a:pPr lvl="0" algn="l"/>
            <a:r>
              <a:rPr lang="cs-CZ" altLang="cs-CZ" sz="2800" b="1" u="sng" dirty="0"/>
              <a:t>PŘEVEDENÍ</a:t>
            </a:r>
          </a:p>
          <a:p>
            <a:pPr lvl="0" algn="l"/>
            <a:endParaRPr lang="cs-CZ" altLang="cs-CZ" sz="2800" b="1" u="sng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zaměstnanec pozbyl vzhledem ke svému zdravotnímu stavu podle lékařského posudku vydaného poskytovatelem pracovnělékařských služeb nebo rozhodnutí příslušného správního orgánu, který lékařský posudek přezkoumává, dlouhodobě způsobilosti konat dále dosavadní práci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zaměstnanec nesmí podle lékařského posudku vydaného poskytovatelem pracovnělékařských služeb nebo rozhodnutí příslušného správního orgánu, který lékařský posudek přezkoumává, dále konat dosavadní práci pro pracovní úraz, onemocnění nemocí z povolání nebo pro ohrožení touto nemocí, anebo dosáhl-li na pracovišti určeném rozhodnutím příslušného orgánu ochrany veřejného zdraví nejvyšší přípustné expozice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koná těhotná zaměstnankyně, zaměstnankyně, která kojí, nebo zaměstnankyně-matka do konce devátého měsíce po porodu práci, kterou nesmějí být tyto zaměstnankyně zaměstnávány nebo která podle lékařského posudku ohrožuje její těhotenství nebo mateřství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je to nutné podle lékařského posudku vydaného poskytovatelem pracovnělékařských služeb nebo rozhodnutí příslušného orgánu ochrany veřejného zdraví v zájmu ochrany zdraví jiných fyzických osob před infekčním onemocněním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je toho zapotřebí podle pravomocného rozhodnutí soudu nebo správního úřadu, jiného státního orgánu nebo orgánu územního samosprávného celku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zaměstnanec pracující v noci na základě lékařského posudku vydaného poskytovatelem pracovnělékařských služeb uznán nezpůsobilým pro noční práci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 to požádá těhotná zaměstnankyně, zaměstnankyně, která kojí, nebo zaměstnankyně-matka do konce devátého měsíce po porodu, která pracuje v noci</a:t>
            </a:r>
          </a:p>
        </p:txBody>
      </p:sp>
    </p:spTree>
    <p:extLst>
      <p:ext uri="{BB962C8B-B14F-4D97-AF65-F5344CB8AC3E}">
        <p14:creationId xmlns:p14="http://schemas.microsoft.com/office/powerpoint/2010/main" val="4218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-892412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Změny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495" y="1752880"/>
            <a:ext cx="9883034" cy="4805861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cs-CZ" altLang="cs-CZ" sz="2800" b="1" u="sng" dirty="0"/>
              <a:t>PŘELOŽENÍ</a:t>
            </a:r>
          </a:p>
          <a:p>
            <a:pPr lvl="0" algn="l"/>
            <a:endParaRPr lang="cs-CZ" altLang="cs-CZ" sz="2800" b="1" u="sng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Přeložit zaměstnance k výkonu práce do jiného místa, než bylo sjednáno v pracovní smlouvě, je možné pouze s jeho souhlasem a v rámci zaměstnavatele, pokud to nezbytně vyžaduje jeho provozní potřeba.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úkoly přeloženému zaměstnanci ukládá, jeho práci organizuje, řídí a kontroluje a pokyny mu k tomu účelu dává příslušný vedoucí zaměstnanec organizační složky (útvaru), na jejíž pracoviště byl zaměstnanec přeložen.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1194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-655135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Skončení pracovního poměru</a:t>
            </a:r>
            <a:endParaRPr lang="cs-CZ" b="1" dirty="0"/>
          </a:p>
        </p:txBody>
      </p:sp>
      <p:pic>
        <p:nvPicPr>
          <p:cNvPr id="9" name="Picture 5" descr="images258">
            <a:extLst>
              <a:ext uri="{FF2B5EF4-FFF2-40B4-BE49-F238E27FC236}">
                <a16:creationId xmlns:a16="http://schemas.microsoft.com/office/drawing/2014/main" id="{0DEEAB82-7D48-483B-8D59-3D137F1E5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1" y="1947623"/>
            <a:ext cx="4537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-71437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Skončení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576072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uplynutím sjednané doby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smrtí zaměstnance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zrušením povolení k pobytu cizince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uplynutí doby, na kterou bylo cizinci vydáno povolení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právním jednáním zaměstnance a zaměstnavatele – rozvázání pracovního poměru</a:t>
            </a:r>
          </a:p>
        </p:txBody>
      </p:sp>
    </p:spTree>
    <p:extLst>
      <p:ext uri="{BB962C8B-B14F-4D97-AF65-F5344CB8AC3E}">
        <p14:creationId xmlns:p14="http://schemas.microsoft.com/office/powerpoint/2010/main" val="1428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-71437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Rozvázání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Dohoda: písemně, nemusí být vymezen důvod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Výpověď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Okamžité zrušení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Zrušení ve zkušební době </a:t>
            </a:r>
          </a:p>
        </p:txBody>
      </p:sp>
    </p:spTree>
    <p:extLst>
      <p:ext uri="{BB962C8B-B14F-4D97-AF65-F5344CB8AC3E}">
        <p14:creationId xmlns:p14="http://schemas.microsoft.com/office/powerpoint/2010/main" val="19156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-71437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Výpověď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písemně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doručena druhé straně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výpovědní doba min. dva měsíce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odvolat lze pouze se souhlasem druhé smluvní strany</a:t>
            </a:r>
          </a:p>
        </p:txBody>
      </p:sp>
    </p:spTree>
    <p:extLst>
      <p:ext uri="{BB962C8B-B14F-4D97-AF65-F5344CB8AC3E}">
        <p14:creationId xmlns:p14="http://schemas.microsoft.com/office/powerpoint/2010/main" val="9417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9E011-005F-6048-3891-E86FA204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bude potřeba?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86FECFF-BBD5-5171-82B7-063455F62588}"/>
              </a:ext>
            </a:extLst>
          </p:cNvPr>
          <p:cNvSpPr txBox="1"/>
          <p:nvPr/>
        </p:nvSpPr>
        <p:spPr>
          <a:xfrm>
            <a:off x="1615296" y="5818842"/>
            <a:ext cx="4311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https://www.knihydobrovsky.cz/kniha/uz-1520-zakonik-prace-518675085</a:t>
            </a:r>
            <a:r>
              <a:rPr lang="cs-CZ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1A1AE0-E8F9-E2F4-CC51-E9242E98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0" y="1272760"/>
            <a:ext cx="28575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49F77BF-4BE5-E4C6-035E-F459A5963A50}"/>
              </a:ext>
            </a:extLst>
          </p:cNvPr>
          <p:cNvSpPr txBox="1"/>
          <p:nvPr/>
        </p:nvSpPr>
        <p:spPr>
          <a:xfrm>
            <a:off x="2755420" y="5327277"/>
            <a:ext cx="1550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0151A1"/>
                </a:solidFill>
                <a:effectLst/>
                <a:latin typeface="Open Sans" panose="020B0604020202020204" pitchFamily="34" charset="0"/>
              </a:rPr>
              <a:t>89 Kč</a:t>
            </a:r>
            <a:r>
              <a:rPr lang="cs-CZ" b="0" i="0" dirty="0">
                <a:solidFill>
                  <a:srgbClr val="727272"/>
                </a:solidFill>
                <a:effectLst/>
                <a:latin typeface="Open Sans" panose="020B0604020202020204" pitchFamily="34" charset="0"/>
              </a:rPr>
              <a:t> s DPH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6739A3-0DF6-F336-679E-3F027A8FD758}"/>
              </a:ext>
            </a:extLst>
          </p:cNvPr>
          <p:cNvSpPr txBox="1"/>
          <p:nvPr/>
        </p:nvSpPr>
        <p:spPr>
          <a:xfrm>
            <a:off x="7238910" y="252975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https://it.muni.cz/sluzby/software/aspi</a:t>
            </a:r>
            <a:r>
              <a:rPr lang="cs-CZ" dirty="0"/>
              <a:t>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DF3FD90-E2B0-D93C-C199-D8E07FE0A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910" y="1900989"/>
            <a:ext cx="3476625" cy="48577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18E655-C932-5E6F-083A-825E4B6580E2}"/>
              </a:ext>
            </a:extLst>
          </p:cNvPr>
          <p:cNvSpPr txBox="1"/>
          <p:nvPr/>
        </p:nvSpPr>
        <p:spPr>
          <a:xfrm>
            <a:off x="7379899" y="5511943"/>
            <a:ext cx="3610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https://www.zakonyprolidi.cz/</a:t>
            </a:r>
            <a:r>
              <a:rPr lang="cs-CZ" dirty="0"/>
              <a:t> 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A042A59-CFB4-A642-325A-F67870A29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209" y="4517652"/>
            <a:ext cx="24860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8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-71437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Výpověď daná zaměstnancem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/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 jakéhokoliv důvodu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bez uvedení důvodu</a:t>
            </a:r>
          </a:p>
        </p:txBody>
      </p:sp>
    </p:spTree>
    <p:extLst>
      <p:ext uri="{BB962C8B-B14F-4D97-AF65-F5344CB8AC3E}">
        <p14:creationId xmlns:p14="http://schemas.microsoft.com/office/powerpoint/2010/main" val="39607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186294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výpověď daná zaměstnavatelem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pouze ze zákonem stanovených důvodů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vymezení důvodu</a:t>
            </a:r>
          </a:p>
        </p:txBody>
      </p:sp>
    </p:spTree>
    <p:extLst>
      <p:ext uri="{BB962C8B-B14F-4D97-AF65-F5344CB8AC3E}">
        <p14:creationId xmlns:p14="http://schemas.microsoft.com/office/powerpoint/2010/main" val="4593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8" y="370960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Výpovědní důvod</a:t>
            </a:r>
            <a:br>
              <a:rPr lang="pl-PL" altLang="x-none" b="1" dirty="0"/>
            </a:br>
            <a:r>
              <a:rPr lang="pl-PL" altLang="x-none" b="1" dirty="0"/>
              <a:t>§ 52 písm. a),b),c) –organizační důvody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ruší-li zaměstnavatel či jeho část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přemisťuje-li se zaměstnavatel nebo jeho část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stane-li se zaměstnanec nadbytečným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odstupné</a:t>
            </a:r>
          </a:p>
        </p:txBody>
      </p:sp>
    </p:spTree>
    <p:extLst>
      <p:ext uri="{BB962C8B-B14F-4D97-AF65-F5344CB8AC3E}">
        <p14:creationId xmlns:p14="http://schemas.microsoft.com/office/powerpoint/2010/main" val="10686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6" y="731430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Výpovědní důvod - § 52 písm. d),e)</a:t>
            </a:r>
            <a:br>
              <a:rPr lang="pl-PL" altLang="x-none" b="1" dirty="0"/>
            </a:br>
            <a:r>
              <a:rPr lang="pl-PL" altLang="x-none" b="1" dirty="0"/>
              <a:t>zdravotní důvody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0" y="3738971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úraz, nemoc z povolání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pozbytí zdravotní způsobilosti pro výkon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lékařský posudek</a:t>
            </a:r>
          </a:p>
        </p:txBody>
      </p:sp>
    </p:spTree>
    <p:extLst>
      <p:ext uri="{BB962C8B-B14F-4D97-AF65-F5344CB8AC3E}">
        <p14:creationId xmlns:p14="http://schemas.microsoft.com/office/powerpoint/2010/main" val="4466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6" y="731430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Výpovědní důvod § 52 f) ZP nesplnění předpokladů a požadavků: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0" y="3338627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/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nesplňování předpokladů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nesplňování požadavků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neuspokojivé pracovní výsledky  (výzva k odstranění v posledních 12 měsících)</a:t>
            </a:r>
          </a:p>
        </p:txBody>
      </p:sp>
    </p:spTree>
    <p:extLst>
      <p:ext uri="{BB962C8B-B14F-4D97-AF65-F5344CB8AC3E}">
        <p14:creationId xmlns:p14="http://schemas.microsoft.com/office/powerpoint/2010/main" val="38233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4" y="1122363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Výpovědní důvod - § 52 písm. g) ZP, porušení povinností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8" y="2762366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porušení povinností zvlášť hrubým způsobem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závažné porušení povinností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soustavné méně závažné porušování povinností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písemné upozornění – 6 měsíců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pravomocné odsouzení pro úmyslný trestný čin – nepodmíněný trest odnětí svobody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a) 1 rok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b) 6 měsíců, ale TČ při plnění pracovních úkolů nebo v přímé souvislosti s ním</a:t>
            </a:r>
          </a:p>
        </p:txBody>
      </p:sp>
    </p:spTree>
    <p:extLst>
      <p:ext uri="{BB962C8B-B14F-4D97-AF65-F5344CB8AC3E}">
        <p14:creationId xmlns:p14="http://schemas.microsoft.com/office/powerpoint/2010/main" val="7110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2" y="1041400"/>
            <a:ext cx="10772383" cy="2387600"/>
          </a:xfrm>
        </p:spPr>
        <p:txBody>
          <a:bodyPr>
            <a:normAutofit fontScale="90000"/>
          </a:bodyPr>
          <a:lstStyle/>
          <a:p>
            <a:r>
              <a:rPr lang="pl-PL" altLang="x-none" b="1" dirty="0"/>
              <a:t>Výpovědní důvod - § 52 písm. h) ZP  režim dočasně pracovně neschopného pojištěnce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7" y="3077719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zvlášť hrubým způsobem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povinnost zdržovat se v místě pobytu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dodržovat rozsah a dobu povolených vycházek</a:t>
            </a:r>
          </a:p>
        </p:txBody>
      </p:sp>
    </p:spTree>
    <p:extLst>
      <p:ext uri="{BB962C8B-B14F-4D97-AF65-F5344CB8AC3E}">
        <p14:creationId xmlns:p14="http://schemas.microsoft.com/office/powerpoint/2010/main" val="10612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2" y="243248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Ochranná doba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6" y="2762366"/>
            <a:ext cx="9883034" cy="4095634"/>
          </a:xfrm>
        </p:spPr>
        <p:txBody>
          <a:bodyPr>
            <a:normAutofit fontScale="92500" lnSpcReduction="1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dočasná pracovní neschopnost,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vojenské cvičení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výkon veřejné funkce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těhotenství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mateřská dovolená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rodičovská dovolená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nezpůsobilost pro práci v noci</a:t>
            </a:r>
          </a:p>
        </p:txBody>
      </p:sp>
    </p:spTree>
    <p:extLst>
      <p:ext uri="{BB962C8B-B14F-4D97-AF65-F5344CB8AC3E}">
        <p14:creationId xmlns:p14="http://schemas.microsoft.com/office/powerpoint/2010/main" val="39075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1" y="-331970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Výjimky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5" y="2223701"/>
            <a:ext cx="9883034" cy="4095634"/>
          </a:xfrm>
        </p:spPr>
        <p:txBody>
          <a:bodyPr>
            <a:normAutofit fontScale="92500" lnSpcReduction="1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výpověď pro zrušení nebo přemístění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přemístění zaměstnavatele – neplatí: těhotenství, mateřská dovolená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výpověď pro porušení povinností zvlášť hrubým způsobem - neplatí: mateřská dovolená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výpověď pro pravomocné odsouzení – nepodmíněný trest – neplatí: mateřská dovolená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pro jiné porušení pracovních povinností a pro porušení režimu dočasně pracovně neschopného zaměstnance zvlášť hrubým způsobem – neplatí: těhotenství, mateřská, rodičovská</a:t>
            </a:r>
          </a:p>
        </p:txBody>
      </p:sp>
    </p:spTree>
    <p:extLst>
      <p:ext uri="{BB962C8B-B14F-4D97-AF65-F5344CB8AC3E}">
        <p14:creationId xmlns:p14="http://schemas.microsoft.com/office/powerpoint/2010/main" val="31048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675342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Okamžité zrušení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5" y="312557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písemnost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vymezit důvod tak, aby nemohl být zaměněn s jiným – pozor i skutkově!!!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neběží výpovědní doba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poměr končí doručením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§55 ZP</a:t>
            </a:r>
          </a:p>
        </p:txBody>
      </p:sp>
    </p:spTree>
    <p:extLst>
      <p:ext uri="{BB962C8B-B14F-4D97-AF65-F5344CB8AC3E}">
        <p14:creationId xmlns:p14="http://schemas.microsoft.com/office/powerpoint/2010/main" val="28414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D46B0-F63E-9A8A-8A7E-26F37697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získat zelené políčko v ISU?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C100C0-4177-4AAB-2A86-809FD55D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65121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https://is.muni.cz/auth/el/econ/jaro2022/MKP_PRPR/op/Organizace_vyuky_Pracovni_pravo_2022_kombi.docx</a:t>
            </a:r>
            <a:endParaRPr lang="cs-CZ" dirty="0"/>
          </a:p>
          <a:p>
            <a:endParaRPr lang="cs-CZ" dirty="0"/>
          </a:p>
          <a:p>
            <a:r>
              <a:rPr lang="cs-CZ" dirty="0"/>
              <a:t>Prezentace týmové práce</a:t>
            </a:r>
          </a:p>
          <a:p>
            <a:pPr lvl="1"/>
            <a:r>
              <a:rPr lang="cs-CZ" dirty="0"/>
              <a:t>Připravené téma, 10 minut, ústně</a:t>
            </a:r>
          </a:p>
          <a:p>
            <a:pPr lvl="1"/>
            <a:endParaRPr lang="cs-CZ" dirty="0"/>
          </a:p>
          <a:p>
            <a:r>
              <a:rPr lang="cs-CZ" dirty="0"/>
              <a:t>Zkouška</a:t>
            </a:r>
          </a:p>
          <a:p>
            <a:pPr lvl="1"/>
            <a:r>
              <a:rPr lang="cs-CZ" dirty="0"/>
              <a:t>Písemná část - 5 testových otázek po 1 bodu, jsou potřeba 3 body k postupu</a:t>
            </a:r>
          </a:p>
          <a:p>
            <a:pPr lvl="1"/>
            <a:r>
              <a:rPr lang="cs-CZ" dirty="0"/>
              <a:t>Ústní část – zkoušený si vylosuje číslo okruhu a bude odpovídat na otázky (cca 10 minut).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37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961486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Okamžité zrušení zaměstnancem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5" y="312557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vážné ohrožení zdraví a nebyl převeden ve lhůtě 15 dnů na jinou práci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nevyplacená mzda, plat, jejich náhrada do 15 dnů od splatnosti</a:t>
            </a:r>
          </a:p>
        </p:txBody>
      </p:sp>
    </p:spTree>
    <p:extLst>
      <p:ext uri="{BB962C8B-B14F-4D97-AF65-F5344CB8AC3E}">
        <p14:creationId xmlns:p14="http://schemas.microsoft.com/office/powerpoint/2010/main" val="31303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243248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Okamžité zrušení zaměstnavatelem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5" y="3125575"/>
            <a:ext cx="9883034" cy="4095634"/>
          </a:xfrm>
        </p:spPr>
        <p:txBody>
          <a:bodyPr>
            <a:normAutofit lnSpcReduction="1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nelze u těhotné zaměstnankyně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porušení povinností zvlášť hrubým způsobem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pravomocné odsouzení pro úmyslný trestný čin – nepodmíněný trest odnětí svobody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a) 1 rok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b) 6 měsíců, ale TČ při plnění pracovních úkolů nebo v přímé souvislosti s ním </a:t>
            </a:r>
          </a:p>
        </p:txBody>
      </p:sp>
    </p:spTree>
    <p:extLst>
      <p:ext uri="{BB962C8B-B14F-4D97-AF65-F5344CB8AC3E}">
        <p14:creationId xmlns:p14="http://schemas.microsoft.com/office/powerpoint/2010/main" val="11055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1184996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Zrušení pracovního poměru ve zkušební době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4" y="3429000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 jakéhokoliv důvodu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bez uvedení důvodu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písemnost</a:t>
            </a:r>
          </a:p>
        </p:txBody>
      </p:sp>
    </p:spTree>
    <p:extLst>
      <p:ext uri="{BB962C8B-B14F-4D97-AF65-F5344CB8AC3E}">
        <p14:creationId xmlns:p14="http://schemas.microsoft.com/office/powerpoint/2010/main" val="7281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1184996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Odbory 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4" y="3429000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projednání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předchozí souhlas</a:t>
            </a:r>
          </a:p>
        </p:txBody>
      </p:sp>
    </p:spTree>
    <p:extLst>
      <p:ext uri="{BB962C8B-B14F-4D97-AF65-F5344CB8AC3E}">
        <p14:creationId xmlns:p14="http://schemas.microsoft.com/office/powerpoint/2010/main" val="31199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1184996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Neplatné rozvázání pracovního poměru zaměstnavatelem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4" y="3429000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bez zbytečného odkladu a písemně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oznámení o trvání na dalším zaměstnávání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náhrada mzdy nebo přidělování práce a mzda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žaloba do 2 měsíců ode dne, kdy měl pracovní poměr skončit</a:t>
            </a:r>
          </a:p>
        </p:txBody>
      </p:sp>
    </p:spTree>
    <p:extLst>
      <p:ext uri="{BB962C8B-B14F-4D97-AF65-F5344CB8AC3E}">
        <p14:creationId xmlns:p14="http://schemas.microsoft.com/office/powerpoint/2010/main" val="12843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1184996"/>
            <a:ext cx="10772383" cy="2387600"/>
          </a:xfrm>
        </p:spPr>
        <p:txBody>
          <a:bodyPr>
            <a:normAutofit fontScale="90000"/>
          </a:bodyPr>
          <a:lstStyle/>
          <a:p>
            <a:r>
              <a:rPr lang="pl-PL" altLang="x-none" b="1" dirty="0"/>
              <a:t>Neplatné rozvázání pracovního poměru zaměstnancem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4" y="3429000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bez zbytečného odkladu a písemně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oznámení o trvání na dalším zaměstnávání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náhrada škody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žaloba do 2 měsíců ode dne, kdy měl pracovní poměr skončit</a:t>
            </a:r>
          </a:p>
        </p:txBody>
      </p:sp>
    </p:spTree>
    <p:extLst>
      <p:ext uri="{BB962C8B-B14F-4D97-AF65-F5344CB8AC3E}">
        <p14:creationId xmlns:p14="http://schemas.microsoft.com/office/powerpoint/2010/main" val="34654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59" y="3021496"/>
            <a:ext cx="11133482" cy="1013792"/>
          </a:xfrm>
        </p:spPr>
        <p:txBody>
          <a:bodyPr>
            <a:normAutofit/>
          </a:bodyPr>
          <a:lstStyle/>
          <a:p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9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26D42-4AEF-BA65-87C2-EB881601B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8" y="146477"/>
            <a:ext cx="3541030" cy="10256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dirty="0"/>
              <a:t>Témata</a:t>
            </a:r>
          </a:p>
          <a:p>
            <a:pPr marL="0" indent="0">
              <a:buNone/>
            </a:pPr>
            <a:r>
              <a:rPr lang="cs-CZ" sz="3600" dirty="0"/>
              <a:t>prezentace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91FE26-DBB1-CD01-E631-B8869939A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92" y="248214"/>
            <a:ext cx="6838950" cy="1847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31C978-3B87-42DE-AEAE-B00E00F6D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418" y="4244196"/>
            <a:ext cx="4733157" cy="21479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02AA445-A60C-8DAD-4C3C-C830D96FA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3" y="5152591"/>
            <a:ext cx="5113378" cy="15975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D4EAF17-CC0C-5C3D-5758-F16D570E0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61663"/>
            <a:ext cx="5113378" cy="15420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5B504F2-1324-50E0-C1F0-13602DAF0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158" y="2326887"/>
            <a:ext cx="4865927" cy="1830422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46C83A2-EDF3-81F5-B4F9-C1BCCCB95E5C}"/>
              </a:ext>
            </a:extLst>
          </p:cNvPr>
          <p:cNvSpPr txBox="1"/>
          <p:nvPr/>
        </p:nvSpPr>
        <p:spPr>
          <a:xfrm>
            <a:off x="1438" y="1172139"/>
            <a:ext cx="3854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7"/>
              </a:rPr>
              <a:t>https://www.facebook.com/groups/1448892352061164</a:t>
            </a:r>
            <a:r>
              <a:rPr lang="cs-CZ" dirty="0"/>
              <a:t> 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9DD9203-A2F5-FFB4-A912-F80A61E1F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073" y="1817077"/>
            <a:ext cx="2413599" cy="5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04AA6-3BCC-17CB-F0C4-AA4300DE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Pracovní právo?</a:t>
            </a:r>
          </a:p>
        </p:txBody>
      </p:sp>
    </p:spTree>
    <p:extLst>
      <p:ext uri="{BB962C8B-B14F-4D97-AF65-F5344CB8AC3E}">
        <p14:creationId xmlns:p14="http://schemas.microsoft.com/office/powerpoint/2010/main" val="272383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OSNOVA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cs-CZ" dirty="0"/>
              <a:t>ÚVOD – představení, struktura</a:t>
            </a:r>
          </a:p>
          <a:p>
            <a:pPr marL="457200" indent="-457200" algn="just">
              <a:buAutoNum type="arabicPeriod"/>
            </a:pPr>
            <a:r>
              <a:rPr lang="cs-CZ" dirty="0"/>
              <a:t>Zásady </a:t>
            </a:r>
            <a:r>
              <a:rPr lang="cs-CZ" dirty="0" err="1"/>
              <a:t>prac</a:t>
            </a:r>
            <a:r>
              <a:rPr lang="cs-CZ" dirty="0"/>
              <a:t>. práva, prameny práva</a:t>
            </a:r>
          </a:p>
          <a:p>
            <a:pPr marL="457200" indent="-457200" algn="just">
              <a:buAutoNum type="arabicPeriod"/>
            </a:pPr>
            <a:r>
              <a:rPr lang="cs-CZ" dirty="0"/>
              <a:t>Subjekty pracovního práva</a:t>
            </a:r>
          </a:p>
          <a:p>
            <a:pPr marL="457200" indent="-457200" algn="just">
              <a:buAutoNum type="arabicPeriod"/>
            </a:pPr>
            <a:r>
              <a:rPr lang="cs-CZ" dirty="0"/>
              <a:t>Pracovní poměr, vznik, změna</a:t>
            </a:r>
          </a:p>
          <a:p>
            <a:pPr marL="457200" indent="-457200" algn="just">
              <a:buAutoNum type="arabicPeriod"/>
            </a:pPr>
            <a:r>
              <a:rPr lang="cs-CZ" dirty="0"/>
              <a:t>Zánik pracovního poměru – skončení</a:t>
            </a:r>
          </a:p>
          <a:p>
            <a:pPr marL="457200" indent="-457200" algn="just">
              <a:buAutoNum type="arabicPeriod"/>
            </a:pP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Ke studiu základních pojmů vhodná online příručka MPSV:</a:t>
            </a:r>
          </a:p>
          <a:p>
            <a:pPr algn="just"/>
            <a:r>
              <a:rPr lang="cs-CZ" dirty="0">
                <a:hlinkClick r:id="rId2"/>
              </a:rPr>
              <a:t>https://ppropo.mpsv.cz/obsah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6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5042</TotalTime>
  <Words>2464</Words>
  <Application>Microsoft Office PowerPoint</Application>
  <PresentationFormat>Širokoúhlá obrazovka</PresentationFormat>
  <Paragraphs>367</Paragraphs>
  <Slides>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Bookman Old Style</vt:lpstr>
      <vt:lpstr>Calibri</vt:lpstr>
      <vt:lpstr>inherit</vt:lpstr>
      <vt:lpstr>Open Sans</vt:lpstr>
      <vt:lpstr>Rockwell</vt:lpstr>
      <vt:lpstr>Damask</vt:lpstr>
      <vt:lpstr>Pracovní právo</vt:lpstr>
      <vt:lpstr>Prezentace aplikace PowerPoint</vt:lpstr>
      <vt:lpstr>Martin Štěrba</vt:lpstr>
      <vt:lpstr>Marek Pšenko</vt:lpstr>
      <vt:lpstr>Co bude potřeba?</vt:lpstr>
      <vt:lpstr>Jak získat zelené políčko v ISU?</vt:lpstr>
      <vt:lpstr>Prezentace aplikace PowerPoint</vt:lpstr>
      <vt:lpstr>Proč Pracovní právo?</vt:lpstr>
      <vt:lpstr>OSNOVA</vt:lpstr>
      <vt:lpstr>Zásady</vt:lpstr>
      <vt:lpstr>Zásady</vt:lpstr>
      <vt:lpstr>Vnitrostátní prameny práva</vt:lpstr>
      <vt:lpstr>Subjekty pracovního práva</vt:lpstr>
      <vt:lpstr>Práva a povinnosti – prac. poměr</vt:lpstr>
      <vt:lpstr>Práva a povinnosti – prac. poměr</vt:lpstr>
      <vt:lpstr>Práva a povinnosti – prac. poměr</vt:lpstr>
      <vt:lpstr>Práva a povinnosti – prac. poměr</vt:lpstr>
      <vt:lpstr>Závislá práce</vt:lpstr>
      <vt:lpstr>Závislá práce</vt:lpstr>
      <vt:lpstr>Závislá práce</vt:lpstr>
      <vt:lpstr>Závislá práce</vt:lpstr>
      <vt:lpstr>Před uzavřením pracovní smlouvy</vt:lpstr>
      <vt:lpstr>Informace – pracovní pohovor</vt:lpstr>
      <vt:lpstr>Informační povinnost zaměstnavatele</vt:lpstr>
      <vt:lpstr>Lékařská prohlídka</vt:lpstr>
      <vt:lpstr>Pracovní smlouva vznik pracovního poměru</vt:lpstr>
      <vt:lpstr>Pracovní poměr – vznik, změny</vt:lpstr>
      <vt:lpstr>Podstatné náležitosti pracovní smlouvy</vt:lpstr>
      <vt:lpstr>Pracovní smlouva</vt:lpstr>
      <vt:lpstr>Druh práce</vt:lpstr>
      <vt:lpstr>Druh práce</vt:lpstr>
      <vt:lpstr>Pracovní náplň </vt:lpstr>
      <vt:lpstr>Místo výkonu práce </vt:lpstr>
      <vt:lpstr>Místo výkonu práce </vt:lpstr>
      <vt:lpstr>Den nástupu do práce </vt:lpstr>
      <vt:lpstr>Den nástupu do práce </vt:lpstr>
      <vt:lpstr>Pracovní poměr na dobu určitou</vt:lpstr>
      <vt:lpstr>Výjimka</vt:lpstr>
      <vt:lpstr>Důsledky protiprávního sjednání pracovního poměru na dobu určitou </vt:lpstr>
      <vt:lpstr>Zkušební doba</vt:lpstr>
      <vt:lpstr>Další pravidelné náležitosti pracovní smlouvy</vt:lpstr>
      <vt:lpstr>Konkurenční doložka</vt:lpstr>
      <vt:lpstr>Změny pracovního poměru</vt:lpstr>
      <vt:lpstr>Změny pracovního poměru</vt:lpstr>
      <vt:lpstr>Změny pracovního poměru</vt:lpstr>
      <vt:lpstr>Skončení pracovního poměru</vt:lpstr>
      <vt:lpstr>Skončení pracovního poměru</vt:lpstr>
      <vt:lpstr>Rozvázání pracovního poměru</vt:lpstr>
      <vt:lpstr>Výpověď</vt:lpstr>
      <vt:lpstr>Výpověď daná zaměstnancem</vt:lpstr>
      <vt:lpstr>výpověď daná zaměstnavatelem</vt:lpstr>
      <vt:lpstr>Výpovědní důvod § 52 písm. a),b),c) –organizační důvody</vt:lpstr>
      <vt:lpstr>Výpovědní důvod - § 52 písm. d),e) zdravotní důvody</vt:lpstr>
      <vt:lpstr>Výpovědní důvod § 52 f) ZP nesplnění předpokladů a požadavků:</vt:lpstr>
      <vt:lpstr>Výpovědní důvod - § 52 písm. g) ZP, porušení povinností </vt:lpstr>
      <vt:lpstr>Výpovědní důvod - § 52 písm. h) ZP  režim dočasně pracovně neschopného pojištěnce</vt:lpstr>
      <vt:lpstr>Ochranná doba</vt:lpstr>
      <vt:lpstr>Výjimky</vt:lpstr>
      <vt:lpstr>Okamžité zrušení pracovního poměru</vt:lpstr>
      <vt:lpstr>Okamžité zrušení zaměstnancem </vt:lpstr>
      <vt:lpstr>Okamžité zrušení zaměstnavatelem</vt:lpstr>
      <vt:lpstr>Zrušení pracovního poměru ve zkušební době </vt:lpstr>
      <vt:lpstr>Odbory  </vt:lpstr>
      <vt:lpstr>Neplatné rozvázání pracovního poměru zaměstnavatelem</vt:lpstr>
      <vt:lpstr>Neplatné rozvázání pracovního poměru zaměstnancem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směnečné a šekové</dc:title>
  <dc:creator>Martin Štěrba</dc:creator>
  <cp:lastModifiedBy>Martin Štěrba</cp:lastModifiedBy>
  <cp:revision>93</cp:revision>
  <cp:lastPrinted>2018-10-29T11:12:26Z</cp:lastPrinted>
  <dcterms:created xsi:type="dcterms:W3CDTF">2017-12-03T13:48:10Z</dcterms:created>
  <dcterms:modified xsi:type="dcterms:W3CDTF">2023-05-15T18:32:31Z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ed54b0-3371-4c9f-b9e0-3039d14ae50d_Enabled">
    <vt:lpwstr>true</vt:lpwstr>
  </property>
  <property fmtid="{D5CDD505-2E9C-101B-9397-08002B2CF9AE}" pid="3" name="MSIP_Label_13ed54b0-3371-4c9f-b9e0-3039d14ae50d_SetDate">
    <vt:lpwstr>2022-02-18T16:33:28Z</vt:lpwstr>
  </property>
  <property fmtid="{D5CDD505-2E9C-101B-9397-08002B2CF9AE}" pid="4" name="MSIP_Label_13ed54b0-3371-4c9f-b9e0-3039d14ae50d_Method">
    <vt:lpwstr>Standard</vt:lpwstr>
  </property>
  <property fmtid="{D5CDD505-2E9C-101B-9397-08002B2CF9AE}" pid="5" name="MSIP_Label_13ed54b0-3371-4c9f-b9e0-3039d14ae50d_Name">
    <vt:lpwstr>Internal</vt:lpwstr>
  </property>
  <property fmtid="{D5CDD505-2E9C-101B-9397-08002B2CF9AE}" pid="6" name="MSIP_Label_13ed54b0-3371-4c9f-b9e0-3039d14ae50d_SiteId">
    <vt:lpwstr>5675d321-19d1-4c95-9684-2c28ac8f80a4</vt:lpwstr>
  </property>
  <property fmtid="{D5CDD505-2E9C-101B-9397-08002B2CF9AE}" pid="7" name="MSIP_Label_13ed54b0-3371-4c9f-b9e0-3039d14ae50d_ActionId">
    <vt:lpwstr>8404388c-fe90-4cad-be3b-0d4755348037</vt:lpwstr>
  </property>
  <property fmtid="{D5CDD505-2E9C-101B-9397-08002B2CF9AE}" pid="8" name="MSIP_Label_13ed54b0-3371-4c9f-b9e0-3039d14ae50d_ContentBits">
    <vt:lpwstr>2</vt:lpwstr>
  </property>
</Properties>
</file>