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7" r:id="rId2"/>
    <p:sldId id="285" r:id="rId3"/>
    <p:sldId id="270" r:id="rId4"/>
    <p:sldId id="287" r:id="rId5"/>
    <p:sldId id="286" r:id="rId6"/>
    <p:sldId id="291" r:id="rId7"/>
    <p:sldId id="293" r:id="rId8"/>
    <p:sldId id="292" r:id="rId9"/>
    <p:sldId id="288" r:id="rId10"/>
    <p:sldId id="289" r:id="rId11"/>
    <p:sldId id="290" r:id="rId12"/>
    <p:sldId id="294" r:id="rId13"/>
    <p:sldId id="296" r:id="rId14"/>
    <p:sldId id="295" r:id="rId15"/>
    <p:sldId id="297" r:id="rId16"/>
    <p:sldId id="299" r:id="rId17"/>
    <p:sldId id="275" r:id="rId18"/>
    <p:sldId id="298" r:id="rId19"/>
    <p:sldId id="302" r:id="rId20"/>
    <p:sldId id="300" r:id="rId21"/>
    <p:sldId id="301" r:id="rId22"/>
    <p:sldId id="30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0112964-F936-5505-1362-276B3747BA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021D29-4026-26CF-422B-E09D9B1F57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7F4AC-D54E-42AE-BBE6-8E078C5176BE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D9B240-AFA9-67B4-C6E4-FC710FB031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3A98E7-F11C-D395-DE75-8C2A793AEE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1918B-8616-4D86-8FE9-35230372C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934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78757-63CF-40FD-A1E7-C7968CCB347B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41475-7C8B-4B4A-8994-741096E311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37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1B8C-33B9-42F1-8A4A-BA2EF3C92E32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B3E1-B6CF-430D-ACB6-4D5934E33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263210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1B8C-33B9-42F1-8A4A-BA2EF3C92E32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B3E1-B6CF-430D-ACB6-4D5934E33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25093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1B8C-33B9-42F1-8A4A-BA2EF3C92E32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B3E1-B6CF-430D-ACB6-4D5934E33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10342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1B8C-33B9-42F1-8A4A-BA2EF3C92E32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B3E1-B6CF-430D-ACB6-4D5934E33B1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9228964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1B8C-33B9-42F1-8A4A-BA2EF3C92E32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B3E1-B6CF-430D-ACB6-4D5934E33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11268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1B8C-33B9-42F1-8A4A-BA2EF3C92E32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B3E1-B6CF-430D-ACB6-4D5934E33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92228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1B8C-33B9-42F1-8A4A-BA2EF3C92E32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B3E1-B6CF-430D-ACB6-4D5934E33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73284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1B8C-33B9-42F1-8A4A-BA2EF3C92E32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B3E1-B6CF-430D-ACB6-4D5934E33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795328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1B8C-33B9-42F1-8A4A-BA2EF3C92E32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B3E1-B6CF-430D-ACB6-4D5934E33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37472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1B8C-33B9-42F1-8A4A-BA2EF3C92E32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B3E1-B6CF-430D-ACB6-4D5934E33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0484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1B8C-33B9-42F1-8A4A-BA2EF3C92E32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B3E1-B6CF-430D-ACB6-4D5934E33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574443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1B8C-33B9-42F1-8A4A-BA2EF3C92E32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B3E1-B6CF-430D-ACB6-4D5934E33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95976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1B8C-33B9-42F1-8A4A-BA2EF3C92E32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B3E1-B6CF-430D-ACB6-4D5934E33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98418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1B8C-33B9-42F1-8A4A-BA2EF3C92E32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B3E1-B6CF-430D-ACB6-4D5934E33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475163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1B8C-33B9-42F1-8A4A-BA2EF3C92E32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B3E1-B6CF-430D-ACB6-4D5934E33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10848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1B8C-33B9-42F1-8A4A-BA2EF3C92E32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B3E1-B6CF-430D-ACB6-4D5934E33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88988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1B8C-33B9-42F1-8A4A-BA2EF3C92E32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B3E1-B6CF-430D-ACB6-4D5934E33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01499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C1B8C-33B9-42F1-8A4A-BA2EF3C92E32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​﻿URČENO PRO VNITŘNÍ POTŘEBU﻿​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2B3E1-B6CF-430D-ACB6-4D5934E33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505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avniprostor.cz/clanky/pracovni-pravo/rovne-zachazeni-pri-odmenovani-za-prac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2E332E-2FC4-4B97-89BB-FFDD48A5F9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Pracovní právo	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D8C4F7-A0AE-4920-B7C7-24B2DF5694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Ing. Martin Štěrba</a:t>
            </a:r>
          </a:p>
        </p:txBody>
      </p:sp>
    </p:spTree>
    <p:extLst>
      <p:ext uri="{BB962C8B-B14F-4D97-AF65-F5344CB8AC3E}">
        <p14:creationId xmlns:p14="http://schemas.microsoft.com/office/powerpoint/2010/main" val="2601170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ysoké kancelářské budovy při pohledu zdola">
            <a:extLst>
              <a:ext uri="{FF2B5EF4-FFF2-40B4-BE49-F238E27FC236}">
                <a16:creationId xmlns:a16="http://schemas.microsoft.com/office/drawing/2014/main" id="{C49B1E22-FF2E-075E-D70C-C5CA7A2B8C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5119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C1D9C5-9AE3-CE80-E0B4-358A46F9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cs-CZ" dirty="0"/>
              <a:t>Zaručená mzda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A1CA15-4FAE-EC91-11F5-3A2C3620B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>
            <a:normAutofit/>
          </a:bodyPr>
          <a:lstStyle/>
          <a:p>
            <a:r>
              <a:rPr lang="cs-CZ"/>
              <a:t>Jde o nejnižší možnou mzdu s ohledem na složitost, odpovědnost a namáhavost vykonávané práce. Výše nejnižších úrovní zaručené mzdy je rozdělena do osmi skupin</a:t>
            </a:r>
          </a:p>
          <a:p>
            <a:r>
              <a:rPr lang="cs-CZ"/>
              <a:t>Stanovuje vláda nařízením</a:t>
            </a:r>
          </a:p>
          <a:p>
            <a:endParaRPr lang="cs-CZ"/>
          </a:p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8CD2DB-DDA5-4E20-0943-BE3E3E31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​﻿URČENO PRO VNITŘNÍ POTŘEBU﻿​</a:t>
            </a:r>
          </a:p>
        </p:txBody>
      </p:sp>
    </p:spTree>
    <p:extLst>
      <p:ext uri="{BB962C8B-B14F-4D97-AF65-F5344CB8AC3E}">
        <p14:creationId xmlns:p14="http://schemas.microsoft.com/office/powerpoint/2010/main" val="241674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FD379-7D47-595F-BA5F-4C01DD60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cs-CZ" dirty="0"/>
              <a:t>Zaručená mzda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CBA285-7EDB-6943-FD3F-9D11194A6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016860" cy="36951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000"/>
              <a:t>Skupina (minimální mzda) - Pomocnice v kuchyni, švadlena drobných úprav, uklízečka, doručovatel zásilek, nosič zavazadel </a:t>
            </a:r>
          </a:p>
          <a:p>
            <a:pPr>
              <a:lnSpc>
                <a:spcPct val="110000"/>
              </a:lnSpc>
            </a:pPr>
            <a:r>
              <a:rPr lang="cs-CZ" sz="1000"/>
              <a:t>Skupina - Kopáč, lešenář do 10 m, sanitář, pokojská, trafikant asfaltér </a:t>
            </a:r>
          </a:p>
          <a:p>
            <a:pPr>
              <a:lnSpc>
                <a:spcPct val="110000"/>
              </a:lnSpc>
            </a:pPr>
            <a:r>
              <a:rPr lang="cs-CZ" sz="1000"/>
              <a:t>Skupina - Zedník, klempíř, instalatér, topenář, číšník, barman, holič, kadeřník </a:t>
            </a:r>
          </a:p>
          <a:p>
            <a:pPr>
              <a:lnSpc>
                <a:spcPct val="110000"/>
              </a:lnSpc>
            </a:pPr>
            <a:r>
              <a:rPr lang="cs-CZ" sz="1000"/>
              <a:t>Skupina - Průvodce s tlumočením, kuchař specialista, krejčí v modelové a zakázkové výrobě </a:t>
            </a:r>
          </a:p>
          <a:p>
            <a:pPr>
              <a:lnSpc>
                <a:spcPct val="110000"/>
              </a:lnSpc>
            </a:pPr>
            <a:r>
              <a:rPr lang="cs-CZ" sz="1000"/>
              <a:t>Skupina - Řidič autobusu, mistr, dispečer, záchranář, všeobecná zdravotní sestra, porodní asistentka, personální a mzdová účetní, průzkumník trhu, učitel ve školce </a:t>
            </a:r>
          </a:p>
          <a:p>
            <a:pPr>
              <a:lnSpc>
                <a:spcPct val="110000"/>
              </a:lnSpc>
            </a:pPr>
            <a:r>
              <a:rPr lang="cs-CZ" sz="1000"/>
              <a:t>Skupina - Obchodní referent, speciální pedagog, správce sítí, tvůrce IT systému, samostatný projektant rozsáhlých a náročných staveb </a:t>
            </a:r>
          </a:p>
          <a:p>
            <a:pPr>
              <a:lnSpc>
                <a:spcPct val="110000"/>
              </a:lnSpc>
            </a:pPr>
            <a:r>
              <a:rPr lang="cs-CZ" sz="1000"/>
              <a:t>Skupina - Finanční expert, lékař, zubař, farmaceut, expert na marketing, programátor </a:t>
            </a:r>
          </a:p>
          <a:p>
            <a:pPr>
              <a:lnSpc>
                <a:spcPct val="110000"/>
              </a:lnSpc>
            </a:pPr>
            <a:r>
              <a:rPr lang="cs-CZ" sz="1000"/>
              <a:t>Skupina - Odborník na finanční a obchodní strategii organizací, makléř na finančním a kapitálovém trhu, špičkový vědecký pracovník řešící principálně nové vědeckovýzkumné okruhy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AC102ED5-2D53-D760-80AA-DCE1F95B1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297271"/>
              </p:ext>
            </p:extLst>
          </p:nvPr>
        </p:nvGraphicFramePr>
        <p:xfrm>
          <a:off x="6679558" y="2210935"/>
          <a:ext cx="4188657" cy="349318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833289">
                  <a:extLst>
                    <a:ext uri="{9D8B030D-6E8A-4147-A177-3AD203B41FA5}">
                      <a16:colId xmlns:a16="http://schemas.microsoft.com/office/drawing/2014/main" val="4040715760"/>
                    </a:ext>
                  </a:extLst>
                </a:gridCol>
                <a:gridCol w="833289">
                  <a:extLst>
                    <a:ext uri="{9D8B030D-6E8A-4147-A177-3AD203B41FA5}">
                      <a16:colId xmlns:a16="http://schemas.microsoft.com/office/drawing/2014/main" val="3653018028"/>
                    </a:ext>
                  </a:extLst>
                </a:gridCol>
                <a:gridCol w="844395">
                  <a:extLst>
                    <a:ext uri="{9D8B030D-6E8A-4147-A177-3AD203B41FA5}">
                      <a16:colId xmlns:a16="http://schemas.microsoft.com/office/drawing/2014/main" val="296996032"/>
                    </a:ext>
                  </a:extLst>
                </a:gridCol>
                <a:gridCol w="833289">
                  <a:extLst>
                    <a:ext uri="{9D8B030D-6E8A-4147-A177-3AD203B41FA5}">
                      <a16:colId xmlns:a16="http://schemas.microsoft.com/office/drawing/2014/main" val="864316025"/>
                    </a:ext>
                  </a:extLst>
                </a:gridCol>
                <a:gridCol w="844395">
                  <a:extLst>
                    <a:ext uri="{9D8B030D-6E8A-4147-A177-3AD203B41FA5}">
                      <a16:colId xmlns:a16="http://schemas.microsoft.com/office/drawing/2014/main" val="4257320388"/>
                    </a:ext>
                  </a:extLst>
                </a:gridCol>
              </a:tblGrid>
              <a:tr h="829441">
                <a:tc>
                  <a:txBody>
                    <a:bodyPr/>
                    <a:lstStyle/>
                    <a:p>
                      <a:pPr algn="r"/>
                      <a:r>
                        <a:rPr lang="cs-CZ" sz="1100" b="1" cap="none" spc="0">
                          <a:solidFill>
                            <a:schemeClr val="tx1"/>
                          </a:solidFill>
                          <a:effectLst/>
                        </a:rPr>
                        <a:t>Skupina prací</a:t>
                      </a:r>
                    </a:p>
                  </a:txBody>
                  <a:tcPr marL="45478" marR="54227" marT="12994" marB="9745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cs-CZ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Nejnižší úroveň zaručené mzdy</a:t>
                      </a:r>
                    </a:p>
                  </a:txBody>
                  <a:tcPr marL="45478" marR="54227" marT="12994" marB="9745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cs-CZ" sz="11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478" marR="54227" marT="12994" marB="9745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1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478" marR="54227" marT="12994" marB="9745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1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478" marR="54227" marT="12994" marB="9745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184262"/>
                  </a:ext>
                </a:extLst>
              </a:tr>
              <a:tr h="266374">
                <a:tc>
                  <a:txBody>
                    <a:bodyPr/>
                    <a:lstStyle/>
                    <a:p>
                      <a:pPr algn="r"/>
                      <a:endParaRPr lang="cs-CZ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478" marR="54227" marT="12994" marB="97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b="1" cap="none" spc="0">
                          <a:solidFill>
                            <a:schemeClr val="tx1"/>
                          </a:solidFill>
                          <a:effectLst/>
                        </a:rPr>
                        <a:t>rok 2023</a:t>
                      </a:r>
                      <a:endParaRPr lang="cs-CZ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b="1" cap="none" spc="0">
                          <a:solidFill>
                            <a:schemeClr val="tx1"/>
                          </a:solidFill>
                          <a:effectLst/>
                        </a:rPr>
                        <a:t>rok 2022</a:t>
                      </a:r>
                      <a:endParaRPr lang="cs-CZ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060970"/>
                  </a:ext>
                </a:extLst>
              </a:tr>
              <a:tr h="266374">
                <a:tc>
                  <a:txBody>
                    <a:bodyPr/>
                    <a:lstStyle/>
                    <a:p>
                      <a:pPr algn="r"/>
                      <a:endParaRPr lang="cs-CZ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478" marR="54227" marT="12994" marB="97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Kč/měsíc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Kč/hodinu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Kč/měsíc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Kč/hodinu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178582"/>
                  </a:ext>
                </a:extLst>
              </a:tr>
              <a:tr h="266374"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</a:p>
                  </a:txBody>
                  <a:tcPr marL="45478" marR="54227" marT="12994" marB="97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17.300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103,80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16.200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96,40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095607"/>
                  </a:ext>
                </a:extLst>
              </a:tr>
              <a:tr h="266374"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</a:p>
                  </a:txBody>
                  <a:tcPr marL="45478" marR="54227" marT="12994" marB="97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17.900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106,50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17.900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106,50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81722"/>
                  </a:ext>
                </a:extLst>
              </a:tr>
              <a:tr h="266374"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</a:p>
                  </a:txBody>
                  <a:tcPr marL="45478" marR="54227" marT="12994" marB="97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19.700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117,50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19.700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117,50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230471"/>
                  </a:ext>
                </a:extLst>
              </a:tr>
              <a:tr h="266374"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</a:p>
                  </a:txBody>
                  <a:tcPr marL="45478" marR="54227" marT="12994" marB="97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21.800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129,80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21.800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129,80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203749"/>
                  </a:ext>
                </a:extLst>
              </a:tr>
              <a:tr h="266374"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</a:p>
                  </a:txBody>
                  <a:tcPr marL="45478" marR="54227" marT="12994" marB="97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24.100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143,30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24.100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143,30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604863"/>
                  </a:ext>
                </a:extLst>
              </a:tr>
              <a:tr h="266374"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</a:p>
                  </a:txBody>
                  <a:tcPr marL="45478" marR="54227" marT="12994" marB="97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26.600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158,20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26.600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158,20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610095"/>
                  </a:ext>
                </a:extLst>
              </a:tr>
              <a:tr h="266374"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</a:p>
                  </a:txBody>
                  <a:tcPr marL="45478" marR="54227" marT="12994" marB="97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29.400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174,70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29.400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174,70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439309"/>
                  </a:ext>
                </a:extLst>
              </a:tr>
              <a:tr h="266374"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8.</a:t>
                      </a:r>
                    </a:p>
                  </a:txBody>
                  <a:tcPr marL="45478" marR="54227" marT="12994" marB="97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34.600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207,60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>
                          <a:solidFill>
                            <a:schemeClr val="tx1"/>
                          </a:solidFill>
                          <a:effectLst/>
                        </a:rPr>
                        <a:t>32.400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cap="none" spc="0" dirty="0">
                          <a:solidFill>
                            <a:schemeClr val="tx1"/>
                          </a:solidFill>
                          <a:effectLst/>
                        </a:rPr>
                        <a:t>192,80</a:t>
                      </a:r>
                    </a:p>
                  </a:txBody>
                  <a:tcPr marL="45478" marR="54227" marT="12994" marB="974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51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323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8B692-68A7-3615-985B-F23E6E42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Odměny (z dohod)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E1A02-EB7E-FBB0-58DE-BBAA78612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 příplatků</a:t>
            </a:r>
          </a:p>
          <a:p>
            <a:r>
              <a:rPr lang="cs-CZ" dirty="0"/>
              <a:t>Minimální i zaručená mzda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EC980C-3ED0-4A57-1B72-2113CB1C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</p:spTree>
    <p:extLst>
      <p:ext uri="{BB962C8B-B14F-4D97-AF65-F5344CB8AC3E}">
        <p14:creationId xmlns:p14="http://schemas.microsoft.com/office/powerpoint/2010/main" val="330163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B7095A-7BA4-4BBF-5CF8-9AFB154F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Vyplácení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4DA4CB-701C-60A6-C01F-211CA9934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zákonných penězích</a:t>
            </a:r>
          </a:p>
          <a:p>
            <a:r>
              <a:rPr lang="cs-CZ" dirty="0"/>
              <a:t>Nejpozději v následujícím měsíci</a:t>
            </a:r>
          </a:p>
          <a:p>
            <a:r>
              <a:rPr lang="cs-CZ" dirty="0"/>
              <a:t>Zaokrouhlování</a:t>
            </a:r>
          </a:p>
          <a:p>
            <a:r>
              <a:rPr lang="cs-CZ" dirty="0"/>
              <a:t>V pracovní době a na pracovišti</a:t>
            </a:r>
          </a:p>
          <a:p>
            <a:r>
              <a:rPr lang="cs-CZ" dirty="0"/>
              <a:t>Výplatní lístek</a:t>
            </a:r>
          </a:p>
          <a:p>
            <a:endParaRPr lang="cs-CZ" dirty="0"/>
          </a:p>
          <a:p>
            <a:r>
              <a:rPr lang="cs-CZ" dirty="0"/>
              <a:t>Srážky ze mzdy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C25676-977D-084B-4994-D364A876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</p:spTree>
    <p:extLst>
      <p:ext uri="{BB962C8B-B14F-4D97-AF65-F5344CB8AC3E}">
        <p14:creationId xmlns:p14="http://schemas.microsoft.com/office/powerpoint/2010/main" val="623166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4B7E5-4F85-9480-2EF4-1A732A9C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Jiné platby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770184-BE9D-A197-D49B-8BC97F71F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Platny</a:t>
            </a:r>
            <a:r>
              <a:rPr lang="cs-CZ" dirty="0"/>
              <a:t>, které nejsou odměnami, ale náhradami</a:t>
            </a:r>
          </a:p>
          <a:p>
            <a:r>
              <a:rPr lang="cs-CZ" dirty="0"/>
              <a:t>Cestovní náhrady</a:t>
            </a:r>
          </a:p>
          <a:p>
            <a:pPr marL="0" indent="0">
              <a:buNone/>
            </a:pPr>
            <a:r>
              <a:rPr lang="cs-CZ" dirty="0"/>
              <a:t>Cestovné</a:t>
            </a:r>
          </a:p>
          <a:p>
            <a:pPr marL="0" indent="0">
              <a:buNone/>
            </a:pPr>
            <a:r>
              <a:rPr lang="cs-CZ" dirty="0"/>
              <a:t>Stravné</a:t>
            </a:r>
          </a:p>
          <a:p>
            <a:pPr marL="0" indent="0">
              <a:buNone/>
            </a:pPr>
            <a:r>
              <a:rPr lang="cs-CZ" dirty="0"/>
              <a:t>Ubytování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0864F0-7A02-CBEF-855E-10525F9AB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</p:spTree>
    <p:extLst>
      <p:ext uri="{BB962C8B-B14F-4D97-AF65-F5344CB8AC3E}">
        <p14:creationId xmlns:p14="http://schemas.microsoft.com/office/powerpoint/2010/main" val="2007335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955CA9-CAAE-DA28-CE99-22EDC928F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56AAF5-FF8C-33D2-4198-DEB7A422F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163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Podívejme se do ASPI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21EAFA-278A-AEDD-92B9-252A08BF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</p:spTree>
    <p:extLst>
      <p:ext uri="{BB962C8B-B14F-4D97-AF65-F5344CB8AC3E}">
        <p14:creationId xmlns:p14="http://schemas.microsoft.com/office/powerpoint/2010/main" val="613204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98702F-4F91-04BE-AE6C-511EBB584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Odpovědnost v pracovním právu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08DB23-969B-C8C0-D57E-6CECAA05C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 § 248  a násl.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40FABC-E06E-5E85-29A4-4EB6F2E6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</p:spTree>
    <p:extLst>
      <p:ext uri="{BB962C8B-B14F-4D97-AF65-F5344CB8AC3E}">
        <p14:creationId xmlns:p14="http://schemas.microsoft.com/office/powerpoint/2010/main" val="2115676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9007E-4762-4A30-9379-6AB6B278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Odpovědnost v pracovním právu</a:t>
            </a:r>
            <a:br>
              <a:rPr lang="cs-CZ" dirty="0"/>
            </a:br>
            <a:r>
              <a:rPr lang="cs-CZ" dirty="0"/>
              <a:t>Funkce odpovědnosti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7A1A16-FE5A-4502-AEFA-1CB66481D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cs-CZ" b="1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1. Funkce reparační (kompenzační)</a:t>
            </a:r>
            <a:r>
              <a:rPr lang="cs-CZ" b="0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lvl="1"/>
            <a:r>
              <a:rPr lang="cs-CZ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- Hlavní funkcí odpovědnosti je uvedení v původní stav, pokud se škoda stane.</a:t>
            </a:r>
            <a:endParaRPr lang="cs-CZ" b="0" i="0" dirty="0">
              <a:solidFill>
                <a:schemeClr val="tx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b="1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2. Funkce satisfakční</a:t>
            </a:r>
            <a:r>
              <a:rPr lang="cs-CZ" b="0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lvl="1"/>
            <a:r>
              <a:rPr lang="cs-CZ" b="0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- náhrada škody, pokud není možné uvést v původní stav.</a:t>
            </a:r>
          </a:p>
          <a:p>
            <a:pPr algn="l"/>
            <a:r>
              <a:rPr lang="cs-CZ" b="1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3. Funkce represivní</a:t>
            </a:r>
            <a:r>
              <a:rPr lang="cs-CZ" b="0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lvl="1"/>
            <a:r>
              <a:rPr lang="cs-CZ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- „potrestání“ za způsobenou škodu</a:t>
            </a:r>
            <a:endParaRPr lang="cs-CZ" b="0" i="0" dirty="0">
              <a:solidFill>
                <a:schemeClr val="tx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b="1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4. Funkce preventivní</a:t>
            </a:r>
          </a:p>
          <a:p>
            <a:pPr lvl="1"/>
            <a:r>
              <a:rPr lang="cs-CZ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- čtv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rtá ne však nejméně důležitá funkce je odrazení potenciální škůdce, aby se škoda vůbec nestala.</a:t>
            </a:r>
          </a:p>
          <a:p>
            <a:pPr marL="457200" lvl="1" indent="0">
              <a:buNone/>
            </a:pPr>
            <a:r>
              <a:rPr lang="cs-CZ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https://www.podnikatel.cz/clanky/odpovednost-zamestnance-za-skodu-v-pracovnim-pomeru/</a:t>
            </a:r>
          </a:p>
          <a:p>
            <a:endParaRPr lang="cs-CZ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84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708AE-9468-854C-9370-9DDEB47CC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Odpovědnost</a:t>
            </a:r>
            <a:br>
              <a:rPr lang="cs-CZ" dirty="0"/>
            </a:br>
            <a:r>
              <a:rPr lang="cs-CZ" dirty="0"/>
              <a:t>Zaměstnavatel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CB4877-41E3-934A-39CB-346227BC4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Obecná prevence</a:t>
            </a:r>
          </a:p>
          <a:p>
            <a:r>
              <a:rPr lang="cs-CZ" dirty="0"/>
              <a:t>Obecná odpovědnost za škodu, ledaže se prokáže opak</a:t>
            </a:r>
          </a:p>
          <a:p>
            <a:pPr lvl="1"/>
            <a:r>
              <a:rPr lang="cs-CZ" dirty="0"/>
              <a:t>Odvracení škody</a:t>
            </a:r>
          </a:p>
          <a:p>
            <a:pPr lvl="1"/>
            <a:r>
              <a:rPr lang="cs-CZ" dirty="0"/>
              <a:t>Odložené věci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DC8C95-408D-38F8-5C37-4CEA6C65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</p:spTree>
    <p:extLst>
      <p:ext uri="{BB962C8B-B14F-4D97-AF65-F5344CB8AC3E}">
        <p14:creationId xmlns:p14="http://schemas.microsoft.com/office/powerpoint/2010/main" val="1672321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E8832-8884-4E45-E165-9C5489579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Odpovědnost</a:t>
            </a:r>
            <a:br>
              <a:rPr lang="cs-CZ" dirty="0"/>
            </a:br>
            <a:r>
              <a:rPr lang="cs-CZ" dirty="0"/>
              <a:t>Zaměstnavatel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0C4E7E-7F7E-938E-EE80-02837D4AC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Pracovní úrazy a nemoci z povolání</a:t>
            </a:r>
          </a:p>
          <a:p>
            <a:r>
              <a:rPr lang="cs-CZ" dirty="0"/>
              <a:t>Náhrada za ztrátu na výdělku v pracovní neschopnosti</a:t>
            </a:r>
          </a:p>
          <a:p>
            <a:r>
              <a:rPr lang="cs-CZ" dirty="0"/>
              <a:t>Náhrada za ztrátu na výdělku po skončení pracovní neschopnosti</a:t>
            </a:r>
          </a:p>
          <a:p>
            <a:r>
              <a:rPr lang="cs-CZ" dirty="0"/>
              <a:t>Náklady spojené s léčením</a:t>
            </a:r>
          </a:p>
          <a:p>
            <a:r>
              <a:rPr lang="cs-CZ" dirty="0"/>
              <a:t>Náhrada věcné škody</a:t>
            </a:r>
          </a:p>
          <a:p>
            <a:r>
              <a:rPr lang="cs-CZ" dirty="0"/>
              <a:t>Speciální náhrada dle §271f</a:t>
            </a:r>
          </a:p>
          <a:p>
            <a:r>
              <a:rPr lang="cs-CZ" dirty="0"/>
              <a:t>Pohřebné</a:t>
            </a:r>
          </a:p>
          <a:p>
            <a:r>
              <a:rPr lang="cs-CZ" dirty="0"/>
              <a:t>Výživa pozůstalých</a:t>
            </a:r>
          </a:p>
          <a:p>
            <a:r>
              <a:rPr lang="cs-CZ" dirty="0"/>
              <a:t>Jednorázová náhrada pozůstalým</a:t>
            </a:r>
          </a:p>
          <a:p>
            <a:r>
              <a:rPr lang="cs-CZ" dirty="0"/>
              <a:t>Náhrada věcných škod pozůstalým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719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9C8A6-4A2D-4395-A15D-0FD6F9E63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Dnešní témata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9CFAED-49FB-4E41-8C36-C6B8B0E50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ffectLst/>
              </a:rPr>
              <a:t>Odměňování</a:t>
            </a:r>
          </a:p>
          <a:p>
            <a:r>
              <a:rPr lang="cs-CZ" dirty="0">
                <a:effectLst/>
              </a:rPr>
              <a:t>Odpovědnost</a:t>
            </a:r>
          </a:p>
        </p:txBody>
      </p:sp>
    </p:spTree>
    <p:extLst>
      <p:ext uri="{BB962C8B-B14F-4D97-AF65-F5344CB8AC3E}">
        <p14:creationId xmlns:p14="http://schemas.microsoft.com/office/powerpoint/2010/main" val="3453558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467D2-0952-0FCC-D094-6C21D8B6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Odpovědnost</a:t>
            </a:r>
            <a:br>
              <a:rPr lang="cs-CZ" dirty="0"/>
            </a:br>
            <a:r>
              <a:rPr lang="cs-CZ" dirty="0"/>
              <a:t>Zaměstnanec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F313E1-A921-438A-897A-AA84383C5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62508"/>
            <a:ext cx="10353762" cy="3695136"/>
          </a:xfrm>
        </p:spPr>
        <p:txBody>
          <a:bodyPr/>
          <a:lstStyle/>
          <a:p>
            <a:r>
              <a:rPr lang="cs-CZ" dirty="0"/>
              <a:t>musí dojít k porušení pracovních povinností zaměstnance při plnění pracovních úkolů nebo v přímé souvislosti s ním,</a:t>
            </a:r>
          </a:p>
          <a:p>
            <a:r>
              <a:rPr lang="cs-CZ" dirty="0"/>
              <a:t>musí skutečně dojít ke vzniku škody,</a:t>
            </a:r>
          </a:p>
          <a:p>
            <a:r>
              <a:rPr lang="cs-CZ" dirty="0"/>
              <a:t>mezi vznikem škody a porušením pracovních povinností ze strany zaměstnance musí být příčinná souvislost a</a:t>
            </a:r>
          </a:p>
          <a:p>
            <a:r>
              <a:rPr lang="cs-CZ" dirty="0"/>
              <a:t>jednání zaměstnance musí být zaviněné.[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EF68E8D-3C7E-4595-3404-4132A9E76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</p:spTree>
    <p:extLst>
      <p:ext uri="{BB962C8B-B14F-4D97-AF65-F5344CB8AC3E}">
        <p14:creationId xmlns:p14="http://schemas.microsoft.com/office/powerpoint/2010/main" val="1945310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49625-9A00-61E9-F7FA-AC5AA36D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Odpovědnost</a:t>
            </a:r>
            <a:br>
              <a:rPr lang="cs-CZ" dirty="0"/>
            </a:br>
            <a:r>
              <a:rPr lang="cs-CZ" dirty="0"/>
              <a:t>Zaměstnanec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2D53B8-80D0-BD91-E84D-FB8EB22D4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Odvracení škody</a:t>
            </a:r>
          </a:p>
          <a:p>
            <a:r>
              <a:rPr lang="cs-CZ" dirty="0"/>
              <a:t>Ztráta svěřených věcí</a:t>
            </a:r>
          </a:p>
          <a:p>
            <a:pPr marL="0" indent="0">
              <a:buNone/>
            </a:pPr>
            <a:r>
              <a:rPr lang="cs-CZ" dirty="0"/>
              <a:t>Limit je 4,5 násobek průměrného měsíčního výdělku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Dohoda o odpovědnosti za svěření hodnoty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24550E-5438-F488-08D0-10A8260E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</p:spTree>
    <p:extLst>
      <p:ext uri="{BB962C8B-B14F-4D97-AF65-F5344CB8AC3E}">
        <p14:creationId xmlns:p14="http://schemas.microsoft.com/office/powerpoint/2010/main" val="123004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5F572-55B7-5285-89E7-701509FA2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507BE4-0794-A389-8F68-6600F8FD7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</a:t>
            </a:r>
            <a:r>
              <a:rPr lang="cs-CZ"/>
              <a:t>za pozornost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AF91F59-2CB6-CA79-0153-FF3D9C98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</p:spTree>
    <p:extLst>
      <p:ext uri="{BB962C8B-B14F-4D97-AF65-F5344CB8AC3E}">
        <p14:creationId xmlns:p14="http://schemas.microsoft.com/office/powerpoint/2010/main" val="175753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61974F-BF4B-4E84-87A3-425F3CE84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Odměňování práce</a:t>
            </a:r>
            <a:br>
              <a:rPr lang="cs-CZ" dirty="0"/>
            </a:br>
            <a:r>
              <a:rPr lang="cs-CZ" dirty="0"/>
              <a:t>§ 109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B684CF-5C59-4FAD-8CD1-F6024D5B0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Minimální mzda platí pro pracovní poměr i mimo něj, určuje vláda nařízením.</a:t>
            </a:r>
          </a:p>
          <a:p>
            <a:r>
              <a:rPr lang="cs-CZ" dirty="0"/>
              <a:t>Zaručená mzda – ke studiu aktualne.cz/wiki/zarucena-mzda-2020/r~698c87941a9211ea8d520cc47ab5f122/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706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3697FD-2634-23BF-318C-F30C4268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odměňování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31DDBC-CF41-AE9B-795E-5C80B3596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51446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Úplatnost</a:t>
            </a:r>
          </a:p>
          <a:p>
            <a:pPr marL="0" indent="0">
              <a:buNone/>
            </a:pPr>
            <a:r>
              <a:rPr lang="cs-CZ" dirty="0"/>
              <a:t>Práce v ČR musí být zaplacena. Ledaže se jedná o „Společenskou úsluhu“ nebo vzdělávání.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Zákaz diskriminace a rovné odměňování </a:t>
            </a:r>
          </a:p>
          <a:p>
            <a:pPr marL="0" indent="0">
              <a:buNone/>
            </a:pPr>
            <a:r>
              <a:rPr lang="cs-CZ" dirty="0"/>
              <a:t>Platí zásada „za stejnou práci stejná odměna“ a sice podle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její složitosti odpovědnosti a namáhavosti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obtížnosti pracovních podmínek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pracovní výkonnosti dosahovaných pracovních výsledků </a:t>
            </a:r>
          </a:p>
          <a:p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https://www.pravniprostor.cz/clanky/pracovni-pravo/rovne-zachazeni-pri-odmenovani-za-praci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390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2C90AF-AEE6-1604-92AF-A73C530E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Mzda, plat a odměna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278AC1-E238-0260-A35C-10F92ABF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87675"/>
            <a:ext cx="10353762" cy="3695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Dle ZP (§ 109 odst. 2 x § 109 odst. 3)</a:t>
            </a:r>
          </a:p>
          <a:p>
            <a:pPr marL="0" indent="0">
              <a:buNone/>
            </a:pPr>
            <a:r>
              <a:rPr lang="cs-CZ" dirty="0"/>
              <a:t>Plat:</a:t>
            </a:r>
          </a:p>
          <a:p>
            <a:pPr marL="0" indent="0">
              <a:buNone/>
            </a:pPr>
            <a:r>
              <a:rPr lang="cs-CZ" dirty="0"/>
              <a:t>zaměstnanci státu, územních samosprávných celků, státních fondů, příspěvkových organizací, školských právnických osob a veřejných neziskových ústavních zdravotnických zařízení.</a:t>
            </a:r>
          </a:p>
          <a:p>
            <a:pPr marL="0" indent="0">
              <a:buNone/>
            </a:pPr>
            <a:r>
              <a:rPr lang="cs-CZ" dirty="0"/>
              <a:t>Mzda:</a:t>
            </a:r>
          </a:p>
          <a:p>
            <a:pPr marL="0" indent="0">
              <a:buNone/>
            </a:pPr>
            <a:r>
              <a:rPr lang="cs-CZ" dirty="0"/>
              <a:t>zaměstnanci ostatních zaměstnavatelů</a:t>
            </a:r>
          </a:p>
          <a:p>
            <a:pPr marL="0" indent="0">
              <a:buNone/>
            </a:pPr>
            <a:r>
              <a:rPr lang="cs-CZ" dirty="0"/>
              <a:t>Odměna:</a:t>
            </a:r>
          </a:p>
          <a:p>
            <a:pPr marL="0" indent="0">
              <a:buNone/>
            </a:pPr>
            <a:r>
              <a:rPr lang="cs-CZ" dirty="0"/>
              <a:t>za práci na základě dohod o pracích konaných mimo pracovní poměr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21B762-F80D-9BA2-035B-0A3CE901E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</p:spTree>
    <p:extLst>
      <p:ext uri="{BB962C8B-B14F-4D97-AF65-F5344CB8AC3E}">
        <p14:creationId xmlns:p14="http://schemas.microsoft.com/office/powerpoint/2010/main" val="74029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33EA8-5ADE-6F2D-7A0E-AC9ECFD7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MZDA a plat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CBE2D6-D5D7-22EE-4C4A-4C7336EBA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Plat má fixně nastavené příplatky</a:t>
            </a:r>
          </a:p>
          <a:p>
            <a:r>
              <a:rPr lang="cs-CZ" dirty="0"/>
              <a:t>Plat se odvíjí od platových skupin a tříd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1A91F3-6E60-81E8-1677-F26712F3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</p:spTree>
    <p:extLst>
      <p:ext uri="{BB962C8B-B14F-4D97-AF65-F5344CB8AC3E}">
        <p14:creationId xmlns:p14="http://schemas.microsoft.com/office/powerpoint/2010/main" val="46188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48113A-27FF-67D8-35D4-6227D9172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mzda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7E01B1-9C30-5C49-8FB3-219480A3D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Naturální</a:t>
            </a:r>
          </a:p>
          <a:p>
            <a:r>
              <a:rPr lang="cs-CZ" dirty="0"/>
              <a:t>Konto pracovní doby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998CE5-686B-2F8A-74FC-CF7D7CCA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</p:spTree>
    <p:extLst>
      <p:ext uri="{BB962C8B-B14F-4D97-AF65-F5344CB8AC3E}">
        <p14:creationId xmlns:p14="http://schemas.microsoft.com/office/powerpoint/2010/main" val="210647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6C41B9-F39C-D371-13B6-EFE9846FB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Příplatky za práci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CF46C3-144E-5246-35DF-94F972539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 přesčas</a:t>
            </a:r>
          </a:p>
          <a:p>
            <a:r>
              <a:rPr lang="cs-CZ" dirty="0"/>
              <a:t>Za svátek</a:t>
            </a:r>
          </a:p>
          <a:p>
            <a:r>
              <a:rPr lang="cs-CZ" dirty="0"/>
              <a:t>Za noc</a:t>
            </a:r>
          </a:p>
          <a:p>
            <a:r>
              <a:rPr lang="cs-CZ" dirty="0"/>
              <a:t>Za ztížené pracovní prostředí</a:t>
            </a:r>
          </a:p>
          <a:p>
            <a:r>
              <a:rPr lang="cs-CZ" dirty="0"/>
              <a:t>Za práci v sobotu a v neděli</a:t>
            </a:r>
          </a:p>
          <a:p>
            <a:r>
              <a:rPr lang="cs-CZ" dirty="0"/>
              <a:t>Pracovní pohotovost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6C792FB-F51C-AD50-4AD5-C9F9D8E48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</p:spTree>
    <p:extLst>
      <p:ext uri="{BB962C8B-B14F-4D97-AF65-F5344CB8AC3E}">
        <p14:creationId xmlns:p14="http://schemas.microsoft.com/office/powerpoint/2010/main" val="2474365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1DBEE-B88F-429C-FF66-169D590C9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Minimální mzda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C2E5B2-A5D5-E9DE-A7FE-D86CD3AE7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Nejnižší možná mzda za hodinu / měsíc práce</a:t>
            </a:r>
          </a:p>
          <a:p>
            <a:r>
              <a:rPr lang="cs-CZ" dirty="0"/>
              <a:t>činí 17 300 Kč za měsíc nebo 103,80 Kč za hodinu</a:t>
            </a:r>
          </a:p>
          <a:p>
            <a:r>
              <a:rPr lang="cs-CZ" dirty="0"/>
              <a:t>Stanovuje vláda nařízením </a:t>
            </a:r>
            <a:r>
              <a:rPr lang="pt-BR" dirty="0"/>
              <a:t>č. 567/2006 Sb. („o minimální mzdě“)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84E2CE-9E05-4BDA-8FC5-D90AD947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​﻿URČENO PRO VNITŘNÍ POTŘEBU﻿​</a:t>
            </a:r>
          </a:p>
        </p:txBody>
      </p:sp>
    </p:spTree>
    <p:extLst>
      <p:ext uri="{BB962C8B-B14F-4D97-AF65-F5344CB8AC3E}">
        <p14:creationId xmlns:p14="http://schemas.microsoft.com/office/powerpoint/2010/main" val="3363115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87</TotalTime>
  <Words>897</Words>
  <Application>Microsoft Office PowerPoint</Application>
  <PresentationFormat>Širokoúhlá obrazovka</PresentationFormat>
  <Paragraphs>180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Bookman Old Style</vt:lpstr>
      <vt:lpstr>Calibri</vt:lpstr>
      <vt:lpstr>Rockwell</vt:lpstr>
      <vt:lpstr>Wingdings</vt:lpstr>
      <vt:lpstr>Damask</vt:lpstr>
      <vt:lpstr>Pracovní právo  </vt:lpstr>
      <vt:lpstr>Dnešní témata</vt:lpstr>
      <vt:lpstr>Odměňování práce § 109</vt:lpstr>
      <vt:lpstr>Principy odměňování</vt:lpstr>
      <vt:lpstr>Mzda, plat a odměna</vt:lpstr>
      <vt:lpstr>MZDA a plat</vt:lpstr>
      <vt:lpstr>mzda</vt:lpstr>
      <vt:lpstr>Příplatky za práci</vt:lpstr>
      <vt:lpstr>Minimální mzda</vt:lpstr>
      <vt:lpstr>Zaručená mzda</vt:lpstr>
      <vt:lpstr>Zaručená mzda</vt:lpstr>
      <vt:lpstr>Odměny (z dohod)</vt:lpstr>
      <vt:lpstr>Vyplácení</vt:lpstr>
      <vt:lpstr>Jiné platby</vt:lpstr>
      <vt:lpstr>Stravné</vt:lpstr>
      <vt:lpstr>Odpovědnost v pracovním právu</vt:lpstr>
      <vt:lpstr>Odpovědnost v pracovním právu Funkce odpovědnosti</vt:lpstr>
      <vt:lpstr>Odpovědnost Zaměstnavatel</vt:lpstr>
      <vt:lpstr>Odpovědnost Zaměstnavatel</vt:lpstr>
      <vt:lpstr>Odpovědnost Zaměstnanec</vt:lpstr>
      <vt:lpstr>Odpovědnost Zaměstnanec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Štěrba Martin</dc:creator>
  <cp:keywords>[SEC=URČENO PRO VNITŘNÍ POTŘEBU]</cp:keywords>
  <cp:lastModifiedBy>Štěrba Martin</cp:lastModifiedBy>
  <cp:revision>2</cp:revision>
  <dcterms:created xsi:type="dcterms:W3CDTF">2023-03-20T12:54:31Z</dcterms:created>
  <dcterms:modified xsi:type="dcterms:W3CDTF">2023-03-20T14:22:23Z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Originator_Hash_SHA1">
    <vt:lpwstr>93184A6AE1689A0366BDB4C4229B5A60023D5367</vt:lpwstr>
  </property>
  <property fmtid="{D5CDD505-2E9C-101B-9397-08002B2CF9AE}" pid="3" name="PM_SecurityClassification">
    <vt:lpwstr>URČENO PRO VNITŘNÍ POTŘEBU</vt:lpwstr>
  </property>
  <property fmtid="{D5CDD505-2E9C-101B-9397-08002B2CF9AE}" pid="4" name="PM_DisplayValueSecClassificationWithQualifier">
    <vt:lpwstr>URČENO PRO VNITŘNÍ POTŘEBU</vt:lpwstr>
  </property>
  <property fmtid="{D5CDD505-2E9C-101B-9397-08002B2CF9AE}" pid="5" name="PM_Qualifier">
    <vt:lpwstr/>
  </property>
  <property fmtid="{D5CDD505-2E9C-101B-9397-08002B2CF9AE}" pid="6" name="PM_Hash_SHA1">
    <vt:lpwstr>697A552CB4B7E8976E6C0250B78AC586EE1EB86A</vt:lpwstr>
  </property>
  <property fmtid="{D5CDD505-2E9C-101B-9397-08002B2CF9AE}" pid="7" name="PM_InsertionValue">
    <vt:lpwstr>URČENO PRO VNITŘNÍ POTŘEBU</vt:lpwstr>
  </property>
  <property fmtid="{D5CDD505-2E9C-101B-9397-08002B2CF9AE}" pid="8" name="PM_Hash_Salt">
    <vt:lpwstr>57157BB57CAAC553708EE188831606C2</vt:lpwstr>
  </property>
  <property fmtid="{D5CDD505-2E9C-101B-9397-08002B2CF9AE}" pid="9" name="PM_Hash_Version">
    <vt:lpwstr>2014.2</vt:lpwstr>
  </property>
  <property fmtid="{D5CDD505-2E9C-101B-9397-08002B2CF9AE}" pid="10" name="PM_Hash_Salt_Prev">
    <vt:lpwstr>2F94D27CFF976AE050A4B2BB14E81CD3</vt:lpwstr>
  </property>
  <property fmtid="{D5CDD505-2E9C-101B-9397-08002B2CF9AE}" pid="11" name="PM_Caveats_Count">
    <vt:lpwstr>0</vt:lpwstr>
  </property>
  <property fmtid="{D5CDD505-2E9C-101B-9397-08002B2CF9AE}" pid="12" name="PM_LastInsertion">
    <vt:lpwstr>URČENO PRO VNITŘNÍ POTŘEBU</vt:lpwstr>
  </property>
  <property fmtid="{D5CDD505-2E9C-101B-9397-08002B2CF9AE}" pid="13" name="PM_PrintOutPlacement_PPT">
    <vt:lpwstr>SlideFooter</vt:lpwstr>
  </property>
  <property fmtid="{D5CDD505-2E9C-101B-9397-08002B2CF9AE}" pid="14" name="PM_SecurityClassification_Prev">
    <vt:lpwstr>URČENO PRO VNITŘNÍ POTŘEBU</vt:lpwstr>
  </property>
  <property fmtid="{D5CDD505-2E9C-101B-9397-08002B2CF9AE}" pid="15" name="PM_Qualifier_Prev">
    <vt:lpwstr/>
  </property>
</Properties>
</file>