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8"/>
  </p:notesMasterIdLst>
  <p:sldIdLst>
    <p:sldId id="256" r:id="rId2"/>
    <p:sldId id="275" r:id="rId3"/>
    <p:sldId id="286" r:id="rId4"/>
    <p:sldId id="272" r:id="rId5"/>
    <p:sldId id="289" r:id="rId6"/>
    <p:sldId id="301" r:id="rId7"/>
    <p:sldId id="280" r:id="rId8"/>
    <p:sldId id="273" r:id="rId9"/>
    <p:sldId id="282" r:id="rId10"/>
    <p:sldId id="293" r:id="rId11"/>
    <p:sldId id="297" r:id="rId12"/>
    <p:sldId id="291" r:id="rId13"/>
    <p:sldId id="284" r:id="rId14"/>
    <p:sldId id="298" r:id="rId15"/>
    <p:sldId id="299" r:id="rId16"/>
    <p:sldId id="300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FF"/>
    <a:srgbClr val="CCFF66"/>
    <a:srgbClr val="FFFF66"/>
    <a:srgbClr val="99CCFF"/>
    <a:srgbClr val="FFFFFF"/>
    <a:srgbClr val="00FF00"/>
    <a:srgbClr val="00CCFF"/>
    <a:srgbClr val="00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665" autoAdjust="0"/>
  </p:normalViewPr>
  <p:slideViewPr>
    <p:cSldViewPr>
      <p:cViewPr varScale="1">
        <p:scale>
          <a:sx n="89" d="100"/>
          <a:sy n="89" d="100"/>
        </p:scale>
        <p:origin x="22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701A8-04A7-4575-A5EF-210262F0D376}" type="datetimeFigureOut">
              <a:rPr lang="cs-CZ" smtClean="0"/>
              <a:t>05.04.2023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F2DAD-192B-4340-B9BC-D27247C2409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283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8854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609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9777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8404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0141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067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05.04.2023</a:t>
            </a:fld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05.04.2023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05.04.2023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05.04.2023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05.04.2023</a:t>
            </a:fld>
            <a:endParaRPr lang="cs-CZ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05.04.2023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05.04.2023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05.04.2023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05.04.2023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05.04.2023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05.04.2023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05.04.2023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3200" dirty="0"/>
              <a:t>Regionální ekonomie a politika II</a:t>
            </a:r>
          </a:p>
          <a:p>
            <a:r>
              <a:rPr lang="cs-CZ" dirty="0"/>
              <a:t>prof. RNDr. Milan Viturka, CSc.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000" cap="none" dirty="0">
                <a:solidFill>
                  <a:srgbClr val="FFFF00"/>
                </a:solidFill>
                <a:latin typeface="Arial" panose="020B0604020202020204" pitchFamily="34" charset="0"/>
              </a:rPr>
              <a:t>Metropolizační procesy – teoretická východiska a metodické přístupy </a:t>
            </a:r>
            <a:br>
              <a:rPr lang="cs-CZ" sz="3000" cap="none" dirty="0">
                <a:solidFill>
                  <a:srgbClr val="FFFF00"/>
                </a:solidFill>
                <a:latin typeface="Arial" panose="020B0604020202020204" pitchFamily="34" charset="0"/>
              </a:rPr>
            </a:br>
            <a:r>
              <a:rPr lang="cs-CZ" sz="2400" cap="none" dirty="0">
                <a:solidFill>
                  <a:srgbClr val="FFFF00"/>
                </a:solidFill>
                <a:latin typeface="Arial" panose="020B0604020202020204" pitchFamily="34" charset="0"/>
              </a:rPr>
              <a:t>(případová studie Střední Evropy)</a:t>
            </a:r>
          </a:p>
        </p:txBody>
      </p:sp>
    </p:spTree>
    <p:extLst>
      <p:ext uri="{BB962C8B-B14F-4D97-AF65-F5344CB8AC3E}">
        <p14:creationId xmlns:p14="http://schemas.microsoft.com/office/powerpoint/2010/main" val="1183959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b="1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Podnikatelská a residenční atraktivita</a:t>
            </a:r>
          </a:p>
        </p:txBody>
      </p:sp>
      <p:sp>
        <p:nvSpPr>
          <p:cNvPr id="3" name="Obdélník 2"/>
          <p:cNvSpPr/>
          <p:nvPr/>
        </p:nvSpPr>
        <p:spPr>
          <a:xfrm>
            <a:off x="395536" y="1844824"/>
            <a:ext cx="8194212" cy="4124206"/>
          </a:xfrm>
          <a:prstGeom prst="rect">
            <a:avLst/>
          </a:prstGeom>
          <a:solidFill>
            <a:srgbClr val="CCFF66"/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FF0000"/>
                </a:solidFill>
              </a:rPr>
              <a:t>ústřední pozici zaujímá kvalita podnikatelského prostředí resp. podnikatelská atraktivita (PA) – vhodnou databázi na nadnárodní úrovni představuje např. European cities monitor, vycházející z názorů cca 500 respondentů z řad manažerů světově významných firem: v případové studii Střední Evropy pak byly metropole rozděleny na metropole globálního (např. Frankfurt a. M., Rhine-Ruhr, Zürich), evropského (např. Nürnberg, Wien, Praha) a  středoevropského (např. Ljubljana, Bremen, Kraków) významu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FF0000"/>
                </a:solidFill>
              </a:rPr>
              <a:t>stále větší význam získává komponenta kvalita sociálního prostředí resp. residenční atraktivita (RA) – patrně nejznámější světovou databázi spravuje  americká společnost Mercer (v tomto ohledu  je charakteristické zaostávání „východních“ metropolí)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FF0000"/>
                </a:solidFill>
              </a:rPr>
              <a:t>Pro hodnocení inovačního potenciálu (IP) lze využít údaje australské společnost 2tinkknow Consulting – tento potenciál je hodnocen na základě tří faktorů označených jako kulturní aktiva, infrastruktura a propojenost trhů.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3900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150871"/>
              </p:ext>
            </p:extLst>
          </p:nvPr>
        </p:nvGraphicFramePr>
        <p:xfrm>
          <a:off x="1979712" y="569812"/>
          <a:ext cx="5328595" cy="5946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8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7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28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28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712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pořadí podle PA </a:t>
                      </a: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sym typeface="Symbol"/>
                        </a:rPr>
                        <a:t></a:t>
                      </a: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 celkem/ v rámci zemí 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odchylky v pořadí od PA podle RA 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odchylky v pořadí od PA podle IP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růst obyv. metropole/stát  (2000-2012)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růst HDP metropole/stát  (2000-2010)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1. kategorie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Berlin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2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▼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B050"/>
                          </a:solidFill>
                          <a:effectLst/>
                        </a:rPr>
                        <a:t>101,7 </a:t>
                      </a:r>
                      <a:endParaRPr lang="cs-CZ" sz="1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B050"/>
                          </a:solidFill>
                          <a:effectLst/>
                        </a:rPr>
                        <a:t>103,6</a:t>
                      </a:r>
                      <a:endParaRPr lang="cs-CZ" sz="1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Rhein-Ruhr 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5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▼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98,2 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104,2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München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3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B050"/>
                          </a:solidFill>
                          <a:effectLst/>
                        </a:rPr>
                        <a:t>113,5 </a:t>
                      </a:r>
                      <a:endParaRPr lang="cs-CZ" sz="1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B050"/>
                          </a:solidFill>
                          <a:effectLst/>
                        </a:rPr>
                        <a:t>100,7</a:t>
                      </a:r>
                      <a:endParaRPr lang="cs-CZ" sz="1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Frankfurt/M.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▼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▼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102,1 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102,9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Zürich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4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▲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▼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99,1  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97,9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2. kategorie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Praha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8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▼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B050"/>
                          </a:solidFill>
                          <a:effectLst/>
                        </a:rPr>
                        <a:t>109,6 </a:t>
                      </a:r>
                      <a:endParaRPr lang="cs-CZ" sz="1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B050"/>
                          </a:solidFill>
                          <a:effectLst/>
                        </a:rPr>
                        <a:t>111,8</a:t>
                      </a:r>
                      <a:endParaRPr lang="cs-CZ" sz="1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Hamburg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7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102,7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102,2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Stuttgart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11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▲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▲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102,0 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101,9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Warszawa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▼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▼ 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B050"/>
                          </a:solidFill>
                          <a:effectLst/>
                        </a:rPr>
                        <a:t>104,5 </a:t>
                      </a:r>
                      <a:endParaRPr lang="cs-CZ" sz="1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B050"/>
                          </a:solidFill>
                          <a:effectLst/>
                        </a:rPr>
                        <a:t>109,5</a:t>
                      </a:r>
                      <a:endParaRPr lang="cs-CZ" sz="1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81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Genéve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6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▼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105,5  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99,7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17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Wien 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9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▲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▲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B050"/>
                          </a:solidFill>
                          <a:effectLst/>
                        </a:rPr>
                        <a:t>106,8  </a:t>
                      </a:r>
                      <a:endParaRPr lang="cs-CZ" sz="1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0000"/>
                          </a:solidFill>
                          <a:effectLst/>
                        </a:rPr>
                        <a:t>99,6</a:t>
                      </a:r>
                      <a:endParaRPr lang="cs-CZ" sz="1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Budapest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12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▼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B050"/>
                          </a:solidFill>
                          <a:effectLst/>
                        </a:rPr>
                        <a:t>105,5 </a:t>
                      </a:r>
                      <a:endParaRPr lang="cs-CZ" sz="1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B050"/>
                          </a:solidFill>
                          <a:effectLst/>
                        </a:rPr>
                        <a:t>112,2</a:t>
                      </a:r>
                      <a:endParaRPr lang="cs-CZ" sz="1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3. kategorie 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Mannheim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▼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▼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97,7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99,8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Hannover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2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99,0 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100,8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Nürnberg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4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▲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</a:rPr>
                        <a:t>100,9 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</a:rPr>
                        <a:t>94,8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Bremen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3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▼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100,8 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98,4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Leipzig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6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▲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97,2 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104,2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Dresden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5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▲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B050"/>
                          </a:solidFill>
                          <a:effectLst/>
                        </a:rPr>
                        <a:t>103,7 </a:t>
                      </a:r>
                      <a:endParaRPr lang="cs-CZ" sz="1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0000"/>
                          </a:solidFill>
                          <a:effectLst/>
                        </a:rPr>
                        <a:t>99,0</a:t>
                      </a:r>
                      <a:endParaRPr lang="cs-CZ" sz="1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Katowice 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4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0000"/>
                          </a:solidFill>
                          <a:effectLst/>
                        </a:rPr>
                        <a:t>94,9 </a:t>
                      </a:r>
                      <a:endParaRPr lang="cs-CZ" sz="1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0000"/>
                          </a:solidFill>
                          <a:effectLst/>
                        </a:rPr>
                        <a:t>96,1</a:t>
                      </a:r>
                      <a:endParaRPr lang="cs-CZ" sz="1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Kraków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3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▲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101,5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101,5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Gdańsk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5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▲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102,4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</a:rPr>
                        <a:t>97,0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Łódż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6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▲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</a:rPr>
                        <a:t>94,0 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</a:rPr>
                        <a:t>98,5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Poznań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▼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103,4 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98,1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Wrocław 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2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▼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▼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100,8 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104,5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Basel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x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▲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▼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</a:rPr>
                        <a:t>94,7 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</a:rPr>
                        <a:t>99,5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74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Bratislava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x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●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B050"/>
                          </a:solidFill>
                          <a:effectLst/>
                        </a:rPr>
                        <a:t>104,9 </a:t>
                      </a:r>
                      <a:endParaRPr lang="cs-CZ" sz="1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00B050"/>
                          </a:solidFill>
                          <a:effectLst/>
                        </a:rPr>
                        <a:t>111,7</a:t>
                      </a:r>
                      <a:endParaRPr lang="cs-CZ" sz="10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4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</a:rPr>
                        <a:t>Ljubljana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x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▼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▲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106,4 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107,6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170" marR="47170" marT="0" marB="0" anchor="ctr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40346" y="106760"/>
            <a:ext cx="66633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Atraktivita středoevropských metropolí </a:t>
            </a:r>
            <a:endParaRPr kumimoji="0" lang="cs-CZ" altLang="cs-CZ" sz="2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105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b="1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Komplexní výsledky hodnocení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539552" y="1772816"/>
            <a:ext cx="8221571" cy="470898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/>
              <a:t>typologie podle míry podobnosti v zařazení zkoumaných metropolí podle vybraných komponent: dominantní, etablované a elementární metropole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/>
              <a:t>statistická analýza výsledků ukazuje, že typové zařazení metropolí má nejsilnější vazbu na komponentu „podnikatelská atraktivita“, s hodnotou koeficientu korelace k = 0,85. S podobnou úrovní vzájemných vazeb se setkáváme i u obou zbývajících komponent, z nichž silnější závislost vykazuje komponenta populační velikost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/>
              <a:t>pokud statistickou analýzu rozšíříme o ukazatel HDP/obyv., nalézáme zde  nejsilnější vazbu na komponentu ekonomický profil s k = 0,73, což koresponduje s vyšší přidanou hodnotou produkce znalostních odvětví (zjištěno pouze u dominantních a  etablovaných metropolí)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/>
              <a:t>ve prospěch „západních“ metropolí hovoří zejména výrazně vyšší progresivita ekonomické struktury, menší rozdíly zjištěné u komponenty podnikatelské atraktivity pak lze primárně přičíst nižší cenové hladině základních výrobních faktorů ve východních metropolích.</a:t>
            </a:r>
          </a:p>
        </p:txBody>
      </p:sp>
    </p:spTree>
    <p:extLst>
      <p:ext uri="{BB962C8B-B14F-4D97-AF65-F5344CB8AC3E}">
        <p14:creationId xmlns:p14="http://schemas.microsoft.com/office/powerpoint/2010/main" val="1239764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232072"/>
              </p:ext>
            </p:extLst>
          </p:nvPr>
        </p:nvGraphicFramePr>
        <p:xfrm>
          <a:off x="1907704" y="980728"/>
          <a:ext cx="5328592" cy="5294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1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6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6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81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2319">
                <a:tc rowSpan="2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Typy metropolí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Klasifikační skupina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Agregátní skupina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31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velikost</a:t>
                      </a: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struktura</a:t>
                      </a: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atraktivita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- dominantní 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München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3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Frankfurt/M.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Berlin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Rhein-Ruhr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Zürich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Hamburg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- etablované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Wien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Warszawa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Budapest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Stuttgart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Praha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Genéve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Nürnberg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Hannover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Mannheim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Katowice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- elementární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Bremen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Bratislava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Ljubljana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Leipzig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Dresden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Gdańsk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Kraków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Poznań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Wrocław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61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Łódż</a:t>
                      </a:r>
                      <a:endParaRPr lang="cs-CZ" sz="10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cs-CZ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50078" marR="50078" marT="0" marB="0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07704" y="368418"/>
            <a:ext cx="52565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Komplexní přehled výsledků hodnocení 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327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b="1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Příklad praktické konceptualizace výsledků – posouzení intenzity vazeb českých metropolí s ostatními středoevropskými metropolemi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0" y="457200"/>
          <a:ext cx="9334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Rovnice" r:id="rId3" imgW="901309" imgH="355446" progId="Equation.3">
                  <p:embed/>
                </p:oleObj>
              </mc:Choice>
              <mc:Fallback>
                <p:oleObj name="Rovnice" r:id="rId3" imgW="901309" imgH="355446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93345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200" b="0" i="0" u="none" strike="noStrike" cap="none" normalizeH="0" baseline="-3000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-3000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altLang="cs-CZ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1150" y="1617799"/>
            <a:ext cx="8640960" cy="48320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8000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</a:pP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ea typeface="Times New Roman" pitchFamily="18" charset="0"/>
              </a:rPr>
              <a:t> </a:t>
            </a:r>
            <a:r>
              <a:rPr kumimoji="0" lang="cs-CZ" altLang="cs-CZ" sz="16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Metodika hodnocení:</a:t>
            </a:r>
          </a:p>
          <a:p>
            <a:pPr marL="449263" marR="0" lvl="0" indent="-271463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cs-CZ" altLang="cs-CZ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zhodnocení intenzity vazeb s důrazem na identifikaci rozvojových os nadnárodního významu a jejich koincidence s rozvojovými osami národního významu</a:t>
            </a:r>
            <a:endParaRPr kumimoji="0" lang="cs-CZ" altLang="cs-CZ" sz="1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450850" marR="0" lvl="0" indent="-27305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cs-CZ" altLang="cs-CZ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syntéza získaných poznatků v kontextu prostorového modelu socioekonomického  rozvoje</a:t>
            </a:r>
            <a:endParaRPr kumimoji="0" lang="cs-CZ" altLang="cs-CZ" sz="1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449263" lvl="0" indent="-271463" algn="just" eaLnBrk="0" hangingPunct="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kumimoji="0" lang="cs-CZ" altLang="cs-CZ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konceptualizace výsledků výzkumu metropolizačních procesů s využitím scénářů regionálního rozvoje, </a:t>
            </a:r>
            <a:r>
              <a:rPr lang="cs-CZ" altLang="cs-CZ" sz="1600" b="1" dirty="0">
                <a:solidFill>
                  <a:srgbClr val="FF0000"/>
                </a:solidFill>
                <a:ea typeface="Times New Roman" pitchFamily="18" charset="0"/>
              </a:rPr>
              <a:t>kde je hodnocení </a:t>
            </a:r>
            <a:r>
              <a:rPr kumimoji="0" lang="cs-CZ" altLang="cs-CZ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metropolitních vazeb vzhledem k dostupným informacím založeno na aplikaci všeobecně platného gravitačního modelu jako standardního nástroje kvalifikovaného odhadu celkového potenciálu prostorových interakcí, který lze zapsat následujícím způsobem:</a:t>
            </a:r>
          </a:p>
          <a:p>
            <a:pPr indent="0" algn="ctr" hangingPunct="0"/>
            <a:r>
              <a:rPr lang="cs-CZ" sz="1600" b="1" dirty="0">
                <a:solidFill>
                  <a:srgbClr val="FF0000"/>
                </a:solidFill>
              </a:rPr>
              <a:t>              M</a:t>
            </a:r>
            <a:r>
              <a:rPr lang="cs-CZ" sz="1600" b="1" baseline="-25000" dirty="0">
                <a:solidFill>
                  <a:srgbClr val="FF0000"/>
                </a:solidFill>
              </a:rPr>
              <a:t>i </a:t>
            </a:r>
            <a:r>
              <a:rPr lang="cs-CZ" sz="1600" b="1" dirty="0">
                <a:solidFill>
                  <a:srgbClr val="FF0000"/>
                </a:solidFill>
              </a:rPr>
              <a:t>x M</a:t>
            </a:r>
            <a:r>
              <a:rPr lang="cs-CZ" sz="800" b="1" dirty="0">
                <a:solidFill>
                  <a:srgbClr val="FF0000"/>
                </a:solidFill>
              </a:rPr>
              <a:t>j</a:t>
            </a:r>
            <a:r>
              <a:rPr lang="cs-CZ" sz="1600" b="1" dirty="0">
                <a:solidFill>
                  <a:srgbClr val="FF0000"/>
                </a:solidFill>
              </a:rPr>
              <a:t> </a:t>
            </a:r>
          </a:p>
          <a:p>
            <a:pPr indent="0" algn="ctr" hangingPunct="0"/>
            <a:r>
              <a:rPr lang="cs-CZ" sz="1600" b="1" dirty="0">
                <a:solidFill>
                  <a:srgbClr val="FF0000"/>
                </a:solidFill>
              </a:rPr>
              <a:t>Gij = ∑  ———</a:t>
            </a:r>
          </a:p>
          <a:p>
            <a:pPr indent="0" algn="ctr" hangingPunct="0"/>
            <a:r>
              <a:rPr lang="cs-CZ" sz="1600" b="1" dirty="0">
                <a:solidFill>
                  <a:srgbClr val="FF0000"/>
                </a:solidFill>
              </a:rPr>
              <a:t>              d</a:t>
            </a:r>
            <a:r>
              <a:rPr lang="cs-CZ" sz="900" b="1" dirty="0">
                <a:solidFill>
                  <a:srgbClr val="FF0000"/>
                </a:solidFill>
              </a:rPr>
              <a:t>ij</a:t>
            </a:r>
            <a:r>
              <a:rPr lang="cs-CZ" sz="1600" b="1" dirty="0">
                <a:solidFill>
                  <a:srgbClr val="FF0000"/>
                </a:solidFill>
              </a:rPr>
              <a:t>                  </a:t>
            </a:r>
          </a:p>
          <a:p>
            <a:pPr marL="449263" indent="-269875"/>
            <a:r>
              <a:rPr lang="cs-CZ" sz="1600" b="1" dirty="0">
                <a:solidFill>
                  <a:srgbClr val="FF0000"/>
                </a:solidFill>
              </a:rPr>
              <a:t>     kde </a:t>
            </a:r>
            <a:r>
              <a:rPr lang="cs-CZ" sz="1600" b="1" i="1" dirty="0">
                <a:solidFill>
                  <a:srgbClr val="FF0000"/>
                </a:solidFill>
              </a:rPr>
              <a:t>G</a:t>
            </a:r>
            <a:r>
              <a:rPr lang="cs-CZ" sz="1600" b="1" i="1" baseline="-25000" dirty="0">
                <a:solidFill>
                  <a:srgbClr val="FF0000"/>
                </a:solidFill>
              </a:rPr>
              <a:t>ij</a:t>
            </a:r>
            <a:r>
              <a:rPr lang="cs-CZ" sz="1600" b="1" baseline="-25000" dirty="0">
                <a:solidFill>
                  <a:srgbClr val="FF0000"/>
                </a:solidFill>
              </a:rPr>
              <a:t> </a:t>
            </a:r>
            <a:r>
              <a:rPr lang="cs-CZ" sz="1600" b="1" dirty="0">
                <a:solidFill>
                  <a:srgbClr val="FF0000"/>
                </a:solidFill>
              </a:rPr>
              <a:t>= gravitační síla působící mezi metropolemi i a j, </a:t>
            </a:r>
            <a:r>
              <a:rPr lang="cs-CZ" sz="1600" b="1" i="1" dirty="0">
                <a:solidFill>
                  <a:srgbClr val="FF0000"/>
                </a:solidFill>
              </a:rPr>
              <a:t>M</a:t>
            </a:r>
            <a:r>
              <a:rPr lang="cs-CZ" sz="1600" b="1" i="1" baseline="-25000" dirty="0">
                <a:solidFill>
                  <a:srgbClr val="FF0000"/>
                </a:solidFill>
              </a:rPr>
              <a:t>ij</a:t>
            </a:r>
            <a:r>
              <a:rPr lang="cs-CZ" sz="1600" b="1" baseline="-25000" dirty="0">
                <a:solidFill>
                  <a:srgbClr val="FF0000"/>
                </a:solidFill>
              </a:rPr>
              <a:t> </a:t>
            </a:r>
            <a:r>
              <a:rPr lang="cs-CZ" sz="1600" b="1" dirty="0">
                <a:solidFill>
                  <a:srgbClr val="FF0000"/>
                </a:solidFill>
              </a:rPr>
              <a:t>= ekonomický význam metropolí reflektující odpovídající úroveň HDP a </a:t>
            </a:r>
            <a:r>
              <a:rPr lang="cs-CZ" sz="1600" b="1" i="1" dirty="0">
                <a:solidFill>
                  <a:srgbClr val="FF0000"/>
                </a:solidFill>
              </a:rPr>
              <a:t>d</a:t>
            </a:r>
            <a:r>
              <a:rPr lang="cs-CZ" sz="1600" b="1" i="1" baseline="-25000" dirty="0">
                <a:solidFill>
                  <a:srgbClr val="FF0000"/>
                </a:solidFill>
              </a:rPr>
              <a:t>ij</a:t>
            </a:r>
            <a:r>
              <a:rPr lang="cs-CZ" sz="1600" b="1" dirty="0">
                <a:solidFill>
                  <a:srgbClr val="FF0000"/>
                </a:solidFill>
              </a:rPr>
              <a:t> = vzdálenost metropolí (s využitím kritéria efektivní vzdálenosti v silniční nákladní dopravě stanovené v souladu s příslušnými předpisy na úrovni 600 km). </a:t>
            </a:r>
            <a:endParaRPr kumimoji="0" lang="cs-CZ" altLang="cs-CZ" sz="1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152400" y="609600"/>
          <a:ext cx="9334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Rovnice" r:id="rId5" imgW="901309" imgH="355446" progId="Equation.3">
                  <p:embed/>
                </p:oleObj>
              </mc:Choice>
              <mc:Fallback>
                <p:oleObj name="Rovnice" r:id="rId5" imgW="901309" imgH="35544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09600"/>
                        <a:ext cx="93345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52400" y="962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200" b="0" i="0" u="none" strike="noStrike" cap="none" normalizeH="0" baseline="-3000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-3000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cs-CZ" altLang="cs-CZ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314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6911" y="188640"/>
            <a:ext cx="8381260" cy="1054394"/>
          </a:xfrm>
        </p:spPr>
        <p:txBody>
          <a:bodyPr/>
          <a:lstStyle/>
          <a:p>
            <a:r>
              <a:rPr lang="cs-CZ" sz="2000" b="1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Metropolitní systém Střední Evropy z pohledu České republiky</a:t>
            </a:r>
            <a:endParaRPr lang="cs-CZ" sz="2000" b="1" dirty="0"/>
          </a:p>
        </p:txBody>
      </p:sp>
      <p:pic>
        <p:nvPicPr>
          <p:cNvPr id="3" name="obrázek 1" descr="Metropole-hodnocení_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791723" cy="4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169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b="1" cap="none" dirty="0">
                <a:solidFill>
                  <a:srgbClr val="FFFF00"/>
                </a:solidFill>
              </a:rPr>
              <a:t>Klíčové závěry pro plánování územního rozvoje  v rámci mezinárodní spolupráce</a:t>
            </a:r>
          </a:p>
        </p:txBody>
      </p:sp>
      <p:sp>
        <p:nvSpPr>
          <p:cNvPr id="3" name="Obdélník 2"/>
          <p:cNvSpPr>
            <a:spLocks/>
          </p:cNvSpPr>
          <p:nvPr/>
        </p:nvSpPr>
        <p:spPr>
          <a:xfrm>
            <a:off x="251150" y="1628800"/>
            <a:ext cx="8640960" cy="5209118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marL="288000">
              <a:spcAft>
                <a:spcPts val="300"/>
              </a:spcAft>
            </a:pPr>
            <a:r>
              <a:rPr lang="cs-CZ" sz="1600" b="1" dirty="0">
                <a:solidFill>
                  <a:srgbClr val="0000FF"/>
                </a:solidFill>
                <a:latin typeface="Arial" panose="020B0604020202020204" pitchFamily="34" charset="0"/>
                <a:cs typeface="Arial"/>
              </a:rPr>
              <a:t>Hlavní motto: tvorba nadnárodních metropolitních sítí jako stavebních kamenů horizontální integrace Evropy</a:t>
            </a:r>
          </a:p>
          <a:p>
            <a:pPr marL="288000">
              <a:spcAft>
                <a:spcPts val="300"/>
              </a:spcAft>
            </a:pPr>
            <a:r>
              <a:rPr lang="cs-CZ" sz="1600" b="1" dirty="0">
                <a:solidFill>
                  <a:srgbClr val="0000FF"/>
                </a:solidFill>
                <a:latin typeface="Arial" panose="020B0604020202020204" pitchFamily="34" charset="0"/>
                <a:cs typeface="Arial"/>
              </a:rPr>
              <a:t>Realita České republiky:</a:t>
            </a:r>
          </a:p>
          <a:p>
            <a:pPr marL="285750" lvl="0" indent="-285750"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cs-CZ" sz="1600" b="1" dirty="0">
                <a:solidFill>
                  <a:srgbClr val="0000FF"/>
                </a:solidFill>
                <a:latin typeface="Arial" panose="020B0604020202020204" pitchFamily="34" charset="0"/>
              </a:rPr>
              <a:t>nejsilnější vazby: Praha </a:t>
            </a:r>
            <a:r>
              <a:rPr lang="cs-CZ" sz="1600" b="1" dirty="0">
                <a:solidFill>
                  <a:srgbClr val="0000FF"/>
                </a:solidFill>
                <a:latin typeface="Arial" panose="020B0604020202020204" pitchFamily="34" charset="0"/>
                <a:cs typeface="Arial"/>
              </a:rPr>
              <a:t>→ Berlin, München, Brno → Wien, </a:t>
            </a:r>
            <a:r>
              <a:rPr lang="cs-CZ" sz="1600" b="1" i="1" dirty="0">
                <a:solidFill>
                  <a:srgbClr val="0000FF"/>
                </a:solidFill>
                <a:latin typeface="Arial" panose="020B0604020202020204" pitchFamily="34" charset="0"/>
                <a:cs typeface="Arial"/>
              </a:rPr>
              <a:t>Ostrava</a:t>
            </a:r>
            <a:r>
              <a:rPr lang="cs-CZ" sz="1600" b="1" dirty="0">
                <a:solidFill>
                  <a:srgbClr val="0000FF"/>
                </a:solidFill>
                <a:latin typeface="Arial" panose="020B0604020202020204" pitchFamily="34" charset="0"/>
                <a:cs typeface="Arial"/>
              </a:rPr>
              <a:t> → Katowice</a:t>
            </a:r>
            <a:endParaRPr lang="cs-CZ" sz="1600" b="1" i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cs-CZ" sz="1600" b="1" dirty="0">
                <a:solidFill>
                  <a:srgbClr val="0000FF"/>
                </a:solidFill>
                <a:latin typeface="Arial" panose="020B0604020202020204" pitchFamily="34" charset="0"/>
              </a:rPr>
              <a:t>hlavní nadnárodní metropolitní osy: Praha </a:t>
            </a:r>
            <a:r>
              <a:rPr lang="cs-CZ" sz="1600" b="1" dirty="0">
                <a:solidFill>
                  <a:srgbClr val="0000FF"/>
                </a:solidFill>
                <a:latin typeface="Arial" panose="020B0604020202020204" pitchFamily="34" charset="0"/>
                <a:cs typeface="Arial"/>
              </a:rPr>
              <a:t>→ Nürnberg (rozvětvení – frankfurtská a štutgartska osa) – München,</a:t>
            </a:r>
            <a:r>
              <a:rPr lang="cs-CZ" sz="1600" b="1" dirty="0">
                <a:solidFill>
                  <a:srgbClr val="0000FF"/>
                </a:solidFill>
                <a:latin typeface="Arial" panose="020B0604020202020204" pitchFamily="34" charset="0"/>
              </a:rPr>
              <a:t> Praha </a:t>
            </a:r>
            <a:r>
              <a:rPr lang="cs-CZ" sz="1600" b="1" dirty="0">
                <a:solidFill>
                  <a:srgbClr val="0000FF"/>
                </a:solidFill>
                <a:latin typeface="Arial" panose="020B0604020202020204" pitchFamily="34" charset="0"/>
                <a:cs typeface="Arial"/>
              </a:rPr>
              <a:t>→ Dresden – Berlin, Brno → Wien (vedlejší osa Brno → Bratislava  –  Budapest), </a:t>
            </a:r>
            <a:r>
              <a:rPr lang="cs-CZ" sz="1600" b="1" i="1" dirty="0">
                <a:solidFill>
                  <a:srgbClr val="0000FF"/>
                </a:solidFill>
                <a:latin typeface="Arial" panose="020B0604020202020204" pitchFamily="34" charset="0"/>
                <a:cs typeface="Arial"/>
              </a:rPr>
              <a:t>Ostrava</a:t>
            </a:r>
            <a:r>
              <a:rPr lang="cs-CZ" sz="1600" b="1" dirty="0">
                <a:solidFill>
                  <a:srgbClr val="0000FF"/>
                </a:solidFill>
                <a:latin typeface="Arial" panose="020B0604020202020204" pitchFamily="34" charset="0"/>
                <a:cs typeface="Arial"/>
              </a:rPr>
              <a:t> → pouze sekundárně významné napojení primárně dané blízkostí hornoslezské aglomerace na osu  Katowice – Łódż – Warszawa.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cs-CZ" sz="1600" b="1" dirty="0">
                <a:solidFill>
                  <a:srgbClr val="0000FF"/>
                </a:solidFill>
                <a:latin typeface="Arial" panose="020B0604020202020204" pitchFamily="34" charset="0"/>
                <a:cs typeface="Arial"/>
              </a:rPr>
              <a:t>Rozvojové scénáře Prahy a menších českých metropolí (pořadí v rámci krajských měst resp. pólů rozvoje): Praha (1. místo dle KPP, 4 místo dle KSP) – progresivní scénář, Brno (2. místo dle KPP, 8 místo dle KSP) – růstový scénář, Ostrava (10. místo dle KPP, 10 místo dle KSP) – adaptační (stabilizační) scénář . </a:t>
            </a:r>
          </a:p>
          <a:p>
            <a:pPr marL="288000">
              <a:spcAft>
                <a:spcPts val="300"/>
              </a:spcAft>
            </a:pPr>
            <a:r>
              <a:rPr lang="cs-CZ" sz="1600" b="1" dirty="0">
                <a:solidFill>
                  <a:srgbClr val="0000FF"/>
                </a:solidFill>
                <a:latin typeface="Arial" panose="020B0604020202020204" pitchFamily="34" charset="0"/>
                <a:cs typeface="Arial"/>
              </a:rPr>
              <a:t>Hlavní závěr: z provedených analýz vyplývá, že jedinou plně rozvinutou českou metropolí nadnárodního (evropského) významu je Praha; Brno lze řadit mezi vedlejší metropole nadnárodního významu (plně rozvinuté jsou jen vybrané metropolitní funkce – zejména věda a výzkum a dále výstavnictví); Ostrava v současnosti nedosahuje metropolitního významu (dlouhodobá ekonomická deprivace má za následek, že její napojení na národní a nadnárodní rozvojové osy postupně ztrácejí svůj rozvojový potenciál).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29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rgbClr val="CCFF66"/>
          </a:solidFill>
          <a:ln>
            <a:solidFill>
              <a:srgbClr val="FF0000"/>
            </a:solidFill>
          </a:ln>
        </p:spPr>
        <p:txBody>
          <a:bodyPr>
            <a:normAutofit fontScale="25000" lnSpcReduction="20000"/>
          </a:bodyPr>
          <a:lstStyle/>
          <a:p>
            <a:pPr marL="180000" indent="-1800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cs-CZ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cs-CZ" sz="4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1800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Metropolizaci lze chápat jako vyšší stadium urbanizace resp. přechod od prosté koncentrace jevů ke koncentraci významů v linii informace – znalosti – řízení  v rámci  procesu adaptace na postindustriální stadium vývoj ekonomiky, </a:t>
            </a:r>
          </a:p>
          <a:p>
            <a:pPr marL="180000" indent="-1800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vývojového pohledu jde o nástup integračního stadia aglomerační ekonomiky spojeného s prohlubováním vertikálních forem společenské organizace (např. global production networks v ekonomice) a narůstáním organičnosti urbanistických  systémů.  </a:t>
            </a:r>
          </a:p>
          <a:p>
            <a:pPr marL="180000" indent="-1800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uvedenými skutečnostmi koresponduje postavení metropolí jako dominantních součástí urbanistických systémů, propojených nejen operativními interakcemi realizovanými prostřednictvím technické infrastruktury, ale zejména tvůrčími interakcemi realizovanými prostřednictvím</a:t>
            </a:r>
            <a:r>
              <a:rPr lang="cs-CZ" dirty="0"/>
              <a:t> </a:t>
            </a:r>
            <a:r>
              <a:rPr lang="cs-CZ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znalostní infrastruktury. </a:t>
            </a:r>
          </a:p>
          <a:p>
            <a:pPr marL="180000" indent="-1800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Celkově je ovšem třeba konstatovat, že  koncept metropolizace stále zůstává teoreticky diskutabilní – ze starších teorií lze v tomto kontextu považovat za inspirativní zejména teorii centrálních míst (</a:t>
            </a:r>
            <a:r>
              <a:rPr lang="cs-CZ" sz="4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Christaller</a:t>
            </a:r>
            <a:r>
              <a:rPr lang="cs-CZ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teorii polarizovaného rozvoje (</a:t>
            </a:r>
            <a:r>
              <a:rPr lang="cs-CZ" sz="4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Friedmann</a:t>
            </a:r>
            <a:r>
              <a:rPr lang="cs-CZ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 teorii kumulativní kauzality (</a:t>
            </a:r>
            <a:r>
              <a:rPr lang="cs-CZ" sz="4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Myrdal</a:t>
            </a:r>
            <a:r>
              <a:rPr lang="cs-CZ" sz="4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cs-CZ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novějších teorií pak lze upozornit i na vlastní teorii integrovaného udržitelného rozvoje, která za podstatu společenského pohybu resp. evoluce považuje holistickou integraci společenských systémů prostřednictvím územní dělby práce a sociálních vztahů (včetně politicko-správních vztahů).</a:t>
            </a:r>
          </a:p>
          <a:p>
            <a:pPr marL="180000" indent="-1800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4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Dále prezentované konkrétní poznatky byly získány v rámci zpracování případové studie makroregionu Střední Evropy (Německo, Polsko, Česká republika, Maďarsko, Rakousko, Slovensko, Slovinsko, Švýcarsko a Lichtenštejnko).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cs-CZ" sz="2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Koncentrace významů v linii informace – znalosti – řízení</a:t>
            </a:r>
          </a:p>
          <a:p>
            <a:endParaRPr lang="cs-CZ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cs-CZ" sz="2000" b="1" cap="none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Pojem metropolizace</a:t>
            </a:r>
          </a:p>
        </p:txBody>
      </p:sp>
    </p:spTree>
    <p:extLst>
      <p:ext uri="{BB962C8B-B14F-4D97-AF65-F5344CB8AC3E}">
        <p14:creationId xmlns:p14="http://schemas.microsoft.com/office/powerpoint/2010/main" val="2517457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251519" y="332656"/>
            <a:ext cx="8640960" cy="1323439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endParaRPr lang="cs-CZ" altLang="cs-CZ" sz="2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cs-CZ" altLang="cs-CZ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Hnací faktory</a:t>
            </a:r>
            <a:r>
              <a:rPr lang="en-GB" altLang="cs-CZ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cs-CZ" altLang="cs-CZ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a determinanty </a:t>
            </a:r>
            <a:r>
              <a:rPr lang="en-GB" altLang="cs-CZ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prostorového </a:t>
            </a:r>
            <a:r>
              <a:rPr lang="cs-CZ" altLang="cs-CZ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uspořá</a:t>
            </a:r>
            <a:r>
              <a:rPr lang="en-GB" altLang="cs-CZ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dání </a:t>
            </a:r>
            <a:r>
              <a:rPr lang="cs-CZ" altLang="cs-CZ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8" charset="0"/>
              </a:rPr>
              <a:t>společenských systémů</a:t>
            </a:r>
            <a:endParaRPr lang="cs-CZ" altLang="cs-CZ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l" eaLnBrk="0" hangingPunct="0">
              <a:spcBef>
                <a:spcPct val="0"/>
              </a:spcBef>
              <a:defRPr/>
            </a:pPr>
            <a:endParaRPr lang="cs-CZ" altLang="cs-CZ" sz="2000" b="0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229575" name="Group 1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02985"/>
              </p:ext>
            </p:extLst>
          </p:nvPr>
        </p:nvGraphicFramePr>
        <p:xfrm>
          <a:off x="449540" y="1988840"/>
          <a:ext cx="8244917" cy="4248474"/>
        </p:xfrm>
        <a:graphic>
          <a:graphicData uri="http://schemas.openxmlformats.org/drawingml/2006/table">
            <a:tbl>
              <a:tblPr/>
              <a:tblGrid>
                <a:gridCol w="1473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2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2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807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hierarchická úroveň</a:t>
                      </a:r>
                      <a:endParaRPr kumimoji="0" lang="cs-CZ" altLang="cs-CZ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nositelé polarizace</a:t>
                      </a:r>
                      <a:endParaRPr kumimoji="0" lang="cs-CZ" altLang="cs-CZ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nositelé integrace</a:t>
                      </a:r>
                      <a:endParaRPr kumimoji="0" lang="cs-CZ" altLang="cs-CZ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klíčové struktury</a:t>
                      </a:r>
                      <a:endParaRPr kumimoji="0" lang="cs-CZ" altLang="cs-CZ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hlavní typy interakcí</a:t>
                      </a:r>
                      <a:endParaRPr kumimoji="0" lang="cs-CZ" altLang="cs-CZ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07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globální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rozvojové póly globálního  významu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rozvojové osy nadnárodního významu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mezinárodní společenství, nadnárodní firmy  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obchodní 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07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makroregionální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rozvojové póly nadnárodního významu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rozvojové osy národního významu 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státní správa, ústředí velkých firem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řídící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07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mezoregionální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rozvojové póly národního významu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rozvojové osy regionálního významu 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územní správa,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velké firmy resp. závody 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produkční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solidFill>
                            <a:srgbClr val="FFFF66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07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mikroregionální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sídelní centra regionálního významu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nodální regiony 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zaměstnavatelé,  zaměstnanci 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pracovní </a:t>
                      </a:r>
                      <a:endParaRPr kumimoji="0" lang="cs-CZ" altLang="cs-CZ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807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1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lokální</a:t>
                      </a:r>
                    </a:p>
                  </a:txBody>
                  <a:tcPr marT="45714" marB="4571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výše pozemkové renty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funkční urbanistické areály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nemovitosti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realitní</a:t>
                      </a: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9988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b="1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Identifikace a hodnocení metropolí </a:t>
            </a:r>
          </a:p>
        </p:txBody>
      </p:sp>
      <p:sp>
        <p:nvSpPr>
          <p:cNvPr id="3" name="Obdélník 2"/>
          <p:cNvSpPr/>
          <p:nvPr/>
        </p:nvSpPr>
        <p:spPr>
          <a:xfrm>
            <a:off x="413957" y="1988840"/>
            <a:ext cx="8334507" cy="4185761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indent="1800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cs-CZ" dirty="0">
                <a:solidFill>
                  <a:srgbClr val="FF0000"/>
                </a:solidFill>
              </a:rPr>
              <a:t> Populační velikost metropolí resp. metropolitních regionů, jejíž dostatečná  úroveň  je  obecně považována za primární předpoklad pro nastartování procesu metropolizace.</a:t>
            </a:r>
          </a:p>
          <a:p>
            <a:pPr indent="1800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cs-CZ" dirty="0">
                <a:solidFill>
                  <a:srgbClr val="FF0000"/>
                </a:solidFill>
              </a:rPr>
              <a:t> Ekonomický profil zdůrazňující progresivitu odvětvové struktury, odvíjející se od zastoupení znalostně založených odvětví průmyslu a služeb s nadprůměrným potenciálem tvorby přidané hodnoty s pozitivními dopady na regionální  konkurenceschopnost.</a:t>
            </a:r>
          </a:p>
          <a:p>
            <a:pPr indent="180000">
              <a:spcBef>
                <a:spcPts val="1200"/>
              </a:spcBef>
              <a:spcAft>
                <a:spcPts val="1200"/>
              </a:spcAft>
              <a:buFontTx/>
              <a:buAutoNum type="arabicPeriod"/>
            </a:pPr>
            <a:r>
              <a:rPr lang="cs-CZ" dirty="0">
                <a:solidFill>
                  <a:srgbClr val="FF0000"/>
                </a:solidFill>
              </a:rPr>
              <a:t>Všeobecná atraktivita spojená s vysokou investiční a residenční přitažlivostí metropolí vytvářející příznivé předpoklady perspektivního socioekonomického rozvoje. </a:t>
            </a:r>
          </a:p>
          <a:p>
            <a:pPr indent="180000">
              <a:buAutoNum type="arabicPeriod"/>
            </a:pPr>
            <a:endParaRPr lang="cs-CZ" dirty="0"/>
          </a:p>
          <a:p>
            <a:pPr indent="18000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8371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b="1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Populační velikost</a:t>
            </a:r>
          </a:p>
        </p:txBody>
      </p:sp>
      <p:sp>
        <p:nvSpPr>
          <p:cNvPr id="3" name="Obdélník 2"/>
          <p:cNvSpPr/>
          <p:nvPr/>
        </p:nvSpPr>
        <p:spPr>
          <a:xfrm>
            <a:off x="611560" y="1844824"/>
            <a:ext cx="7920880" cy="4470455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cs-CZ" dirty="0">
              <a:solidFill>
                <a:srgbClr val="CC00CC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070C0"/>
                </a:solidFill>
              </a:rPr>
              <a:t>obvyklý velikostní limit metropolí nadnárodního významu týkající se rozvinutých zemí činí 1 mil. obyvatel, pro metropole hierarchicky nižšího tj. národního významu pak 0,5 mil. obyvatel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070C0"/>
                </a:solidFill>
              </a:rPr>
              <a:t>základním problémem hodnocení metropolí je jejich systémově jednotné územní vymezení – optimální základem jeho řešení je využití údajů o funkčních urbanistických areálech/functional urban areas prosazované OECD a shromažďované např. Eurostatem zohledňujících vyšší administrativní funkce (vztahující se zejména na hlavní města)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070C0"/>
                </a:solidFill>
              </a:rPr>
              <a:t>případová studie Střední Evropy – velikostní členění metropolí do 3. skupin: metropole s více než 2,5 milionem obyv. (např. Berlin, Wien, Warszawa), 1 až 2,5 milionem obyvatel  (např. Praha, Zürich, Stuttgart) a metropole s méně než 1 mil. obyvatel  (např. Bratislava, Ljubljana, Poznań).</a:t>
            </a:r>
            <a:r>
              <a:rPr lang="cs-CZ" dirty="0">
                <a:solidFill>
                  <a:srgbClr val="FF0000"/>
                </a:solidFill>
              </a:rPr>
              <a:t> </a:t>
            </a:r>
            <a:endParaRPr lang="cs-CZ" dirty="0"/>
          </a:p>
          <a:p>
            <a:pPr indent="18000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6952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452262-D4D4-4E07-802A-67D8F42CF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b="1" cap="none" dirty="0">
                <a:solidFill>
                  <a:srgbClr val="FFFF00"/>
                </a:solidFill>
              </a:rPr>
              <a:t>Vymezení brněnské metropole</a:t>
            </a:r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999B4C-7180-4FAD-9C07-30CF17FC8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510" y="1628800"/>
            <a:ext cx="513624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39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86675"/>
              </p:ext>
            </p:extLst>
          </p:nvPr>
        </p:nvGraphicFramePr>
        <p:xfrm>
          <a:off x="1547664" y="1047573"/>
          <a:ext cx="5863506" cy="53182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2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72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72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72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endParaRPr lang="cs-CZ" sz="9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obyvatel </a:t>
                      </a:r>
                      <a:endParaRPr lang="cs-CZ" sz="900" b="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hustota obyvatel na km </a:t>
                      </a:r>
                      <a:r>
                        <a:rPr lang="cs-CZ" sz="900" b="0" baseline="300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cs-CZ" sz="900" b="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HDP v mil. USD</a:t>
                      </a:r>
                      <a:endParaRPr lang="cs-CZ" sz="900" b="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HDP v USD na obyvatele</a:t>
                      </a:r>
                      <a:endParaRPr lang="cs-CZ" sz="900" b="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podíl HDP z celku </a:t>
                      </a:r>
                      <a:endParaRPr lang="cs-CZ" sz="900" b="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Česká republika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10 512 419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286 885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27 350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Praha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1 910 396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86  434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46 255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Německo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80 767 463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3 363 274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41 094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Berlin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4 399 542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712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165 377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37 701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Rhein-Ruhr 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7 066 185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969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315 059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36 366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43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Hamburg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3 008 841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522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158 074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44 439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4,7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München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2 965 871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184 701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63 592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Frankfurt a. M.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2 533 311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652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143 516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56 828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Stuttgart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1 965 942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108 877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55 541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Mannheim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1 230 276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55 014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44 525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Hannover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1 217 511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55 136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45 190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Nürnberg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1 169 367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56 100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48 025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Bremen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1 027 192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323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44 594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43 448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Leipzig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830 318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27 933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33 500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Dresden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847 600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26 969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32 024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cs-CZ" sz="900" b="0" dirty="0"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Polsko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38 017 856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841 841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21 844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Warsawa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3 037 890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353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138 448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46 013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Katowice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2 589 349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64 791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24 837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Kraków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1 362 740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363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35 283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25 997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Gdańsk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1 105 467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423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30 061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27 367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Łódż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939 568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555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23 110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24 834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Poznań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950 596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309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33 815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35 900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Wrocław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837 995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318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25 968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31 084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Švýcarsko</a:t>
                      </a:r>
                    </a:p>
                  </a:txBody>
                  <a:tcPr marL="30531" marR="305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8 139 631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413 368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51 966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Zürich</a:t>
                      </a:r>
                    </a:p>
                  </a:txBody>
                  <a:tcPr marL="30531" marR="305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1 246 968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1 060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77 011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62 798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Genéve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831 452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43 897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54 352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Basel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780 223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41 375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53 502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Rakousko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8 506 889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363 549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43 238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Wien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2 793 631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307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129 516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47 307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Maďarsko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9 879 365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215 424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21 690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Budapest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2 879 601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102 940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35 964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47,8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cs-CZ" sz="900" b="0" dirty="0"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Slovensko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5 415 949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137 455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25 434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Bratislava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729 157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40 168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55 626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29,2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17441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Slovinsko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2 061 085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55 313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26 910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37364">
                <a:tc>
                  <a:txBody>
                    <a:bodyPr/>
                    <a:lstStyle/>
                    <a:p>
                      <a:r>
                        <a:rPr lang="cs-CZ" sz="9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Ljubljana</a:t>
                      </a: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585 850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21 567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37 419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39,0</a:t>
                      </a:r>
                      <a:endParaRPr lang="cs-CZ" sz="9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0531" marR="30531" marT="0" marB="0" anchor="b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544" y="-116565"/>
            <a:ext cx="8568952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2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Údaje o populaci (rok 2014) a HDP (rok 2012) středoevropských metropolí 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136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b="1" cap="none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Ekonomický profil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395536" y="1700808"/>
            <a:ext cx="8280920" cy="4832092"/>
          </a:xfrm>
          <a:prstGeom prst="rect">
            <a:avLst/>
          </a:prstGeom>
          <a:solidFill>
            <a:srgbClr val="99CCFF"/>
          </a:solidFill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dirty="0">
                <a:solidFill>
                  <a:srgbClr val="FF0000"/>
                </a:solidFill>
              </a:rPr>
              <a:t>1.  </a:t>
            </a:r>
            <a:r>
              <a:rPr lang="cs-CZ" b="1" dirty="0">
                <a:solidFill>
                  <a:srgbClr val="FF0000"/>
                </a:solidFill>
              </a:rPr>
              <a:t>skupina A:</a:t>
            </a:r>
            <a:r>
              <a:rPr lang="cs-CZ" dirty="0">
                <a:solidFill>
                  <a:srgbClr val="FF0000"/>
                </a:solidFill>
              </a:rPr>
              <a:t> nadprůměrný podíl výzkumně intenzivních high-tech průmyslových odvětví (HTO – např. výroba kancelářských strojů a počítačů), výzkumně intenzivních medium-tech průmyslových odvětví (MTO – např. výroba motorových vozidel či chemických vláken) a znalostně intenzivních technologických služeb (TS – např. výzkum a vývoj či činnosti v oblasti výpočetní techniky)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dirty="0">
                <a:solidFill>
                  <a:srgbClr val="FF0000"/>
                </a:solidFill>
              </a:rPr>
              <a:t>2. </a:t>
            </a:r>
            <a:r>
              <a:rPr lang="cs-CZ" b="1" dirty="0">
                <a:solidFill>
                  <a:srgbClr val="FF0000"/>
                </a:solidFill>
              </a:rPr>
              <a:t>skupina B</a:t>
            </a:r>
            <a:r>
              <a:rPr lang="cs-CZ" dirty="0">
                <a:solidFill>
                  <a:srgbClr val="FF0000"/>
                </a:solidFill>
              </a:rPr>
              <a:t>: nadprůměrný podíl znalostně intenzivních odvětví podnikatelských služeb (PS – např. právní a účetní služby či poradenství), znalostně intenzivních finančních služeb (FS – např. finanční zprostředkování či pojišťovnictví) a znalostně intenzivních zdravotnických, vzdělávacích a mediálních služeb (ZVM – např. vzdělávání či tvůrčí a umělecké činnosti)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dirty="0">
                <a:solidFill>
                  <a:srgbClr val="FF0000"/>
                </a:solidFill>
              </a:rPr>
              <a:t>3.  </a:t>
            </a:r>
            <a:r>
              <a:rPr lang="cs-CZ" b="1" dirty="0">
                <a:solidFill>
                  <a:srgbClr val="FF0000"/>
                </a:solidFill>
              </a:rPr>
              <a:t>skupina C:</a:t>
            </a:r>
            <a:r>
              <a:rPr lang="cs-CZ" dirty="0">
                <a:solidFill>
                  <a:srgbClr val="FF0000"/>
                </a:solidFill>
              </a:rPr>
              <a:t> průměrný podíl znalostně založených odvětví s lepší pozicí technologicky  orientovaných služeb (HTO + MTO + TS)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dirty="0">
                <a:solidFill>
                  <a:srgbClr val="FF0000"/>
                </a:solidFill>
              </a:rPr>
              <a:t>4.  </a:t>
            </a:r>
            <a:r>
              <a:rPr lang="cs-CZ" b="1" dirty="0">
                <a:solidFill>
                  <a:srgbClr val="FF0000"/>
                </a:solidFill>
              </a:rPr>
              <a:t>skupina D:</a:t>
            </a:r>
            <a:r>
              <a:rPr lang="cs-CZ" dirty="0">
                <a:solidFill>
                  <a:srgbClr val="FF0000"/>
                </a:solidFill>
              </a:rPr>
              <a:t> průměrný podíl znalostně intenzivních odvětví s lepší pozicí znalostně orientovaných služeb (PS + FS + ZVM)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cs-CZ" dirty="0">
                <a:solidFill>
                  <a:srgbClr val="FF0000"/>
                </a:solidFill>
              </a:rPr>
              <a:t>5.  </a:t>
            </a:r>
            <a:r>
              <a:rPr lang="cs-CZ" b="1" dirty="0">
                <a:solidFill>
                  <a:srgbClr val="FF0000"/>
                </a:solidFill>
              </a:rPr>
              <a:t>skupina E:</a:t>
            </a:r>
            <a:r>
              <a:rPr lang="cs-CZ" dirty="0">
                <a:solidFill>
                  <a:srgbClr val="FF0000"/>
                </a:solidFill>
              </a:rPr>
              <a:t> podprůměrný podíl výzkumně i </a:t>
            </a:r>
            <a:r>
              <a:rPr lang="cs-CZ">
                <a:solidFill>
                  <a:srgbClr val="FF0000"/>
                </a:solidFill>
              </a:rPr>
              <a:t>znalostně orientovaných odvětví  </a:t>
            </a:r>
            <a:r>
              <a:rPr lang="cs-CZ" dirty="0">
                <a:solidFill>
                  <a:srgbClr val="FF0000"/>
                </a:solidFill>
              </a:rPr>
              <a:t>průmyslu a služeb.  </a:t>
            </a:r>
          </a:p>
        </p:txBody>
      </p:sp>
    </p:spTree>
    <p:extLst>
      <p:ext uri="{BB962C8B-B14F-4D97-AF65-F5344CB8AC3E}">
        <p14:creationId xmlns:p14="http://schemas.microsoft.com/office/powerpoint/2010/main" val="1521820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797086"/>
              </p:ext>
            </p:extLst>
          </p:nvPr>
        </p:nvGraphicFramePr>
        <p:xfrm>
          <a:off x="1979711" y="837366"/>
          <a:ext cx="5184577" cy="5268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6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64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64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endParaRPr lang="cs-CZ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skupina A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skupina B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skupina C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skupina D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skupina E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indent="-36195"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Česká  republika</a:t>
                      </a:r>
                      <a:endParaRPr lang="cs-CZ" sz="900" dirty="0"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Praha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40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900" dirty="0"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Německo</a:t>
                      </a:r>
                      <a:endParaRPr lang="cs-CZ" sz="900" dirty="0"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Berlin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Rhein-Ruhr 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▫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Hamburg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München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Frankfurt a. M.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Stuttgart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Mannheim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Hannover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Nürnberg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Bremen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Leipzig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Dresden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Polsko</a:t>
                      </a:r>
                      <a:endParaRPr lang="cs-CZ" sz="900" dirty="0"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Warszawa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Katowice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Kraków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Gdańsk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Łódż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Poznań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Wrocław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Švýcarsko</a:t>
                      </a:r>
                      <a:endParaRPr lang="cs-CZ" sz="900" dirty="0"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Zürich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Genéve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Basel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900" dirty="0"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Rakousko</a:t>
                      </a:r>
                      <a:endParaRPr lang="cs-CZ" sz="900" dirty="0"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Wien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900" dirty="0"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Maďarsko</a:t>
                      </a:r>
                      <a:endParaRPr lang="cs-CZ" sz="900" dirty="0"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Budapest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900" dirty="0"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Slovensko</a:t>
                      </a:r>
                      <a:endParaRPr lang="cs-CZ" sz="900" dirty="0"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Bratislava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900" dirty="0"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Slovinsko</a:t>
                      </a:r>
                      <a:endParaRPr lang="cs-CZ" sz="900" dirty="0"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Ljubljana</a:t>
                      </a:r>
                      <a:endParaRPr lang="cs-CZ" sz="9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27435" marR="27435" marT="0" marB="0" anchor="b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504" y="119916"/>
            <a:ext cx="885698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Ekonomický profil středoevropských metropol</a:t>
            </a:r>
            <a:r>
              <a:rPr kumimoji="0" lang="cs-CZ" altLang="cs-CZ" sz="1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í </a:t>
            </a:r>
            <a:endParaRPr kumimoji="0" lang="cs-CZ" altLang="cs-CZ" sz="16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9173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řížka">
  <a:themeElements>
    <a:clrScheme name="Mřížk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Mřížk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Mřížk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1181</TotalTime>
  <Words>2542</Words>
  <Application>Microsoft Office PowerPoint</Application>
  <PresentationFormat>Předvádění na obrazovce (4:3)</PresentationFormat>
  <Paragraphs>880</Paragraphs>
  <Slides>16</Slides>
  <Notes>6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6" baseType="lpstr">
      <vt:lpstr>Arial</vt:lpstr>
      <vt:lpstr>Calibri</vt:lpstr>
      <vt:lpstr>Courier New</vt:lpstr>
      <vt:lpstr>Franklin Gothic Medium</vt:lpstr>
      <vt:lpstr>Symbol</vt:lpstr>
      <vt:lpstr>Times New Roman</vt:lpstr>
      <vt:lpstr>Wingdings</vt:lpstr>
      <vt:lpstr>Wingdings 2</vt:lpstr>
      <vt:lpstr>Mřížka</vt:lpstr>
      <vt:lpstr>Rovnice</vt:lpstr>
      <vt:lpstr>Metropolizační procesy – teoretická východiska a metodické přístupy  (případová studie Střední Evropy)</vt:lpstr>
      <vt:lpstr>Pojem metropolizace</vt:lpstr>
      <vt:lpstr>Prezentace aplikace PowerPoint</vt:lpstr>
      <vt:lpstr>Identifikace a hodnocení metropolí </vt:lpstr>
      <vt:lpstr>Populační velikost</vt:lpstr>
      <vt:lpstr>Vymezení brněnské metropole</vt:lpstr>
      <vt:lpstr>Prezentace aplikace PowerPoint</vt:lpstr>
      <vt:lpstr>Ekonomický profil</vt:lpstr>
      <vt:lpstr>Prezentace aplikace PowerPoint</vt:lpstr>
      <vt:lpstr>Podnikatelská a residenční atraktivita</vt:lpstr>
      <vt:lpstr>Prezentace aplikace PowerPoint</vt:lpstr>
      <vt:lpstr>Komplexní výsledky hodnocení</vt:lpstr>
      <vt:lpstr>Prezentace aplikace PowerPoint</vt:lpstr>
      <vt:lpstr>Příklad praktické konceptualizace výsledků – posouzení intenzity vazeb českých metropolí s ostatními středoevropskými metropolemi</vt:lpstr>
      <vt:lpstr>Metropolitní systém Střední Evropy z pohledu České republiky</vt:lpstr>
      <vt:lpstr>Klíčové závěry pro plánování územního rozvoje  v rámci mezinárodní spolupráce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ZVYŠOVÁNÍ VZÁJEMNÉ ZÁVISLOSTI V GLOBÁLNÍ EKONOMICE</dc:title>
  <dc:creator>Dominika</dc:creator>
  <cp:lastModifiedBy>Milan Viturka</cp:lastModifiedBy>
  <cp:revision>224</cp:revision>
  <dcterms:created xsi:type="dcterms:W3CDTF">2016-02-27T17:26:19Z</dcterms:created>
  <dcterms:modified xsi:type="dcterms:W3CDTF">2023-04-05T13:54:08Z</dcterms:modified>
</cp:coreProperties>
</file>