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108" d="100"/>
          <a:sy n="108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01A8-04A7-4575-A5EF-210262F0D376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po.cz/dokument169744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sto-hranice.cz/cs/projekty-a-strategicke-dokumenty/strategicke-dokumenty-mesta/marketingova-studie-cestovniho-ruchu-mesta-hranic.html" TargetMode="External"/><Relationship Id="rId2" Type="http://schemas.openxmlformats.org/officeDocument/2006/relationships/hyperlink" Target="http://www.sumavanet.cz/mszapad/user/dokumenty/marketingova_strategie_sumavy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oprivnice.cz/urad/dokumenty/marketingova_strategie_koprivnic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/>
              <a:t>Regionální marketing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Regionální ekonomie a politika II</a:t>
            </a:r>
          </a:p>
          <a:p>
            <a:r>
              <a:rPr lang="cs-CZ"/>
              <a:t>Prof</a:t>
            </a:r>
            <a:r>
              <a:rPr lang="cs-CZ" dirty="0"/>
              <a:t>. RNDr. Milan </a:t>
            </a:r>
            <a:r>
              <a:rPr lang="cs-CZ" dirty="0" err="1"/>
              <a:t>Viturka</a:t>
            </a:r>
            <a:r>
              <a:rPr lang="cs-CZ" dirty="0"/>
              <a:t>, CSc.</a:t>
            </a:r>
          </a:p>
          <a:p>
            <a:endParaRPr lang="cs-CZ" dirty="0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Náhled snímku 4">
                <a:extLst>
                  <a:ext uri="{FF2B5EF4-FFF2-40B4-BE49-F238E27FC236}">
                    <a16:creationId xmlns:a16="http://schemas.microsoft.com/office/drawing/2014/main" id="{E50D6C29-8B90-49CD-BD6F-E5B7B905D0E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71746483"/>
                  </p:ext>
                </p:extLst>
              </p:nvPr>
            </p:nvGraphicFramePr>
            <p:xfrm>
              <a:off x="-3628748" y="1520427"/>
              <a:ext cx="2286000" cy="1714500"/>
            </p:xfrm>
            <a:graphic>
              <a:graphicData uri="http://schemas.microsoft.com/office/powerpoint/2016/slidezoom">
                <pslz:sldZm>
                  <pslz:sldZmObj sldId="257" cId="3953484460">
                    <pslz:zmPr id="{A55FF644-ADB6-45A8-A265-1EEDDAA254B3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Náhled snímku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50D6C29-8B90-49CD-BD6F-E5B7B905D0E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3628748" y="1520427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CAA98167-0C52-00D5-0960-02BC694E37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550357"/>
              </p:ext>
            </p:extLst>
          </p:nvPr>
        </p:nvGraphicFramePr>
        <p:xfrm>
          <a:off x="971600" y="2847856"/>
          <a:ext cx="7272807" cy="2402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3734102063"/>
                    </a:ext>
                  </a:extLst>
                </a:gridCol>
                <a:gridCol w="1192951">
                  <a:extLst>
                    <a:ext uri="{9D8B030D-6E8A-4147-A177-3AD203B41FA5}">
                      <a16:colId xmlns:a16="http://schemas.microsoft.com/office/drawing/2014/main" val="2974928468"/>
                    </a:ext>
                  </a:extLst>
                </a:gridCol>
                <a:gridCol w="1069914">
                  <a:extLst>
                    <a:ext uri="{9D8B030D-6E8A-4147-A177-3AD203B41FA5}">
                      <a16:colId xmlns:a16="http://schemas.microsoft.com/office/drawing/2014/main" val="1081907988"/>
                    </a:ext>
                  </a:extLst>
                </a:gridCol>
                <a:gridCol w="1069914">
                  <a:extLst>
                    <a:ext uri="{9D8B030D-6E8A-4147-A177-3AD203B41FA5}">
                      <a16:colId xmlns:a16="http://schemas.microsoft.com/office/drawing/2014/main" val="62882851"/>
                    </a:ext>
                  </a:extLst>
                </a:gridCol>
                <a:gridCol w="1069914">
                  <a:extLst>
                    <a:ext uri="{9D8B030D-6E8A-4147-A177-3AD203B41FA5}">
                      <a16:colId xmlns:a16="http://schemas.microsoft.com/office/drawing/2014/main" val="4226249071"/>
                    </a:ext>
                  </a:extLst>
                </a:gridCol>
                <a:gridCol w="1069914">
                  <a:extLst>
                    <a:ext uri="{9D8B030D-6E8A-4147-A177-3AD203B41FA5}">
                      <a16:colId xmlns:a16="http://schemas.microsoft.com/office/drawing/2014/main" val="3156314734"/>
                    </a:ext>
                  </a:extLst>
                </a:gridCol>
              </a:tblGrid>
              <a:tr h="137853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chemeClr val="bg1"/>
                          </a:solidFill>
                        </a:rPr>
                        <a:t>obce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chemeClr val="bg1"/>
                          </a:solidFill>
                        </a:rPr>
                        <a:t>vlastnící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chemeClr val="bg1"/>
                          </a:solidFill>
                        </a:rPr>
                        <a:t>podnikatelé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chemeClr val="bg1"/>
                          </a:solidFill>
                        </a:rPr>
                        <a:t>developeři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chemeClr val="bg1"/>
                          </a:solidFill>
                        </a:rPr>
                        <a:t>občané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907964"/>
                  </a:ext>
                </a:extLst>
              </a:tr>
              <a:tr h="473842"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služby/E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▲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☼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757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obchod/E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☼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▲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▲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☼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▼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110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bydlení/O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▼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▼ 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▼ 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▼ 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☼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044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volnočasové aktivity/V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☼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☼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☼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▼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▲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997944"/>
                  </a:ext>
                </a:extLst>
              </a:tr>
              <a:tr h="450056"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smíšené využit/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</a:rPr>
                        <a:t>EOV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▲ 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☼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▲</a:t>
                      </a:r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☼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▲ 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205163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17BA4997-AFAF-271E-E0B6-348DB41B4FA7}"/>
              </a:ext>
            </a:extLst>
          </p:cNvPr>
          <p:cNvSpPr txBox="1"/>
          <p:nvPr/>
        </p:nvSpPr>
        <p:spPr>
          <a:xfrm>
            <a:off x="1169622" y="2477858"/>
            <a:ext cx="7074785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500" dirty="0">
                <a:effectLst/>
                <a:latin typeface="Arial" panose="020B0604020202020204" pitchFamily="34" charset="0"/>
              </a:rPr>
              <a:t>Nejvýznamnější stakeholdeři a jejich percepce účelnosti regenerace </a:t>
            </a:r>
            <a:r>
              <a:rPr lang="cs-CZ" sz="1500" dirty="0" err="1">
                <a:effectLst/>
                <a:latin typeface="Arial" panose="020B0604020202020204" pitchFamily="34" charset="0"/>
              </a:rPr>
              <a:t>brownfields</a:t>
            </a:r>
            <a:endParaRPr lang="en-GB" sz="15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0808F66-A2C4-B3E2-B695-F23DC476C419}"/>
              </a:ext>
            </a:extLst>
          </p:cNvPr>
          <p:cNvSpPr txBox="1"/>
          <p:nvPr/>
        </p:nvSpPr>
        <p:spPr>
          <a:xfrm>
            <a:off x="1331640" y="5328366"/>
            <a:ext cx="66967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effectLst/>
                <a:latin typeface="Arial" panose="020B0604020202020204" pitchFamily="34" charset="0"/>
              </a:rPr>
              <a:t>Legenda: pozitivní </a:t>
            </a:r>
            <a:r>
              <a:rPr lang="cs-CZ" dirty="0">
                <a:effectLst/>
                <a:latin typeface="Arial" panose="020B0604020202020204" pitchFamily="34" charset="0"/>
              </a:rPr>
              <a:t>▲</a:t>
            </a:r>
            <a:r>
              <a:rPr lang="cs-CZ" sz="1200" dirty="0">
                <a:effectLst/>
                <a:latin typeface="Arial" panose="020B0604020202020204" pitchFamily="34" charset="0"/>
              </a:rPr>
              <a:t>, spíše pozitivní ▲, nejednoznačná ☼, spíše negativní </a:t>
            </a:r>
            <a:r>
              <a:rPr lang="cs-CZ" sz="12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▼, </a:t>
            </a:r>
            <a:r>
              <a:rPr lang="cs-CZ" sz="1200" dirty="0">
                <a:effectLst/>
                <a:latin typeface="Arial" panose="020B0604020202020204" pitchFamily="34" charset="0"/>
              </a:rPr>
              <a:t>negativní </a:t>
            </a:r>
            <a:r>
              <a:rPr lang="cs-CZ" sz="1600" dirty="0">
                <a:effectLst/>
                <a:latin typeface="Arial" panose="020B0604020202020204" pitchFamily="34" charset="0"/>
              </a:rPr>
              <a:t>▼</a:t>
            </a:r>
            <a:r>
              <a:rPr lang="cs-CZ" sz="1400" dirty="0">
                <a:effectLst/>
                <a:latin typeface="Arial" panose="020B0604020202020204" pitchFamily="34" charset="0"/>
              </a:rPr>
              <a:t>.</a:t>
            </a:r>
            <a:endParaRPr lang="en-GB" sz="14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D8B49B8-52E7-B067-CA24-F342252E2E81}"/>
              </a:ext>
            </a:extLst>
          </p:cNvPr>
          <p:cNvSpPr txBox="1"/>
          <p:nvPr/>
        </p:nvSpPr>
        <p:spPr>
          <a:xfrm>
            <a:off x="305526" y="836712"/>
            <a:ext cx="8532948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cs-CZ" sz="1500" dirty="0">
                <a:effectLst/>
                <a:latin typeface="Arial" panose="020B0604020202020204" pitchFamily="34" charset="0"/>
              </a:rPr>
              <a:t>Následující tabulka poskytuje základní informace týkající se percepce postojů hlavních </a:t>
            </a:r>
            <a:r>
              <a:rPr lang="cs-CZ" sz="1500" dirty="0">
                <a:latin typeface="Arial" panose="020B0604020202020204" pitchFamily="34" charset="0"/>
              </a:rPr>
              <a:t>stakeholderů tj. obcí, vlastníků nemovitostí, podnikatelů a developerů a občanů (O) na účelnou regeneraci </a:t>
            </a:r>
            <a:r>
              <a:rPr lang="cs-CZ" sz="1500" dirty="0" err="1">
                <a:latin typeface="Arial" panose="020B0604020202020204" pitchFamily="34" charset="0"/>
              </a:rPr>
              <a:t>brownfields</a:t>
            </a:r>
            <a:r>
              <a:rPr lang="cs-CZ" sz="1500" dirty="0">
                <a:latin typeface="Arial" panose="020B0604020202020204" pitchFamily="34" charset="0"/>
              </a:rPr>
              <a:t> vztahující se ke třem základním způsobům využití městského území, tj. ekonomickému (E). obytnému  (O) a volnočasovému (V), doplněných smíšeným využitím (E/O/V). Tyto informace pak lze chápat jako základní východiska pro navazující marketingové mixy.</a:t>
            </a: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634309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Regionální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vychází z podnikatelského přístupu orientovaného na zákazníka (podnikatelé, občané, turisté) </a:t>
            </a:r>
          </a:p>
          <a:p>
            <a:r>
              <a:rPr lang="cs-CZ" b="1" dirty="0"/>
              <a:t>Hlavní cíl: </a:t>
            </a:r>
            <a:r>
              <a:rPr lang="cs-CZ" dirty="0"/>
              <a:t>poskytování vybraných informací o nabídce regionu, měst a obcí konečným příjemcům za účelem efektivní podpory realizace rozvojových záměrů financovaných (spolufinancovaných) z veřejných prostředků – idea tzv. New public managementu</a:t>
            </a:r>
          </a:p>
          <a:p>
            <a:r>
              <a:rPr lang="cs-CZ" b="1" dirty="0"/>
              <a:t>Vedlejší cíle</a:t>
            </a:r>
            <a:r>
              <a:rPr lang="cs-CZ" dirty="0"/>
              <a:t>:</a:t>
            </a:r>
          </a:p>
          <a:p>
            <a:r>
              <a:rPr lang="cs-CZ" dirty="0"/>
              <a:t>marketingové aktivity orientované na zvyšování image regionu. </a:t>
            </a:r>
          </a:p>
          <a:p>
            <a:r>
              <a:rPr lang="cs-CZ" dirty="0"/>
              <a:t>marketingové aktivity orientované na podporu ekonomických aktivit podnikatelských subjektů sídlících v regionu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48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Rozdíly mezi regionálním a podnikovým marketingem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soukromá sféra je zaměřena na maximalizaci zisku veřejná sféra na maximalizaci užitků (v jejím rámci proto musí být realizovány i ztrátové projekty orientované na zabezpečení základních funkcí města/regionu) </a:t>
            </a:r>
          </a:p>
          <a:p>
            <a:pPr lvl="0"/>
            <a:r>
              <a:rPr lang="cs-CZ" dirty="0"/>
              <a:t>města a regiony představují ve srovnání s podniky podstatně složitější resp. komplexnější socioekonomické systémy, které jsou proto hůře řiditelné a jejichž chování je obtížněji předvídatelné </a:t>
            </a:r>
          </a:p>
          <a:p>
            <a:pPr lvl="0"/>
            <a:r>
              <a:rPr lang="cs-CZ" dirty="0"/>
              <a:t>u podniků lze snadněji definovat relevantní úkoly a cílové skupiny zákazníků, jejichž výběr je v případě </a:t>
            </a:r>
            <a:r>
              <a:rPr lang="cs-CZ"/>
              <a:t>měst a regionů </a:t>
            </a:r>
            <a:r>
              <a:rPr lang="cs-CZ" dirty="0"/>
              <a:t>výrazně ovlivněn politickým rozhodovacím procesem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073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Tvorba regionální marketingové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Strategie regionálního rozvoje </a:t>
            </a:r>
            <a:r>
              <a:rPr lang="cs-CZ" sz="1900" dirty="0"/>
              <a:t>– výchozí dokument</a:t>
            </a:r>
            <a:endParaRPr lang="cs-CZ" dirty="0"/>
          </a:p>
          <a:p>
            <a:r>
              <a:rPr lang="cs-CZ" dirty="0"/>
              <a:t>Regionální marketingová studie</a:t>
            </a:r>
          </a:p>
          <a:p>
            <a:pPr lvl="1"/>
            <a:r>
              <a:rPr lang="cs-CZ" dirty="0"/>
              <a:t>shrnuje výsledky specializovaných marketingových průzkumů</a:t>
            </a:r>
          </a:p>
          <a:p>
            <a:pPr lvl="1"/>
            <a:r>
              <a:rPr lang="cs-CZ" dirty="0"/>
              <a:t>komponenty:</a:t>
            </a:r>
          </a:p>
          <a:p>
            <a:pPr lvl="2"/>
            <a:r>
              <a:rPr lang="cs-CZ" dirty="0"/>
              <a:t>analýza současného stavu daného segmentu nabídky</a:t>
            </a:r>
          </a:p>
          <a:p>
            <a:pPr lvl="2"/>
            <a:r>
              <a:rPr lang="cs-CZ" dirty="0"/>
              <a:t>analýza odpovídající poptávky s důrazem na preference zákazníků</a:t>
            </a:r>
          </a:p>
          <a:p>
            <a:pPr lvl="2"/>
            <a:r>
              <a:rPr lang="cs-CZ" dirty="0"/>
              <a:t>analýza SWOT a identifikace hlavních konkurentů</a:t>
            </a:r>
          </a:p>
          <a:p>
            <a:pPr lvl="2"/>
            <a:r>
              <a:rPr lang="cs-CZ" dirty="0"/>
              <a:t>syntéza zdůrazňující jedinečnost nabídky v kontextu současných příp. perspektivních potřeb stanovených cílových skupin zákazníků</a:t>
            </a:r>
          </a:p>
          <a:p>
            <a:r>
              <a:rPr lang="cs-CZ" dirty="0"/>
              <a:t>Marketingový plán (Marketingová strategie)</a:t>
            </a:r>
          </a:p>
          <a:p>
            <a:pPr lvl="1"/>
            <a:r>
              <a:rPr lang="cs-CZ" dirty="0"/>
              <a:t>rozpracovává získané syntetické poznatky do podoby konkrétních závěrů a jim odpovídajících aktivit</a:t>
            </a:r>
          </a:p>
          <a:p>
            <a:pPr lvl="1"/>
            <a:r>
              <a:rPr lang="cs-CZ" dirty="0"/>
              <a:t>princip partnerství, jedinečnost nabídky a výstižnost její propagace, cílové trhy a jejich geografická identifikace, disponibilní zdroje pro aktivaci resp. zkvalitňování nabídky (zejména lidské a finanční) a časový rámec jejich užití</a:t>
            </a:r>
          </a:p>
        </p:txBody>
      </p:sp>
    </p:spTree>
    <p:extLst>
      <p:ext uri="{BB962C8B-B14F-4D97-AF65-F5344CB8AC3E}">
        <p14:creationId xmlns:p14="http://schemas.microsoft.com/office/powerpoint/2010/main" val="1433627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typy marketingových strategií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Nerozlišovací marketingová strategie</a:t>
            </a:r>
          </a:p>
          <a:p>
            <a:pPr lvl="1"/>
            <a:r>
              <a:rPr lang="cs-CZ" dirty="0"/>
              <a:t>stejný marketingový mix pro všechny cílové trhy</a:t>
            </a:r>
          </a:p>
          <a:p>
            <a:r>
              <a:rPr lang="cs-CZ" b="1" dirty="0"/>
              <a:t>Strategie jednoho cílového trhu</a:t>
            </a:r>
          </a:p>
          <a:p>
            <a:pPr lvl="1"/>
            <a:r>
              <a:rPr lang="cs-CZ" dirty="0"/>
              <a:t>strategie orientovaná na jeden segment trhu, pro který je vytvořen speciální marketingový mix</a:t>
            </a:r>
          </a:p>
          <a:p>
            <a:r>
              <a:rPr lang="cs-CZ" b="1" dirty="0"/>
              <a:t>Koncentrovaná marketingová strategie</a:t>
            </a:r>
          </a:p>
          <a:p>
            <a:pPr lvl="1"/>
            <a:r>
              <a:rPr lang="cs-CZ" dirty="0"/>
              <a:t>sleduje několik segmentů trhu s předpokládanými synergickými efekty</a:t>
            </a:r>
          </a:p>
          <a:p>
            <a:r>
              <a:rPr lang="cs-CZ" b="1" dirty="0"/>
              <a:t>Totální marketingová strategie</a:t>
            </a:r>
          </a:p>
          <a:p>
            <a:pPr lvl="1"/>
            <a:r>
              <a:rPr lang="cs-CZ" dirty="0"/>
              <a:t>pro každý z významných segmentů trhu je vytvářen specifický marketingový mix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711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Složky marketingového mixu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0"/>
            <a:r>
              <a:rPr lang="cs-CZ" b="1" dirty="0"/>
              <a:t>propagace</a:t>
            </a:r>
            <a:r>
              <a:rPr lang="cs-CZ" dirty="0"/>
              <a:t> – tj. jakákoliv placená forma neosobní prezentace nabídky </a:t>
            </a:r>
          </a:p>
          <a:p>
            <a:pPr lvl="0" hangingPunct="0"/>
            <a:r>
              <a:rPr lang="cs-CZ" b="1" dirty="0"/>
              <a:t>podpora prodeje </a:t>
            </a:r>
            <a:r>
              <a:rPr lang="cs-CZ" dirty="0"/>
              <a:t>– existující stimuly povzbuzující investory k investování v daném území (např. prezentace nabídky na veletrzích realit)</a:t>
            </a:r>
          </a:p>
          <a:p>
            <a:pPr lvl="0" hangingPunct="0"/>
            <a:r>
              <a:rPr lang="cs-CZ" b="1" dirty="0"/>
              <a:t>osobní prodej </a:t>
            </a:r>
            <a:r>
              <a:rPr lang="cs-CZ" dirty="0"/>
              <a:t>– osobní prezentace nabídky při jednání s investory (např. za účelem realizace prodeje či pronájmu rozvojové plochy)</a:t>
            </a:r>
          </a:p>
          <a:p>
            <a:pPr lvl="0" hangingPunct="0"/>
            <a:r>
              <a:rPr lang="cs-CZ" b="1" dirty="0"/>
              <a:t>public relations </a:t>
            </a:r>
            <a:r>
              <a:rPr lang="cs-CZ" dirty="0"/>
              <a:t>– programy cílené na dlouhodobé budování image regionu (např. zprávy v tisku či jiných médiích, konference a semináře)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23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 regionálního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část obce</a:t>
            </a:r>
          </a:p>
          <a:p>
            <a:pPr lvl="1"/>
            <a:r>
              <a:rPr lang="cs-CZ" dirty="0"/>
              <a:t>průmyslové resp. víceúčelové hospodářských zóny</a:t>
            </a:r>
          </a:p>
          <a:p>
            <a:pPr lvl="1"/>
            <a:r>
              <a:rPr lang="cs-CZ" dirty="0"/>
              <a:t>stavební pozemky pro výstavbu komerčních kancelářských budov</a:t>
            </a:r>
          </a:p>
          <a:p>
            <a:r>
              <a:rPr lang="cs-CZ" dirty="0"/>
              <a:t>celá obec</a:t>
            </a:r>
          </a:p>
          <a:p>
            <a:pPr lvl="1"/>
            <a:r>
              <a:rPr lang="cs-CZ" dirty="0"/>
              <a:t>cíl na: lepšení povědomí obyvatel obce, cestovní ruch, podnikatelské aktivity</a:t>
            </a:r>
          </a:p>
          <a:p>
            <a:pPr lvl="1"/>
            <a:r>
              <a:rPr lang="cs-CZ" dirty="0"/>
              <a:t>př. obnova kulturních památek, pořádání kulturních, sportovních akcí</a:t>
            </a:r>
          </a:p>
          <a:p>
            <a:r>
              <a:rPr lang="cs-CZ" dirty="0"/>
              <a:t>regiony, národní úroveň</a:t>
            </a:r>
          </a:p>
          <a:p>
            <a:pPr lvl="1"/>
            <a:r>
              <a:rPr lang="cs-CZ" dirty="0"/>
              <a:t>přes </a:t>
            </a:r>
            <a:r>
              <a:rPr lang="cs-CZ" dirty="0" err="1"/>
              <a:t>CzechInvest</a:t>
            </a:r>
            <a:r>
              <a:rPr lang="cs-CZ" dirty="0"/>
              <a:t>, MMR, Centrum pro regionální rozvoj ČR</a:t>
            </a:r>
          </a:p>
          <a:p>
            <a:pPr lvl="1"/>
            <a:r>
              <a:rPr lang="cs-CZ" dirty="0"/>
              <a:t>cíl na: cestovní ruch, podnikatelské aktivity, zlepšení povědomí o regionu</a:t>
            </a:r>
          </a:p>
        </p:txBody>
      </p:sp>
    </p:spTree>
    <p:extLst>
      <p:ext uri="{BB962C8B-B14F-4D97-AF65-F5344CB8AC3E}">
        <p14:creationId xmlns:p14="http://schemas.microsoft.com/office/powerpoint/2010/main" val="2729067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 fontScale="90000"/>
          </a:bodyPr>
          <a:lstStyle/>
          <a:p>
            <a:r>
              <a:rPr lang="cs-CZ" dirty="0"/>
              <a:t>Průmyslové zóny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r>
              <a:rPr lang="cs-CZ" sz="2000" dirty="0"/>
              <a:t>Podporované státem – v současnosti program MPO - </a:t>
            </a:r>
            <a:r>
              <a:rPr lang="pl-PL" sz="2000" b="1" dirty="0"/>
              <a:t>program Podpora podnikatelských nemovitostí a infrastruktury </a:t>
            </a:r>
            <a:r>
              <a:rPr lang="cs-CZ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http://www.mpo.cz/dokument169744.html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r>
              <a:rPr lang="cs-CZ" sz="1400" dirty="0"/>
              <a:t>Zdroj: CzechInvest.org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00879"/>
            <a:ext cx="6580122" cy="4029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99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regionálního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Marketingová strategie a propagace Šumavy</a:t>
            </a:r>
          </a:p>
          <a:p>
            <a:pPr lvl="1"/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http://www.sumavanet.cz/mszapad/user/dokumenty/marketingova_strategie_sumavy.pdf</a:t>
            </a:r>
            <a:endParaRPr lang="cs-CZ" dirty="0"/>
          </a:p>
          <a:p>
            <a:r>
              <a:rPr lang="cs-CZ" dirty="0"/>
              <a:t>Marketingová strategie města Hranic v oblasti cestovního ruchu</a:t>
            </a:r>
          </a:p>
          <a:p>
            <a:pPr lvl="1"/>
            <a:r>
              <a:rPr lang="cs-CZ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http://www.mesto-hranice.cz/cs/projekty-a-strategicke-dokumenty/strategicke-dokumenty-mesta/marketingova-studie-cestovniho-ruchu-mesta-hranic.html</a:t>
            </a:r>
            <a:endParaRPr lang="cs-CZ" dirty="0"/>
          </a:p>
          <a:p>
            <a:r>
              <a:rPr lang="cs-CZ" dirty="0"/>
              <a:t>Marketingová strategie města Kopřivnice</a:t>
            </a:r>
          </a:p>
          <a:p>
            <a:pPr lvl="1"/>
            <a:r>
              <a:rPr lang="cs-CZ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http://www.koprivnice.cz/urad/dokumenty/marketingova_strategie_koprivnice.pdf</a:t>
            </a:r>
            <a:endParaRPr lang="cs-CZ" dirty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6971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1232</TotalTime>
  <Words>764</Words>
  <Application>Microsoft Office PowerPoint</Application>
  <PresentationFormat>Předvádění na obrazovce (4:3)</PresentationFormat>
  <Paragraphs>110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Přehlednost</vt:lpstr>
      <vt:lpstr>Regionální marketing</vt:lpstr>
      <vt:lpstr>Regionální marketing</vt:lpstr>
      <vt:lpstr>Rozdíly mezi regionálním a podnikovým marketingem</vt:lpstr>
      <vt:lpstr>Tvorba regionální marketingové strategie</vt:lpstr>
      <vt:lpstr>Základní typy marketingových strategií</vt:lpstr>
      <vt:lpstr>Složky marketingového mixu</vt:lpstr>
      <vt:lpstr>Úrovně regionálního marketingu</vt:lpstr>
      <vt:lpstr>Průmyslové zóny</vt:lpstr>
      <vt:lpstr>Příklady regionálního marketingu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Milan Viturka</cp:lastModifiedBy>
  <cp:revision>100</cp:revision>
  <dcterms:created xsi:type="dcterms:W3CDTF">2016-02-27T17:26:19Z</dcterms:created>
  <dcterms:modified xsi:type="dcterms:W3CDTF">2023-04-29T07:08:03Z</dcterms:modified>
</cp:coreProperties>
</file>