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9" r:id="rId2"/>
  </p:sldMasterIdLst>
  <p:notesMasterIdLst>
    <p:notesMasterId r:id="rId20"/>
  </p:notesMasterIdLst>
  <p:sldIdLst>
    <p:sldId id="256" r:id="rId3"/>
    <p:sldId id="261" r:id="rId4"/>
    <p:sldId id="263" r:id="rId5"/>
    <p:sldId id="264" r:id="rId6"/>
    <p:sldId id="265" r:id="rId7"/>
    <p:sldId id="269" r:id="rId8"/>
    <p:sldId id="270" r:id="rId9"/>
    <p:sldId id="334" r:id="rId10"/>
    <p:sldId id="335" r:id="rId11"/>
    <p:sldId id="336" r:id="rId12"/>
    <p:sldId id="266" r:id="rId13"/>
    <p:sldId id="267" r:id="rId14"/>
    <p:sldId id="278" r:id="rId15"/>
    <p:sldId id="342" r:id="rId16"/>
    <p:sldId id="337" r:id="rId17"/>
    <p:sldId id="344" r:id="rId18"/>
    <p:sldId id="338" r:id="rId19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1C701A8-04A7-4575-A5EF-210262F0D376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DF2DAD-192B-4340-B9BC-D27247C2409D}" type="slidenum">
              <a:rPr kumimoji="0" 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68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1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4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83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812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73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93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23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995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49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039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04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34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42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344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883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273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28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35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6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12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87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5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99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3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3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45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getmedia/8a8887ae-6ca5-4a04-80bb-7a30e1b3a29d/Evropske-fondy-v-CR-21-27-V03.pdf.aspx?ext=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taceeu.cz/cs/evropske-fondy-v-cr/kohezni-politika-po-roce-2020/programy/list/op-doprava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C00000"/>
                </a:solidFill>
              </a:rPr>
              <a:t>Strategie regionálního rozvoje</a:t>
            </a:r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713959F5-2B6D-4186-AD39-82F76BA8C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5175"/>
            <a:ext cx="8496300" cy="47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b="1" u="sng" dirty="0">
                <a:solidFill>
                  <a:srgbClr val="C00000"/>
                </a:solidFill>
              </a:rPr>
              <a:t>Regionální konkurenceschopnost a zaměstnanost </a:t>
            </a:r>
            <a:endParaRPr lang="cs-CZ" altLang="cs-CZ" sz="1400" u="sng" dirty="0">
              <a:solidFill>
                <a:srgbClr val="C0000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Praha – Konkurenceschopnost: hlavními prioritami jsou zlepšování dopravní dostupnosti a rozvoj </a:t>
            </a:r>
            <a:r>
              <a:rPr lang="cs-CZ" altLang="cs-CZ" sz="1400" dirty="0" err="1">
                <a:solidFill>
                  <a:srgbClr val="C00000"/>
                </a:solidFill>
              </a:rPr>
              <a:t>ICT</a:t>
            </a:r>
            <a:r>
              <a:rPr lang="cs-CZ" altLang="cs-CZ" sz="1400" dirty="0">
                <a:solidFill>
                  <a:srgbClr val="C00000"/>
                </a:solidFill>
              </a:rPr>
              <a:t>, zvyšování environmentální kvality území a podpora rozvoje inovačního podnikání a zlepšování kvality podnikatelského prostředí; plánované prostředky 0,23 mld. Euro.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Praha – Adaptabilita: hlavními prioritami jsou podpora vzdělávání cílená na rozvoj znalostní ekonomiky, podpora vstupu znevýhodněných skupin obyvatelstva na trh práce a modernizace počátečního vzdělávání; plánované prostředky 0,11 mld. Euro.</a:t>
            </a:r>
          </a:p>
          <a:p>
            <a:pPr algn="just"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b="1" u="sng" dirty="0">
                <a:solidFill>
                  <a:srgbClr val="C00000"/>
                </a:solidFill>
              </a:rPr>
              <a:t>Evropská územní spolupráce </a:t>
            </a:r>
            <a:endParaRPr lang="cs-CZ" altLang="cs-CZ" sz="1400" u="sng" dirty="0">
              <a:solidFill>
                <a:srgbClr val="C0000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5 OP Přeshraniční spolupráce České republiky s Polskem, Rakouskem, Saskem, Slovenskem a Bavorskem: hlavními prioritami jsou podpora hospodářské spolupráce s důrazem na MSP a rozvoj cestovního ruchu, propojování technické a sociální infrastruktury a ochrana životního prostředí včetně prevence environmentálních rizik; plánované prostředky 0,35 mld. Euro.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Nadnárodní spolupráce: hlavními prioritami jsou společné akce cílené na zlepšování dostupnosti území, ochranu životního prostředí, zlepšování konkurenceschopnosti regionů a měst a podporu inovací ve středoevropském prostoru; plánované prostředky 0,04 mld. Euro.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Meziregionální spolupráce: hlavními prioritami jsou podpora výměny zkušeností v oblasti rozvoje znalostní ekonomiky a ochrany životního prostředí; prostředky nejsou plánovány na jednotlivé země. K tomuto cíli lze dále přiřadit i dva síťové OP </a:t>
            </a:r>
            <a:r>
              <a:rPr lang="cs-CZ" altLang="cs-CZ" sz="1400" dirty="0" err="1">
                <a:solidFill>
                  <a:srgbClr val="C00000"/>
                </a:solidFill>
              </a:rPr>
              <a:t>Espon</a:t>
            </a:r>
            <a:r>
              <a:rPr lang="cs-CZ" altLang="cs-CZ" sz="1400" dirty="0">
                <a:solidFill>
                  <a:srgbClr val="C00000"/>
                </a:solidFill>
              </a:rPr>
              <a:t> II (zaměřený na výzkum v oblasti územního plánování a regionálního rozvoje) a </a:t>
            </a:r>
            <a:r>
              <a:rPr lang="cs-CZ" altLang="cs-CZ" sz="1400" dirty="0" err="1">
                <a:solidFill>
                  <a:srgbClr val="C00000"/>
                </a:solidFill>
              </a:rPr>
              <a:t>Interact</a:t>
            </a:r>
            <a:r>
              <a:rPr lang="cs-CZ" altLang="cs-CZ" sz="1400" dirty="0">
                <a:solidFill>
                  <a:srgbClr val="C00000"/>
                </a:solidFill>
              </a:rPr>
              <a:t> II (zaměřený na podporu šíření zkušeností s realizací programů přeshraniční, meziregionální a nadnárodní spolupráce).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553"/>
            <a:ext cx="6347713" cy="1320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Politika soudržnosti EU: Cíle 2014 - 2020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1600" dirty="0"/>
              <a:t>Zdroj: Europa.eu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6443333" cy="49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254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69020"/>
            <a:ext cx="6768752" cy="7581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solidFill>
                  <a:srgbClr val="C00000"/>
                </a:solidFill>
              </a:rPr>
              <a:t>Programy pro programové období 2014 - 2020 v ČR a jejich alokace (23,85 mld €)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/>
              <a:t>Zdroj: strukturalni-fondy.cz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85" y="1136637"/>
            <a:ext cx="6711751" cy="45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474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C2A04-B799-4395-82C7-29706B8F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81" y="1630945"/>
            <a:ext cx="6840859" cy="78672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Programy pro programové období 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2021 - 2027 v ČR a jejich alokace </a:t>
            </a:r>
            <a:endParaRPr lang="en-GB" sz="1400" dirty="0">
              <a:solidFill>
                <a:srgbClr val="C00000"/>
              </a:solidFill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B4AE12B-4BC8-4ED0-ADFD-14F430F69C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41106" y="2636912"/>
            <a:ext cx="6707413" cy="336338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AB55515A-F167-4CF8-8CE1-5A92C43C71A1}"/>
              </a:ext>
            </a:extLst>
          </p:cNvPr>
          <p:cNvSpPr/>
          <p:nvPr/>
        </p:nvSpPr>
        <p:spPr>
          <a:xfrm flipH="1">
            <a:off x="7045980" y="2683543"/>
            <a:ext cx="1512168" cy="327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4,9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4,8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3,1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2,5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2,4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1,6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1,5 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0,24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0,03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Celkem 21,07 mld EUR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E2B1393-EC04-D1B4-41CB-A67D83517BA4}"/>
              </a:ext>
            </a:extLst>
          </p:cNvPr>
          <p:cNvSpPr txBox="1"/>
          <p:nvPr/>
        </p:nvSpPr>
        <p:spPr>
          <a:xfrm>
            <a:off x="177850" y="350333"/>
            <a:ext cx="703392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200" b="1" dirty="0">
                <a:solidFill>
                  <a:srgbClr val="C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Globální cíl EU: </a:t>
            </a:r>
            <a:r>
              <a:rPr lang="cs-CZ" sz="2200" dirty="0">
                <a:solidFill>
                  <a:srgbClr val="C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Strategicky orientovaná modernizace politiky soudržnosti/kohezní politiky jako hlavní investiční politiky EU (373 mld. Euro).</a:t>
            </a:r>
          </a:p>
        </p:txBody>
      </p:sp>
    </p:spTree>
    <p:extLst>
      <p:ext uri="{BB962C8B-B14F-4D97-AF65-F5344CB8AC3E}">
        <p14:creationId xmlns:p14="http://schemas.microsoft.com/office/powerpoint/2010/main" val="1995512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FD9BA36-9BF5-4336-9425-4A596F88B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662" y="3261345"/>
            <a:ext cx="42676" cy="335309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433C0960-EB73-4B45-95BF-A50B0A37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-1772855"/>
            <a:ext cx="6552728" cy="881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cs-CZ" altLang="cs-CZ" sz="25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cs-CZ" sz="13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Globální cíl:</a:t>
            </a:r>
          </a:p>
          <a:p>
            <a:pPr lvl="1"/>
            <a:r>
              <a:rPr lang="cs-CZ" sz="13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Strategicky orientovaná modernizace politiky soudržnosti/kohezní politiky jako hlavní investiční politiky EU (373 mld. Euro).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hlinkClick r:id="rId3"/>
            <a:extLst>
              <a:ext uri="{FF2B5EF4-FFF2-40B4-BE49-F238E27FC236}">
                <a16:creationId xmlns:a16="http://schemas.microsoft.com/office/drawing/2014/main" id="{A2ADAEDB-2661-443E-8527-1DCF4458E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75572"/>
            <a:ext cx="6840760" cy="497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A962D46-9095-2D97-10A8-9C1F5A2FA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136997"/>
            <a:ext cx="5976664" cy="52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16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588E02F8-0F1C-42E2-A1B6-2B4756B84771}"/>
              </a:ext>
            </a:extLst>
          </p:cNvPr>
          <p:cNvSpPr/>
          <p:nvPr/>
        </p:nvSpPr>
        <p:spPr>
          <a:xfrm>
            <a:off x="899592" y="548680"/>
            <a:ext cx="59766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tabLst>
                <a:tab pos="457200" algn="l"/>
              </a:tabLst>
            </a:pPr>
            <a:r>
              <a:rPr lang="cs-CZ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Celkový přehled a garance</a:t>
            </a:r>
          </a:p>
          <a:p>
            <a:pPr lvl="0">
              <a:lnSpc>
                <a:spcPts val="1800"/>
              </a:lnSpc>
              <a:tabLst>
                <a:tab pos="457200" algn="l"/>
              </a:tabLst>
            </a:pPr>
            <a:endParaRPr lang="cs-CZ" sz="20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Doprava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Ministerstvo dopravy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Integrovaný regionální operační program -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Ministerstvo pro místní rozvoj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Technologie aplikace pro   konkurenceschopnost -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Ministerstvo průmyslu a obchodu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Jan Amos Komenský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školství, mládeže a tělovýchovy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Životní prostředí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životního prostředí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Spravedlivá transformace –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životního prostředí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Zaměstnanost+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práce a sociálních věcí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Technická pomoc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pro místní rozvoj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Azylového, migračního a integračního fondu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vnitra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Rybářství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Ministerstvo zemědělství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Fondu pro vnitřní bezpečnost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Ministerstvo vnitra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Nástroje pro finanční podporu správy hranic a vízové politiky -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Ministerstvo vnitra</a:t>
            </a:r>
          </a:p>
        </p:txBody>
      </p:sp>
    </p:spTree>
    <p:extLst>
      <p:ext uri="{BB962C8B-B14F-4D97-AF65-F5344CB8AC3E}">
        <p14:creationId xmlns:p14="http://schemas.microsoft.com/office/powerpoint/2010/main" val="1331306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A9D23CF-4D0A-74A3-47A7-51A220123308}"/>
              </a:ext>
            </a:extLst>
          </p:cNvPr>
          <p:cNvSpPr txBox="1"/>
          <p:nvPr/>
        </p:nvSpPr>
        <p:spPr>
          <a:xfrm>
            <a:off x="251520" y="404664"/>
            <a:ext cx="7920880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Dlouhodobý rozpočet EU na období 2021–2027 spolu s nástrojem na podporu oživení </a:t>
            </a:r>
            <a:r>
              <a:rPr lang="cs-CZ" dirty="0" err="1">
                <a:solidFill>
                  <a:srgbClr val="C00000"/>
                </a:solidFill>
              </a:rPr>
              <a:t>Next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Generation</a:t>
            </a:r>
            <a:r>
              <a:rPr lang="cs-CZ" dirty="0">
                <a:solidFill>
                  <a:srgbClr val="C00000"/>
                </a:solidFill>
              </a:rPr>
              <a:t> EU podporuje oživení po pandemii covidu-19 a dlouhodobé priority EU v různých oblastech politiky v celkové výši 1800 mld. EUR (z toho </a:t>
            </a:r>
            <a:r>
              <a:rPr lang="cs-CZ" dirty="0" err="1">
                <a:solidFill>
                  <a:srgbClr val="C00000"/>
                </a:solidFill>
              </a:rPr>
              <a:t>Next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Generation</a:t>
            </a:r>
            <a:r>
              <a:rPr lang="cs-CZ" dirty="0">
                <a:solidFill>
                  <a:srgbClr val="C00000"/>
                </a:solidFill>
              </a:rPr>
              <a:t> 750 mld EUR).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sz="1600" dirty="0">
                <a:solidFill>
                  <a:srgbClr val="C00000"/>
                </a:solidFill>
              </a:rPr>
              <a:t>Součástí víceletého finančního rámce/</a:t>
            </a:r>
            <a:r>
              <a:rPr lang="cs-CZ" sz="1600" dirty="0" err="1">
                <a:solidFill>
                  <a:srgbClr val="C00000"/>
                </a:solidFill>
              </a:rPr>
              <a:t>VFR</a:t>
            </a:r>
            <a:r>
              <a:rPr lang="cs-CZ" sz="1600" dirty="0">
                <a:solidFill>
                  <a:srgbClr val="C00000"/>
                </a:solidFill>
              </a:rPr>
              <a:t> jsou tyto hlavní výdajové oblasti: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jednotný trh, inovace a digitální oblast: 132,8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soudržnost, odolnost a hodnoty: 377,8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přírodní zdroje a životní prostředí: 356,4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migrace a správa hranic: 22,7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bezpečnost a obrana: 13,2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sousedství a svět: 98,4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evropská veřejná správa: 73,1 miliardy eur.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600" dirty="0">
              <a:solidFill>
                <a:srgbClr val="C00000"/>
              </a:solidFill>
            </a:endParaRPr>
          </a:p>
          <a:p>
            <a:r>
              <a:rPr lang="cs-CZ" sz="1600" dirty="0">
                <a:solidFill>
                  <a:srgbClr val="C00000"/>
                </a:solidFill>
              </a:rPr>
              <a:t>Nástroj na podporu oživení </a:t>
            </a:r>
            <a:r>
              <a:rPr lang="cs-CZ" sz="1600" dirty="0" err="1">
                <a:solidFill>
                  <a:srgbClr val="C00000"/>
                </a:solidFill>
              </a:rPr>
              <a:t>Next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Generation</a:t>
            </a:r>
            <a:r>
              <a:rPr lang="cs-CZ" sz="1600" dirty="0">
                <a:solidFill>
                  <a:srgbClr val="C00000"/>
                </a:solidFill>
              </a:rPr>
              <a:t> EU umožňuje převést tyto prostředky na programy EU takto: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Nástroj pro oživení a odolnost: 672,5 miliardy eur (úvěry: 360 miliard eur, granty:   312,5 miliardy eur)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</a:t>
            </a:r>
            <a:r>
              <a:rPr lang="cs-CZ" sz="1600" b="0" dirty="0" err="1">
                <a:solidFill>
                  <a:srgbClr val="C00000"/>
                </a:solidFill>
                <a:effectLst/>
              </a:rPr>
              <a:t>REACT</a:t>
            </a:r>
            <a:r>
              <a:rPr lang="cs-CZ" sz="1600" b="0" dirty="0">
                <a:solidFill>
                  <a:srgbClr val="C00000"/>
                </a:solidFill>
                <a:effectLst/>
              </a:rPr>
              <a:t>-EU: 47,5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Horizont Evropa: 5 miliard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Program </a:t>
            </a:r>
            <a:r>
              <a:rPr lang="cs-CZ" sz="1600" b="0" dirty="0" err="1">
                <a:solidFill>
                  <a:srgbClr val="C00000"/>
                </a:solidFill>
                <a:effectLst/>
              </a:rPr>
              <a:t>InvestEU</a:t>
            </a:r>
            <a:r>
              <a:rPr lang="cs-CZ" sz="1600" b="0" dirty="0">
                <a:solidFill>
                  <a:srgbClr val="C00000"/>
                </a:solidFill>
                <a:effectLst/>
              </a:rPr>
              <a:t>: 5,6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Rozvoj venkova: 7,5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Fond pro spravedlivou transformaci: 10 miliard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</a:t>
            </a:r>
            <a:r>
              <a:rPr lang="cs-CZ" sz="1600" b="0" dirty="0" err="1">
                <a:solidFill>
                  <a:srgbClr val="C00000"/>
                </a:solidFill>
                <a:effectLst/>
              </a:rPr>
              <a:t>rescEU</a:t>
            </a:r>
            <a:r>
              <a:rPr lang="cs-CZ" sz="1600" b="0" dirty="0">
                <a:solidFill>
                  <a:srgbClr val="C00000"/>
                </a:solidFill>
                <a:effectLst/>
              </a:rPr>
              <a:t>: 1,9 miliardy eur.</a:t>
            </a:r>
          </a:p>
          <a:p>
            <a:endParaRPr lang="cs-CZ" dirty="0">
              <a:solidFill>
                <a:srgbClr val="009900"/>
              </a:solidFill>
            </a:endParaRPr>
          </a:p>
          <a:p>
            <a:endParaRPr lang="en-GB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97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11480" cy="1221601"/>
          </a:xfrm>
          <a:solidFill>
            <a:srgbClr val="FFC000"/>
          </a:solidFill>
        </p:spPr>
        <p:txBody>
          <a:bodyPr/>
          <a:lstStyle/>
          <a:p>
            <a:r>
              <a:rPr lang="cs-CZ" sz="2400" b="1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Srovnání celkové alokace prostředků  v rámci regionální politiky EU pro české regiony na období </a:t>
            </a:r>
            <a:r>
              <a:rPr lang="cs-CZ" sz="2400" b="1" cap="none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2014-2020 a 2021-2027</a:t>
            </a:r>
            <a:endParaRPr lang="cs-CZ" sz="2400" b="1" cap="non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939230" y="2348880"/>
          <a:ext cx="7280075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3612">
                  <a:extLst>
                    <a:ext uri="{9D8B030D-6E8A-4147-A177-3AD203B41FA5}">
                      <a16:colId xmlns:a16="http://schemas.microsoft.com/office/drawing/2014/main" val="3122442637"/>
                    </a:ext>
                  </a:extLst>
                </a:gridCol>
                <a:gridCol w="2088602">
                  <a:extLst>
                    <a:ext uri="{9D8B030D-6E8A-4147-A177-3AD203B41FA5}">
                      <a16:colId xmlns:a16="http://schemas.microsoft.com/office/drawing/2014/main" val="1492720044"/>
                    </a:ext>
                  </a:extLst>
                </a:gridCol>
                <a:gridCol w="2087861">
                  <a:extLst>
                    <a:ext uri="{9D8B030D-6E8A-4147-A177-3AD203B41FA5}">
                      <a16:colId xmlns:a16="http://schemas.microsoft.com/office/drawing/2014/main" val="594856928"/>
                    </a:ext>
                  </a:extLst>
                </a:gridCol>
              </a:tblGrid>
              <a:tr h="720000">
                <a:tc gridSpan="3"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Alokace prostředků  regionů / alokace v mil. EUR b. c.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5371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období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2014-2020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2021-2027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1962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méně rozvinuté regiony: HK, KV, LB, MS, PU, OL, UL, ZL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15282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7524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26316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přechodové regiony: JČ, JM, PL, STČ, VY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5567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13668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rozvinuté regiony: Praha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91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54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>
                <a:solidFill>
                  <a:srgbClr val="C00000"/>
                </a:solidFill>
              </a:rPr>
              <a:t>Regionální politika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70000" lnSpcReduction="20000"/>
          </a:bodyPr>
          <a:lstStyle/>
          <a:p>
            <a:pPr marL="0" lvl="0" indent="0" hangingPunct="0">
              <a:spcAft>
                <a:spcPts val="600"/>
              </a:spcAft>
              <a:buNone/>
            </a:pPr>
            <a:r>
              <a:rPr lang="cs-CZ" sz="3200" dirty="0">
                <a:solidFill>
                  <a:srgbClr val="C00000"/>
                </a:solidFill>
              </a:rPr>
              <a:t>= soubor nástrojů a opatření orientovaných na společensky žádoucí ovlivňování rozmístění ekonomických subjektů a podmínek jejich činnosti</a:t>
            </a:r>
          </a:p>
          <a:p>
            <a:pPr lvl="0" hangingPunct="0"/>
            <a:r>
              <a:rPr lang="cs-CZ" sz="3200" b="1" dirty="0">
                <a:solidFill>
                  <a:srgbClr val="C00000"/>
                </a:solidFill>
              </a:rPr>
              <a:t>Centralizovaný model regionální politiky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systémové zarámování výchozí teoreticko-metodologickou doktrínou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regulace ekonomického rozvoje, přerozdělovací procesy</a:t>
            </a:r>
          </a:p>
          <a:p>
            <a:pPr lvl="0" hangingPunct="0"/>
            <a:r>
              <a:rPr lang="cs-CZ" sz="3200" b="1" dirty="0">
                <a:solidFill>
                  <a:srgbClr val="C00000"/>
                </a:solidFill>
              </a:rPr>
              <a:t>Decentralizovaný model regionální politiky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aktivní role nižších článků veřejné správy → princip subsidiarity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inkorporace tržně konformního přístupu cíleného na uvolňování tržních sil 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důraz na řešení příčin a nikoliv následků nerovnoměrného ekonomického rozvoje</a:t>
            </a:r>
          </a:p>
          <a:p>
            <a:pPr lvl="1" hangingPunct="0"/>
            <a:endParaRPr lang="cs-CZ" sz="2800" dirty="0"/>
          </a:p>
          <a:p>
            <a:pPr lvl="1" hangingPunct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664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4606" y="609600"/>
            <a:ext cx="4763538" cy="659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Regionální politika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72816"/>
            <a:ext cx="6347714" cy="388077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Centrální (vládní) regionální politika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hlavní prioritou centrální regionální politiky by mělo být řešení nejvýznamnějších negativních disparit generovaných nerovnoměrným ekonomickým rozvojem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společenským cílem je podpora sociální soudržnosti</a:t>
            </a:r>
          </a:p>
          <a:p>
            <a:r>
              <a:rPr lang="cs-CZ" b="1" dirty="0">
                <a:solidFill>
                  <a:srgbClr val="C00000"/>
                </a:solidFill>
              </a:rPr>
              <a:t>Regionální politika regionů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hlavní prioritou by měla být koncepčně založená stimulace ekonomického rozvoje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společenským cílem podpora ekonomické výkonnosti regionů</a:t>
            </a:r>
          </a:p>
          <a:p>
            <a:r>
              <a:rPr lang="cs-CZ" b="1" dirty="0">
                <a:solidFill>
                  <a:srgbClr val="C00000"/>
                </a:solidFill>
              </a:rPr>
              <a:t>Koncept tržně konformní regionální politiky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základní tendence a charakter ekonomického rozvoje determinovány aktivitami soukromého sektoru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přejímání mikroekonomických analytických postupů v regionálně-ekonomickém výzkumu (SWOT analýza)</a:t>
            </a:r>
          </a:p>
        </p:txBody>
      </p:sp>
    </p:spTree>
    <p:extLst>
      <p:ext uri="{BB962C8B-B14F-4D97-AF65-F5344CB8AC3E}">
        <p14:creationId xmlns:p14="http://schemas.microsoft.com/office/powerpoint/2010/main" val="33980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09600"/>
            <a:ext cx="6696744" cy="51514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Regionální politika EU - 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70000"/>
            <a:ext cx="6912767" cy="503932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cílem je podpora vytváření pracovních míst, konkurenceschopnosti  firem,   hospodářského růstu, udržitelného rozvoje a zlepšování kvality života občanů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500" b="1" dirty="0">
                <a:solidFill>
                  <a:srgbClr val="C00000"/>
                </a:solidFill>
                <a:latin typeface="+mj-lt"/>
              </a:rPr>
              <a:t>Financování – tzv. Strukturální a investiční fondy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Evropský fond pro regionální rozvoj (EFRR/ERDF)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Fond soudržnosti (FS/CF)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Evropský sociální fond +ESF/ESF)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Evropský zemědělský fond pro rozvoj venkova (EZFRV/EAFRD)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Evropský námořní, rybářský a akvakulturní fond (ENRF/EMFF)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Fond pro spravedlivou transformaci (FST/</a:t>
            </a:r>
            <a:r>
              <a:rPr lang="cs-CZ" sz="1500" cap="all" dirty="0" err="1">
                <a:solidFill>
                  <a:srgbClr val="C00000"/>
                </a:solidFill>
                <a:latin typeface="+mj-lt"/>
              </a:rPr>
              <a:t>fJt</a:t>
            </a:r>
            <a:r>
              <a:rPr lang="cs-CZ" sz="1500" dirty="0">
                <a:solidFill>
                  <a:srgbClr val="C00000"/>
                </a:solidFill>
                <a:latin typeface="+mj-lt"/>
              </a:rPr>
              <a:t>)</a:t>
            </a:r>
          </a:p>
          <a:p>
            <a:pPr marL="360000" lvl="0" indent="0"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None/>
              <a:defRPr/>
            </a:pPr>
            <a:r>
              <a:rPr kumimoji="0" lang="cs-CZ" sz="15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Speciální doplňkové fondy </a:t>
            </a:r>
          </a:p>
          <a:p>
            <a:pPr marL="360000" lvl="0" indent="0"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None/>
              <a:defRPr/>
            </a:pPr>
            <a:r>
              <a:rPr kumimoji="0" lang="cs-CZ" sz="150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Azylový, migrační a integrační fond (AMIF</a:t>
            </a:r>
            <a:r>
              <a:rPr lang="cs-CZ" sz="1500" i="1" dirty="0">
                <a:solidFill>
                  <a:srgbClr val="C00000"/>
                </a:solidFill>
                <a:latin typeface="+mj-lt"/>
              </a:rPr>
              <a:t>) </a:t>
            </a:r>
            <a:endParaRPr kumimoji="0" lang="cs-CZ" sz="150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</a:endParaRPr>
          </a:p>
          <a:p>
            <a:pPr marL="360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i="1" dirty="0">
                <a:solidFill>
                  <a:srgbClr val="C00000"/>
                </a:solidFill>
              </a:rPr>
              <a:t>Fond pro vnitřní bezpečnost (</a:t>
            </a:r>
            <a:r>
              <a:rPr lang="cs-CZ" sz="1600" i="1" dirty="0" err="1">
                <a:solidFill>
                  <a:srgbClr val="C00000"/>
                </a:solidFill>
              </a:rPr>
              <a:t>FVT</a:t>
            </a:r>
            <a:r>
              <a:rPr lang="cs-CZ" sz="1600" i="1" dirty="0">
                <a:solidFill>
                  <a:srgbClr val="C00000"/>
                </a:solidFill>
              </a:rPr>
              <a:t>/</a:t>
            </a:r>
            <a:r>
              <a:rPr lang="cs-CZ" sz="1600" i="1" dirty="0" err="1">
                <a:solidFill>
                  <a:srgbClr val="C00000"/>
                </a:solidFill>
              </a:rPr>
              <a:t>HSF</a:t>
            </a:r>
            <a:r>
              <a:rPr lang="cs-CZ" sz="1600" i="1" dirty="0">
                <a:solidFill>
                  <a:srgbClr val="C00000"/>
                </a:solidFill>
              </a:rPr>
              <a:t>)</a:t>
            </a:r>
          </a:p>
          <a:p>
            <a:pPr marL="360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i="1" dirty="0">
                <a:solidFill>
                  <a:srgbClr val="C00000"/>
                </a:solidFill>
              </a:rPr>
              <a:t>Nástroj pro finanční podporu správy hranic a vízové politiky (</a:t>
            </a:r>
            <a:r>
              <a:rPr lang="cs-CZ" sz="1600" i="1" dirty="0" err="1">
                <a:solidFill>
                  <a:srgbClr val="C00000"/>
                </a:solidFill>
              </a:rPr>
              <a:t>BMVI</a:t>
            </a:r>
            <a:r>
              <a:rPr lang="cs-CZ" sz="1600" dirty="0">
                <a:solidFill>
                  <a:srgbClr val="C00000"/>
                </a:solidFill>
              </a:rPr>
              <a:t>) </a:t>
            </a:r>
          </a:p>
          <a:p>
            <a:pPr marL="540000" indent="0"/>
            <a:endParaRPr lang="cs-CZ" sz="1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3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5762601" cy="65916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Zásady politiky soudržnosti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022" y="1340768"/>
            <a:ext cx="6647740" cy="4824536"/>
          </a:xfrm>
        </p:spPr>
        <p:txBody>
          <a:bodyPr>
            <a:noAutofit/>
          </a:bodyPr>
          <a:lstStyle/>
          <a:p>
            <a:r>
              <a:rPr lang="cs-CZ" sz="1500" b="1" dirty="0">
                <a:solidFill>
                  <a:srgbClr val="C00000"/>
                </a:solidFill>
              </a:rPr>
              <a:t>Koncentrace</a:t>
            </a:r>
          </a:p>
          <a:p>
            <a:pPr lvl="1"/>
            <a:r>
              <a:rPr lang="cs-CZ" sz="1500" b="1" dirty="0">
                <a:solidFill>
                  <a:srgbClr val="C00000"/>
                </a:solidFill>
              </a:rPr>
              <a:t>Koncentrace zdrojů </a:t>
            </a:r>
            <a:r>
              <a:rPr lang="cs-CZ" sz="1500" dirty="0">
                <a:solidFill>
                  <a:srgbClr val="C00000"/>
                </a:solidFill>
              </a:rPr>
              <a:t>– na nejchudší regiony a země</a:t>
            </a:r>
          </a:p>
          <a:p>
            <a:pPr lvl="1"/>
            <a:r>
              <a:rPr lang="cs-CZ" sz="1500" b="1" dirty="0">
                <a:solidFill>
                  <a:srgbClr val="C00000"/>
                </a:solidFill>
              </a:rPr>
              <a:t>Základní zaměření </a:t>
            </a:r>
            <a:r>
              <a:rPr lang="cs-CZ" sz="1500" dirty="0">
                <a:solidFill>
                  <a:srgbClr val="C00000"/>
                </a:solidFill>
              </a:rPr>
              <a:t>– cílení investic na hlavní růstové priority:</a:t>
            </a:r>
          </a:p>
          <a:p>
            <a:pPr lvl="2"/>
            <a:r>
              <a:rPr lang="cs-CZ" sz="1500" dirty="0">
                <a:solidFill>
                  <a:srgbClr val="C00000"/>
                </a:solidFill>
              </a:rPr>
              <a:t>Výzkum a inovace </a:t>
            </a:r>
          </a:p>
          <a:p>
            <a:pPr lvl="2"/>
            <a:r>
              <a:rPr lang="cs-CZ" sz="1500" dirty="0">
                <a:solidFill>
                  <a:srgbClr val="C00000"/>
                </a:solidFill>
              </a:rPr>
              <a:t>Informační a komunikační technologie</a:t>
            </a:r>
          </a:p>
          <a:p>
            <a:pPr lvl="2"/>
            <a:r>
              <a:rPr lang="cs-CZ" sz="1500" dirty="0">
                <a:solidFill>
                  <a:srgbClr val="C00000"/>
                </a:solidFill>
              </a:rPr>
              <a:t>Posilování konkurenceschopnosti malých a středních podniků</a:t>
            </a:r>
          </a:p>
          <a:p>
            <a:pPr lvl="2"/>
            <a:r>
              <a:rPr lang="cs-CZ" sz="1500" dirty="0">
                <a:solidFill>
                  <a:srgbClr val="C00000"/>
                </a:solidFill>
              </a:rPr>
              <a:t>Podporu přechodu na nízkouhlíkové hospodářství </a:t>
            </a:r>
          </a:p>
          <a:p>
            <a:pPr lvl="1"/>
            <a:r>
              <a:rPr lang="cs-CZ" sz="1500" i="1" dirty="0">
                <a:solidFill>
                  <a:srgbClr val="C00000"/>
                </a:solidFill>
              </a:rPr>
              <a:t>Koncentrace výdajů </a:t>
            </a:r>
            <a:r>
              <a:rPr lang="cs-CZ" sz="1500" dirty="0">
                <a:solidFill>
                  <a:srgbClr val="C00000"/>
                </a:solidFill>
              </a:rPr>
              <a:t>– pravidlo N+2</a:t>
            </a:r>
          </a:p>
          <a:p>
            <a:r>
              <a:rPr lang="cs-CZ" sz="1500" b="1" dirty="0">
                <a:solidFill>
                  <a:srgbClr val="C00000"/>
                </a:solidFill>
              </a:rPr>
              <a:t>Tvorba programů </a:t>
            </a:r>
            <a:r>
              <a:rPr lang="cs-CZ" sz="1500" dirty="0">
                <a:solidFill>
                  <a:srgbClr val="C00000"/>
                </a:solidFill>
              </a:rPr>
              <a:t>– víceleté národní programy</a:t>
            </a:r>
          </a:p>
          <a:p>
            <a:r>
              <a:rPr lang="cs-CZ" sz="1500" b="1" dirty="0">
                <a:solidFill>
                  <a:srgbClr val="C00000"/>
                </a:solidFill>
              </a:rPr>
              <a:t>Partnerství</a:t>
            </a:r>
            <a:r>
              <a:rPr lang="cs-CZ" sz="1500" dirty="0">
                <a:solidFill>
                  <a:srgbClr val="C00000"/>
                </a:solidFill>
              </a:rPr>
              <a:t> - program je vypracováván za účasti orgánů na evropské, regionální a místní úrovni, sociálních partnerů a organizací občanské společnosti</a:t>
            </a:r>
          </a:p>
          <a:p>
            <a:r>
              <a:rPr lang="cs-CZ" sz="1500" b="1" dirty="0" err="1">
                <a:solidFill>
                  <a:srgbClr val="C00000"/>
                </a:solidFill>
              </a:rPr>
              <a:t>Adicionalita</a:t>
            </a:r>
            <a:r>
              <a:rPr lang="cs-CZ" sz="1500" dirty="0">
                <a:solidFill>
                  <a:srgbClr val="C00000"/>
                </a:solidFill>
              </a:rPr>
              <a:t> - financování z evropských strukturálních fondů nesmí nahrazovat výdaje jednotlivých členských států</a:t>
            </a:r>
          </a:p>
        </p:txBody>
      </p:sp>
    </p:spTree>
    <p:extLst>
      <p:ext uri="{BB962C8B-B14F-4D97-AF65-F5344CB8AC3E}">
        <p14:creationId xmlns:p14="http://schemas.microsoft.com/office/powerpoint/2010/main" val="259501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836712"/>
            <a:ext cx="5040560" cy="57606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Regionální politika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6408712" cy="338437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sz="2000" dirty="0">
                <a:solidFill>
                  <a:srgbClr val="C00000"/>
                </a:solidFill>
              </a:rPr>
              <a:t>Hlavní cíl regionální politiky: rozvoj regionů zaměřený na jejich soudržnost a zvyšování konkurenceschopnosti</a:t>
            </a:r>
          </a:p>
          <a:p>
            <a:pPr algn="just"/>
            <a:r>
              <a:rPr lang="cs-CZ" sz="2000" dirty="0">
                <a:solidFill>
                  <a:srgbClr val="C00000"/>
                </a:solidFill>
              </a:rPr>
              <a:t>Základním nástrojem regionální politiky je  </a:t>
            </a:r>
            <a:r>
              <a:rPr lang="cs-CZ" sz="2000" b="1" dirty="0">
                <a:solidFill>
                  <a:srgbClr val="C00000"/>
                </a:solidFill>
              </a:rPr>
              <a:t>Strategie regionálního rozvoje České republiky, </a:t>
            </a:r>
            <a:r>
              <a:rPr lang="cs-CZ" sz="2000" dirty="0">
                <a:solidFill>
                  <a:srgbClr val="C00000"/>
                </a:solidFill>
              </a:rPr>
              <a:t>která zabezpečuje provázanost národní regionální politiky s regionální politikou Evropské unie a rovněž s ostatními odvětvovými politikami </a:t>
            </a:r>
          </a:p>
          <a:p>
            <a:pPr algn="just"/>
            <a:r>
              <a:rPr lang="cs-CZ" sz="2000" dirty="0">
                <a:solidFill>
                  <a:srgbClr val="C00000"/>
                </a:solidFill>
              </a:rPr>
              <a:t>financování: zdroje EU, národní zdroje.</a:t>
            </a:r>
          </a:p>
        </p:txBody>
      </p:sp>
    </p:spTree>
    <p:extLst>
      <p:ext uri="{BB962C8B-B14F-4D97-AF65-F5344CB8AC3E}">
        <p14:creationId xmlns:p14="http://schemas.microsoft.com/office/powerpoint/2010/main" val="37465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119867" cy="432048"/>
          </a:xfrm>
        </p:spPr>
        <p:txBody>
          <a:bodyPr>
            <a:normAutofit fontScale="90000"/>
          </a:bodyPr>
          <a:lstStyle/>
          <a:p>
            <a:r>
              <a:rPr lang="pt-BR" sz="2400" dirty="0">
                <a:solidFill>
                  <a:srgbClr val="C00000"/>
                </a:solidFill>
              </a:rPr>
              <a:t>Cíle regionální politiky ČR na období 20</a:t>
            </a:r>
            <a:r>
              <a:rPr lang="cs-CZ" sz="2400" dirty="0">
                <a:solidFill>
                  <a:srgbClr val="C00000"/>
                </a:solidFill>
              </a:rPr>
              <a:t>07</a:t>
            </a:r>
            <a:r>
              <a:rPr lang="pt-BR" sz="2400" dirty="0">
                <a:solidFill>
                  <a:srgbClr val="C00000"/>
                </a:solidFill>
              </a:rPr>
              <a:t>–20</a:t>
            </a:r>
            <a:r>
              <a:rPr lang="cs-CZ" sz="2400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737" y="1412776"/>
            <a:ext cx="6347714" cy="38807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</a:rPr>
              <a:t>Globální cíle: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zajistit dynamický a vyvážený rozvoj území České republiky se zřetelem na kvalitu života a životního prostředí,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přispět ke snižování regionálních rozdílů a zároveň umožnit využití místního potenciálu pro posílení konkurenceschopnosti jednotlivých územně správních celků (územních jednotek).</a:t>
            </a:r>
          </a:p>
          <a:p>
            <a:pPr algn="just"/>
            <a:r>
              <a:rPr lang="cs-CZ" b="1" dirty="0">
                <a:solidFill>
                  <a:srgbClr val="C00000"/>
                </a:solidFill>
              </a:rPr>
              <a:t>Základní cíle: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Cíl 1: Podpořit zvyšování konkurenceschopnosti a využití ekonomického potenciálu regionů (růstový cíl)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Cíl 2: Zmírnit prohlubování negativních regionálních rozdílů (vyrovnávací cíl)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Cíl 3: Posílit environmentální udržitelnost (preventivní cíl)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Cíl 4: Optimalizovat institucionální rámec pro rozvoj regionů (institucionální cíl)</a:t>
            </a:r>
          </a:p>
        </p:txBody>
      </p:sp>
    </p:spTree>
    <p:extLst>
      <p:ext uri="{BB962C8B-B14F-4D97-AF65-F5344CB8AC3E}">
        <p14:creationId xmlns:p14="http://schemas.microsoft.com/office/powerpoint/2010/main" val="45286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8B28C71-A15C-43B0-ABBC-AAA70D61E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-6675"/>
            <a:ext cx="8065591" cy="690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1600" b="1" dirty="0">
                <a:solidFill>
                  <a:srgbClr val="C00000"/>
                </a:solidFill>
              </a:rPr>
              <a:t>Programy pro programové období 2007 - 2013 v ČR: tem</a:t>
            </a:r>
            <a:r>
              <a:rPr lang="cs-CZ" altLang="cs-CZ" sz="1600" b="1" dirty="0">
                <a:solidFill>
                  <a:srgbClr val="C00000"/>
                </a:solidFill>
              </a:rPr>
              <a:t>atické operační programy (celkem 21,3 mld. Euro)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Doprava: hlavními prioritami jsou modernizace železniční sítě příslušné k TEN (transevropské dopravní sítě) a ostatní železniční sítě, výstavba a modernizace dálniční a silniční sítě příslušné k TEN a modernizace ostatních silnic I. třídy, rozvoj multimodální nákladní dopravy, rozvoj vnitrozemské vodní dopravy a modernizace a rozvoj pražského metra; plánované prostředky 5,77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Životní prostředí: hlavními prioritami jsou zlepšování vodohospodářské infrastruktury a kvality vod, zlepšování kvality ovzduší, podpora udržitelného využívání zdrojů energie, zkvalitňování nakládání s odpady včetně odstraňování starých ekologických zátěží, podpora omezování průmyslového znečištění, zlepšování stavu přírody a krajiny a podpora rozvoje infrastruktury pro environmentální vzdělávání, osvětu a poradenství; plánované prostředky 4,92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Podnikání a inovace: hlavními prioritami jsou podpora zakládání a rozvoje firem, efektivní využívání energie, podpora inovací, rozvoj podnikatelského prostředí a podpora služeb pro rozvoj podnikání; plánované prostředky 3,04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Výzkum a vývoj pro inovace: hlavními prioritami jsou rozvoj kapacit výzkumu a vývoje, vědecko-výzkumná spolupráce, komercionalizace a popularizace </a:t>
            </a:r>
            <a:r>
              <a:rPr lang="cs-CZ" altLang="cs-CZ" sz="1400" dirty="0" err="1">
                <a:solidFill>
                  <a:srgbClr val="C00000"/>
                </a:solidFill>
              </a:rPr>
              <a:t>VaV</a:t>
            </a:r>
            <a:r>
              <a:rPr lang="cs-CZ" altLang="cs-CZ" sz="1400" dirty="0">
                <a:solidFill>
                  <a:srgbClr val="C00000"/>
                </a:solidFill>
              </a:rPr>
              <a:t>, posilování vzdělávacích kapacit vysokých škol; plánované prostředky 2,07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Lidské zdroje a zaměstnanost: hlavními prioritami jsou podpora adaptability pracovních sil, rozvoj aktivní politiky zaměstnanosti, podpora sociální integrace včetně zabezpečení rovných příležitostí, veřejná správa a mezinárodní spolupráce; plánované prostředky 1,84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Vzdělávání pro konkurenceschopnost: hlavními prioritami jsou podpora počátečního vzdělávání, podpora terciárního vzdělávání včetně výzkumu a vývoje a podpora dalšího a celoživotního vzdělávání. ; plánované prostředky 1,83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IOP Integrovaný regionální operační program: hlavními prioritami jsou modernizace veřejné správy, zavádění ICT v institucích veřejné správy, zvyšování kvality a dostupnosti veřejných služeb, centrální podpora územního rozvoje včetně integrovaných plánů rozvoje měst, podpora rozvoje cestovního ruchu; plánované prostředky 1,58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Technická pomoc: hlavní prioritou je efektivní využití prostředků ze strukturálních fondů a fondu soudržnosti; plánované prostředky 0,26 mld. Euro.</a:t>
            </a:r>
          </a:p>
          <a:p>
            <a:pPr algn="just" eaLnBrk="1" hangingPunct="1">
              <a:spcBef>
                <a:spcPts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C18C34F7-6D04-42FF-8928-BA671B810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764704"/>
            <a:ext cx="7488832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b="1" u="sng" dirty="0">
                <a:solidFill>
                  <a:srgbClr val="C00000"/>
                </a:solidFill>
              </a:rPr>
              <a:t>Regionální operační programy</a:t>
            </a:r>
            <a:endParaRPr lang="cs-CZ" altLang="cs-CZ" sz="1400" b="1" dirty="0">
              <a:solidFill>
                <a:srgbClr val="C00000"/>
              </a:solidFill>
            </a:endParaRP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Střední Čechy: hlavními prioritami jsou doprava, cestovní ruch a integrovaný rozvoj území; plánované prostředky 0,56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Jihozápad: hlavními prioritami jsou dopravní obslužnost, rozvoj měst a obcí a cestovní ruch; plánované prostředky 0,62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Severozápad: hlavními prioritami jsou regenerace a rozvoj měst, rozvoj obcí, dopravní obslužnost a cestovní ruch; plánované prostředky 0,74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Severovýchod: hlavními prioritami jsou doprava, rozvoj měst a obcí, cestovní ruch a podpora rozvoje podnikatelského prostředí; plánované prostředky 0,66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Jihovýchod: hlavními prioritami jsou dopravní obslužnost, rozvoj cestovního ruchu a rozvoj měst a obcí; plánované prostředky 0,70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Střední Morava: hlavními prioritami jsou doprava, integrovaný rozvoj území a cestovní ruch; plánované prostředky 0,66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</a:t>
            </a:r>
            <a:r>
              <a:rPr lang="cs-CZ" altLang="cs-CZ" sz="1400" dirty="0" err="1">
                <a:solidFill>
                  <a:srgbClr val="C00000"/>
                </a:solidFill>
              </a:rPr>
              <a:t>Moravskoslezsko</a:t>
            </a:r>
            <a:r>
              <a:rPr lang="cs-CZ" altLang="cs-CZ" sz="1400" dirty="0">
                <a:solidFill>
                  <a:srgbClr val="C00000"/>
                </a:solidFill>
              </a:rPr>
              <a:t>: hlavními prioritami jsou doprava a dopravní obslužnost, podpora prosperity regionu a rozvoj měst a obcí; plánované prostředky 0,72 mld. Euro.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1006</TotalTime>
  <Words>1837</Words>
  <Application>Microsoft Office PowerPoint</Application>
  <PresentationFormat>Předvádění na obrazovce (4:3)</PresentationFormat>
  <Paragraphs>171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7" baseType="lpstr">
      <vt:lpstr>Arial</vt:lpstr>
      <vt:lpstr>Calibri</vt:lpstr>
      <vt:lpstr>Franklin Gothic Medium</vt:lpstr>
      <vt:lpstr>Times New Roman</vt:lpstr>
      <vt:lpstr>Trebuchet MS</vt:lpstr>
      <vt:lpstr>Wingdings</vt:lpstr>
      <vt:lpstr>Wingdings 2</vt:lpstr>
      <vt:lpstr>Wingdings 3</vt:lpstr>
      <vt:lpstr>Fazeta</vt:lpstr>
      <vt:lpstr>Mřížka</vt:lpstr>
      <vt:lpstr>Strategie regionálního rozvoje</vt:lpstr>
      <vt:lpstr> Regionální politika </vt:lpstr>
      <vt:lpstr>Regionální politika EU</vt:lpstr>
      <vt:lpstr>Regionální politika EU - financování</vt:lpstr>
      <vt:lpstr>Zásady politiky soudržnosti EU</vt:lpstr>
      <vt:lpstr>Regionální politika v ČR</vt:lpstr>
      <vt:lpstr>Cíle regionální politiky ČR na období 2007–2013</vt:lpstr>
      <vt:lpstr>Prezentace aplikace PowerPoint</vt:lpstr>
      <vt:lpstr>Prezentace aplikace PowerPoint</vt:lpstr>
      <vt:lpstr>Prezentace aplikace PowerPoint</vt:lpstr>
      <vt:lpstr>Politika soudržnosti EU: Cíle 2014 - 2020</vt:lpstr>
      <vt:lpstr>Programy pro programové období 2014 - 2020 v ČR a jejich alokace (23,85 mld €)    </vt:lpstr>
      <vt:lpstr>Programy pro programové období  2021 - 2027 v ČR a jejich alokace </vt:lpstr>
      <vt:lpstr>Prezentace aplikace PowerPoint</vt:lpstr>
      <vt:lpstr>Prezentace aplikace PowerPoint</vt:lpstr>
      <vt:lpstr>Prezentace aplikace PowerPoint</vt:lpstr>
      <vt:lpstr>Srovnání celkové alokace prostředků  v rámci regionální politiky EU pro české regiony na období 2014-2020 a 2021-2027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 Viturka</cp:lastModifiedBy>
  <cp:revision>183</cp:revision>
  <cp:lastPrinted>2021-05-12T08:12:53Z</cp:lastPrinted>
  <dcterms:created xsi:type="dcterms:W3CDTF">2016-02-27T17:26:19Z</dcterms:created>
  <dcterms:modified xsi:type="dcterms:W3CDTF">2023-04-26T09:02:28Z</dcterms:modified>
</cp:coreProperties>
</file>