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27"/>
  </p:notesMasterIdLst>
  <p:sldIdLst>
    <p:sldId id="256" r:id="rId2"/>
    <p:sldId id="325" r:id="rId3"/>
    <p:sldId id="323" r:id="rId4"/>
    <p:sldId id="312" r:id="rId5"/>
    <p:sldId id="310" r:id="rId6"/>
    <p:sldId id="318" r:id="rId7"/>
    <p:sldId id="324" r:id="rId8"/>
    <p:sldId id="319" r:id="rId9"/>
    <p:sldId id="301" r:id="rId10"/>
    <p:sldId id="330" r:id="rId11"/>
    <p:sldId id="329" r:id="rId12"/>
    <p:sldId id="328" r:id="rId13"/>
    <p:sldId id="327" r:id="rId14"/>
    <p:sldId id="275" r:id="rId15"/>
    <p:sldId id="311" r:id="rId16"/>
    <p:sldId id="331" r:id="rId17"/>
    <p:sldId id="333" r:id="rId18"/>
    <p:sldId id="334" r:id="rId19"/>
    <p:sldId id="339" r:id="rId20"/>
    <p:sldId id="341" r:id="rId21"/>
    <p:sldId id="345" r:id="rId22"/>
    <p:sldId id="343" r:id="rId23"/>
    <p:sldId id="344" r:id="rId24"/>
    <p:sldId id="346" r:id="rId25"/>
    <p:sldId id="349" r:id="rId26"/>
  </p:sldIdLst>
  <p:sldSz cx="9144000" cy="6858000" type="screen4x3"/>
  <p:notesSz cx="6888163" cy="100187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66CC"/>
    <a:srgbClr val="99CCFF"/>
    <a:srgbClr val="6699FF"/>
    <a:srgbClr val="3399FF"/>
    <a:srgbClr val="0000FF"/>
    <a:srgbClr val="FFCCFF"/>
    <a:srgbClr val="CC66FF"/>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Tmavý styl 2 – zvýraznění 3/zvýraznění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Tmavý styl 2 – zvýraznění 1/zvýraznění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DCAF9ED-07DC-4A11-8D7F-57B35C25682E}" styleName="Střední styl 1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Světlý styl 2 – zvýraznění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Světlý styl 2 – zvýraznění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Světlý styl 2 – zvýraznění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5BE263C-DBD7-4A20-BB59-AAB30ACAA65A}" styleName="Střední styl 3 – zvýraznění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7292A2E-F333-43FB-9621-5CBBE7FDCDCB}" styleName="Světlý styl 2 – zvýraznění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59031" autoAdjust="0"/>
  </p:normalViewPr>
  <p:slideViewPr>
    <p:cSldViewPr>
      <p:cViewPr varScale="1">
        <p:scale>
          <a:sx n="67" d="100"/>
          <a:sy n="67" d="100"/>
        </p:scale>
        <p:origin x="2940"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84871" cy="500936"/>
          </a:xfrm>
          <a:prstGeom prst="rect">
            <a:avLst/>
          </a:prstGeom>
        </p:spPr>
        <p:txBody>
          <a:bodyPr vert="horz" lIns="96606" tIns="48303" rIns="96606" bIns="48303" rtlCol="0"/>
          <a:lstStyle>
            <a:lvl1pPr algn="l">
              <a:defRPr sz="1300"/>
            </a:lvl1pPr>
          </a:lstStyle>
          <a:p>
            <a:endParaRPr lang="cs-CZ" dirty="0"/>
          </a:p>
        </p:txBody>
      </p:sp>
      <p:sp>
        <p:nvSpPr>
          <p:cNvPr id="3" name="Zástupný symbol pro datum 2"/>
          <p:cNvSpPr>
            <a:spLocks noGrp="1"/>
          </p:cNvSpPr>
          <p:nvPr>
            <p:ph type="dt" idx="1"/>
          </p:nvPr>
        </p:nvSpPr>
        <p:spPr>
          <a:xfrm>
            <a:off x="3901698" y="0"/>
            <a:ext cx="2984871" cy="500936"/>
          </a:xfrm>
          <a:prstGeom prst="rect">
            <a:avLst/>
          </a:prstGeom>
        </p:spPr>
        <p:txBody>
          <a:bodyPr vert="horz" lIns="96606" tIns="48303" rIns="96606" bIns="48303" rtlCol="0"/>
          <a:lstStyle>
            <a:lvl1pPr algn="r">
              <a:defRPr sz="1300"/>
            </a:lvl1pPr>
          </a:lstStyle>
          <a:p>
            <a:fld id="{21C701A8-04A7-4575-A5EF-210262F0D376}" type="datetimeFigureOut">
              <a:rPr lang="cs-CZ" smtClean="0"/>
              <a:t>26.04.2023</a:t>
            </a:fld>
            <a:endParaRPr lang="cs-CZ" dirty="0"/>
          </a:p>
        </p:txBody>
      </p:sp>
      <p:sp>
        <p:nvSpPr>
          <p:cNvPr id="4" name="Zástupný symbol pro obrázek snímku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06" tIns="48303" rIns="96606" bIns="48303" rtlCol="0" anchor="ctr"/>
          <a:lstStyle/>
          <a:p>
            <a:endParaRPr lang="cs-CZ" dirty="0"/>
          </a:p>
        </p:txBody>
      </p:sp>
      <p:sp>
        <p:nvSpPr>
          <p:cNvPr id="5" name="Zástupný symbol pro poznámky 4"/>
          <p:cNvSpPr>
            <a:spLocks noGrp="1"/>
          </p:cNvSpPr>
          <p:nvPr>
            <p:ph type="body" sz="quarter" idx="3"/>
          </p:nvPr>
        </p:nvSpPr>
        <p:spPr>
          <a:xfrm>
            <a:off x="688817" y="4758889"/>
            <a:ext cx="5510530" cy="4508421"/>
          </a:xfrm>
          <a:prstGeom prst="rect">
            <a:avLst/>
          </a:prstGeom>
        </p:spPr>
        <p:txBody>
          <a:bodyPr vert="horz" lIns="96606" tIns="48303" rIns="96606" bIns="48303"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516038"/>
            <a:ext cx="2984871" cy="500936"/>
          </a:xfrm>
          <a:prstGeom prst="rect">
            <a:avLst/>
          </a:prstGeom>
        </p:spPr>
        <p:txBody>
          <a:bodyPr vert="horz" lIns="96606" tIns="48303" rIns="96606" bIns="48303" rtlCol="0" anchor="b"/>
          <a:lstStyle>
            <a:lvl1pPr algn="l">
              <a:defRPr sz="1300"/>
            </a:lvl1pPr>
          </a:lstStyle>
          <a:p>
            <a:endParaRPr lang="cs-CZ" dirty="0"/>
          </a:p>
        </p:txBody>
      </p:sp>
      <p:sp>
        <p:nvSpPr>
          <p:cNvPr id="7" name="Zástupný symbol pro číslo snímku 6"/>
          <p:cNvSpPr>
            <a:spLocks noGrp="1"/>
          </p:cNvSpPr>
          <p:nvPr>
            <p:ph type="sldNum" sz="quarter" idx="5"/>
          </p:nvPr>
        </p:nvSpPr>
        <p:spPr>
          <a:xfrm>
            <a:off x="3901698" y="9516038"/>
            <a:ext cx="2984871" cy="500936"/>
          </a:xfrm>
          <a:prstGeom prst="rect">
            <a:avLst/>
          </a:prstGeom>
        </p:spPr>
        <p:txBody>
          <a:bodyPr vert="horz" lIns="96606" tIns="48303" rIns="96606" bIns="48303" rtlCol="0" anchor="b"/>
          <a:lstStyle>
            <a:lvl1pPr algn="r">
              <a:defRPr sz="1300"/>
            </a:lvl1pPr>
          </a:lstStyle>
          <a:p>
            <a:fld id="{3BDF2DAD-192B-4340-B9BC-D27247C2409D}" type="slidenum">
              <a:rPr lang="cs-CZ" smtClean="0"/>
              <a:t>‹#›</a:t>
            </a:fld>
            <a:endParaRPr lang="cs-CZ" dirty="0"/>
          </a:p>
        </p:txBody>
      </p:sp>
    </p:spTree>
    <p:extLst>
      <p:ext uri="{BB962C8B-B14F-4D97-AF65-F5344CB8AC3E}">
        <p14:creationId xmlns:p14="http://schemas.microsoft.com/office/powerpoint/2010/main" val="1822837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BDF2DAD-192B-4340-B9BC-D27247C2409D}" type="slidenum">
              <a:rPr lang="cs-CZ" smtClean="0"/>
              <a:t>1</a:t>
            </a:fld>
            <a:endParaRPr lang="cs-CZ" dirty="0"/>
          </a:p>
        </p:txBody>
      </p:sp>
    </p:spTree>
    <p:extLst>
      <p:ext uri="{BB962C8B-B14F-4D97-AF65-F5344CB8AC3E}">
        <p14:creationId xmlns:p14="http://schemas.microsoft.com/office/powerpoint/2010/main" val="3458854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BDF2DAD-192B-4340-B9BC-D27247C2409D}" type="slidenum">
              <a:rPr lang="cs-CZ" smtClean="0"/>
              <a:t>6</a:t>
            </a:fld>
            <a:endParaRPr lang="cs-CZ" dirty="0"/>
          </a:p>
        </p:txBody>
      </p:sp>
    </p:spTree>
    <p:extLst>
      <p:ext uri="{BB962C8B-B14F-4D97-AF65-F5344CB8AC3E}">
        <p14:creationId xmlns:p14="http://schemas.microsoft.com/office/powerpoint/2010/main" val="608813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BDF2DAD-192B-4340-B9BC-D27247C2409D}" type="slidenum">
              <a:rPr lang="cs-CZ" smtClean="0"/>
              <a:t>8</a:t>
            </a:fld>
            <a:endParaRPr lang="cs-CZ" dirty="0"/>
          </a:p>
        </p:txBody>
      </p:sp>
    </p:spTree>
    <p:extLst>
      <p:ext uri="{BB962C8B-B14F-4D97-AF65-F5344CB8AC3E}">
        <p14:creationId xmlns:p14="http://schemas.microsoft.com/office/powerpoint/2010/main" val="3856495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3BDF2DAD-192B-4340-B9BC-D27247C2409D}" type="slidenum">
              <a:rPr lang="cs-CZ" smtClean="0"/>
              <a:t>13</a:t>
            </a:fld>
            <a:endParaRPr lang="cs-CZ" dirty="0"/>
          </a:p>
        </p:txBody>
      </p:sp>
    </p:spTree>
    <p:extLst>
      <p:ext uri="{BB962C8B-B14F-4D97-AF65-F5344CB8AC3E}">
        <p14:creationId xmlns:p14="http://schemas.microsoft.com/office/powerpoint/2010/main" val="1036798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3BDF2DAD-192B-4340-B9BC-D27247C2409D}" type="slidenum">
              <a:rPr lang="cs-CZ" smtClean="0"/>
              <a:t>14</a:t>
            </a:fld>
            <a:endParaRPr lang="cs-CZ" dirty="0"/>
          </a:p>
        </p:txBody>
      </p:sp>
    </p:spTree>
    <p:extLst>
      <p:ext uri="{BB962C8B-B14F-4D97-AF65-F5344CB8AC3E}">
        <p14:creationId xmlns:p14="http://schemas.microsoft.com/office/powerpoint/2010/main" val="4082316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BDF2DAD-192B-4340-B9BC-D27247C2409D}" type="slidenum">
              <a:rPr lang="cs-CZ" smtClean="0"/>
              <a:t>18</a:t>
            </a:fld>
            <a:endParaRPr lang="cs-CZ" dirty="0"/>
          </a:p>
        </p:txBody>
      </p:sp>
    </p:spTree>
    <p:extLst>
      <p:ext uri="{BB962C8B-B14F-4D97-AF65-F5344CB8AC3E}">
        <p14:creationId xmlns:p14="http://schemas.microsoft.com/office/powerpoint/2010/main" val="2632163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BDF2DAD-192B-4340-B9BC-D27247C2409D}" type="slidenum">
              <a:rPr lang="cs-CZ" smtClean="0"/>
              <a:t>20</a:t>
            </a:fld>
            <a:endParaRPr lang="cs-CZ" dirty="0"/>
          </a:p>
        </p:txBody>
      </p:sp>
    </p:spTree>
    <p:extLst>
      <p:ext uri="{BB962C8B-B14F-4D97-AF65-F5344CB8AC3E}">
        <p14:creationId xmlns:p14="http://schemas.microsoft.com/office/powerpoint/2010/main" val="2393845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95EC1D4A-A796-47C3-A63E-CE236FB377E2}" type="datetimeFigureOut">
              <a:rPr lang="cs-CZ" smtClean="0"/>
              <a:t>26.04.2023</a:t>
            </a:fld>
            <a:endParaRPr lang="cs-CZ"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AC57A5DF-1266-40EA-9282-1E66B9DE06C0}" type="slidenum">
              <a:rPr lang="cs-CZ" smtClean="0"/>
              <a:t>‹#›</a:t>
            </a:fld>
            <a:endParaRPr lang="cs-CZ"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cs-CZ"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cs-CZ"/>
              <a:t>Kliknutím lze upravit styl.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95EC1D4A-A796-47C3-A63E-CE236FB377E2}" type="datetimeFigureOut">
              <a:rPr lang="cs-CZ" smtClean="0"/>
              <a:t>26.04.2023</a:t>
            </a:fld>
            <a:endParaRPr lang="cs-CZ" dirty="0"/>
          </a:p>
        </p:txBody>
      </p:sp>
      <p:sp>
        <p:nvSpPr>
          <p:cNvPr id="5" name="Footer Placeholder 4"/>
          <p:cNvSpPr>
            <a:spLocks noGrp="1"/>
          </p:cNvSpPr>
          <p:nvPr>
            <p:ph type="ftr" sz="quarter" idx="11"/>
          </p:nvPr>
        </p:nvSpPr>
        <p:spPr/>
        <p:txBody>
          <a:bodyPr/>
          <a:lstStyle/>
          <a:p>
            <a:endParaRPr lang="cs-CZ" dirty="0"/>
          </a:p>
        </p:txBody>
      </p:sp>
      <p:sp>
        <p:nvSpPr>
          <p:cNvPr id="6" name="Slide Number Placeholder 5"/>
          <p:cNvSpPr>
            <a:spLocks noGrp="1"/>
          </p:cNvSpPr>
          <p:nvPr>
            <p:ph type="sldNum" sz="quarter" idx="12"/>
          </p:nvPr>
        </p:nvSpPr>
        <p:spPr/>
        <p:txBody>
          <a:bodyPr/>
          <a:lstStyle/>
          <a:p>
            <a:fld id="{AC57A5DF-1266-40EA-9282-1E66B9DE06C0}" type="slidenum">
              <a:rPr lang="cs-CZ" smtClean="0"/>
              <a:t>‹#›</a:t>
            </a:fld>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162800" y="274638"/>
            <a:ext cx="1676400" cy="5851525"/>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5EC1D4A-A796-47C3-A63E-CE236FB377E2}" type="datetimeFigureOut">
              <a:rPr lang="cs-CZ" smtClean="0"/>
              <a:t>26.04.2023</a:t>
            </a:fld>
            <a:endParaRPr lang="cs-CZ" dirty="0"/>
          </a:p>
        </p:txBody>
      </p:sp>
      <p:sp>
        <p:nvSpPr>
          <p:cNvPr id="5" name="Footer Placeholder 4"/>
          <p:cNvSpPr>
            <a:spLocks noGrp="1"/>
          </p:cNvSpPr>
          <p:nvPr>
            <p:ph type="ftr" sz="quarter" idx="11"/>
          </p:nvPr>
        </p:nvSpPr>
        <p:spPr/>
        <p:txBody>
          <a:bodyPr/>
          <a:lstStyle/>
          <a:p>
            <a:endParaRPr lang="cs-CZ"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AC57A5DF-1266-40EA-9282-1E66B9DE06C0}" type="slidenum">
              <a:rPr lang="cs-CZ" smtClean="0"/>
              <a:t>‹#›</a:t>
            </a:fld>
            <a:endParaRPr lang="cs-C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5EC1D4A-A796-47C3-A63E-CE236FB377E2}" type="datetimeFigureOut">
              <a:rPr lang="cs-CZ" smtClean="0"/>
              <a:t>26.04.2023</a:t>
            </a:fld>
            <a:endParaRPr lang="cs-CZ" dirty="0"/>
          </a:p>
        </p:txBody>
      </p:sp>
      <p:sp>
        <p:nvSpPr>
          <p:cNvPr id="5" name="Footer Placeholder 4"/>
          <p:cNvSpPr>
            <a:spLocks noGrp="1"/>
          </p:cNvSpPr>
          <p:nvPr>
            <p:ph type="ftr" sz="quarter" idx="11"/>
          </p:nvPr>
        </p:nvSpPr>
        <p:spPr/>
        <p:txBody>
          <a:bodyPr/>
          <a:lstStyle/>
          <a:p>
            <a:endParaRPr lang="cs-CZ" dirty="0"/>
          </a:p>
        </p:txBody>
      </p:sp>
      <p:sp>
        <p:nvSpPr>
          <p:cNvPr id="6" name="Slide Number Placeholder 5"/>
          <p:cNvSpPr>
            <a:spLocks noGrp="1"/>
          </p:cNvSpPr>
          <p:nvPr>
            <p:ph type="sldNum" sz="quarter" idx="12"/>
          </p:nvPr>
        </p:nvSpPr>
        <p:spPr/>
        <p:txBody>
          <a:bodyPr/>
          <a:lstStyle/>
          <a:p>
            <a:fld id="{AC57A5DF-1266-40EA-9282-1E66B9DE06C0}" type="slidenum">
              <a:rPr lang="cs-CZ" smtClean="0"/>
              <a:t>‹#›</a:t>
            </a:fld>
            <a:endParaRPr lang="cs-CZ" dirty="0"/>
          </a:p>
        </p:txBody>
      </p:sp>
      <p:sp>
        <p:nvSpPr>
          <p:cNvPr id="7" name="Title 6"/>
          <p:cNvSpPr>
            <a:spLocks noGrp="1"/>
          </p:cNvSpPr>
          <p:nvPr>
            <p:ph type="title"/>
          </p:nvPr>
        </p:nvSpPr>
        <p:spPr/>
        <p:txBody>
          <a:bodyPr/>
          <a:lstStyle/>
          <a:p>
            <a:r>
              <a:rPr lang="cs-CZ"/>
              <a:t>Kliknutím lze upravit styl.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9" name="Date Placeholder 8"/>
          <p:cNvSpPr>
            <a:spLocks noGrp="1"/>
          </p:cNvSpPr>
          <p:nvPr>
            <p:ph type="dt" sz="half" idx="10"/>
          </p:nvPr>
        </p:nvSpPr>
        <p:spPr/>
        <p:txBody>
          <a:bodyPr/>
          <a:lstStyle>
            <a:lvl1pPr>
              <a:defRPr>
                <a:solidFill>
                  <a:srgbClr val="FFFFFF"/>
                </a:solidFill>
              </a:defRPr>
            </a:lvl1pPr>
          </a:lstStyle>
          <a:p>
            <a:fld id="{95EC1D4A-A796-47C3-A63E-CE236FB377E2}" type="datetimeFigureOut">
              <a:rPr lang="cs-CZ" smtClean="0"/>
              <a:t>26.04.2023</a:t>
            </a:fld>
            <a:endParaRPr lang="cs-CZ"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AC57A5DF-1266-40EA-9282-1E66B9DE06C0}" type="slidenum">
              <a:rPr lang="cs-CZ" smtClean="0"/>
              <a:t>‹#›</a:t>
            </a:fld>
            <a:endParaRPr lang="cs-CZ"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cs-CZ"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cs-CZ"/>
              <a:t>Kliknutím lze upravit styl.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95EC1D4A-A796-47C3-A63E-CE236FB377E2}" type="datetimeFigureOut">
              <a:rPr lang="cs-CZ" smtClean="0"/>
              <a:t>26.04.2023</a:t>
            </a:fld>
            <a:endParaRPr lang="cs-CZ" dirty="0"/>
          </a:p>
        </p:txBody>
      </p:sp>
      <p:sp>
        <p:nvSpPr>
          <p:cNvPr id="6" name="Footer Placeholder 5"/>
          <p:cNvSpPr>
            <a:spLocks noGrp="1"/>
          </p:cNvSpPr>
          <p:nvPr>
            <p:ph type="ftr" sz="quarter" idx="11"/>
          </p:nvPr>
        </p:nvSpPr>
        <p:spPr/>
        <p:txBody>
          <a:bodyPr/>
          <a:lstStyle/>
          <a:p>
            <a:endParaRPr lang="cs-CZ" dirty="0"/>
          </a:p>
        </p:txBody>
      </p:sp>
      <p:sp>
        <p:nvSpPr>
          <p:cNvPr id="7" name="Slide Number Placeholder 6"/>
          <p:cNvSpPr>
            <a:spLocks noGrp="1"/>
          </p:cNvSpPr>
          <p:nvPr>
            <p:ph type="sldNum" sz="quarter" idx="12"/>
          </p:nvPr>
        </p:nvSpPr>
        <p:spPr/>
        <p:txBody>
          <a:bodyPr/>
          <a:lstStyle/>
          <a:p>
            <a:fld id="{AC57A5DF-1266-40EA-9282-1E66B9DE06C0}" type="slidenum">
              <a:rPr lang="cs-CZ" smtClean="0"/>
              <a:t>‹#›</a:t>
            </a:fld>
            <a:endParaRPr lang="cs-CZ" dirty="0"/>
          </a:p>
        </p:txBody>
      </p:sp>
      <p:sp>
        <p:nvSpPr>
          <p:cNvPr id="8" name="Title 7"/>
          <p:cNvSpPr>
            <a:spLocks noGrp="1"/>
          </p:cNvSpPr>
          <p:nvPr>
            <p:ph type="title"/>
          </p:nvPr>
        </p:nvSpPr>
        <p:spPr/>
        <p:txBody>
          <a:bodyPr/>
          <a:lstStyle/>
          <a:p>
            <a:r>
              <a:rPr lang="cs-CZ"/>
              <a:t>Kliknutím lze upravit styl.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95EC1D4A-A796-47C3-A63E-CE236FB377E2}" type="datetimeFigureOut">
              <a:rPr lang="cs-CZ" smtClean="0"/>
              <a:t>26.04.2023</a:t>
            </a:fld>
            <a:endParaRPr lang="cs-CZ" dirty="0"/>
          </a:p>
        </p:txBody>
      </p:sp>
      <p:sp>
        <p:nvSpPr>
          <p:cNvPr id="8" name="Footer Placeholder 7"/>
          <p:cNvSpPr>
            <a:spLocks noGrp="1"/>
          </p:cNvSpPr>
          <p:nvPr>
            <p:ph type="ftr" sz="quarter" idx="11"/>
          </p:nvPr>
        </p:nvSpPr>
        <p:spPr/>
        <p:txBody>
          <a:bodyPr/>
          <a:lstStyle/>
          <a:p>
            <a:endParaRPr lang="cs-CZ" dirty="0"/>
          </a:p>
        </p:txBody>
      </p:sp>
      <p:sp>
        <p:nvSpPr>
          <p:cNvPr id="9" name="Slide Number Placeholder 8"/>
          <p:cNvSpPr>
            <a:spLocks noGrp="1"/>
          </p:cNvSpPr>
          <p:nvPr>
            <p:ph type="sldNum" sz="quarter" idx="12"/>
          </p:nvPr>
        </p:nvSpPr>
        <p:spPr/>
        <p:txBody>
          <a:bodyPr/>
          <a:lstStyle/>
          <a:p>
            <a:fld id="{AC57A5DF-1266-40EA-9282-1E66B9DE06C0}" type="slidenum">
              <a:rPr lang="cs-CZ" smtClean="0"/>
              <a:t>‹#›</a:t>
            </a:fld>
            <a:endParaRPr lang="cs-CZ" dirty="0"/>
          </a:p>
        </p:txBody>
      </p:sp>
      <p:sp>
        <p:nvSpPr>
          <p:cNvPr id="10" name="Title 9"/>
          <p:cNvSpPr>
            <a:spLocks noGrp="1"/>
          </p:cNvSpPr>
          <p:nvPr>
            <p:ph type="title"/>
          </p:nvPr>
        </p:nvSpPr>
        <p:spPr/>
        <p:txBody>
          <a:bodyPr/>
          <a:lstStyle/>
          <a:p>
            <a:r>
              <a:rPr lang="cs-CZ"/>
              <a:t>Kliknutím lze upravit styl.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5EC1D4A-A796-47C3-A63E-CE236FB377E2}" type="datetimeFigureOut">
              <a:rPr lang="cs-CZ" smtClean="0"/>
              <a:t>26.04.2023</a:t>
            </a:fld>
            <a:endParaRPr lang="cs-CZ" dirty="0"/>
          </a:p>
        </p:txBody>
      </p:sp>
      <p:sp>
        <p:nvSpPr>
          <p:cNvPr id="4" name="Footer Placeholder 3"/>
          <p:cNvSpPr>
            <a:spLocks noGrp="1"/>
          </p:cNvSpPr>
          <p:nvPr>
            <p:ph type="ftr" sz="quarter" idx="11"/>
          </p:nvPr>
        </p:nvSpPr>
        <p:spPr/>
        <p:txBody>
          <a:bodyPr/>
          <a:lstStyle/>
          <a:p>
            <a:endParaRPr lang="cs-CZ" dirty="0"/>
          </a:p>
        </p:txBody>
      </p:sp>
      <p:sp>
        <p:nvSpPr>
          <p:cNvPr id="5" name="Slide Number Placeholder 4"/>
          <p:cNvSpPr>
            <a:spLocks noGrp="1"/>
          </p:cNvSpPr>
          <p:nvPr>
            <p:ph type="sldNum" sz="quarter" idx="12"/>
          </p:nvPr>
        </p:nvSpPr>
        <p:spPr/>
        <p:txBody>
          <a:bodyPr/>
          <a:lstStyle/>
          <a:p>
            <a:fld id="{AC57A5DF-1266-40EA-9282-1E66B9DE06C0}" type="slidenum">
              <a:rPr lang="cs-CZ" smtClean="0"/>
              <a:t>‹#›</a:t>
            </a:fld>
            <a:endParaRPr lang="cs-CZ" dirty="0"/>
          </a:p>
        </p:txBody>
      </p:sp>
      <p:sp>
        <p:nvSpPr>
          <p:cNvPr id="6" name="Title 5"/>
          <p:cNvSpPr>
            <a:spLocks noGrp="1"/>
          </p:cNvSpPr>
          <p:nvPr>
            <p:ph type="title"/>
          </p:nvPr>
        </p:nvSpPr>
        <p:spPr/>
        <p:txBody>
          <a:bodyPr/>
          <a:lstStyle/>
          <a:p>
            <a:r>
              <a:rPr lang="cs-CZ"/>
              <a:t>Kliknutím lze upravit styl.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95EC1D4A-A796-47C3-A63E-CE236FB377E2}" type="datetimeFigureOut">
              <a:rPr lang="cs-CZ" smtClean="0"/>
              <a:t>26.04.2023</a:t>
            </a:fld>
            <a:endParaRPr lang="cs-CZ" dirty="0"/>
          </a:p>
        </p:txBody>
      </p:sp>
      <p:sp>
        <p:nvSpPr>
          <p:cNvPr id="3" name="Footer Placeholder 2"/>
          <p:cNvSpPr>
            <a:spLocks noGrp="1"/>
          </p:cNvSpPr>
          <p:nvPr>
            <p:ph type="ftr" sz="quarter" idx="11"/>
          </p:nvPr>
        </p:nvSpPr>
        <p:spPr/>
        <p:txBody>
          <a:bodyPr/>
          <a:lstStyle/>
          <a:p>
            <a:endParaRPr lang="cs-CZ" dirty="0"/>
          </a:p>
        </p:txBody>
      </p:sp>
      <p:sp>
        <p:nvSpPr>
          <p:cNvPr id="4" name="Slide Number Placeholder 3"/>
          <p:cNvSpPr>
            <a:spLocks noGrp="1"/>
          </p:cNvSpPr>
          <p:nvPr>
            <p:ph type="sldNum" sz="quarter" idx="12"/>
          </p:nvPr>
        </p:nvSpPr>
        <p:spPr/>
        <p:txBody>
          <a:bodyPr/>
          <a:lstStyle/>
          <a:p>
            <a:fld id="{AC57A5DF-1266-40EA-9282-1E66B9DE06C0}" type="slidenum">
              <a:rPr lang="cs-CZ" smtClean="0"/>
              <a:t>‹#›</a:t>
            </a:fld>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95EC1D4A-A796-47C3-A63E-CE236FB377E2}" type="datetimeFigureOut">
              <a:rPr lang="cs-CZ" smtClean="0"/>
              <a:t>26.04.2023</a:t>
            </a:fld>
            <a:endParaRPr lang="cs-CZ" dirty="0"/>
          </a:p>
        </p:txBody>
      </p:sp>
      <p:sp>
        <p:nvSpPr>
          <p:cNvPr id="6" name="Footer Placeholder 5"/>
          <p:cNvSpPr>
            <a:spLocks noGrp="1"/>
          </p:cNvSpPr>
          <p:nvPr>
            <p:ph type="ftr" sz="quarter" idx="11"/>
          </p:nvPr>
        </p:nvSpPr>
        <p:spPr/>
        <p:txBody>
          <a:bodyPr/>
          <a:lstStyle/>
          <a:p>
            <a:endParaRPr lang="cs-CZ" dirty="0"/>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AC57A5DF-1266-40EA-9282-1E66B9DE06C0}" type="slidenum">
              <a:rPr lang="cs-CZ" smtClean="0"/>
              <a:t>‹#›</a:t>
            </a:fld>
            <a:endParaRPr lang="cs-CZ"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cs-CZ"/>
              <a:t>Kliknutím lze upravit styl.</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dirty="0"/>
              <a:t>Kliknutím na ikonu přidáte obrázek.</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95EC1D4A-A796-47C3-A63E-CE236FB377E2}" type="datetimeFigureOut">
              <a:rPr lang="cs-CZ" smtClean="0"/>
              <a:t>26.04.2023</a:t>
            </a:fld>
            <a:endParaRPr lang="cs-CZ" dirty="0"/>
          </a:p>
        </p:txBody>
      </p:sp>
      <p:sp>
        <p:nvSpPr>
          <p:cNvPr id="6" name="Footer Placeholder 5"/>
          <p:cNvSpPr>
            <a:spLocks noGrp="1"/>
          </p:cNvSpPr>
          <p:nvPr>
            <p:ph type="ftr" sz="quarter" idx="11"/>
          </p:nvPr>
        </p:nvSpPr>
        <p:spPr/>
        <p:txBody>
          <a:bodyPr/>
          <a:lstStyle/>
          <a:p>
            <a:endParaRPr lang="cs-CZ" dirty="0"/>
          </a:p>
        </p:txBody>
      </p:sp>
      <p:sp>
        <p:nvSpPr>
          <p:cNvPr id="7" name="Slide Number Placeholder 6"/>
          <p:cNvSpPr>
            <a:spLocks noGrp="1"/>
          </p:cNvSpPr>
          <p:nvPr>
            <p:ph type="sldNum" sz="quarter" idx="12"/>
          </p:nvPr>
        </p:nvSpPr>
        <p:spPr/>
        <p:txBody>
          <a:bodyPr/>
          <a:lstStyle/>
          <a:p>
            <a:fld id="{AC57A5DF-1266-40EA-9282-1E66B9DE06C0}" type="slidenum">
              <a:rPr lang="cs-CZ" smtClean="0"/>
              <a:t>‹#›</a:t>
            </a:fld>
            <a:endParaRPr lang="cs-CZ" dirty="0"/>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cs-CZ"/>
              <a:t>Kliknutím lze upravit styl.</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cs-CZ"/>
              <a:t>Kliknutím lze upravit styl.</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95EC1D4A-A796-47C3-A63E-CE236FB377E2}" type="datetimeFigureOut">
              <a:rPr lang="cs-CZ" smtClean="0"/>
              <a:t>26.04.2023</a:t>
            </a:fld>
            <a:endParaRPr lang="cs-CZ" dirty="0"/>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cs-CZ" dirty="0"/>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AC57A5DF-1266-40EA-9282-1E66B9DE06C0}" type="slidenum">
              <a:rPr lang="cs-CZ" smtClean="0"/>
              <a:t>‹#›</a:t>
            </a:fld>
            <a:endParaRPr lang="cs-CZ" dirty="0"/>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solidFill>
            <a:srgbClr val="92D050"/>
          </a:solidFill>
        </p:spPr>
        <p:txBody>
          <a:bodyPr>
            <a:normAutofit/>
          </a:bodyPr>
          <a:lstStyle/>
          <a:p>
            <a:r>
              <a:rPr lang="cs-CZ" sz="1800" dirty="0">
                <a:solidFill>
                  <a:srgbClr val="C00000"/>
                </a:solidFill>
                <a:latin typeface="Arial" panose="020B0604020202020204" pitchFamily="34" charset="0"/>
                <a:cs typeface="Arial" panose="020B0604020202020204" pitchFamily="34" charset="0"/>
              </a:rPr>
              <a:t>Prof. RNDr. Milan Viturka, CSc.</a:t>
            </a:r>
          </a:p>
          <a:p>
            <a:endParaRPr lang="cs-CZ" dirty="0"/>
          </a:p>
        </p:txBody>
      </p:sp>
      <p:sp>
        <p:nvSpPr>
          <p:cNvPr id="2" name="Nadpis 1"/>
          <p:cNvSpPr>
            <a:spLocks noGrp="1"/>
          </p:cNvSpPr>
          <p:nvPr>
            <p:ph type="title"/>
          </p:nvPr>
        </p:nvSpPr>
        <p:spPr>
          <a:solidFill>
            <a:srgbClr val="FFC000"/>
          </a:solidFill>
        </p:spPr>
        <p:txBody>
          <a:bodyPr/>
          <a:lstStyle/>
          <a:p>
            <a:pPr algn="ctr"/>
            <a:r>
              <a:rPr lang="cs-CZ" sz="3600" b="1" cap="none" dirty="0">
                <a:solidFill>
                  <a:srgbClr val="C00000"/>
                </a:solidFill>
                <a:latin typeface="Arial" panose="020B0604020202020204" pitchFamily="34" charset="0"/>
              </a:rPr>
              <a:t>Regionální spolupráce v rámci kohezní politiky EU</a:t>
            </a:r>
          </a:p>
        </p:txBody>
      </p:sp>
    </p:spTree>
    <p:extLst>
      <p:ext uri="{BB962C8B-B14F-4D97-AF65-F5344CB8AC3E}">
        <p14:creationId xmlns:p14="http://schemas.microsoft.com/office/powerpoint/2010/main" val="1183959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78606" y="1916832"/>
            <a:ext cx="8381260" cy="4536504"/>
          </a:xfrm>
          <a:solidFill>
            <a:srgbClr val="FFFF00"/>
          </a:solidFill>
        </p:spPr>
        <p:txBody>
          <a:bodyPr>
            <a:normAutofit fontScale="70000" lnSpcReduction="20000"/>
          </a:bodyPr>
          <a:lstStyle/>
          <a:p>
            <a:pPr marL="36000" indent="0" algn="just">
              <a:spcBef>
                <a:spcPts val="1200"/>
              </a:spcBef>
              <a:spcAft>
                <a:spcPts val="600"/>
              </a:spcAft>
              <a:buNone/>
            </a:pPr>
            <a:endParaRPr lang="cs-CZ" sz="1600" dirty="0">
              <a:solidFill>
                <a:srgbClr val="00B050"/>
              </a:solidFill>
              <a:latin typeface="Arial" panose="020B0604020202020204" pitchFamily="34" charset="0"/>
              <a:cs typeface="Arial" panose="020B0604020202020204" pitchFamily="34" charset="0"/>
            </a:endParaRPr>
          </a:p>
          <a:p>
            <a:pPr marL="0" indent="0" algn="just">
              <a:spcBef>
                <a:spcPts val="0"/>
              </a:spcBef>
              <a:spcAft>
                <a:spcPts val="600"/>
              </a:spcAft>
              <a:buNone/>
            </a:pPr>
            <a:r>
              <a:rPr lang="cs-CZ" sz="2300" dirty="0">
                <a:solidFill>
                  <a:srgbClr val="00B050"/>
                </a:solidFill>
                <a:latin typeface="Arial" panose="020B0604020202020204" pitchFamily="34" charset="0"/>
                <a:cs typeface="Arial" panose="020B0604020202020204" pitchFamily="34" charset="0"/>
              </a:rPr>
              <a:t>Program meziregionální spolupráce INTERREG EUROPE je určen k podpoře vzájemného učení mezi veřejnými orgány s cílem zlepšit fungování politik a programů regionálního rozvoje. Umožňuje veřejným orgánům napříč Evropou výměnu praxí a nápadů týkajících se způsobu fungování veřejných politik a takto najít řešení pro zlepšení jejich rozvojových strategií. Zaměřuje se na tyto priority: </a:t>
            </a:r>
          </a:p>
          <a:p>
            <a:pPr marL="45720" indent="0">
              <a:spcBef>
                <a:spcPts val="600"/>
              </a:spcBef>
              <a:buNone/>
            </a:pPr>
            <a:r>
              <a:rPr lang="cs-CZ" sz="2300" dirty="0">
                <a:solidFill>
                  <a:srgbClr val="00B050"/>
                </a:solidFill>
                <a:latin typeface="Arial" panose="020B0604020202020204" pitchFamily="34" charset="0"/>
                <a:cs typeface="Arial" panose="020B0604020202020204" pitchFamily="34" charset="0"/>
              </a:rPr>
              <a:t>Výzkum, technologický rozvoj a inovace</a:t>
            </a:r>
          </a:p>
          <a:p>
            <a:pPr>
              <a:buFont typeface="Wingdings" panose="05000000000000000000" pitchFamily="2" charset="2"/>
              <a:buChar char="§"/>
            </a:pPr>
            <a:r>
              <a:rPr lang="cs-CZ" sz="2300" dirty="0">
                <a:solidFill>
                  <a:srgbClr val="00B050"/>
                </a:solidFill>
                <a:latin typeface="Arial" panose="020B0604020202020204" pitchFamily="34" charset="0"/>
                <a:cs typeface="Arial" panose="020B0604020202020204" pitchFamily="34" charset="0"/>
              </a:rPr>
              <a:t>1.1. Posílení výzkumné a inovační infrastruktury a kapacity</a:t>
            </a:r>
          </a:p>
          <a:p>
            <a:pPr>
              <a:buFont typeface="Wingdings" panose="05000000000000000000" pitchFamily="2" charset="2"/>
              <a:buChar char="§"/>
            </a:pPr>
            <a:r>
              <a:rPr lang="cs-CZ" sz="2300" dirty="0">
                <a:solidFill>
                  <a:srgbClr val="00B050"/>
                </a:solidFill>
                <a:latin typeface="Arial" panose="020B0604020202020204" pitchFamily="34" charset="0"/>
                <a:cs typeface="Arial" panose="020B0604020202020204" pitchFamily="34" charset="0"/>
              </a:rPr>
              <a:t>1.2. Podpora inovativních řetězců „inteligentní specializace“ a inovačních příležitostí.</a:t>
            </a:r>
          </a:p>
          <a:p>
            <a:pPr marL="45720" indent="0">
              <a:spcBef>
                <a:spcPts val="600"/>
              </a:spcBef>
              <a:buNone/>
            </a:pPr>
            <a:r>
              <a:rPr lang="cs-CZ" sz="2300" dirty="0">
                <a:solidFill>
                  <a:srgbClr val="00B050"/>
                </a:solidFill>
                <a:latin typeface="Arial" panose="020B0604020202020204" pitchFamily="34" charset="0"/>
                <a:cs typeface="Arial" panose="020B0604020202020204" pitchFamily="34" charset="0"/>
              </a:rPr>
              <a:t>Konkurenceschopnost malých a středních podniků</a:t>
            </a:r>
          </a:p>
          <a:p>
            <a:pPr>
              <a:buFont typeface="Wingdings" panose="05000000000000000000" pitchFamily="2" charset="2"/>
              <a:buChar char="§"/>
            </a:pPr>
            <a:r>
              <a:rPr lang="cs-CZ" sz="2300" dirty="0">
                <a:solidFill>
                  <a:srgbClr val="00B050"/>
                </a:solidFill>
                <a:latin typeface="Arial" panose="020B0604020202020204" pitchFamily="34" charset="0"/>
                <a:cs typeface="Arial" panose="020B0604020202020204" pitchFamily="34" charset="0"/>
              </a:rPr>
              <a:t>2.1. Podpora MSP v růstu, rozvoji a aktivitě na poli inovací.</a:t>
            </a:r>
          </a:p>
          <a:p>
            <a:pPr marL="45720" indent="0">
              <a:spcBef>
                <a:spcPts val="600"/>
              </a:spcBef>
              <a:buNone/>
            </a:pPr>
            <a:r>
              <a:rPr lang="cs-CZ" sz="2300" dirty="0">
                <a:solidFill>
                  <a:srgbClr val="00B050"/>
                </a:solidFill>
                <a:latin typeface="Arial" panose="020B0604020202020204" pitchFamily="34" charset="0"/>
                <a:cs typeface="Arial" panose="020B0604020202020204" pitchFamily="34" charset="0"/>
              </a:rPr>
              <a:t>Nízkouhlíkové hospodářství</a:t>
            </a:r>
          </a:p>
          <a:p>
            <a:pPr>
              <a:buFont typeface="Wingdings" panose="05000000000000000000" pitchFamily="2" charset="2"/>
              <a:buChar char="§"/>
            </a:pPr>
            <a:r>
              <a:rPr lang="cs-CZ" sz="2300" dirty="0">
                <a:solidFill>
                  <a:srgbClr val="00B050"/>
                </a:solidFill>
                <a:latin typeface="Arial" panose="020B0604020202020204" pitchFamily="34" charset="0"/>
                <a:cs typeface="Arial" panose="020B0604020202020204" pitchFamily="34" charset="0"/>
              </a:rPr>
              <a:t>3.1. Posun k nízkouhlíkovému hospodářství</a:t>
            </a:r>
          </a:p>
          <a:p>
            <a:pPr marL="45720" indent="0">
              <a:spcBef>
                <a:spcPts val="600"/>
              </a:spcBef>
              <a:buNone/>
            </a:pPr>
            <a:r>
              <a:rPr lang="cs-CZ" sz="2300" dirty="0">
                <a:solidFill>
                  <a:srgbClr val="00B050"/>
                </a:solidFill>
                <a:latin typeface="Arial" panose="020B0604020202020204" pitchFamily="34" charset="0"/>
                <a:cs typeface="Arial" panose="020B0604020202020204" pitchFamily="34" charset="0"/>
              </a:rPr>
              <a:t>Životní prostředí a účinné nakládání se zdroji</a:t>
            </a:r>
          </a:p>
          <a:p>
            <a:r>
              <a:rPr lang="cs-CZ" sz="2300" dirty="0">
                <a:solidFill>
                  <a:srgbClr val="00B050"/>
                </a:solidFill>
                <a:latin typeface="Arial" panose="020B0604020202020204" pitchFamily="34" charset="0"/>
                <a:cs typeface="Arial" panose="020B0604020202020204" pitchFamily="34" charset="0"/>
              </a:rPr>
              <a:t>4.1. Zachování, ochrana a rozvoj přírodního a kulturního dědictví</a:t>
            </a:r>
          </a:p>
          <a:p>
            <a:r>
              <a:rPr lang="cs-CZ" sz="2300" dirty="0">
                <a:solidFill>
                  <a:srgbClr val="00B050"/>
                </a:solidFill>
                <a:latin typeface="Arial" panose="020B0604020202020204" pitchFamily="34" charset="0"/>
                <a:cs typeface="Arial" panose="020B0604020202020204" pitchFamily="34" charset="0"/>
              </a:rPr>
              <a:t>4.2. Efektivní využívání zdrojů, ekologický růst a inovace, řízení dopadů na životní prostředí.</a:t>
            </a:r>
          </a:p>
        </p:txBody>
      </p:sp>
      <p:sp>
        <p:nvSpPr>
          <p:cNvPr id="3" name="Nadpis 2"/>
          <p:cNvSpPr>
            <a:spLocks noGrp="1"/>
          </p:cNvSpPr>
          <p:nvPr>
            <p:ph type="title"/>
          </p:nvPr>
        </p:nvSpPr>
        <p:spPr>
          <a:xfrm>
            <a:off x="378605" y="332656"/>
            <a:ext cx="8381260" cy="1054394"/>
          </a:xfrm>
          <a:solidFill>
            <a:srgbClr val="FFC000"/>
          </a:solidFill>
        </p:spPr>
        <p:txBody>
          <a:bodyPr/>
          <a:lstStyle/>
          <a:p>
            <a:r>
              <a:rPr lang="cs-CZ" sz="2400" b="1" cap="none" dirty="0">
                <a:solidFill>
                  <a:srgbClr val="C00000"/>
                </a:solidFill>
                <a:latin typeface="Arial" panose="020B0604020202020204" pitchFamily="34" charset="0"/>
                <a:cs typeface="Arial" panose="020B0604020202020204" pitchFamily="34" charset="0"/>
              </a:rPr>
              <a:t>Programy </a:t>
            </a:r>
            <a:r>
              <a:rPr lang="cs-CZ" sz="2400" b="1" dirty="0">
                <a:solidFill>
                  <a:srgbClr val="C00000"/>
                </a:solidFill>
                <a:latin typeface="Arial" panose="020B0604020202020204" pitchFamily="34" charset="0"/>
                <a:cs typeface="Arial" panose="020B0604020202020204" pitchFamily="34" charset="0"/>
              </a:rPr>
              <a:t>INTERREG EUROPE </a:t>
            </a:r>
            <a:endParaRPr lang="cs-CZ" sz="2400" b="1" cap="none"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0469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29701" y="1844824"/>
            <a:ext cx="8390914" cy="4608512"/>
          </a:xfrm>
          <a:solidFill>
            <a:srgbClr val="FFFF00"/>
          </a:solidFill>
        </p:spPr>
        <p:txBody>
          <a:bodyPr>
            <a:noAutofit/>
          </a:bodyPr>
          <a:lstStyle/>
          <a:p>
            <a:endParaRPr lang="cs-CZ" sz="1600" dirty="0">
              <a:solidFill>
                <a:srgbClr val="00B050"/>
              </a:solidFill>
              <a:latin typeface="Arial" panose="020B0604020202020204" pitchFamily="34" charset="0"/>
              <a:cs typeface="Arial" panose="020B0604020202020204" pitchFamily="34" charset="0"/>
            </a:endParaRPr>
          </a:p>
          <a:p>
            <a:pPr marL="45720" indent="0" algn="just">
              <a:lnSpc>
                <a:spcPct val="110000"/>
              </a:lnSpc>
              <a:spcBef>
                <a:spcPts val="0"/>
              </a:spcBef>
              <a:spcAft>
                <a:spcPts val="600"/>
              </a:spcAft>
              <a:buNone/>
            </a:pPr>
            <a:r>
              <a:rPr lang="cs-CZ" sz="1600" dirty="0">
                <a:solidFill>
                  <a:srgbClr val="00B050"/>
                </a:solidFill>
                <a:latin typeface="Arial" panose="020B0604020202020204" pitchFamily="34" charset="0"/>
                <a:cs typeface="Arial" panose="020B0604020202020204" pitchFamily="34" charset="0"/>
              </a:rPr>
              <a:t>Operační program ESPON 2020 (European Spatial Observation Network) je výzkumným programem meziregionální spolupráce, který podporuje plánování a regionální rozvoj. Jeho cílem je poskytnout informace, analýzy, scénáře, mapy, databáze, indikátory aj., které přispívají k vyváženému rozvoji regionů či větších územních celků.</a:t>
            </a:r>
          </a:p>
          <a:p>
            <a:pPr algn="just">
              <a:lnSpc>
                <a:spcPct val="110000"/>
              </a:lnSpc>
            </a:pPr>
            <a:r>
              <a:rPr lang="cs-CZ" sz="1600" dirty="0">
                <a:solidFill>
                  <a:srgbClr val="00B050"/>
                </a:solidFill>
                <a:latin typeface="Arial" panose="020B0604020202020204" pitchFamily="34" charset="0"/>
                <a:cs typeface="Arial" panose="020B0604020202020204" pitchFamily="34" charset="0"/>
              </a:rPr>
              <a:t>Program je zaměřen na jednu prioritní osu „ Aplikovaný výzkum, využití, monitorování a akce“, která je členěna do čtyř oblastí: </a:t>
            </a:r>
          </a:p>
          <a:p>
            <a:pPr marL="252000" indent="0" algn="just">
              <a:lnSpc>
                <a:spcPct val="110000"/>
              </a:lnSpc>
              <a:spcBef>
                <a:spcPts val="600"/>
              </a:spcBef>
              <a:buNone/>
            </a:pPr>
            <a:r>
              <a:rPr lang="cs-CZ" sz="1600" dirty="0">
                <a:solidFill>
                  <a:srgbClr val="00B050"/>
                </a:solidFill>
                <a:latin typeface="Arial" panose="020B0604020202020204" pitchFamily="34" charset="0"/>
                <a:cs typeface="Arial" panose="020B0604020202020204" pitchFamily="34" charset="0"/>
              </a:rPr>
              <a:t>oblast podpory 1: navazující analytický územní výzkum a získávání poznatků,</a:t>
            </a:r>
          </a:p>
          <a:p>
            <a:pPr marL="252000" indent="0" algn="just">
              <a:lnSpc>
                <a:spcPct val="110000"/>
              </a:lnSpc>
              <a:spcBef>
                <a:spcPts val="600"/>
              </a:spcBef>
              <a:buNone/>
            </a:pPr>
            <a:r>
              <a:rPr lang="cs-CZ" sz="1600" dirty="0">
                <a:solidFill>
                  <a:srgbClr val="00B050"/>
                </a:solidFill>
                <a:latin typeface="Arial" panose="020B0604020202020204" pitchFamily="34" charset="0"/>
                <a:cs typeface="Arial" panose="020B0604020202020204" pitchFamily="34" charset="0"/>
              </a:rPr>
              <a:t>oblast podpory 2: aktivity zaměřené na využívání vědeckých poznatků v politické praxi pro konkrétní uživatele,</a:t>
            </a:r>
          </a:p>
          <a:p>
            <a:pPr marL="252000" indent="0" algn="just">
              <a:lnSpc>
                <a:spcPct val="110000"/>
              </a:lnSpc>
              <a:spcBef>
                <a:spcPts val="600"/>
              </a:spcBef>
              <a:buNone/>
            </a:pPr>
            <a:r>
              <a:rPr lang="cs-CZ" sz="1600" dirty="0">
                <a:solidFill>
                  <a:srgbClr val="00B050"/>
                </a:solidFill>
                <a:latin typeface="Arial" panose="020B0604020202020204" pitchFamily="34" charset="0"/>
                <a:cs typeface="Arial" panose="020B0604020202020204" pitchFamily="34" charset="0"/>
              </a:rPr>
              <a:t>oblast podpory 3: monitorování a nástroje pro územní analýzy,</a:t>
            </a:r>
          </a:p>
          <a:p>
            <a:pPr marL="252000" indent="0" algn="just">
              <a:lnSpc>
                <a:spcPct val="110000"/>
              </a:lnSpc>
              <a:spcBef>
                <a:spcPts val="600"/>
              </a:spcBef>
              <a:buNone/>
            </a:pPr>
            <a:r>
              <a:rPr lang="cs-CZ" sz="1600" dirty="0">
                <a:solidFill>
                  <a:srgbClr val="00B050"/>
                </a:solidFill>
                <a:latin typeface="Arial" panose="020B0604020202020204" pitchFamily="34" charset="0"/>
                <a:cs typeface="Arial" panose="020B0604020202020204" pitchFamily="34" charset="0"/>
              </a:rPr>
              <a:t>oblast podpory 4: šíření povědomí o programu a aplikace územních přístupů v praxi</a:t>
            </a:r>
            <a:r>
              <a:rPr lang="cs-CZ" sz="1600" dirty="0">
                <a:latin typeface="Arial" panose="020B0604020202020204" pitchFamily="34" charset="0"/>
                <a:cs typeface="Arial" panose="020B0604020202020204" pitchFamily="34" charset="0"/>
              </a:rPr>
              <a:t>.</a:t>
            </a:r>
          </a:p>
          <a:p>
            <a:pPr marL="45720" indent="0">
              <a:buNone/>
            </a:pPr>
            <a:r>
              <a:rPr lang="cs-CZ" sz="1600" dirty="0"/>
              <a:t> </a:t>
            </a:r>
          </a:p>
        </p:txBody>
      </p:sp>
      <p:sp>
        <p:nvSpPr>
          <p:cNvPr id="3" name="Nadpis 2"/>
          <p:cNvSpPr>
            <a:spLocks noGrp="1"/>
          </p:cNvSpPr>
          <p:nvPr>
            <p:ph type="title"/>
          </p:nvPr>
        </p:nvSpPr>
        <p:spPr>
          <a:xfrm>
            <a:off x="339355" y="260648"/>
            <a:ext cx="8381260" cy="1054394"/>
          </a:xfrm>
          <a:solidFill>
            <a:srgbClr val="FFC000"/>
          </a:solidFill>
        </p:spPr>
        <p:txBody>
          <a:bodyPr/>
          <a:lstStyle/>
          <a:p>
            <a:r>
              <a:rPr lang="cs-CZ" sz="2400" b="1" cap="none" dirty="0">
                <a:solidFill>
                  <a:srgbClr val="C00000"/>
                </a:solidFill>
                <a:latin typeface="Arial" panose="020B0604020202020204" pitchFamily="34" charset="0"/>
                <a:cs typeface="Arial" panose="020B0604020202020204" pitchFamily="34" charset="0"/>
              </a:rPr>
              <a:t>Program</a:t>
            </a:r>
            <a:r>
              <a:rPr lang="cs-CZ" sz="2400" b="1" dirty="0">
                <a:solidFill>
                  <a:srgbClr val="C00000"/>
                </a:solidFill>
                <a:latin typeface="Arial" panose="020B0604020202020204" pitchFamily="34" charset="0"/>
                <a:cs typeface="Arial" panose="020B0604020202020204" pitchFamily="34" charset="0"/>
              </a:rPr>
              <a:t> ESPON 2020</a:t>
            </a:r>
            <a:endParaRPr lang="cs-CZ" sz="2400" b="1" cap="none"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440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65288" y="2348880"/>
            <a:ext cx="8394577" cy="3024336"/>
          </a:xfrm>
          <a:solidFill>
            <a:srgbClr val="FFFF00"/>
          </a:solidFill>
        </p:spPr>
        <p:txBody>
          <a:bodyPr>
            <a:normAutofit fontScale="92500"/>
          </a:bodyPr>
          <a:lstStyle/>
          <a:p>
            <a:endParaRPr lang="cs-CZ" sz="1200" dirty="0">
              <a:solidFill>
                <a:srgbClr val="00B050"/>
              </a:solidFill>
              <a:latin typeface="Arial" panose="020B0604020202020204" pitchFamily="34" charset="0"/>
              <a:cs typeface="Arial" panose="020B0604020202020204" pitchFamily="34" charset="0"/>
            </a:endParaRPr>
          </a:p>
          <a:p>
            <a:pPr marL="0" indent="0">
              <a:spcBef>
                <a:spcPts val="1200"/>
              </a:spcBef>
              <a:spcAft>
                <a:spcPts val="600"/>
              </a:spcAft>
              <a:buClr>
                <a:srgbClr val="00B050"/>
              </a:buClr>
              <a:buNone/>
            </a:pPr>
            <a:r>
              <a:rPr lang="cs-CZ" sz="1700" dirty="0">
                <a:solidFill>
                  <a:srgbClr val="00B050"/>
                </a:solidFill>
                <a:latin typeface="Arial" panose="020B0604020202020204" pitchFamily="34" charset="0"/>
                <a:cs typeface="Arial" panose="020B0604020202020204" pitchFamily="34" charset="0"/>
              </a:rPr>
              <a:t>Program meziregionální spolupráce INTERACT III svým zaměřením sleduje: </a:t>
            </a:r>
          </a:p>
          <a:p>
            <a:pPr>
              <a:buClr>
                <a:srgbClr val="00B050"/>
              </a:buClr>
              <a:buFont typeface="Wingdings" panose="05000000000000000000" pitchFamily="2" charset="2"/>
              <a:buChar char="§"/>
            </a:pPr>
            <a:r>
              <a:rPr lang="cs-CZ" sz="1700" dirty="0">
                <a:solidFill>
                  <a:srgbClr val="00B050"/>
                </a:solidFill>
                <a:latin typeface="Arial" panose="020B0604020202020204" pitchFamily="34" charset="0"/>
                <a:cs typeface="Arial" panose="020B0604020202020204" pitchFamily="34" charset="0"/>
              </a:rPr>
              <a:t>zlepšení efektivnosti územní spolupráce,</a:t>
            </a:r>
          </a:p>
          <a:p>
            <a:pPr>
              <a:buClr>
                <a:srgbClr val="00B050"/>
              </a:buClr>
              <a:buFont typeface="Wingdings" panose="05000000000000000000" pitchFamily="2" charset="2"/>
              <a:buChar char="§"/>
            </a:pPr>
            <a:r>
              <a:rPr lang="cs-CZ" sz="1700" dirty="0">
                <a:solidFill>
                  <a:srgbClr val="00B050"/>
                </a:solidFill>
                <a:latin typeface="Arial" panose="020B0604020202020204" pitchFamily="34" charset="0"/>
                <a:cs typeface="Arial" panose="020B0604020202020204" pitchFamily="34" charset="0"/>
              </a:rPr>
              <a:t>přispění ke kvalitě územní spolupráce a podpora implementace programů přeshraniční, nadnárodní a meziregionální spolupráce,</a:t>
            </a:r>
          </a:p>
          <a:p>
            <a:pPr>
              <a:buClr>
                <a:srgbClr val="00B050"/>
              </a:buClr>
              <a:buFont typeface="Wingdings" panose="05000000000000000000" pitchFamily="2" charset="2"/>
              <a:buChar char="§"/>
            </a:pPr>
            <a:r>
              <a:rPr lang="cs-CZ" sz="1700" dirty="0">
                <a:solidFill>
                  <a:srgbClr val="00B050"/>
                </a:solidFill>
                <a:latin typeface="Arial" panose="020B0604020202020204" pitchFamily="34" charset="0"/>
                <a:cs typeface="Arial" panose="020B0604020202020204" pitchFamily="34" charset="0"/>
              </a:rPr>
              <a:t>vytvoření prostoru k diskuzi o strategiích pro přeshraniční a nadnárodní regionální rozvoj a pro zajištění přenosu inovací.</a:t>
            </a:r>
          </a:p>
          <a:p>
            <a:pPr>
              <a:buClr>
                <a:srgbClr val="00B050"/>
              </a:buClr>
              <a:buFont typeface="Wingdings" panose="05000000000000000000" pitchFamily="2" charset="2"/>
              <a:buChar char="§"/>
            </a:pPr>
            <a:r>
              <a:rPr lang="cs-CZ" sz="1700" dirty="0">
                <a:solidFill>
                  <a:srgbClr val="00B050"/>
                </a:solidFill>
                <a:latin typeface="Arial" panose="020B0604020202020204" pitchFamily="34" charset="0"/>
                <a:cs typeface="Arial" panose="020B0604020202020204" pitchFamily="34" charset="0"/>
              </a:rPr>
              <a:t>program se člení na dvě prioritní osy:</a:t>
            </a:r>
          </a:p>
          <a:p>
            <a:pPr>
              <a:buClr>
                <a:srgbClr val="00B050"/>
              </a:buClr>
              <a:buFont typeface="Wingdings" panose="05000000000000000000" pitchFamily="2" charset="2"/>
              <a:buChar char="§"/>
            </a:pPr>
            <a:r>
              <a:rPr lang="cs-CZ" sz="1700" dirty="0">
                <a:solidFill>
                  <a:srgbClr val="00B050"/>
                </a:solidFill>
                <a:latin typeface="Arial" panose="020B0604020202020204" pitchFamily="34" charset="0"/>
                <a:cs typeface="Arial" panose="020B0604020202020204" pitchFamily="34" charset="0"/>
              </a:rPr>
              <a:t>rozvoj a poskytování služeb,</a:t>
            </a:r>
          </a:p>
          <a:p>
            <a:pPr>
              <a:buClr>
                <a:srgbClr val="00B050"/>
              </a:buClr>
              <a:buFont typeface="Wingdings" panose="05000000000000000000" pitchFamily="2" charset="2"/>
              <a:buChar char="§"/>
            </a:pPr>
            <a:r>
              <a:rPr lang="cs-CZ" sz="1700" dirty="0">
                <a:solidFill>
                  <a:srgbClr val="00B050"/>
                </a:solidFill>
                <a:latin typeface="Arial" panose="020B0604020202020204" pitchFamily="34" charset="0"/>
                <a:cs typeface="Arial" panose="020B0604020202020204" pitchFamily="34" charset="0"/>
              </a:rPr>
              <a:t>technická asistence.</a:t>
            </a:r>
          </a:p>
          <a:p>
            <a:pPr marL="45720" indent="0">
              <a:buNone/>
            </a:pPr>
            <a:endParaRPr lang="cs-CZ" dirty="0"/>
          </a:p>
        </p:txBody>
      </p:sp>
      <p:sp>
        <p:nvSpPr>
          <p:cNvPr id="3" name="Nadpis 2"/>
          <p:cNvSpPr>
            <a:spLocks noGrp="1"/>
          </p:cNvSpPr>
          <p:nvPr>
            <p:ph type="title"/>
          </p:nvPr>
        </p:nvSpPr>
        <p:spPr>
          <a:xfrm>
            <a:off x="378605" y="332656"/>
            <a:ext cx="8381260" cy="1054394"/>
          </a:xfrm>
          <a:solidFill>
            <a:srgbClr val="FFC000"/>
          </a:solidFill>
        </p:spPr>
        <p:txBody>
          <a:bodyPr/>
          <a:lstStyle/>
          <a:p>
            <a:r>
              <a:rPr lang="cs-CZ" sz="2400" b="1" cap="none" dirty="0">
                <a:solidFill>
                  <a:srgbClr val="C00000"/>
                </a:solidFill>
                <a:latin typeface="Arial" panose="020B0604020202020204" pitchFamily="34" charset="0"/>
                <a:cs typeface="Arial" panose="020B0604020202020204" pitchFamily="34" charset="0"/>
              </a:rPr>
              <a:t>Program </a:t>
            </a:r>
            <a:r>
              <a:rPr lang="cs-CZ" sz="2400" b="1" dirty="0">
                <a:solidFill>
                  <a:srgbClr val="C00000"/>
                </a:solidFill>
                <a:latin typeface="Arial" panose="020B0604020202020204" pitchFamily="34" charset="0"/>
                <a:cs typeface="Arial" panose="020B0604020202020204" pitchFamily="34" charset="0"/>
              </a:rPr>
              <a:t>Interact III</a:t>
            </a:r>
          </a:p>
        </p:txBody>
      </p:sp>
    </p:spTree>
    <p:extLst>
      <p:ext uri="{BB962C8B-B14F-4D97-AF65-F5344CB8AC3E}">
        <p14:creationId xmlns:p14="http://schemas.microsoft.com/office/powerpoint/2010/main" val="3757012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54367" y="1916832"/>
            <a:ext cx="8407893" cy="4392488"/>
          </a:xfrm>
          <a:solidFill>
            <a:schemeClr val="accent2">
              <a:lumMod val="75000"/>
            </a:schemeClr>
          </a:solidFill>
        </p:spPr>
        <p:txBody>
          <a:bodyPr>
            <a:normAutofit/>
          </a:bodyPr>
          <a:lstStyle/>
          <a:p>
            <a:pPr marL="252000" indent="-252000">
              <a:spcBef>
                <a:spcPts val="1200"/>
              </a:spcBef>
              <a:spcAft>
                <a:spcPts val="600"/>
              </a:spcAft>
            </a:pPr>
            <a:endParaRPr lang="cs-CZ" sz="1300" dirty="0">
              <a:solidFill>
                <a:srgbClr val="FFFF00"/>
              </a:solidFill>
              <a:latin typeface="Arial" panose="020B0604020202020204" pitchFamily="34" charset="0"/>
              <a:cs typeface="Arial" panose="020B0604020202020204" pitchFamily="34" charset="0"/>
            </a:endParaRPr>
          </a:p>
          <a:p>
            <a:pPr marL="252000" indent="-252000">
              <a:spcBef>
                <a:spcPts val="1200"/>
              </a:spcBef>
              <a:spcAft>
                <a:spcPts val="1200"/>
              </a:spcAft>
            </a:pPr>
            <a:r>
              <a:rPr lang="cs-CZ" sz="1300" dirty="0">
                <a:solidFill>
                  <a:srgbClr val="FFFF00"/>
                </a:solidFill>
                <a:latin typeface="Arial" panose="020B0604020202020204" pitchFamily="34" charset="0"/>
                <a:cs typeface="Arial" panose="020B0604020202020204" pitchFamily="34" charset="0"/>
              </a:rPr>
              <a:t>Program meziregionální spolupráce je zaměřen na posílení kvality strategického řízení měst, podporu výměny zkušeností a uplatnění a šíření znalostí ve všech oblastech spojených s udržitelným rozvojem měst.</a:t>
            </a:r>
          </a:p>
          <a:p>
            <a:pPr marL="252000" indent="-252000">
              <a:spcBef>
                <a:spcPts val="0"/>
              </a:spcBef>
              <a:spcAft>
                <a:spcPts val="1200"/>
              </a:spcAft>
            </a:pPr>
            <a:r>
              <a:rPr lang="cs-CZ" sz="1300" b="1" dirty="0">
                <a:solidFill>
                  <a:srgbClr val="FFFF00"/>
                </a:solidFill>
                <a:latin typeface="Arial" panose="020B0604020202020204" pitchFamily="34" charset="0"/>
                <a:cs typeface="Arial" panose="020B0604020202020204" pitchFamily="34" charset="0"/>
              </a:rPr>
              <a:t>Konkrétní cíle:</a:t>
            </a:r>
          </a:p>
          <a:p>
            <a:pPr marL="360000" indent="-180000" algn="just">
              <a:spcBef>
                <a:spcPts val="600"/>
              </a:spcBef>
              <a:buFont typeface="Arial" panose="020B0604020202020204" pitchFamily="34" charset="0"/>
              <a:buChar char="•"/>
            </a:pPr>
            <a:r>
              <a:rPr lang="cs-CZ" sz="1300" b="1" i="1" dirty="0">
                <a:solidFill>
                  <a:srgbClr val="FFFF00"/>
                </a:solidFill>
                <a:latin typeface="Arial" panose="020B0604020202020204" pitchFamily="34" charset="0"/>
                <a:cs typeface="Arial" panose="020B0604020202020204" pitchFamily="34" charset="0"/>
              </a:rPr>
              <a:t>Tvorba mezinárodních sítí</a:t>
            </a:r>
            <a:r>
              <a:rPr lang="cs-CZ" sz="1300" dirty="0">
                <a:solidFill>
                  <a:srgbClr val="FFFF00"/>
                </a:solidFill>
                <a:latin typeface="Arial" panose="020B0604020202020204" pitchFamily="34" charset="0"/>
                <a:cs typeface="Arial" panose="020B0604020202020204" pitchFamily="34" charset="0"/>
              </a:rPr>
              <a:t> k podpoře měst při vytváření a implementaci integrovaných městských strategií a šíření úspěšných příkladů z praxe. Výstupem spolupráce měst v rámci partnerských sítí měst jsou místní akční plány každého z měst - řešení daného problému na místní úrovni, které jsou tvořeny za podpory místních podpůrných skupin. V tomto programovém období se lze připojit k dvěma novým typům sítí – 1. implementačním a 2. transferovým:</a:t>
            </a:r>
          </a:p>
          <a:p>
            <a:pPr marL="360000" indent="-180000" algn="just">
              <a:spcBef>
                <a:spcPts val="0"/>
              </a:spcBef>
              <a:buFont typeface="Arial" panose="020B0604020202020204" pitchFamily="34" charset="0"/>
              <a:buChar char="•"/>
            </a:pPr>
            <a:r>
              <a:rPr lang="cs-CZ" sz="1300" b="1" i="1" dirty="0">
                <a:solidFill>
                  <a:srgbClr val="FFFF00"/>
                </a:solidFill>
                <a:latin typeface="Arial" panose="020B0604020202020204" pitchFamily="34" charset="0"/>
                <a:cs typeface="Arial" panose="020B0604020202020204" pitchFamily="34" charset="0"/>
              </a:rPr>
              <a:t>1. rozvoj schopností </a:t>
            </a:r>
            <a:r>
              <a:rPr lang="cs-CZ" sz="1300" dirty="0">
                <a:solidFill>
                  <a:srgbClr val="FFFF00"/>
                </a:solidFill>
                <a:latin typeface="Arial" panose="020B0604020202020204" pitchFamily="34" charset="0"/>
                <a:cs typeface="Arial" panose="020B0604020202020204" pitchFamily="34" charset="0"/>
              </a:rPr>
              <a:t>aktérů zapojených do rozvoje měst vytvářet a implementovat takové strategie rozvoje měst, které jsou integrované a zapojují veřejnost.</a:t>
            </a:r>
          </a:p>
          <a:p>
            <a:pPr marL="360000" indent="-180000" algn="just">
              <a:spcBef>
                <a:spcPts val="0"/>
              </a:spcBef>
              <a:buFont typeface="Arial" panose="020B0604020202020204" pitchFamily="34" charset="0"/>
              <a:buChar char="•"/>
            </a:pPr>
            <a:r>
              <a:rPr lang="cs-CZ" sz="1300" b="1" i="1" dirty="0">
                <a:solidFill>
                  <a:srgbClr val="FFFF00"/>
                </a:solidFill>
                <a:latin typeface="Arial" panose="020B0604020202020204" pitchFamily="34" charset="0"/>
                <a:cs typeface="Arial" panose="020B0604020202020204" pitchFamily="34" charset="0"/>
              </a:rPr>
              <a:t>2. uplatnění a šíření znalostí</a:t>
            </a:r>
            <a:r>
              <a:rPr lang="cs-CZ" sz="1300" dirty="0">
                <a:solidFill>
                  <a:srgbClr val="FFFF00"/>
                </a:solidFill>
                <a:latin typeface="Arial" panose="020B0604020202020204" pitchFamily="34" charset="0"/>
                <a:cs typeface="Arial" panose="020B0604020202020204" pitchFamily="34" charset="0"/>
              </a:rPr>
              <a:t> o tvorbě a implementaci strategií udržitelného rozvoje měst na místní, regionální i národní úrovni.</a:t>
            </a:r>
            <a:endParaRPr lang="cs-CZ" sz="1300" dirty="0">
              <a:solidFill>
                <a:srgbClr val="0070C0"/>
              </a:solidFill>
              <a:latin typeface="Arial" panose="020B0604020202020204" pitchFamily="34" charset="0"/>
              <a:cs typeface="Arial" panose="020B0604020202020204" pitchFamily="34" charset="0"/>
            </a:endParaRPr>
          </a:p>
        </p:txBody>
      </p:sp>
      <p:sp>
        <p:nvSpPr>
          <p:cNvPr id="3" name="Nadpis 2"/>
          <p:cNvSpPr>
            <a:spLocks noGrp="1"/>
          </p:cNvSpPr>
          <p:nvPr>
            <p:ph type="title"/>
          </p:nvPr>
        </p:nvSpPr>
        <p:spPr>
          <a:solidFill>
            <a:srgbClr val="FFC000"/>
          </a:solidFill>
        </p:spPr>
        <p:txBody>
          <a:bodyPr/>
          <a:lstStyle/>
          <a:p>
            <a:r>
              <a:rPr lang="cs-CZ" sz="2400" b="1" cap="none" dirty="0">
                <a:solidFill>
                  <a:srgbClr val="C00000"/>
                </a:solidFill>
                <a:latin typeface="Arial" panose="020B0604020202020204" pitchFamily="34" charset="0"/>
                <a:cs typeface="Arial" panose="020B0604020202020204" pitchFamily="34" charset="0"/>
              </a:rPr>
              <a:t>Program URBACT III 2014 – 2020</a:t>
            </a:r>
            <a:endParaRPr lang="cs-CZ" dirty="0">
              <a:solidFill>
                <a:srgbClr val="C00000"/>
              </a:solidFill>
            </a:endParaRPr>
          </a:p>
        </p:txBody>
      </p:sp>
    </p:spTree>
    <p:extLst>
      <p:ext uri="{BB962C8B-B14F-4D97-AF65-F5344CB8AC3E}">
        <p14:creationId xmlns:p14="http://schemas.microsoft.com/office/powerpoint/2010/main" val="1613018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54367" y="1916832"/>
            <a:ext cx="8407893" cy="4248472"/>
          </a:xfrm>
          <a:solidFill>
            <a:schemeClr val="accent2">
              <a:lumMod val="75000"/>
            </a:schemeClr>
          </a:solidFill>
          <a:ln>
            <a:solidFill>
              <a:srgbClr val="FF0000"/>
            </a:solidFill>
          </a:ln>
        </p:spPr>
        <p:txBody>
          <a:bodyPr>
            <a:normAutofit fontScale="25000" lnSpcReduction="20000"/>
          </a:bodyPr>
          <a:lstStyle/>
          <a:p>
            <a:pPr marL="0" indent="0">
              <a:spcBef>
                <a:spcPts val="1200"/>
              </a:spcBef>
              <a:buNone/>
            </a:pPr>
            <a:endParaRPr lang="cs-CZ" sz="4800" b="1" dirty="0">
              <a:solidFill>
                <a:srgbClr val="FFFF00"/>
              </a:solidFill>
              <a:latin typeface="Arial" panose="020B0604020202020204" pitchFamily="34" charset="0"/>
              <a:cs typeface="Arial" panose="020B0604020202020204" pitchFamily="34" charset="0"/>
            </a:endParaRPr>
          </a:p>
          <a:p>
            <a:pPr marL="0" indent="0">
              <a:spcBef>
                <a:spcPts val="1200"/>
              </a:spcBef>
              <a:buNone/>
            </a:pPr>
            <a:r>
              <a:rPr lang="cs-CZ" sz="4800" b="1" dirty="0">
                <a:solidFill>
                  <a:srgbClr val="FFFF00"/>
                </a:solidFill>
                <a:latin typeface="Arial" panose="020B0604020202020204" pitchFamily="34" charset="0"/>
                <a:cs typeface="Arial" panose="020B0604020202020204" pitchFamily="34" charset="0"/>
              </a:rPr>
              <a:t>Nadnárodní a meziregionální spolupráce</a:t>
            </a:r>
          </a:p>
          <a:p>
            <a:pPr marL="0" indent="0" algn="just">
              <a:lnSpc>
                <a:spcPct val="120000"/>
              </a:lnSpc>
              <a:spcBef>
                <a:spcPts val="600"/>
              </a:spcBef>
              <a:buClr>
                <a:srgbClr val="FFFF00"/>
              </a:buClr>
              <a:buFont typeface="Wingdings" panose="05000000000000000000" pitchFamily="2" charset="2"/>
              <a:buChar char="§"/>
            </a:pPr>
            <a:r>
              <a:rPr lang="cs-CZ" sz="4800" dirty="0">
                <a:solidFill>
                  <a:srgbClr val="FFFF00"/>
                </a:solidFill>
                <a:latin typeface="Arial" panose="020B0604020202020204" pitchFamily="34" charset="0"/>
                <a:cs typeface="Arial" panose="020B0604020202020204" pitchFamily="34" charset="0"/>
              </a:rPr>
              <a:t> Operační programy nadnárodní spolupráce se (podobně jako programy meziregionální spolupráce) zaměřují na společné aktivity veřejných orgánů a institucí. Mezi významné cíle patří zejména výměna a přenos zkušeností v oblastech inovací, dopravní dostupnosti, životního prostředí a zvyšování atraktivity měst a regionů. Dlouhodobým smyslem této spolupráce je šíření znalostí a nástrojů pro vytváření partnerství.</a:t>
            </a:r>
          </a:p>
          <a:p>
            <a:pPr marL="0" indent="0" algn="just">
              <a:lnSpc>
                <a:spcPct val="120000"/>
              </a:lnSpc>
              <a:spcBef>
                <a:spcPts val="600"/>
              </a:spcBef>
              <a:buClr>
                <a:srgbClr val="FFFF00"/>
              </a:buClr>
              <a:buNone/>
            </a:pPr>
            <a:r>
              <a:rPr lang="cs-CZ" sz="4800" b="1" dirty="0">
                <a:solidFill>
                  <a:srgbClr val="FFFF00"/>
                </a:solidFill>
                <a:latin typeface="Arial" panose="020B0604020202020204" pitchFamily="34" charset="0"/>
                <a:cs typeface="Arial" panose="020B0604020202020204" pitchFamily="34" charset="0"/>
              </a:rPr>
              <a:t>OP Nadnárodní spolupráce</a:t>
            </a:r>
          </a:p>
          <a:p>
            <a:pPr marL="0" indent="0" algn="just">
              <a:lnSpc>
                <a:spcPct val="120000"/>
              </a:lnSpc>
              <a:spcBef>
                <a:spcPts val="600"/>
              </a:spcBef>
              <a:buClr>
                <a:srgbClr val="FFFF00"/>
              </a:buClr>
              <a:buFont typeface="Wingdings" panose="05000000000000000000" pitchFamily="2" charset="2"/>
              <a:buChar char="§"/>
            </a:pPr>
            <a:r>
              <a:rPr lang="cs-CZ" sz="4800" dirty="0">
                <a:solidFill>
                  <a:srgbClr val="FFFF00"/>
                </a:solidFill>
                <a:latin typeface="Arial" panose="020B0604020202020204" pitchFamily="34" charset="0"/>
                <a:cs typeface="Arial" panose="020B0604020202020204" pitchFamily="34" charset="0"/>
              </a:rPr>
              <a:t> Vybudování centrálního evropského znalostního centra pro klíčové kompetenční oblasti, spolupráci inkubátorů v regionech s upadajícím průmyslem, tvorba studií nákladů a dopadů u vysokorychlostních koridorů ve Střední Evropě a hodnocení systému veřejné dopravy v malých a středně velkých městech.</a:t>
            </a:r>
          </a:p>
          <a:p>
            <a:pPr marL="0" indent="0" algn="just">
              <a:lnSpc>
                <a:spcPct val="120000"/>
              </a:lnSpc>
              <a:spcBef>
                <a:spcPts val="600"/>
              </a:spcBef>
              <a:buClr>
                <a:srgbClr val="FFFF00"/>
              </a:buClr>
              <a:buFont typeface="Wingdings" panose="05000000000000000000" pitchFamily="2" charset="2"/>
              <a:buChar char="§"/>
            </a:pPr>
            <a:r>
              <a:rPr lang="cs-CZ" sz="4800" dirty="0">
                <a:solidFill>
                  <a:srgbClr val="FFFF00"/>
                </a:solidFill>
                <a:latin typeface="Arial" panose="020B0604020202020204" pitchFamily="34" charset="0"/>
                <a:cs typeface="Arial" panose="020B0604020202020204" pitchFamily="34" charset="0"/>
              </a:rPr>
              <a:t> Společná nadnárodní strategie pro odpadové hospodářství, nadnárodní projekty pro integrované řízení rizik souvisejících s povodněmi, příprava investic pro energeticky úsporná opatření na velkých sídlištích, platforma pro spolupráci mezi městy při přípravě investic do strategických kompetenčních oblastí měst (např. biotechnologické klastry, vědecké parky, atd.).</a:t>
            </a:r>
          </a:p>
          <a:p>
            <a:pPr marL="0" indent="0" algn="just">
              <a:lnSpc>
                <a:spcPct val="120000"/>
              </a:lnSpc>
              <a:spcBef>
                <a:spcPts val="600"/>
              </a:spcBef>
              <a:buClr>
                <a:srgbClr val="FFFF00"/>
              </a:buClr>
              <a:buFont typeface="Wingdings" panose="05000000000000000000" pitchFamily="2" charset="2"/>
              <a:buChar char="§"/>
            </a:pPr>
            <a:r>
              <a:rPr lang="cs-CZ" sz="4800" dirty="0">
                <a:solidFill>
                  <a:srgbClr val="FFFF00"/>
                </a:solidFill>
                <a:latin typeface="Arial" panose="020B0604020202020204" pitchFamily="34" charset="0"/>
                <a:cs typeface="Arial" panose="020B0604020202020204" pitchFamily="34" charset="0"/>
              </a:rPr>
              <a:t> Projekty sociálních center na přípravu investic v oblasti mobilních regionálních služeb (zdravotní péče, služby pro starší občany atd.), správa a řízení kulturního dědictví, propagace kulturních hodnot větších oblastí apod.</a:t>
            </a:r>
          </a:p>
          <a:p>
            <a:pPr marL="180000" indent="-180000">
              <a:spcBef>
                <a:spcPts val="1200"/>
              </a:spcBef>
              <a:buFont typeface="Wingdings" panose="05000000000000000000" pitchFamily="2" charset="2"/>
              <a:buChar char="§"/>
            </a:pPr>
            <a:endParaRPr lang="cs-CZ" sz="2000" dirty="0">
              <a:solidFill>
                <a:srgbClr val="00B05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endParaRPr lang="cs-CZ" sz="2000" dirty="0">
              <a:solidFill>
                <a:srgbClr val="00B050"/>
              </a:solidFill>
              <a:latin typeface="Arial" panose="020B0604020202020204" pitchFamily="34" charset="0"/>
              <a:cs typeface="Arial" panose="020B0604020202020204" pitchFamily="34" charset="0"/>
            </a:endParaRPr>
          </a:p>
          <a:p>
            <a:endParaRPr lang="cs-CZ" sz="2000" dirty="0">
              <a:solidFill>
                <a:srgbClr val="FFFF00"/>
              </a:solidFill>
              <a:latin typeface="Arial" panose="020B0604020202020204" pitchFamily="34" charset="0"/>
              <a:cs typeface="Arial" panose="020B0604020202020204" pitchFamily="34" charset="0"/>
            </a:endParaRPr>
          </a:p>
        </p:txBody>
      </p:sp>
      <p:sp>
        <p:nvSpPr>
          <p:cNvPr id="2" name="Nadpis 1"/>
          <p:cNvSpPr>
            <a:spLocks noGrp="1"/>
          </p:cNvSpPr>
          <p:nvPr>
            <p:ph type="title"/>
          </p:nvPr>
        </p:nvSpPr>
        <p:spPr>
          <a:solidFill>
            <a:srgbClr val="FFC000"/>
          </a:solidFill>
        </p:spPr>
        <p:txBody>
          <a:bodyPr/>
          <a:lstStyle/>
          <a:p>
            <a:r>
              <a:rPr lang="cs-CZ" sz="2400" b="1" cap="none" dirty="0">
                <a:solidFill>
                  <a:srgbClr val="C00000"/>
                </a:solidFill>
                <a:latin typeface="Arial" panose="020B0604020202020204" pitchFamily="34" charset="0"/>
                <a:cs typeface="Arial" panose="020B0604020202020204" pitchFamily="34" charset="0"/>
              </a:rPr>
              <a:t>Programy nadnárodní spolupráce</a:t>
            </a:r>
          </a:p>
        </p:txBody>
      </p:sp>
    </p:spTree>
    <p:extLst>
      <p:ext uri="{BB962C8B-B14F-4D97-AF65-F5344CB8AC3E}">
        <p14:creationId xmlns:p14="http://schemas.microsoft.com/office/powerpoint/2010/main" val="2517457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15890" y="1556792"/>
            <a:ext cx="8511480" cy="5112568"/>
          </a:xfrm>
          <a:solidFill>
            <a:schemeClr val="accent2">
              <a:lumMod val="75000"/>
            </a:schemeClr>
          </a:solidFill>
        </p:spPr>
        <p:txBody>
          <a:bodyPr>
            <a:normAutofit fontScale="25000" lnSpcReduction="20000"/>
          </a:bodyPr>
          <a:lstStyle/>
          <a:p>
            <a:pPr marL="0" indent="0">
              <a:buNone/>
            </a:pPr>
            <a:r>
              <a:rPr lang="cs-CZ" sz="4800" b="1" dirty="0">
                <a:solidFill>
                  <a:srgbClr val="FFFF00"/>
                </a:solidFill>
                <a:latin typeface="Arial" panose="020B0604020202020204" pitchFamily="34" charset="0"/>
                <a:cs typeface="Arial" panose="020B0604020202020204" pitchFamily="34" charset="0"/>
              </a:rPr>
              <a:t>Nadnárodní spolupráce Central Europe</a:t>
            </a:r>
          </a:p>
          <a:p>
            <a:pPr marL="0" indent="0" algn="just">
              <a:buNone/>
            </a:pPr>
            <a:r>
              <a:rPr lang="cs-CZ" sz="4800" dirty="0">
                <a:solidFill>
                  <a:srgbClr val="FFFF00"/>
                </a:solidFill>
                <a:latin typeface="Arial" panose="020B0604020202020204" pitchFamily="34" charset="0"/>
                <a:cs typeface="Arial" panose="020B0604020202020204" pitchFamily="34" charset="0"/>
              </a:rPr>
              <a:t>Cílem programu je řešení společných problémů nadnárodního významu a bude realizován na území 9 států: Rakousko, Česká republika, Německo (vybrané spolkové země), Maďarsko, Itálie (vybrané provincie), Polsko, Slovenská republika, Slovinsko a Chorvatsko. Program bude rozdělen do následujících 4 prioritních os:</a:t>
            </a:r>
          </a:p>
          <a:p>
            <a:pPr marL="0" indent="-1440000" algn="just">
              <a:lnSpc>
                <a:spcPct val="120000"/>
              </a:lnSpc>
              <a:spcBef>
                <a:spcPts val="0"/>
              </a:spcBef>
              <a:buNone/>
            </a:pPr>
            <a:r>
              <a:rPr lang="cs-CZ" sz="4800" b="1" dirty="0">
                <a:solidFill>
                  <a:srgbClr val="FFFF00"/>
                </a:solidFill>
                <a:latin typeface="Arial" panose="020B0604020202020204" pitchFamily="34" charset="0"/>
                <a:cs typeface="Arial" panose="020B0604020202020204" pitchFamily="34" charset="0"/>
              </a:rPr>
              <a:t>Prioritní osa 1: Spolupráce v inovacích s cílem zvýšit konkurenceschopnost </a:t>
            </a:r>
          </a:p>
          <a:p>
            <a:pPr marL="0" indent="0" algn="just">
              <a:lnSpc>
                <a:spcPct val="120000"/>
              </a:lnSpc>
              <a:spcBef>
                <a:spcPts val="0"/>
              </a:spcBef>
              <a:buClr>
                <a:srgbClr val="FFFF00"/>
              </a:buClr>
              <a:buFont typeface="Arial" panose="020B0604020202020204" pitchFamily="34" charset="0"/>
              <a:buChar char="•"/>
            </a:pPr>
            <a:r>
              <a:rPr lang="cs-CZ" sz="4800" dirty="0">
                <a:solidFill>
                  <a:srgbClr val="FFFF00"/>
                </a:solidFill>
                <a:latin typeface="Arial" panose="020B0604020202020204" pitchFamily="34" charset="0"/>
                <a:cs typeface="Arial" panose="020B0604020202020204" pitchFamily="34" charset="0"/>
              </a:rPr>
              <a:t> 1.1 zlepšit udržitelné vazby mezi aktéry systémů inovací pro posílení regionální inovační kapacity</a:t>
            </a:r>
          </a:p>
          <a:p>
            <a:pPr marL="0" indent="0" algn="just">
              <a:lnSpc>
                <a:spcPct val="120000"/>
              </a:lnSpc>
              <a:spcBef>
                <a:spcPts val="0"/>
              </a:spcBef>
              <a:buClr>
                <a:srgbClr val="FFFF00"/>
              </a:buClr>
              <a:buFont typeface="Wingdings" panose="05000000000000000000" pitchFamily="2" charset="2"/>
              <a:buChar char="§"/>
            </a:pPr>
            <a:r>
              <a:rPr lang="cs-CZ" sz="4800" dirty="0">
                <a:solidFill>
                  <a:srgbClr val="FFFF00"/>
                </a:solidFill>
                <a:latin typeface="Arial" panose="020B0604020202020204" pitchFamily="34" charset="0"/>
                <a:cs typeface="Arial" panose="020B0604020202020204" pitchFamily="34" charset="0"/>
              </a:rPr>
              <a:t> 1.2 zlepšit znalosti a podnikatelské dovednosti s cílem podpořit hospodářské a sociální inovace.</a:t>
            </a:r>
          </a:p>
          <a:p>
            <a:pPr marL="0" indent="0" algn="just">
              <a:lnSpc>
                <a:spcPct val="120000"/>
              </a:lnSpc>
              <a:spcBef>
                <a:spcPts val="0"/>
              </a:spcBef>
              <a:buClr>
                <a:srgbClr val="FFFF00"/>
              </a:buClr>
              <a:buNone/>
            </a:pPr>
            <a:r>
              <a:rPr lang="cs-CZ" sz="4800" b="1" dirty="0">
                <a:solidFill>
                  <a:srgbClr val="FFFF00"/>
                </a:solidFill>
                <a:latin typeface="Arial" panose="020B0604020202020204" pitchFamily="34" charset="0"/>
                <a:cs typeface="Arial" panose="020B0604020202020204" pitchFamily="34" charset="0"/>
              </a:rPr>
              <a:t>Prioritní osa 2: Spolupráce v oblasti nízkouhlíkových strategií</a:t>
            </a:r>
          </a:p>
          <a:p>
            <a:pPr marL="0" indent="0" algn="just">
              <a:lnSpc>
                <a:spcPct val="120000"/>
              </a:lnSpc>
              <a:spcBef>
                <a:spcPts val="0"/>
              </a:spcBef>
              <a:buClr>
                <a:srgbClr val="FFFF00"/>
              </a:buClr>
              <a:buFont typeface="Wingdings" panose="05000000000000000000" pitchFamily="2" charset="2"/>
              <a:buChar char="§"/>
            </a:pPr>
            <a:r>
              <a:rPr lang="cs-CZ" sz="4800" dirty="0">
                <a:solidFill>
                  <a:srgbClr val="FFFF00"/>
                </a:solidFill>
                <a:latin typeface="Arial" panose="020B0604020202020204" pitchFamily="34" charset="0"/>
                <a:cs typeface="Arial" panose="020B0604020202020204" pitchFamily="34" charset="0"/>
              </a:rPr>
              <a:t> 2.1 vytvářet a realizovat řešení zaměřená na zvýšení energetické účinnosti a využívání energie z obnovitelných zdrojů ve veřejné infrastruktuře</a:t>
            </a:r>
          </a:p>
          <a:p>
            <a:pPr marL="0" indent="0" algn="just">
              <a:lnSpc>
                <a:spcPct val="120000"/>
              </a:lnSpc>
              <a:spcBef>
                <a:spcPts val="0"/>
              </a:spcBef>
              <a:buClr>
                <a:srgbClr val="FFFF00"/>
              </a:buClr>
              <a:buFont typeface="Wingdings" panose="05000000000000000000" pitchFamily="2" charset="2"/>
              <a:buChar char="§"/>
            </a:pPr>
            <a:r>
              <a:rPr lang="cs-CZ" sz="4800" dirty="0">
                <a:solidFill>
                  <a:srgbClr val="FFFF00"/>
                </a:solidFill>
                <a:latin typeface="Arial" panose="020B0604020202020204" pitchFamily="34" charset="0"/>
                <a:cs typeface="Arial" panose="020B0604020202020204" pitchFamily="34" charset="0"/>
              </a:rPr>
              <a:t> 2.2 zlepšit územně založené strategie nízkouhlíkového energetického plánování a politiky přispívající ke zmírňování klimatických změn</a:t>
            </a:r>
          </a:p>
          <a:p>
            <a:pPr marL="0" indent="0" algn="just">
              <a:lnSpc>
                <a:spcPct val="120000"/>
              </a:lnSpc>
              <a:spcBef>
                <a:spcPts val="0"/>
              </a:spcBef>
              <a:buClr>
                <a:srgbClr val="FFFF00"/>
              </a:buClr>
              <a:buFont typeface="Wingdings" panose="05000000000000000000" pitchFamily="2" charset="2"/>
              <a:buChar char="§"/>
            </a:pPr>
            <a:r>
              <a:rPr lang="cs-CZ" sz="4800" dirty="0">
                <a:solidFill>
                  <a:srgbClr val="FFFF00"/>
                </a:solidFill>
                <a:latin typeface="Arial" panose="020B0604020202020204" pitchFamily="34" charset="0"/>
                <a:cs typeface="Arial" panose="020B0604020202020204" pitchFamily="34" charset="0"/>
              </a:rPr>
              <a:t> 2.3 zvýšit kapacity pro plánování mobility ve funkčních městských oblastech s cílem snížit emise CO</a:t>
            </a:r>
            <a:r>
              <a:rPr lang="cs-CZ" sz="4800" baseline="-25000" dirty="0">
                <a:solidFill>
                  <a:srgbClr val="FFFF00"/>
                </a:solidFill>
                <a:latin typeface="Arial" panose="020B0604020202020204" pitchFamily="34" charset="0"/>
                <a:cs typeface="Arial" panose="020B0604020202020204" pitchFamily="34" charset="0"/>
              </a:rPr>
              <a:t>2</a:t>
            </a:r>
            <a:r>
              <a:rPr lang="cs-CZ" sz="4800" dirty="0">
                <a:solidFill>
                  <a:srgbClr val="FFFF00"/>
                </a:solidFill>
                <a:latin typeface="Arial" panose="020B0604020202020204" pitchFamily="34" charset="0"/>
                <a:cs typeface="Arial" panose="020B0604020202020204" pitchFamily="34" charset="0"/>
              </a:rPr>
              <a:t>.</a:t>
            </a:r>
          </a:p>
          <a:p>
            <a:pPr marL="0" indent="0" algn="just">
              <a:lnSpc>
                <a:spcPct val="120000"/>
              </a:lnSpc>
              <a:spcBef>
                <a:spcPts val="0"/>
              </a:spcBef>
              <a:buClr>
                <a:srgbClr val="FFFF00"/>
              </a:buClr>
              <a:buNone/>
            </a:pPr>
            <a:r>
              <a:rPr lang="cs-CZ" sz="4800" b="1" dirty="0">
                <a:solidFill>
                  <a:srgbClr val="FFFF00"/>
                </a:solidFill>
                <a:latin typeface="Arial" panose="020B0604020202020204" pitchFamily="34" charset="0"/>
                <a:cs typeface="Arial" panose="020B0604020202020204" pitchFamily="34" charset="0"/>
              </a:rPr>
              <a:t>Prioritní osa 3: Spolupráce v oblasti přírodních a kulturních zdrojů pro udržitelný růst </a:t>
            </a:r>
          </a:p>
          <a:p>
            <a:pPr marL="0" indent="0" algn="just">
              <a:lnSpc>
                <a:spcPct val="120000"/>
              </a:lnSpc>
              <a:spcBef>
                <a:spcPts val="0"/>
              </a:spcBef>
              <a:buClr>
                <a:srgbClr val="FFFF00"/>
              </a:buClr>
              <a:buFont typeface="Wingdings" panose="05000000000000000000" pitchFamily="2" charset="2"/>
              <a:buChar char="§"/>
            </a:pPr>
            <a:r>
              <a:rPr lang="cs-CZ" sz="4800" dirty="0">
                <a:solidFill>
                  <a:srgbClr val="FFFF00"/>
                </a:solidFill>
                <a:latin typeface="Arial" panose="020B0604020202020204" pitchFamily="34" charset="0"/>
                <a:cs typeface="Arial" panose="020B0604020202020204" pitchFamily="34" charset="0"/>
              </a:rPr>
              <a:t> 3.1 rozvíjet kapacity pro integrované řízení ochrany životního prostředí s cílem zajistit ochranu a udržitelné využívání přírodního dědictví a zdrojů</a:t>
            </a:r>
          </a:p>
          <a:p>
            <a:pPr marL="0" indent="0" algn="just">
              <a:lnSpc>
                <a:spcPct val="120000"/>
              </a:lnSpc>
              <a:spcBef>
                <a:spcPts val="0"/>
              </a:spcBef>
              <a:buClr>
                <a:srgbClr val="FFFF00"/>
              </a:buClr>
              <a:buFont typeface="Wingdings" panose="05000000000000000000" pitchFamily="2" charset="2"/>
              <a:buChar char="§"/>
            </a:pPr>
            <a:r>
              <a:rPr lang="cs-CZ" sz="4800" dirty="0">
                <a:solidFill>
                  <a:srgbClr val="FFFF00"/>
                </a:solidFill>
                <a:latin typeface="Arial" panose="020B0604020202020204" pitchFamily="34" charset="0"/>
                <a:cs typeface="Arial" panose="020B0604020202020204" pitchFamily="34" charset="0"/>
              </a:rPr>
              <a:t> 3.2 rozvíjet kapacity pro udržitelné využívání kulturního dědictví a zdrojů</a:t>
            </a:r>
          </a:p>
          <a:p>
            <a:pPr marL="0" indent="0" algn="just">
              <a:lnSpc>
                <a:spcPct val="120000"/>
              </a:lnSpc>
              <a:spcBef>
                <a:spcPts val="0"/>
              </a:spcBef>
              <a:buClr>
                <a:srgbClr val="FFFF00"/>
              </a:buClr>
              <a:buFont typeface="Wingdings" panose="05000000000000000000" pitchFamily="2" charset="2"/>
              <a:buChar char="§"/>
            </a:pPr>
            <a:r>
              <a:rPr lang="cs-CZ" sz="4800" dirty="0">
                <a:solidFill>
                  <a:srgbClr val="FFFF00"/>
                </a:solidFill>
                <a:latin typeface="Arial" panose="020B0604020202020204" pitchFamily="34" charset="0"/>
                <a:cs typeface="Arial" panose="020B0604020202020204" pitchFamily="34" charset="0"/>
              </a:rPr>
              <a:t> 3.3 zlepšit řízení životního prostředí funkčních městských oblastí s cílem vytvořit z nich místa, kde se bude lépe žít.</a:t>
            </a:r>
          </a:p>
          <a:p>
            <a:pPr marL="0" indent="0" algn="just">
              <a:lnSpc>
                <a:spcPct val="120000"/>
              </a:lnSpc>
              <a:spcBef>
                <a:spcPts val="0"/>
              </a:spcBef>
              <a:buClr>
                <a:srgbClr val="FFFF00"/>
              </a:buClr>
              <a:buNone/>
            </a:pPr>
            <a:r>
              <a:rPr lang="cs-CZ" sz="4800" b="1" dirty="0">
                <a:solidFill>
                  <a:srgbClr val="FFFF00"/>
                </a:solidFill>
                <a:latin typeface="Arial" panose="020B0604020202020204" pitchFamily="34" charset="0"/>
                <a:cs typeface="Arial" panose="020B0604020202020204" pitchFamily="34" charset="0"/>
              </a:rPr>
              <a:t>Prioritní osa 4: Spolupráce v oblasti dopravy s cílem zajistit lepší spojení </a:t>
            </a:r>
          </a:p>
          <a:p>
            <a:pPr marL="0" indent="0" algn="just">
              <a:lnSpc>
                <a:spcPct val="120000"/>
              </a:lnSpc>
              <a:spcBef>
                <a:spcPts val="0"/>
              </a:spcBef>
              <a:buClr>
                <a:srgbClr val="FFFF00"/>
              </a:buClr>
              <a:buFont typeface="Wingdings" panose="05000000000000000000" pitchFamily="2" charset="2"/>
              <a:buChar char="§"/>
            </a:pPr>
            <a:r>
              <a:rPr lang="cs-CZ" sz="4800" dirty="0">
                <a:solidFill>
                  <a:srgbClr val="FFFF00"/>
                </a:solidFill>
                <a:latin typeface="Arial" panose="020B0604020202020204" pitchFamily="34" charset="0"/>
                <a:cs typeface="Arial" panose="020B0604020202020204" pitchFamily="34" charset="0"/>
              </a:rPr>
              <a:t> 4.1 zlepšit plánování a koordinaci systémů regionální osobní dopravy s cílem zajistit lepší napojení na vnitrostátní a evropské dopravní sítě.</a:t>
            </a:r>
          </a:p>
          <a:p>
            <a:pPr marL="0" indent="0" algn="just">
              <a:lnSpc>
                <a:spcPct val="120000"/>
              </a:lnSpc>
              <a:spcBef>
                <a:spcPts val="0"/>
              </a:spcBef>
              <a:buClr>
                <a:srgbClr val="FFFF00"/>
              </a:buClr>
              <a:buFont typeface="Wingdings" panose="05000000000000000000" pitchFamily="2" charset="2"/>
              <a:buChar char="§"/>
            </a:pPr>
            <a:r>
              <a:rPr lang="cs-CZ" sz="4800" dirty="0">
                <a:solidFill>
                  <a:srgbClr val="FFFF00"/>
                </a:solidFill>
                <a:latin typeface="Arial" panose="020B0604020202020204" pitchFamily="34" charset="0"/>
                <a:cs typeface="Arial" panose="020B0604020202020204" pitchFamily="34" charset="0"/>
              </a:rPr>
              <a:t> 4.2 zlepšit koordinaci mezi subjekty působícími v oblasti nákladní dopravy s cílem zvýšit využití ekologických multimodálních dopravních řešení.</a:t>
            </a:r>
          </a:p>
          <a:p>
            <a:pPr marL="0" algn="just">
              <a:lnSpc>
                <a:spcPct val="120000"/>
              </a:lnSpc>
              <a:spcBef>
                <a:spcPts val="0"/>
              </a:spcBef>
            </a:pPr>
            <a:endParaRPr lang="cs-CZ" dirty="0"/>
          </a:p>
        </p:txBody>
      </p:sp>
      <p:sp>
        <p:nvSpPr>
          <p:cNvPr id="3" name="Nadpis 2"/>
          <p:cNvSpPr>
            <a:spLocks noGrp="1"/>
          </p:cNvSpPr>
          <p:nvPr>
            <p:ph type="title"/>
          </p:nvPr>
        </p:nvSpPr>
        <p:spPr>
          <a:solidFill>
            <a:srgbClr val="FFC000"/>
          </a:solidFill>
        </p:spPr>
        <p:txBody>
          <a:bodyPr/>
          <a:lstStyle/>
          <a:p>
            <a:r>
              <a:rPr lang="cs-CZ" sz="2400" b="1" cap="none" dirty="0">
                <a:solidFill>
                  <a:srgbClr val="C00000"/>
                </a:solidFill>
                <a:latin typeface="Arial" panose="020B0604020202020204" pitchFamily="34" charset="0"/>
                <a:cs typeface="Arial" panose="020B0604020202020204" pitchFamily="34" charset="0"/>
              </a:rPr>
              <a:t>Program Interreg </a:t>
            </a:r>
            <a:r>
              <a:rPr lang="cs-CZ" sz="2400" b="1" dirty="0">
                <a:solidFill>
                  <a:srgbClr val="C00000"/>
                </a:solidFill>
                <a:latin typeface="Arial" panose="020B0604020202020204" pitchFamily="34" charset="0"/>
                <a:cs typeface="Arial" panose="020B0604020202020204" pitchFamily="34" charset="0"/>
              </a:rPr>
              <a:t>Central Europe</a:t>
            </a:r>
            <a:endParaRPr lang="cs-CZ" dirty="0">
              <a:solidFill>
                <a:srgbClr val="C00000"/>
              </a:solidFill>
            </a:endParaRPr>
          </a:p>
        </p:txBody>
      </p:sp>
    </p:spTree>
    <p:extLst>
      <p:ext uri="{BB962C8B-B14F-4D97-AF65-F5344CB8AC3E}">
        <p14:creationId xmlns:p14="http://schemas.microsoft.com/office/powerpoint/2010/main" val="33519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15890" y="1916832"/>
            <a:ext cx="8446370" cy="4608512"/>
          </a:xfrm>
          <a:solidFill>
            <a:schemeClr val="accent2">
              <a:lumMod val="75000"/>
            </a:schemeClr>
          </a:solidFill>
        </p:spPr>
        <p:txBody>
          <a:bodyPr>
            <a:normAutofit fontScale="25000" lnSpcReduction="20000"/>
          </a:bodyPr>
          <a:lstStyle/>
          <a:p>
            <a:pPr marL="0" indent="0" algn="just">
              <a:lnSpc>
                <a:spcPct val="120000"/>
              </a:lnSpc>
              <a:spcBef>
                <a:spcPts val="0"/>
              </a:spcBef>
              <a:buNone/>
            </a:pPr>
            <a:endParaRPr lang="cs-CZ" sz="4800" b="1" dirty="0">
              <a:solidFill>
                <a:srgbClr val="FFFF00"/>
              </a:solidFill>
              <a:latin typeface="Arial" panose="020B0604020202020204" pitchFamily="34" charset="0"/>
              <a:cs typeface="Arial" panose="020B0604020202020204" pitchFamily="34" charset="0"/>
            </a:endParaRPr>
          </a:p>
          <a:p>
            <a:pPr marL="0" indent="0" algn="just">
              <a:lnSpc>
                <a:spcPct val="120000"/>
              </a:lnSpc>
              <a:spcBef>
                <a:spcPts val="0"/>
              </a:spcBef>
              <a:buNone/>
            </a:pPr>
            <a:r>
              <a:rPr lang="cs-CZ" sz="4800" b="1" dirty="0">
                <a:solidFill>
                  <a:srgbClr val="FFFF00"/>
                </a:solidFill>
                <a:latin typeface="Arial" panose="020B0604020202020204" pitchFamily="34" charset="0"/>
                <a:cs typeface="Arial" panose="020B0604020202020204" pitchFamily="34" charset="0"/>
              </a:rPr>
              <a:t>Nadnárodní spolupráce Danube</a:t>
            </a:r>
          </a:p>
          <a:p>
            <a:pPr marL="0" indent="0" algn="just">
              <a:lnSpc>
                <a:spcPct val="120000"/>
              </a:lnSpc>
              <a:spcBef>
                <a:spcPts val="0"/>
              </a:spcBef>
              <a:buNone/>
            </a:pPr>
            <a:r>
              <a:rPr lang="cs-CZ" sz="4800" dirty="0">
                <a:solidFill>
                  <a:srgbClr val="FFFF00"/>
                </a:solidFill>
                <a:latin typeface="Arial" panose="020B0604020202020204" pitchFamily="34" charset="0"/>
                <a:cs typeface="Arial" panose="020B0604020202020204" pitchFamily="34" charset="0"/>
              </a:rPr>
              <a:t>Geografické vymezení koresponduje s vymezením Strategie EU pro Podunají (EUSDR) přijaté v roce 2011. Kromě přispívání k tematickým cílům strategie prostřednictvím realizací příslušných projektů, může program také podpořit institucionální spolupráci zúčastněných subjektů a institucí v rámci Strategie EU pro Podunají.</a:t>
            </a:r>
          </a:p>
          <a:p>
            <a:pPr marL="45720" indent="0" algn="just">
              <a:lnSpc>
                <a:spcPct val="120000"/>
              </a:lnSpc>
              <a:spcBef>
                <a:spcPts val="0"/>
              </a:spcBef>
              <a:spcAft>
                <a:spcPts val="600"/>
              </a:spcAft>
              <a:buNone/>
            </a:pPr>
            <a:r>
              <a:rPr lang="cs-CZ" sz="4800" dirty="0">
                <a:solidFill>
                  <a:srgbClr val="FFFF00"/>
                </a:solidFill>
                <a:latin typeface="Arial" panose="020B0604020202020204" pitchFamily="34" charset="0"/>
                <a:cs typeface="Arial" panose="020B0604020202020204" pitchFamily="34" charset="0"/>
              </a:rPr>
              <a:t>Z obsahovému zaměření programu vyplynula následující témata:</a:t>
            </a:r>
          </a:p>
          <a:p>
            <a:pPr marL="0" indent="0" algn="just">
              <a:lnSpc>
                <a:spcPct val="120000"/>
              </a:lnSpc>
              <a:spcBef>
                <a:spcPts val="0"/>
              </a:spcBef>
              <a:buNone/>
            </a:pPr>
            <a:r>
              <a:rPr lang="cs-CZ" sz="4800" dirty="0">
                <a:solidFill>
                  <a:srgbClr val="FFFF00"/>
                </a:solidFill>
                <a:latin typeface="Arial" panose="020B0604020202020204" pitchFamily="34" charset="0"/>
                <a:cs typeface="Arial" panose="020B0604020202020204" pitchFamily="34" charset="0"/>
              </a:rPr>
              <a:t>P</a:t>
            </a:r>
            <a:r>
              <a:rPr lang="cs-CZ" sz="4800" b="1" dirty="0">
                <a:solidFill>
                  <a:srgbClr val="FFFF00"/>
                </a:solidFill>
                <a:latin typeface="Arial" panose="020B0604020202020204" pitchFamily="34" charset="0"/>
                <a:cs typeface="Arial" panose="020B0604020202020204" pitchFamily="34" charset="0"/>
              </a:rPr>
              <a:t>rioritní osa 1 - Inovativně a sociálně zodpovědný Dunajský region</a:t>
            </a:r>
          </a:p>
          <a:p>
            <a:pPr marL="0" indent="0" algn="just">
              <a:lnSpc>
                <a:spcPct val="120000"/>
              </a:lnSpc>
              <a:spcBef>
                <a:spcPts val="0"/>
              </a:spcBef>
              <a:buNone/>
            </a:pPr>
            <a:r>
              <a:rPr lang="cs-CZ" sz="4800" dirty="0">
                <a:solidFill>
                  <a:srgbClr val="FFFF00"/>
                </a:solidFill>
                <a:latin typeface="Arial" panose="020B0604020202020204" pitchFamily="34" charset="0"/>
                <a:cs typeface="Arial" panose="020B0604020202020204" pitchFamily="34" charset="0"/>
              </a:rPr>
              <a:t>1.1. zlepšování rámcových podmínek a vyvážený přístup ke znalostem</a:t>
            </a:r>
          </a:p>
          <a:p>
            <a:pPr marL="0" indent="0" algn="just">
              <a:lnSpc>
                <a:spcPct val="120000"/>
              </a:lnSpc>
              <a:spcBef>
                <a:spcPts val="0"/>
              </a:spcBef>
              <a:buNone/>
            </a:pPr>
            <a:r>
              <a:rPr lang="cs-CZ" sz="4800" dirty="0">
                <a:solidFill>
                  <a:srgbClr val="FFFF00"/>
                </a:solidFill>
                <a:latin typeface="Arial" panose="020B0604020202020204" pitchFamily="34" charset="0"/>
                <a:cs typeface="Arial" panose="020B0604020202020204" pitchFamily="34" charset="0"/>
              </a:rPr>
              <a:t>1.2. zvyšování kvalifikace pro podnikání a sociální inovace.</a:t>
            </a:r>
          </a:p>
          <a:p>
            <a:pPr marL="0" indent="0" algn="just">
              <a:lnSpc>
                <a:spcPct val="120000"/>
              </a:lnSpc>
              <a:spcBef>
                <a:spcPts val="300"/>
              </a:spcBef>
              <a:buNone/>
            </a:pPr>
            <a:r>
              <a:rPr lang="cs-CZ" sz="4800" b="1" dirty="0">
                <a:solidFill>
                  <a:srgbClr val="FFFF00"/>
                </a:solidFill>
                <a:latin typeface="Arial" panose="020B0604020202020204" pitchFamily="34" charset="0"/>
                <a:cs typeface="Arial" panose="020B0604020202020204" pitchFamily="34" charset="0"/>
              </a:rPr>
              <a:t>Prioritní osa 2 - Environmentálně a kulturně zodpovědný Dunajský region</a:t>
            </a:r>
          </a:p>
          <a:p>
            <a:pPr marL="0" indent="0" algn="just">
              <a:lnSpc>
                <a:spcPct val="120000"/>
              </a:lnSpc>
              <a:spcBef>
                <a:spcPts val="0"/>
              </a:spcBef>
              <a:buNone/>
            </a:pPr>
            <a:r>
              <a:rPr lang="cs-CZ" sz="4800" dirty="0">
                <a:solidFill>
                  <a:srgbClr val="FFFF00"/>
                </a:solidFill>
                <a:latin typeface="Arial" panose="020B0604020202020204" pitchFamily="34" charset="0"/>
                <a:cs typeface="Arial" panose="020B0604020202020204" pitchFamily="34" charset="0"/>
              </a:rPr>
              <a:t>2.1. posílení nadnárodního vodního managementu a prevence povodňových rizik</a:t>
            </a:r>
          </a:p>
          <a:p>
            <a:pPr marL="0" indent="0" algn="just">
              <a:lnSpc>
                <a:spcPct val="120000"/>
              </a:lnSpc>
              <a:spcBef>
                <a:spcPts val="0"/>
              </a:spcBef>
              <a:buNone/>
            </a:pPr>
            <a:r>
              <a:rPr lang="cs-CZ" sz="4800" dirty="0">
                <a:solidFill>
                  <a:srgbClr val="FFFF00"/>
                </a:solidFill>
                <a:latin typeface="Arial" panose="020B0604020202020204" pitchFamily="34" charset="0"/>
                <a:cs typeface="Arial" panose="020B0604020202020204" pitchFamily="34" charset="0"/>
              </a:rPr>
              <a:t>2.2. udržitelné využívání přírodního a kulturního dědictví a přírodních zdrojů</a:t>
            </a:r>
          </a:p>
          <a:p>
            <a:pPr marL="0" indent="0" algn="just">
              <a:lnSpc>
                <a:spcPct val="120000"/>
              </a:lnSpc>
              <a:spcBef>
                <a:spcPts val="0"/>
              </a:spcBef>
              <a:buNone/>
            </a:pPr>
            <a:r>
              <a:rPr lang="cs-CZ" sz="4800" dirty="0">
                <a:solidFill>
                  <a:srgbClr val="FFFF00"/>
                </a:solidFill>
                <a:latin typeface="Arial" panose="020B0604020202020204" pitchFamily="34" charset="0"/>
                <a:cs typeface="Arial" panose="020B0604020202020204" pitchFamily="34" charset="0"/>
              </a:rPr>
              <a:t>2.3. obnovování a hospodaření s ekologickými koridory</a:t>
            </a:r>
          </a:p>
          <a:p>
            <a:pPr marL="0" indent="0" algn="just">
              <a:lnSpc>
                <a:spcPct val="120000"/>
              </a:lnSpc>
              <a:spcBef>
                <a:spcPts val="0"/>
              </a:spcBef>
              <a:buNone/>
            </a:pPr>
            <a:r>
              <a:rPr lang="cs-CZ" sz="4800" dirty="0">
                <a:solidFill>
                  <a:srgbClr val="FFFF00"/>
                </a:solidFill>
                <a:latin typeface="Arial" panose="020B0604020202020204" pitchFamily="34" charset="0"/>
                <a:cs typeface="Arial" panose="020B0604020202020204" pitchFamily="34" charset="0"/>
              </a:rPr>
              <a:t>2.4. zlepšení připravenosti k řízení rizik a katastrof.</a:t>
            </a:r>
          </a:p>
          <a:p>
            <a:pPr marL="0" indent="0" algn="just">
              <a:lnSpc>
                <a:spcPct val="120000"/>
              </a:lnSpc>
              <a:spcBef>
                <a:spcPts val="300"/>
              </a:spcBef>
              <a:buNone/>
            </a:pPr>
            <a:r>
              <a:rPr lang="cs-CZ" sz="4800" b="1" dirty="0">
                <a:solidFill>
                  <a:srgbClr val="FFFF00"/>
                </a:solidFill>
                <a:latin typeface="Arial" panose="020B0604020202020204" pitchFamily="34" charset="0"/>
                <a:cs typeface="Arial" panose="020B0604020202020204" pitchFamily="34" charset="0"/>
              </a:rPr>
              <a:t>Prioritní osa 3 - Lépe propojený Dunajský region</a:t>
            </a:r>
          </a:p>
          <a:p>
            <a:pPr marL="0" indent="0" algn="just">
              <a:lnSpc>
                <a:spcPct val="120000"/>
              </a:lnSpc>
              <a:spcBef>
                <a:spcPts val="0"/>
              </a:spcBef>
              <a:buNone/>
            </a:pPr>
            <a:r>
              <a:rPr lang="cs-CZ" sz="4800" dirty="0">
                <a:solidFill>
                  <a:srgbClr val="FFFF00"/>
                </a:solidFill>
                <a:latin typeface="Arial" panose="020B0604020202020204" pitchFamily="34" charset="0"/>
                <a:cs typeface="Arial" panose="020B0604020202020204" pitchFamily="34" charset="0"/>
              </a:rPr>
              <a:t>3.1. rozvoj bezpečných dopravních systémů šetrných k ŽP a vyvážená dostupnost městských a venkovských oblastí.</a:t>
            </a:r>
          </a:p>
          <a:p>
            <a:pPr marL="0" indent="0" algn="just">
              <a:lnSpc>
                <a:spcPct val="120000"/>
              </a:lnSpc>
              <a:spcBef>
                <a:spcPts val="0"/>
              </a:spcBef>
              <a:buNone/>
            </a:pPr>
            <a:r>
              <a:rPr lang="cs-CZ" sz="4800" dirty="0">
                <a:solidFill>
                  <a:srgbClr val="FFFF00"/>
                </a:solidFill>
                <a:latin typeface="Arial" panose="020B0604020202020204" pitchFamily="34" charset="0"/>
                <a:cs typeface="Arial" panose="020B0604020202020204" pitchFamily="34" charset="0"/>
              </a:rPr>
              <a:t>3.2. zlepšování energetické bezpečnosti a energetické účinnosti.</a:t>
            </a:r>
          </a:p>
          <a:p>
            <a:pPr marL="0" indent="0" algn="just">
              <a:lnSpc>
                <a:spcPct val="120000"/>
              </a:lnSpc>
              <a:spcBef>
                <a:spcPts val="300"/>
              </a:spcBef>
              <a:buNone/>
            </a:pPr>
            <a:r>
              <a:rPr lang="cs-CZ" sz="4800" b="1" dirty="0">
                <a:solidFill>
                  <a:srgbClr val="FFFF00"/>
                </a:solidFill>
                <a:latin typeface="Arial" panose="020B0604020202020204" pitchFamily="34" charset="0"/>
                <a:cs typeface="Arial" panose="020B0604020202020204" pitchFamily="34" charset="0"/>
              </a:rPr>
              <a:t>Prioritní osa 4 - Dobře řízený Dunajský region</a:t>
            </a:r>
          </a:p>
          <a:p>
            <a:pPr marL="0" indent="0" algn="just">
              <a:lnSpc>
                <a:spcPct val="120000"/>
              </a:lnSpc>
              <a:spcBef>
                <a:spcPts val="0"/>
              </a:spcBef>
              <a:buNone/>
            </a:pPr>
            <a:r>
              <a:rPr lang="cs-CZ" sz="4800" dirty="0">
                <a:solidFill>
                  <a:srgbClr val="FFFF00"/>
                </a:solidFill>
                <a:latin typeface="Arial" panose="020B0604020202020204" pitchFamily="34" charset="0"/>
                <a:cs typeface="Arial" panose="020B0604020202020204" pitchFamily="34" charset="0"/>
              </a:rPr>
              <a:t>4.1. zvyšování institucionální kapacity k řešení zásadních společenských výzev</a:t>
            </a:r>
          </a:p>
          <a:p>
            <a:pPr marL="0" indent="0" algn="just">
              <a:lnSpc>
                <a:spcPct val="120000"/>
              </a:lnSpc>
              <a:spcBef>
                <a:spcPts val="0"/>
              </a:spcBef>
              <a:buNone/>
            </a:pPr>
            <a:r>
              <a:rPr lang="cs-CZ" sz="4800" dirty="0">
                <a:solidFill>
                  <a:srgbClr val="FFFF00"/>
                </a:solidFill>
                <a:latin typeface="Arial" panose="020B0604020202020204" pitchFamily="34" charset="0"/>
                <a:cs typeface="Arial" panose="020B0604020202020204" pitchFamily="34" charset="0"/>
              </a:rPr>
              <a:t>4.2. řízení podunajské makrostrategie</a:t>
            </a:r>
            <a:r>
              <a:rPr lang="cs-CZ" sz="4800" dirty="0">
                <a:solidFill>
                  <a:srgbClr val="FFFF00"/>
                </a:solidFill>
              </a:rPr>
              <a:t>.</a:t>
            </a:r>
          </a:p>
          <a:p>
            <a:pPr marL="0" algn="just">
              <a:lnSpc>
                <a:spcPct val="120000"/>
              </a:lnSpc>
              <a:spcBef>
                <a:spcPts val="0"/>
              </a:spcBef>
            </a:pPr>
            <a:endParaRPr lang="cs-CZ" dirty="0"/>
          </a:p>
        </p:txBody>
      </p:sp>
      <p:sp>
        <p:nvSpPr>
          <p:cNvPr id="3" name="Nadpis 2"/>
          <p:cNvSpPr>
            <a:spLocks noGrp="1"/>
          </p:cNvSpPr>
          <p:nvPr>
            <p:ph type="title"/>
          </p:nvPr>
        </p:nvSpPr>
        <p:spPr>
          <a:solidFill>
            <a:srgbClr val="FFC000"/>
          </a:solidFill>
        </p:spPr>
        <p:txBody>
          <a:bodyPr/>
          <a:lstStyle/>
          <a:p>
            <a:r>
              <a:rPr lang="cs-CZ" sz="2400" b="1" cap="none" dirty="0">
                <a:solidFill>
                  <a:srgbClr val="C00000"/>
                </a:solidFill>
                <a:latin typeface="Arial" panose="020B0604020202020204" pitchFamily="34" charset="0"/>
                <a:cs typeface="Arial" panose="020B0604020202020204" pitchFamily="34" charset="0"/>
              </a:rPr>
              <a:t>Program DANUBE</a:t>
            </a:r>
            <a:endParaRPr lang="cs-CZ" dirty="0">
              <a:solidFill>
                <a:srgbClr val="C00000"/>
              </a:solidFill>
            </a:endParaRPr>
          </a:p>
        </p:txBody>
      </p:sp>
    </p:spTree>
    <p:extLst>
      <p:ext uri="{BB962C8B-B14F-4D97-AF65-F5344CB8AC3E}">
        <p14:creationId xmlns:p14="http://schemas.microsoft.com/office/powerpoint/2010/main" val="814440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FFC000"/>
          </a:solidFill>
        </p:spPr>
        <p:txBody>
          <a:bodyPr/>
          <a:lstStyle/>
          <a:p>
            <a:r>
              <a:rPr lang="cs-CZ" sz="2400" b="1" cap="none" dirty="0">
                <a:solidFill>
                  <a:srgbClr val="C00000"/>
                </a:solidFill>
                <a:latin typeface="Arial" panose="020B0604020202020204" pitchFamily="34" charset="0"/>
                <a:cs typeface="Arial" panose="020B0604020202020204" pitchFamily="34" charset="0"/>
              </a:rPr>
              <a:t>Země programu Danube</a:t>
            </a:r>
          </a:p>
        </p:txBody>
      </p:sp>
      <p:pic>
        <p:nvPicPr>
          <p:cNvPr id="3" name="Obrázek 2"/>
          <p:cNvPicPr>
            <a:picLocks noChangeAspect="1"/>
          </p:cNvPicPr>
          <p:nvPr/>
        </p:nvPicPr>
        <p:blipFill>
          <a:blip r:embed="rId2"/>
          <a:stretch>
            <a:fillRect/>
          </a:stretch>
        </p:blipFill>
        <p:spPr>
          <a:xfrm>
            <a:off x="1736257" y="1700808"/>
            <a:ext cx="5670746" cy="4820134"/>
          </a:xfrm>
          <a:prstGeom prst="rect">
            <a:avLst/>
          </a:prstGeom>
        </p:spPr>
      </p:pic>
    </p:spTree>
    <p:extLst>
      <p:ext uri="{BB962C8B-B14F-4D97-AF65-F5344CB8AC3E}">
        <p14:creationId xmlns:p14="http://schemas.microsoft.com/office/powerpoint/2010/main" val="184964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92D050"/>
          </a:solidFill>
          <a:ln>
            <a:solidFill>
              <a:srgbClr val="92D050"/>
            </a:solidFill>
          </a:ln>
        </p:spPr>
        <p:txBody>
          <a:bodyPr/>
          <a:lstStyle/>
          <a:p>
            <a:r>
              <a:rPr lang="cs-CZ" sz="2400" b="1" cap="none" dirty="0">
                <a:solidFill>
                  <a:srgbClr val="C00000"/>
                </a:solidFill>
                <a:latin typeface="Arial" panose="020B0604020202020204" pitchFamily="34" charset="0"/>
                <a:cs typeface="Arial" panose="020B0604020202020204" pitchFamily="34" charset="0"/>
              </a:rPr>
              <a:t>Programy</a:t>
            </a:r>
            <a:r>
              <a:rPr lang="cs-CZ" sz="2400" b="1" dirty="0">
                <a:solidFill>
                  <a:srgbClr val="C00000"/>
                </a:solidFill>
                <a:latin typeface="Arial" panose="020B0604020202020204" pitchFamily="34" charset="0"/>
                <a:cs typeface="Arial" panose="020B0604020202020204" pitchFamily="34" charset="0"/>
              </a:rPr>
              <a:t> </a:t>
            </a:r>
            <a:r>
              <a:rPr lang="cs-CZ" sz="2400" b="1" cap="none" dirty="0">
                <a:solidFill>
                  <a:srgbClr val="C00000"/>
                </a:solidFill>
                <a:latin typeface="Arial" panose="020B0604020202020204" pitchFamily="34" charset="0"/>
                <a:cs typeface="Arial" panose="020B0604020202020204" pitchFamily="34" charset="0"/>
              </a:rPr>
              <a:t>přeshraniční, meziregionální a nadnárodní spolupráce EU 2021-2027</a:t>
            </a:r>
            <a:endParaRPr lang="cs-CZ" sz="2400" dirty="0">
              <a:latin typeface="Arial" panose="020B0604020202020204" pitchFamily="34" charset="0"/>
              <a:cs typeface="Arial" panose="020B0604020202020204" pitchFamily="34" charset="0"/>
            </a:endParaRPr>
          </a:p>
        </p:txBody>
      </p:sp>
      <p:sp>
        <p:nvSpPr>
          <p:cNvPr id="3" name="Obdélník 2"/>
          <p:cNvSpPr/>
          <p:nvPr/>
        </p:nvSpPr>
        <p:spPr>
          <a:xfrm>
            <a:off x="657290" y="2060848"/>
            <a:ext cx="7777234" cy="3539430"/>
          </a:xfrm>
          <a:prstGeom prst="rect">
            <a:avLst/>
          </a:prstGeom>
          <a:solidFill>
            <a:srgbClr val="FFFF00"/>
          </a:solidFill>
        </p:spPr>
        <p:txBody>
          <a:bodyPr wrap="square">
            <a:spAutoFit/>
          </a:bodyPr>
          <a:lstStyle/>
          <a:p>
            <a:pPr algn="just" hangingPunct="0">
              <a:spcAft>
                <a:spcPts val="0"/>
              </a:spcAft>
            </a:pPr>
            <a:r>
              <a:rPr lang="cs-CZ" sz="1400" b="1" dirty="0">
                <a:solidFill>
                  <a:srgbClr val="C00000"/>
                </a:solidFill>
                <a:latin typeface="Arial" panose="020B0604020202020204" pitchFamily="34" charset="0"/>
                <a:cs typeface="Arial" panose="020B0604020202020204" pitchFamily="34" charset="0"/>
              </a:rPr>
              <a:t>Spolupráce prokázala, že je vhodným rámcem pro zajištění potřeb praxe a bude tedy pokračovat i v následujícím programovém období V tomto kontextu bude pozornost soustředěna na  následující aktivity</a:t>
            </a:r>
          </a:p>
          <a:p>
            <a:pPr marL="285750" indent="-285750" algn="just" hangingPunct="0">
              <a:spcAft>
                <a:spcPts val="0"/>
              </a:spcAft>
              <a:buFont typeface="Wingdings" panose="05000000000000000000" pitchFamily="2" charset="2"/>
              <a:buChar char="Ø"/>
            </a:pPr>
            <a:r>
              <a:rPr lang="cs-CZ" sz="1400" b="1" dirty="0">
                <a:solidFill>
                  <a:srgbClr val="C00000"/>
                </a:solidFill>
                <a:latin typeface="Arial" panose="020B0604020202020204" pitchFamily="34" charset="0"/>
                <a:cs typeface="Arial" panose="020B0604020202020204" pitchFamily="34" charset="0"/>
              </a:rPr>
              <a:t>investice malých a středních podniků včetně efektivního propojení intervencí Interreg a nového fondu InvestEuFund pro strategické a inovativní investice v rámci víceletého finančního rámce pro období 2021–2027,</a:t>
            </a:r>
          </a:p>
          <a:p>
            <a:pPr marL="285750" lvl="0" indent="-285750" algn="just">
              <a:spcAft>
                <a:spcPts val="0"/>
              </a:spcAft>
              <a:buFont typeface="Wingdings" panose="05000000000000000000" pitchFamily="2" charset="2"/>
              <a:buChar char="Ø"/>
            </a:pPr>
            <a:r>
              <a:rPr lang="cs-CZ" sz="1400" b="1" dirty="0">
                <a:solidFill>
                  <a:srgbClr val="C00000"/>
                </a:solidFill>
                <a:latin typeface="Arial" panose="020B0604020202020204" pitchFamily="34" charset="0"/>
                <a:ea typeface="Times New Roman" panose="02020603050405020304" pitchFamily="18" charset="0"/>
                <a:cs typeface="Arial" panose="020B0604020202020204" pitchFamily="34" charset="0"/>
              </a:rPr>
              <a:t>rozvoj sítí (infrastruktura, digitální vybavení, energetika) jako nástroje pro propojení Evropy (využitelného i pro obranu proti vnějším hrozbám ze strany Ruska);</a:t>
            </a:r>
          </a:p>
          <a:p>
            <a:pPr marL="285750" lvl="0" indent="-285750" algn="just">
              <a:spcAft>
                <a:spcPts val="0"/>
              </a:spcAft>
              <a:buFont typeface="Wingdings" panose="05000000000000000000" pitchFamily="2" charset="2"/>
              <a:buChar char="Ø"/>
            </a:pPr>
            <a:r>
              <a:rPr lang="cs-CZ" sz="1400" b="1" dirty="0">
                <a:solidFill>
                  <a:srgbClr val="C00000"/>
                </a:solidFill>
                <a:latin typeface="Arial" panose="020B0604020202020204" pitchFamily="34" charset="0"/>
                <a:ea typeface="Times New Roman" panose="02020603050405020304" pitchFamily="18" charset="0"/>
                <a:cs typeface="Arial" panose="020B0604020202020204" pitchFamily="34" charset="0"/>
              </a:rPr>
              <a:t>vnější vztahy (politika sousedství);</a:t>
            </a:r>
          </a:p>
          <a:p>
            <a:pPr marL="285750" lvl="0" indent="-285750" algn="just">
              <a:spcAft>
                <a:spcPts val="0"/>
              </a:spcAft>
              <a:buFont typeface="Wingdings" panose="05000000000000000000" pitchFamily="2" charset="2"/>
              <a:buChar char="Ø"/>
            </a:pPr>
            <a:r>
              <a:rPr lang="cs-CZ" sz="1400" b="1" dirty="0">
                <a:solidFill>
                  <a:srgbClr val="C00000"/>
                </a:solidFill>
                <a:latin typeface="Arial" panose="020B0604020202020204" pitchFamily="34" charset="0"/>
                <a:ea typeface="Times New Roman" panose="02020603050405020304" pitchFamily="18" charset="0"/>
                <a:cs typeface="Arial" panose="020B0604020202020204" pitchFamily="34" charset="0"/>
              </a:rPr>
              <a:t>prostředky pro civilní ochranu; </a:t>
            </a:r>
          </a:p>
          <a:p>
            <a:pPr marL="285750" lvl="0" indent="-285750" algn="just">
              <a:spcAft>
                <a:spcPts val="0"/>
              </a:spcAft>
              <a:buFont typeface="Wingdings" panose="05000000000000000000" pitchFamily="2" charset="2"/>
              <a:buChar char="Ø"/>
            </a:pPr>
            <a:r>
              <a:rPr lang="cs-CZ" sz="1400" b="1" dirty="0">
                <a:solidFill>
                  <a:srgbClr val="C00000"/>
                </a:solidFill>
                <a:latin typeface="Arial" panose="020B0604020202020204" pitchFamily="34" charset="0"/>
                <a:ea typeface="Times New Roman" panose="02020603050405020304" pitchFamily="18" charset="0"/>
                <a:cs typeface="Arial" panose="020B0604020202020204" pitchFamily="34" charset="0"/>
              </a:rPr>
              <a:t>program Erasmus+;</a:t>
            </a:r>
          </a:p>
          <a:p>
            <a:pPr marL="285750" lvl="0" indent="-285750" algn="just">
              <a:spcAft>
                <a:spcPts val="0"/>
              </a:spcAft>
              <a:buFont typeface="Wingdings" panose="05000000000000000000" pitchFamily="2" charset="2"/>
              <a:buChar char="Ø"/>
            </a:pPr>
            <a:r>
              <a:rPr lang="cs-CZ" sz="1400" b="1" dirty="0">
                <a:solidFill>
                  <a:srgbClr val="C00000"/>
                </a:solidFill>
                <a:latin typeface="Arial" panose="020B0604020202020204" pitchFamily="34" charset="0"/>
                <a:ea typeface="Times New Roman" panose="02020603050405020304" pitchFamily="18" charset="0"/>
                <a:cs typeface="Arial" panose="020B0604020202020204" pitchFamily="34" charset="0"/>
              </a:rPr>
              <a:t>Program Horizont Evropa navazující na program Horizont 2020 (výzkum a inovace);</a:t>
            </a:r>
          </a:p>
          <a:p>
            <a:pPr marL="285750" lvl="0" indent="-285750" algn="just">
              <a:spcAft>
                <a:spcPts val="0"/>
              </a:spcAft>
              <a:buFont typeface="Wingdings" panose="05000000000000000000" pitchFamily="2" charset="2"/>
              <a:buChar char="Ø"/>
            </a:pPr>
            <a:r>
              <a:rPr lang="cs-CZ" sz="1400" b="1" dirty="0">
                <a:solidFill>
                  <a:srgbClr val="C00000"/>
                </a:solidFill>
                <a:latin typeface="Arial" panose="020B0604020202020204" pitchFamily="34" charset="0"/>
                <a:ea typeface="Times New Roman" panose="02020603050405020304" pitchFamily="18" charset="0"/>
                <a:cs typeface="Arial" panose="020B0604020202020204" pitchFamily="34" charset="0"/>
              </a:rPr>
              <a:t>Program LIFE (životní prostředí a oblast klimatu);</a:t>
            </a:r>
          </a:p>
          <a:p>
            <a:pPr marL="285750" lvl="0" indent="-285750" algn="just">
              <a:buFont typeface="Wingdings" panose="05000000000000000000" pitchFamily="2" charset="2"/>
              <a:buChar char="Ø"/>
            </a:pPr>
            <a:r>
              <a:rPr lang="cs-CZ" sz="1400" b="1" dirty="0">
                <a:solidFill>
                  <a:srgbClr val="C00000"/>
                </a:solidFill>
                <a:latin typeface="Arial" panose="020B0604020202020204" pitchFamily="34" charset="0"/>
                <a:ea typeface="Times New Roman" panose="02020603050405020304" pitchFamily="18" charset="0"/>
                <a:cs typeface="Arial" panose="020B0604020202020204" pitchFamily="34" charset="0"/>
              </a:rPr>
              <a:t>Evropský sociální fond.</a:t>
            </a:r>
          </a:p>
          <a:p>
            <a:pPr lvl="0" algn="just">
              <a:spcAft>
                <a:spcPts val="0"/>
              </a:spcAft>
            </a:pPr>
            <a:r>
              <a:rPr lang="cs-CZ" sz="14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Příslušné dokumenty byly schváleny Evropskou komisi na jaře 2021 (návrh celkové alokace prostředků činí 20,1 mld. EUR). </a:t>
            </a:r>
          </a:p>
        </p:txBody>
      </p:sp>
    </p:spTree>
    <p:extLst>
      <p:ext uri="{BB962C8B-B14F-4D97-AF65-F5344CB8AC3E}">
        <p14:creationId xmlns:p14="http://schemas.microsoft.com/office/powerpoint/2010/main" val="3668456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66216" y="404664"/>
            <a:ext cx="8382248" cy="768897"/>
          </a:xfrm>
          <a:solidFill>
            <a:srgbClr val="92D050"/>
          </a:solidFill>
        </p:spPr>
        <p:txBody>
          <a:bodyPr/>
          <a:lstStyle/>
          <a:p>
            <a:pPr lvl="0">
              <a:spcBef>
                <a:spcPts val="600"/>
              </a:spcBef>
            </a:pPr>
            <a:br>
              <a:rPr lang="cs-CZ" sz="1800" cap="none" spc="0" dirty="0">
                <a:solidFill>
                  <a:prstClr val="black"/>
                </a:solidFill>
                <a:latin typeface="Arial" panose="020B0604020202020204" pitchFamily="34" charset="0"/>
                <a:ea typeface="+mn-ea"/>
                <a:cs typeface="Arial" panose="020B0604020202020204" pitchFamily="34" charset="0"/>
              </a:rPr>
            </a:br>
            <a:br>
              <a:rPr lang="cs-CZ" sz="1800" cap="none" spc="0" dirty="0">
                <a:solidFill>
                  <a:prstClr val="black"/>
                </a:solidFill>
                <a:latin typeface="Arial" panose="020B0604020202020204" pitchFamily="34" charset="0"/>
                <a:ea typeface="+mn-ea"/>
                <a:cs typeface="Arial" panose="020B0604020202020204" pitchFamily="34" charset="0"/>
              </a:rPr>
            </a:br>
            <a:r>
              <a:rPr lang="cs-CZ" sz="1800" b="1" cap="none" spc="0" dirty="0">
                <a:solidFill>
                  <a:srgbClr val="C00000"/>
                </a:solidFill>
                <a:latin typeface="Arial" panose="020B0604020202020204" pitchFamily="34" charset="0"/>
                <a:ea typeface="+mn-ea"/>
                <a:cs typeface="Arial" panose="020B0604020202020204" pitchFamily="34" charset="0"/>
              </a:rPr>
              <a:t> </a:t>
            </a:r>
            <a:br>
              <a:rPr lang="cs-CZ" sz="1800" b="1" cap="none" spc="0" dirty="0">
                <a:solidFill>
                  <a:srgbClr val="C00000"/>
                </a:solidFill>
                <a:latin typeface="Arial" panose="020B0604020202020204" pitchFamily="34" charset="0"/>
                <a:ea typeface="+mn-ea"/>
                <a:cs typeface="Arial" panose="020B0604020202020204" pitchFamily="34" charset="0"/>
              </a:rPr>
            </a:br>
            <a:r>
              <a:rPr lang="cs-CZ" sz="2400" b="1" cap="none" spc="0" dirty="0">
                <a:solidFill>
                  <a:srgbClr val="C00000"/>
                </a:solidFill>
                <a:latin typeface="Arial" panose="020B0604020202020204" pitchFamily="34" charset="0"/>
                <a:ea typeface="+mn-ea"/>
                <a:cs typeface="Arial" panose="020B0604020202020204" pitchFamily="34" charset="0"/>
              </a:rPr>
              <a:t>Obecná struktura programu EU Interreg a finanční rámec</a:t>
            </a:r>
            <a:br>
              <a:rPr lang="en-GB" sz="2800" cap="none" spc="0" dirty="0">
                <a:solidFill>
                  <a:prstClr val="black"/>
                </a:solidFill>
                <a:latin typeface="Arial" panose="020B0604020202020204" pitchFamily="34" charset="0"/>
                <a:ea typeface="+mn-ea"/>
                <a:cs typeface="Arial" panose="020B0604020202020204" pitchFamily="34" charset="0"/>
              </a:rPr>
            </a:br>
            <a:br>
              <a:rPr lang="en-GB" sz="2800" cap="none" spc="0" dirty="0">
                <a:solidFill>
                  <a:prstClr val="black"/>
                </a:solidFill>
                <a:latin typeface="Arial" panose="020B0604020202020204" pitchFamily="34" charset="0"/>
                <a:ea typeface="+mn-ea"/>
                <a:cs typeface="Arial" panose="020B0604020202020204" pitchFamily="34" charset="0"/>
              </a:rPr>
            </a:br>
            <a:endParaRPr lang="en-GB" sz="2800" dirty="0"/>
          </a:p>
        </p:txBody>
      </p:sp>
      <p:sp>
        <p:nvSpPr>
          <p:cNvPr id="3" name="Obdélník 2"/>
          <p:cNvSpPr/>
          <p:nvPr/>
        </p:nvSpPr>
        <p:spPr>
          <a:xfrm>
            <a:off x="539552" y="2060848"/>
            <a:ext cx="8064896" cy="3393237"/>
          </a:xfrm>
          <a:prstGeom prst="rect">
            <a:avLst/>
          </a:prstGeom>
          <a:solidFill>
            <a:srgbClr val="FFFF00"/>
          </a:solidFill>
        </p:spPr>
        <p:txBody>
          <a:bodyPr wrap="square">
            <a:spAutoFit/>
          </a:bodyPr>
          <a:lstStyle/>
          <a:p>
            <a:pPr algn="just">
              <a:spcAft>
                <a:spcPts val="600"/>
              </a:spcAft>
            </a:pPr>
            <a:r>
              <a:rPr lang="cs-CZ" sz="1400" b="1" dirty="0">
                <a:solidFill>
                  <a:srgbClr val="00B050"/>
                </a:solidFill>
                <a:latin typeface="Arial" panose="020B0604020202020204" pitchFamily="34" charset="0"/>
                <a:cs typeface="Arial" panose="020B0604020202020204" pitchFamily="34" charset="0"/>
              </a:rPr>
              <a:t>Změna struktury a financování Interreg – nově 5 komponent místo 3:</a:t>
            </a:r>
          </a:p>
          <a:p>
            <a:pPr marL="285750" indent="-285750" algn="just">
              <a:spcAft>
                <a:spcPts val="300"/>
              </a:spcAft>
              <a:buFont typeface="Wingdings" panose="05000000000000000000" pitchFamily="2" charset="2"/>
              <a:buChar char="§"/>
            </a:pPr>
            <a:r>
              <a:rPr lang="cs-CZ" sz="1400" b="1" dirty="0">
                <a:solidFill>
                  <a:srgbClr val="00B050"/>
                </a:solidFill>
                <a:latin typeface="Arial" panose="020B0604020202020204" pitchFamily="34" charset="0"/>
                <a:cs typeface="Arial" panose="020B0604020202020204" pitchFamily="34" charset="0"/>
              </a:rPr>
              <a:t>přeshraniční spolupráce na pozemních hranicích</a:t>
            </a:r>
          </a:p>
          <a:p>
            <a:pPr marL="285750" indent="-285750" algn="just">
              <a:spcAft>
                <a:spcPts val="300"/>
              </a:spcAft>
              <a:buFont typeface="Wingdings" panose="05000000000000000000" pitchFamily="2" charset="2"/>
              <a:buChar char="§"/>
            </a:pPr>
            <a:r>
              <a:rPr lang="cs-CZ" sz="1400" b="1" dirty="0">
                <a:solidFill>
                  <a:srgbClr val="00B050"/>
                </a:solidFill>
                <a:latin typeface="Arial" panose="020B0604020202020204" pitchFamily="34" charset="0"/>
                <a:cs typeface="Arial" panose="020B0604020202020204" pitchFamily="34" charset="0"/>
              </a:rPr>
              <a:t>nadnárodní spolupráce a spolupráce na mořských hranicích</a:t>
            </a:r>
          </a:p>
          <a:p>
            <a:pPr marL="285750" indent="-285750" algn="just">
              <a:spcAft>
                <a:spcPts val="300"/>
              </a:spcAft>
              <a:buFont typeface="Wingdings" panose="05000000000000000000" pitchFamily="2" charset="2"/>
              <a:buChar char="§"/>
            </a:pPr>
            <a:r>
              <a:rPr lang="cs-CZ" sz="1400" b="1" dirty="0">
                <a:solidFill>
                  <a:srgbClr val="00B050"/>
                </a:solidFill>
                <a:latin typeface="Arial" panose="020B0604020202020204" pitchFamily="34" charset="0"/>
                <a:cs typeface="Arial" panose="020B0604020202020204" pitchFamily="34" charset="0"/>
              </a:rPr>
              <a:t>spolupráce mezi nejvzdálenějšími regiony</a:t>
            </a:r>
          </a:p>
          <a:p>
            <a:pPr marL="285750" indent="-285750" algn="just">
              <a:spcAft>
                <a:spcPts val="300"/>
              </a:spcAft>
              <a:buFont typeface="Wingdings" panose="05000000000000000000" pitchFamily="2" charset="2"/>
              <a:buChar char="§"/>
            </a:pPr>
            <a:r>
              <a:rPr lang="cs-CZ" sz="1400" b="1" dirty="0">
                <a:solidFill>
                  <a:srgbClr val="00B050"/>
                </a:solidFill>
                <a:latin typeface="Arial" panose="020B0604020202020204" pitchFamily="34" charset="0"/>
                <a:cs typeface="Arial" panose="020B0604020202020204" pitchFamily="34" charset="0"/>
              </a:rPr>
              <a:t>meziregionální spolupráce</a:t>
            </a:r>
          </a:p>
          <a:p>
            <a:pPr marL="285750" indent="-285750" algn="just">
              <a:spcAft>
                <a:spcPts val="600"/>
              </a:spcAft>
              <a:buFont typeface="Wingdings" panose="05000000000000000000" pitchFamily="2" charset="2"/>
              <a:buChar char="§"/>
            </a:pPr>
            <a:r>
              <a:rPr lang="cs-CZ" sz="1400" b="1" dirty="0">
                <a:solidFill>
                  <a:srgbClr val="00B050"/>
                </a:solidFill>
                <a:latin typeface="Arial" panose="020B0604020202020204" pitchFamily="34" charset="0"/>
                <a:cs typeface="Arial" panose="020B0604020202020204" pitchFamily="34" charset="0"/>
              </a:rPr>
              <a:t>meziregionální inovační investice.</a:t>
            </a:r>
          </a:p>
          <a:p>
            <a:pPr marL="285750" indent="-285750" algn="just">
              <a:spcAft>
                <a:spcPts val="300"/>
              </a:spcAft>
              <a:buFont typeface="Wingdings" panose="05000000000000000000" pitchFamily="2" charset="2"/>
              <a:buChar char="v"/>
            </a:pPr>
            <a:r>
              <a:rPr lang="cs-CZ" sz="1400" b="1" dirty="0">
                <a:solidFill>
                  <a:srgbClr val="00B050"/>
                </a:solidFill>
                <a:latin typeface="Arial" panose="020B0604020202020204" pitchFamily="34" charset="0"/>
                <a:cs typeface="Arial" panose="020B0604020202020204" pitchFamily="34" charset="0"/>
              </a:rPr>
              <a:t>snížení alokace prostředků o cca 0,5 mld. EUR</a:t>
            </a:r>
          </a:p>
          <a:p>
            <a:pPr marL="285750" indent="-285750" algn="just">
              <a:spcAft>
                <a:spcPts val="300"/>
              </a:spcAft>
              <a:buFont typeface="Wingdings" panose="05000000000000000000" pitchFamily="2" charset="2"/>
              <a:buChar char="v"/>
            </a:pPr>
            <a:r>
              <a:rPr lang="cs-CZ" sz="1400" b="1" dirty="0">
                <a:solidFill>
                  <a:srgbClr val="00B050"/>
                </a:solidFill>
                <a:latin typeface="Arial" panose="020B0604020202020204" pitchFamily="34" charset="0"/>
                <a:cs typeface="Arial" panose="020B0604020202020204" pitchFamily="34" charset="0"/>
              </a:rPr>
              <a:t>snížení míry spolufinancování na 70 %</a:t>
            </a:r>
          </a:p>
          <a:p>
            <a:pPr marL="285750" indent="-285750" algn="just">
              <a:spcAft>
                <a:spcPts val="300"/>
              </a:spcAft>
              <a:buFont typeface="Wingdings" panose="05000000000000000000" pitchFamily="2" charset="2"/>
              <a:buChar char="v"/>
            </a:pPr>
            <a:r>
              <a:rPr lang="cs-CZ" sz="1400" b="1" dirty="0">
                <a:solidFill>
                  <a:srgbClr val="00B050"/>
                </a:solidFill>
                <a:latin typeface="Arial" panose="020B0604020202020204" pitchFamily="34" charset="0"/>
                <a:cs typeface="Arial" panose="020B0604020202020204" pitchFamily="34" charset="0"/>
              </a:rPr>
              <a:t>alokace na 3 kategorie regionů: méně rozvinuté, přechodové a rozvinuté.</a:t>
            </a:r>
          </a:p>
          <a:p>
            <a:pPr marL="285750" indent="-285750" algn="just">
              <a:spcAft>
                <a:spcPts val="300"/>
              </a:spcAft>
              <a:buFont typeface="Wingdings" panose="05000000000000000000" pitchFamily="2" charset="2"/>
              <a:buChar char="v"/>
            </a:pPr>
            <a:r>
              <a:rPr lang="cs-CZ" sz="1400" b="1" dirty="0">
                <a:solidFill>
                  <a:srgbClr val="00B050"/>
                </a:solidFill>
                <a:latin typeface="Arial" panose="020B0604020202020204" pitchFamily="34" charset="0"/>
                <a:cs typeface="Arial" panose="020B0604020202020204" pitchFamily="34" charset="0"/>
              </a:rPr>
              <a:t>vyšší možnosti převodů mezi fondy a kategoriemi regionů </a:t>
            </a:r>
          </a:p>
          <a:p>
            <a:pPr marL="285750" indent="-285750" algn="just">
              <a:spcAft>
                <a:spcPts val="300"/>
              </a:spcAft>
              <a:buFont typeface="Wingdings" panose="05000000000000000000" pitchFamily="2" charset="2"/>
              <a:buChar char="v"/>
            </a:pPr>
            <a:r>
              <a:rPr lang="cs-CZ" sz="1400" b="1" dirty="0">
                <a:solidFill>
                  <a:srgbClr val="00B050"/>
                </a:solidFill>
                <a:latin typeface="Arial" panose="020B0604020202020204" pitchFamily="34" charset="0"/>
                <a:cs typeface="Arial" panose="020B0604020202020204" pitchFamily="34" charset="0"/>
              </a:rPr>
              <a:t>koncentrace na sociální začleňování, stanovení procentuálního podílu na rozvoj měst (6%) a oblast klimatu</a:t>
            </a:r>
          </a:p>
          <a:p>
            <a:pPr marL="285750" indent="-285750">
              <a:spcAft>
                <a:spcPts val="300"/>
              </a:spcAft>
              <a:buFont typeface="Wingdings" panose="05000000000000000000" pitchFamily="2" charset="2"/>
              <a:buChar char="v"/>
            </a:pPr>
            <a:r>
              <a:rPr lang="cs-CZ" sz="1400" b="1" dirty="0">
                <a:solidFill>
                  <a:srgbClr val="00B050"/>
                </a:solidFill>
                <a:latin typeface="Arial" panose="020B0604020202020204" pitchFamily="34" charset="0"/>
                <a:cs typeface="Arial" panose="020B0604020202020204" pitchFamily="34" charset="0"/>
              </a:rPr>
              <a:t>tlak na rychlejší čerpání prostředků (pravidlo N + 2).</a:t>
            </a:r>
          </a:p>
        </p:txBody>
      </p:sp>
    </p:spTree>
    <p:extLst>
      <p:ext uri="{BB962C8B-B14F-4D97-AF65-F5344CB8AC3E}">
        <p14:creationId xmlns:p14="http://schemas.microsoft.com/office/powerpoint/2010/main" val="520936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FFFF99"/>
          </a:solidFill>
        </p:spPr>
        <p:txBody>
          <a:bodyPr/>
          <a:lstStyle/>
          <a:p>
            <a:r>
              <a:rPr lang="cs-CZ" sz="2800" b="1" cap="none" dirty="0">
                <a:solidFill>
                  <a:schemeClr val="accent1">
                    <a:lumMod val="75000"/>
                  </a:schemeClr>
                </a:solidFill>
                <a:latin typeface="Arial" panose="020B0604020202020204" pitchFamily="34" charset="0"/>
                <a:cs typeface="Arial" panose="020B0604020202020204" pitchFamily="34" charset="0"/>
              </a:rPr>
              <a:t>Definice přehraniční regionální spolupráce</a:t>
            </a:r>
          </a:p>
        </p:txBody>
      </p:sp>
      <p:sp>
        <p:nvSpPr>
          <p:cNvPr id="3" name="Obdélník 2"/>
          <p:cNvSpPr/>
          <p:nvPr/>
        </p:nvSpPr>
        <p:spPr>
          <a:xfrm>
            <a:off x="567918" y="1916832"/>
            <a:ext cx="8007424" cy="4303101"/>
          </a:xfrm>
          <a:prstGeom prst="rect">
            <a:avLst/>
          </a:prstGeom>
          <a:solidFill>
            <a:srgbClr val="FFFFCC"/>
          </a:solidFill>
        </p:spPr>
        <p:txBody>
          <a:bodyPr wrap="square">
            <a:spAutoFit/>
          </a:bodyPr>
          <a:lstStyle/>
          <a:p>
            <a:pPr algn="just">
              <a:lnSpc>
                <a:spcPct val="114000"/>
              </a:lnSpc>
            </a:pPr>
            <a:r>
              <a:rPr lang="cs-CZ" sz="1600" dirty="0">
                <a:solidFill>
                  <a:schemeClr val="accent1">
                    <a:lumMod val="50000"/>
                  </a:schemeClr>
                </a:solidFill>
                <a:latin typeface="Arial" panose="020B0604020202020204" pitchFamily="34" charset="0"/>
                <a:cs typeface="Arial" panose="020B0604020202020204" pitchFamily="34" charset="0"/>
              </a:rPr>
              <a:t>Pokud jde o definování regionu přeshraniční spolupráce (Cross-border region – CBR) souhlasíme s anglickým ekonomem M. Perkmannem, který chápe tento region jako ohraničenou územní jednotku která není funkčním prostorem, ale společensko-územní jednotkou vybavenou určitým potenciálem odvíjejícím se z jejího strategického pověření. Nezáleží na tom, zda je CBR založen na kulturních nebo etnických podobnostech, společné historii, existujících společenských vazbách nebo jde o pouhé zájmové společenství. Nicméně této diskursivní dimenzi CBR bude obvykle dominovat soubor společných kulturních, etnických nebo ekonomických prvků, přičemž podobnost není nutným prvkem vzniku CBR. Přeshraniční region je zasazen do širšího kontextu mezinárodní spolupráce, přičemž sousedská spolupráce je označována jako přeshraniční spolupráce a nesousedská spolupráce tj. interakce na dálku jako meziregionální (např. partnerství měst) či nadnárodní spolupráce. V přeshraniční spolupráci se pak rozlišuje mezi tzv. přeshraničními mikroregiony (mikro-CBR – nejvýznamnějším příkladem jsou euroregiony) a přeshraničními makroregiony (makro-CBR) velkého rozsahu (příkladem je skandinávské uskupení</a:t>
            </a:r>
            <a:r>
              <a:rPr lang="cs-CZ" sz="1600" dirty="0">
                <a:solidFill>
                  <a:schemeClr val="accent1">
                    <a:lumMod val="50000"/>
                  </a:schemeClr>
                </a:solidFill>
              </a:rPr>
              <a:t> </a:t>
            </a:r>
            <a:r>
              <a:rPr lang="cs-CZ" sz="1600" dirty="0">
                <a:solidFill>
                  <a:schemeClr val="accent1">
                    <a:lumMod val="50000"/>
                  </a:schemeClr>
                </a:solidFill>
                <a:latin typeface="Arial" panose="020B0604020202020204" pitchFamily="34" charset="0"/>
                <a:cs typeface="Arial" panose="020B0604020202020204" pitchFamily="34" charset="0"/>
              </a:rPr>
              <a:t>Öresundskomitén).</a:t>
            </a:r>
          </a:p>
        </p:txBody>
      </p:sp>
    </p:spTree>
    <p:extLst>
      <p:ext uri="{BB962C8B-B14F-4D97-AF65-F5344CB8AC3E}">
        <p14:creationId xmlns:p14="http://schemas.microsoft.com/office/powerpoint/2010/main" val="4289642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67544" y="1700808"/>
            <a:ext cx="8223448" cy="4752528"/>
          </a:xfrm>
          <a:solidFill>
            <a:srgbClr val="92D050"/>
          </a:solidFill>
        </p:spPr>
        <p:txBody>
          <a:bodyPr>
            <a:normAutofit fontScale="77500" lnSpcReduction="20000"/>
          </a:bodyPr>
          <a:lstStyle/>
          <a:p>
            <a:pPr marL="45720" indent="0" algn="just">
              <a:buNone/>
            </a:pPr>
            <a:r>
              <a:rPr lang="en-GB" sz="1700" dirty="0">
                <a:solidFill>
                  <a:srgbClr val="C00000"/>
                </a:solidFill>
                <a:latin typeface="Arial" panose="020B0604020202020204" pitchFamily="34" charset="0"/>
                <a:cs typeface="Arial" panose="020B0604020202020204" pitchFamily="34" charset="0"/>
              </a:rPr>
              <a:t>Program přeshraniční spolupráce Česká republika – Bavorsko 2021-2027 bude zaměřen na rozvoj a posílení výzkumných a inovačních kapacit, podporu přizpůsobení se změnám klimatu a prevenci s nimi spojených rizik, posílení ochrany a zachování přírody a biodiverzity, rozšiřování společné nabídky vzdělávání, posílení úlohy kultury, přírodního dědictví a udržitelného cestovního ruchu, podporu přeshraniční spolupráce</a:t>
            </a:r>
            <a:r>
              <a:rPr lang="cs-CZ" sz="1700" dirty="0">
                <a:solidFill>
                  <a:srgbClr val="C00000"/>
                </a:solidFill>
                <a:latin typeface="Arial" panose="020B0604020202020204" pitchFamily="34" charset="0"/>
                <a:cs typeface="Arial" panose="020B0604020202020204" pitchFamily="34" charset="0"/>
              </a:rPr>
              <a:t>,</a:t>
            </a:r>
            <a:r>
              <a:rPr lang="en-GB" sz="1700" dirty="0">
                <a:solidFill>
                  <a:srgbClr val="C00000"/>
                </a:solidFill>
                <a:latin typeface="Arial" panose="020B0604020202020204" pitchFamily="34" charset="0"/>
                <a:cs typeface="Arial" panose="020B0604020202020204" pitchFamily="34" charset="0"/>
              </a:rPr>
              <a:t> institucí a tradiční projekty setkávání lidí přes hranici (tzv. people-to-people projekty).</a:t>
            </a:r>
            <a:endParaRPr lang="cs-CZ" sz="1700" dirty="0">
              <a:solidFill>
                <a:srgbClr val="C00000"/>
              </a:solidFill>
              <a:latin typeface="Arial" panose="020B0604020202020204" pitchFamily="34" charset="0"/>
              <a:cs typeface="Arial" panose="020B0604020202020204" pitchFamily="34" charset="0"/>
            </a:endParaRPr>
          </a:p>
          <a:p>
            <a:pPr marL="45720" indent="0" algn="just">
              <a:buNone/>
            </a:pPr>
            <a:br>
              <a:rPr lang="en-GB" sz="1700" dirty="0">
                <a:solidFill>
                  <a:srgbClr val="C00000"/>
                </a:solidFill>
                <a:latin typeface="Arial" panose="020B0604020202020204" pitchFamily="34" charset="0"/>
                <a:cs typeface="Arial" panose="020B0604020202020204" pitchFamily="34" charset="0"/>
              </a:rPr>
            </a:br>
            <a:r>
              <a:rPr lang="en-GB" sz="1700" dirty="0">
                <a:solidFill>
                  <a:srgbClr val="C00000"/>
                </a:solidFill>
                <a:latin typeface="Arial" panose="020B0604020202020204" pitchFamily="34" charset="0"/>
                <a:cs typeface="Arial" panose="020B0604020202020204" pitchFamily="34" charset="0"/>
              </a:rPr>
              <a:t> </a:t>
            </a:r>
            <a:br>
              <a:rPr lang="en-GB" sz="1700" dirty="0">
                <a:solidFill>
                  <a:srgbClr val="C00000"/>
                </a:solidFill>
                <a:latin typeface="Arial" panose="020B0604020202020204" pitchFamily="34" charset="0"/>
                <a:cs typeface="Arial" panose="020B0604020202020204" pitchFamily="34" charset="0"/>
              </a:rPr>
            </a:br>
            <a:r>
              <a:rPr lang="en-GB" sz="1700" dirty="0">
                <a:solidFill>
                  <a:srgbClr val="C00000"/>
                </a:solidFill>
                <a:latin typeface="Arial" panose="020B0604020202020204" pitchFamily="34" charset="0"/>
                <a:cs typeface="Arial" panose="020B0604020202020204" pitchFamily="34" charset="0"/>
              </a:rPr>
              <a:t>Program bude navazovat na Program přeshraniční spolupráce Česká republika – </a:t>
            </a:r>
            <a:r>
              <a:rPr lang="en-GB" sz="1700" dirty="0" err="1">
                <a:solidFill>
                  <a:srgbClr val="C00000"/>
                </a:solidFill>
                <a:latin typeface="Arial" panose="020B0604020202020204" pitchFamily="34" charset="0"/>
                <a:cs typeface="Arial" panose="020B0604020202020204" pitchFamily="34" charset="0"/>
              </a:rPr>
              <a:t>Svobodný</a:t>
            </a:r>
            <a:r>
              <a:rPr lang="en-GB" sz="1700" dirty="0">
                <a:solidFill>
                  <a:srgbClr val="C00000"/>
                </a:solidFill>
                <a:latin typeface="Arial" panose="020B0604020202020204" pitchFamily="34" charset="0"/>
                <a:cs typeface="Arial" panose="020B0604020202020204" pitchFamily="34" charset="0"/>
              </a:rPr>
              <a:t> </a:t>
            </a:r>
            <a:r>
              <a:rPr lang="en-GB" sz="1700" dirty="0" err="1">
                <a:solidFill>
                  <a:srgbClr val="C00000"/>
                </a:solidFill>
                <a:latin typeface="Arial" panose="020B0604020202020204" pitchFamily="34" charset="0"/>
                <a:cs typeface="Arial" panose="020B0604020202020204" pitchFamily="34" charset="0"/>
              </a:rPr>
              <a:t>stát</a:t>
            </a:r>
            <a:r>
              <a:rPr lang="cs-CZ" sz="1700" dirty="0">
                <a:solidFill>
                  <a:srgbClr val="C00000"/>
                </a:solidFill>
                <a:latin typeface="Arial" panose="020B0604020202020204" pitchFamily="34" charset="0"/>
                <a:cs typeface="Arial" panose="020B0604020202020204" pitchFamily="34" charset="0"/>
              </a:rPr>
              <a:t> </a:t>
            </a:r>
            <a:r>
              <a:rPr lang="en-GB" sz="1700" dirty="0" err="1">
                <a:solidFill>
                  <a:srgbClr val="C00000"/>
                </a:solidFill>
                <a:latin typeface="Arial" panose="020B0604020202020204" pitchFamily="34" charset="0"/>
                <a:cs typeface="Arial" panose="020B0604020202020204" pitchFamily="34" charset="0"/>
              </a:rPr>
              <a:t>Bavorsko</a:t>
            </a:r>
            <a:r>
              <a:rPr lang="en-GB" sz="1700" dirty="0">
                <a:solidFill>
                  <a:srgbClr val="C00000"/>
                </a:solidFill>
                <a:latin typeface="Arial" panose="020B0604020202020204" pitchFamily="34" charset="0"/>
                <a:cs typeface="Arial" panose="020B0604020202020204" pitchFamily="34" charset="0"/>
              </a:rPr>
              <a:t> Cíl EÚS 2014-2020. Nadále budou platit obecné podmínky podpory </a:t>
            </a:r>
            <a:r>
              <a:rPr lang="en-GB" sz="1700" dirty="0" err="1">
                <a:solidFill>
                  <a:srgbClr val="C00000"/>
                </a:solidFill>
                <a:latin typeface="Arial" panose="020B0604020202020204" pitchFamily="34" charset="0"/>
                <a:cs typeface="Arial" panose="020B0604020202020204" pitchFamily="34" charset="0"/>
              </a:rPr>
              <a:t>jako</a:t>
            </a:r>
            <a:r>
              <a:rPr lang="en-GB" sz="1700" dirty="0">
                <a:solidFill>
                  <a:srgbClr val="C00000"/>
                </a:solidFill>
                <a:latin typeface="Arial" panose="020B0604020202020204" pitchFamily="34" charset="0"/>
                <a:cs typeface="Arial" panose="020B0604020202020204" pitchFamily="34" charset="0"/>
              </a:rPr>
              <a:t> </a:t>
            </a:r>
            <a:r>
              <a:rPr lang="cs-CZ" sz="1700" dirty="0">
                <a:solidFill>
                  <a:srgbClr val="C00000"/>
                </a:solidFill>
                <a:latin typeface="Arial" panose="020B0604020202020204" pitchFamily="34" charset="0"/>
                <a:cs typeface="Arial" panose="020B0604020202020204" pitchFamily="34" charset="0"/>
              </a:rPr>
              <a:t>je </a:t>
            </a:r>
            <a:r>
              <a:rPr lang="en-GB" sz="1700" dirty="0" err="1">
                <a:solidFill>
                  <a:srgbClr val="C00000"/>
                </a:solidFill>
                <a:latin typeface="Arial" panose="020B0604020202020204" pitchFamily="34" charset="0"/>
                <a:cs typeface="Arial" panose="020B0604020202020204" pitchFamily="34" charset="0"/>
              </a:rPr>
              <a:t>princip</a:t>
            </a:r>
            <a:r>
              <a:rPr lang="en-GB" sz="1700" dirty="0">
                <a:solidFill>
                  <a:srgbClr val="C00000"/>
                </a:solidFill>
                <a:latin typeface="Arial" panose="020B0604020202020204" pitchFamily="34" charset="0"/>
                <a:cs typeface="Arial" panose="020B0604020202020204" pitchFamily="34" charset="0"/>
              </a:rPr>
              <a:t> partner</a:t>
            </a:r>
            <a:r>
              <a:rPr lang="cs-CZ" sz="1700" dirty="0" err="1">
                <a:solidFill>
                  <a:srgbClr val="C00000"/>
                </a:solidFill>
                <a:latin typeface="Arial" panose="020B0604020202020204" pitchFamily="34" charset="0"/>
                <a:cs typeface="Arial" panose="020B0604020202020204" pitchFamily="34" charset="0"/>
              </a:rPr>
              <a:t>ství</a:t>
            </a:r>
            <a:r>
              <a:rPr lang="en-GB" sz="1700" dirty="0">
                <a:solidFill>
                  <a:srgbClr val="C00000"/>
                </a:solidFill>
                <a:latin typeface="Arial" panose="020B0604020202020204" pitchFamily="34" charset="0"/>
                <a:cs typeface="Arial" panose="020B0604020202020204" pitchFamily="34" charset="0"/>
              </a:rPr>
              <a:t>,</a:t>
            </a:r>
            <a:r>
              <a:rPr lang="cs-CZ" sz="1700" dirty="0">
                <a:solidFill>
                  <a:srgbClr val="C00000"/>
                </a:solidFill>
                <a:latin typeface="Arial" panose="020B0604020202020204" pitchFamily="34" charset="0"/>
                <a:cs typeface="Arial" panose="020B0604020202020204" pitchFamily="34" charset="0"/>
              </a:rPr>
              <a:t> </a:t>
            </a:r>
            <a:r>
              <a:rPr lang="en-GB" sz="1700" dirty="0">
                <a:solidFill>
                  <a:srgbClr val="C00000"/>
                </a:solidFill>
                <a:latin typeface="Arial" panose="020B0604020202020204" pitchFamily="34" charset="0"/>
                <a:cs typeface="Arial" panose="020B0604020202020204" pitchFamily="34" charset="0"/>
              </a:rPr>
              <a:t>princip přeshraniční spolupráce a prokazatelný pozitivní přeshraniční dopad na dotační území po obou stranách </a:t>
            </a:r>
            <a:r>
              <a:rPr lang="cs-CZ" sz="1700" dirty="0">
                <a:solidFill>
                  <a:srgbClr val="C00000"/>
                </a:solidFill>
                <a:latin typeface="Arial" panose="020B0604020202020204" pitchFamily="34" charset="0"/>
                <a:cs typeface="Arial" panose="020B0604020202020204" pitchFamily="34" charset="0"/>
              </a:rPr>
              <a:t>h</a:t>
            </a:r>
            <a:r>
              <a:rPr lang="en-GB" sz="1700" dirty="0" err="1">
                <a:solidFill>
                  <a:srgbClr val="C00000"/>
                </a:solidFill>
                <a:latin typeface="Arial" panose="020B0604020202020204" pitchFamily="34" charset="0"/>
                <a:cs typeface="Arial" panose="020B0604020202020204" pitchFamily="34" charset="0"/>
              </a:rPr>
              <a:t>ranice</a:t>
            </a:r>
            <a:r>
              <a:rPr lang="cs-CZ" sz="1700" dirty="0">
                <a:solidFill>
                  <a:srgbClr val="C00000"/>
                </a:solidFill>
                <a:latin typeface="Arial" panose="020B0604020202020204" pitchFamily="34" charset="0"/>
                <a:cs typeface="Arial" panose="020B0604020202020204" pitchFamily="34" charset="0"/>
              </a:rPr>
              <a:t>.</a:t>
            </a:r>
          </a:p>
          <a:p>
            <a:pPr marL="45720" indent="0" algn="just">
              <a:buNone/>
            </a:pPr>
            <a:r>
              <a:rPr lang="en-GB" sz="1700" dirty="0">
                <a:solidFill>
                  <a:srgbClr val="C00000"/>
                </a:solidFill>
                <a:latin typeface="Arial" panose="020B0604020202020204" pitchFamily="34" charset="0"/>
                <a:cs typeface="Arial" panose="020B0604020202020204" pitchFamily="34" charset="0"/>
              </a:rPr>
              <a:t>.</a:t>
            </a:r>
            <a:br>
              <a:rPr lang="en-GB" sz="1700" dirty="0">
                <a:solidFill>
                  <a:srgbClr val="C00000"/>
                </a:solidFill>
                <a:latin typeface="Arial" panose="020B0604020202020204" pitchFamily="34" charset="0"/>
                <a:cs typeface="Arial" panose="020B0604020202020204" pitchFamily="34" charset="0"/>
              </a:rPr>
            </a:br>
            <a:br>
              <a:rPr lang="en-GB" sz="1700" dirty="0">
                <a:solidFill>
                  <a:srgbClr val="C00000"/>
                </a:solidFill>
                <a:latin typeface="Arial" panose="020B0604020202020204" pitchFamily="34" charset="0"/>
                <a:cs typeface="Arial" panose="020B0604020202020204" pitchFamily="34" charset="0"/>
              </a:rPr>
            </a:br>
            <a:r>
              <a:rPr lang="en-GB" sz="1700" dirty="0">
                <a:solidFill>
                  <a:srgbClr val="C00000"/>
                </a:solidFill>
                <a:latin typeface="Arial" panose="020B0604020202020204" pitchFamily="34" charset="0"/>
                <a:cs typeface="Arial" panose="020B0604020202020204" pitchFamily="34" charset="0"/>
              </a:rPr>
              <a:t>O prostředky budou moci žádat například veřejnoprávní instituce nebo neziskové organizace. Podrobný přehled vhodných žadatelů bude stanoven pro každou investiční prioritu zvlášť.</a:t>
            </a:r>
            <a:endParaRPr lang="cs-CZ" sz="1700" dirty="0">
              <a:solidFill>
                <a:srgbClr val="C00000"/>
              </a:solidFill>
              <a:latin typeface="Arial" panose="020B0604020202020204" pitchFamily="34" charset="0"/>
              <a:cs typeface="Arial" panose="020B0604020202020204" pitchFamily="34" charset="0"/>
            </a:endParaRPr>
          </a:p>
          <a:p>
            <a:pPr marL="45720" indent="0" algn="just">
              <a:buNone/>
            </a:pPr>
            <a:br>
              <a:rPr lang="en-GB" sz="1700" dirty="0">
                <a:solidFill>
                  <a:srgbClr val="C00000"/>
                </a:solidFill>
                <a:latin typeface="Arial" panose="020B0604020202020204" pitchFamily="34" charset="0"/>
                <a:cs typeface="Arial" panose="020B0604020202020204" pitchFamily="34" charset="0"/>
              </a:rPr>
            </a:br>
            <a:r>
              <a:rPr lang="en-GB" sz="1700" dirty="0">
                <a:solidFill>
                  <a:srgbClr val="C00000"/>
                </a:solidFill>
                <a:latin typeface="Arial" panose="020B0604020202020204" pitchFamily="34" charset="0"/>
                <a:cs typeface="Arial" panose="020B0604020202020204" pitchFamily="34" charset="0"/>
              </a:rPr>
              <a:t> </a:t>
            </a:r>
            <a:br>
              <a:rPr lang="en-GB" sz="1700" dirty="0">
                <a:solidFill>
                  <a:srgbClr val="C00000"/>
                </a:solidFill>
                <a:latin typeface="Arial" panose="020B0604020202020204" pitchFamily="34" charset="0"/>
                <a:cs typeface="Arial" panose="020B0604020202020204" pitchFamily="34" charset="0"/>
              </a:rPr>
            </a:br>
            <a:r>
              <a:rPr lang="cs-CZ" sz="1700" dirty="0">
                <a:solidFill>
                  <a:srgbClr val="C00000"/>
                </a:solidFill>
                <a:latin typeface="Arial" panose="020B0604020202020204" pitchFamily="34" charset="0"/>
                <a:cs typeface="Arial" panose="020B0604020202020204" pitchFamily="34" charset="0"/>
              </a:rPr>
              <a:t>Podpora bude poskytována, stejně jako v minulém programovém období, projektům s pozitivním přeshraničním dopadem na území Karlovarského, Plzeňského a Jihočeského kraje a příhraniční části vládních okresů Horní Franky, Horní Falc a Dolní Bavorsko.</a:t>
            </a:r>
          </a:p>
          <a:p>
            <a:pPr marL="45720" indent="0" algn="just">
              <a:buNone/>
            </a:pPr>
            <a:br>
              <a:rPr lang="en-GB" dirty="0">
                <a:solidFill>
                  <a:srgbClr val="FF0000"/>
                </a:solidFill>
                <a:latin typeface="Arial" panose="020B0604020202020204" pitchFamily="34" charset="0"/>
                <a:cs typeface="Arial" panose="020B0604020202020204" pitchFamily="34" charset="0"/>
              </a:rPr>
            </a:br>
            <a:r>
              <a:rPr lang="en-GB" dirty="0">
                <a:solidFill>
                  <a:srgbClr val="FF0000"/>
                </a:solidFill>
                <a:latin typeface="Arial" panose="020B0604020202020204" pitchFamily="34" charset="0"/>
                <a:cs typeface="Arial" panose="020B0604020202020204" pitchFamily="34" charset="0"/>
              </a:rPr>
              <a:t> </a:t>
            </a:r>
          </a:p>
        </p:txBody>
      </p:sp>
      <p:sp>
        <p:nvSpPr>
          <p:cNvPr id="3" name="Nadpis 2"/>
          <p:cNvSpPr>
            <a:spLocks noGrp="1"/>
          </p:cNvSpPr>
          <p:nvPr>
            <p:ph type="title"/>
          </p:nvPr>
        </p:nvSpPr>
        <p:spPr>
          <a:solidFill>
            <a:srgbClr val="00B050"/>
          </a:solidFill>
        </p:spPr>
        <p:txBody>
          <a:bodyPr/>
          <a:lstStyle/>
          <a:p>
            <a:r>
              <a:rPr lang="en-GB" sz="2000" b="1" dirty="0"/>
              <a:t>Program přeshraniční spolupráce Česká republika - Svobodný stát Bavorsko (2021-2027)</a:t>
            </a:r>
            <a:br>
              <a:rPr lang="en-GB" sz="2000" b="1" dirty="0"/>
            </a:br>
            <a:endParaRPr lang="en-GB" sz="2000" dirty="0"/>
          </a:p>
        </p:txBody>
      </p:sp>
    </p:spTree>
    <p:extLst>
      <p:ext uri="{BB962C8B-B14F-4D97-AF65-F5344CB8AC3E}">
        <p14:creationId xmlns:p14="http://schemas.microsoft.com/office/powerpoint/2010/main" val="1628687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81000" y="1844824"/>
            <a:ext cx="8407893" cy="4407408"/>
          </a:xfrm>
          <a:solidFill>
            <a:srgbClr val="92D050"/>
          </a:solidFill>
        </p:spPr>
        <p:txBody>
          <a:bodyPr>
            <a:normAutofit/>
          </a:bodyPr>
          <a:lstStyle/>
          <a:p>
            <a:pPr marL="45720" indent="0" algn="just">
              <a:buNone/>
            </a:pPr>
            <a:r>
              <a:rPr lang="en-GB" sz="1400" dirty="0">
                <a:solidFill>
                  <a:srgbClr val="C00000"/>
                </a:solidFill>
                <a:latin typeface="Arial" panose="020B0604020202020204" pitchFamily="34" charset="0"/>
                <a:cs typeface="Arial" panose="020B0604020202020204" pitchFamily="34" charset="0"/>
              </a:rPr>
              <a:t>Program spolupráce Česká republika – Svobodný stát Sasko 2021–2027 podporuje  místní projekty s přeshraničním významem připravované ve spolupráci českých a saských kooperačních partnerů. Zaměřuje se na široké spektrum</a:t>
            </a:r>
            <a:r>
              <a:rPr lang="cs-CZ" sz="1400" dirty="0">
                <a:solidFill>
                  <a:srgbClr val="C00000"/>
                </a:solidFill>
                <a:latin typeface="Arial" panose="020B0604020202020204" pitchFamily="34" charset="0"/>
                <a:cs typeface="Arial" panose="020B0604020202020204" pitchFamily="34" charset="0"/>
              </a:rPr>
              <a:t> </a:t>
            </a:r>
            <a:r>
              <a:rPr lang="en-GB" sz="1400" dirty="0">
                <a:solidFill>
                  <a:srgbClr val="C00000"/>
                </a:solidFill>
                <a:latin typeface="Arial" panose="020B0604020202020204" pitchFamily="34" charset="0"/>
                <a:cs typeface="Arial" panose="020B0604020202020204" pitchFamily="34" charset="0"/>
              </a:rPr>
              <a:t>témat nabíz</a:t>
            </a:r>
            <a:r>
              <a:rPr lang="cs-CZ" sz="1400" dirty="0">
                <a:solidFill>
                  <a:srgbClr val="C00000"/>
                </a:solidFill>
                <a:latin typeface="Arial" panose="020B0604020202020204" pitchFamily="34" charset="0"/>
                <a:cs typeface="Arial" panose="020B0604020202020204" pitchFamily="34" charset="0"/>
              </a:rPr>
              <a:t>ených v rámci</a:t>
            </a:r>
            <a:r>
              <a:rPr lang="en-GB" sz="1400" dirty="0">
                <a:solidFill>
                  <a:srgbClr val="C00000"/>
                </a:solidFill>
                <a:latin typeface="Arial" panose="020B0604020202020204" pitchFamily="34" charset="0"/>
                <a:cs typeface="Arial" panose="020B0604020202020204" pitchFamily="34" charset="0"/>
              </a:rPr>
              <a:t>í </a:t>
            </a:r>
            <a:r>
              <a:rPr lang="cs-CZ" sz="1400" dirty="0">
                <a:solidFill>
                  <a:srgbClr val="C00000"/>
                </a:solidFill>
                <a:latin typeface="Arial" panose="020B0604020202020204" pitchFamily="34" charset="0"/>
                <a:cs typeface="Arial" panose="020B0604020202020204" pitchFamily="34" charset="0"/>
              </a:rPr>
              <a:t>regionální</a:t>
            </a:r>
            <a:r>
              <a:rPr lang="en-GB" sz="1400" dirty="0">
                <a:solidFill>
                  <a:srgbClr val="C00000"/>
                </a:solidFill>
                <a:latin typeface="Arial" panose="020B0604020202020204" pitchFamily="34" charset="0"/>
                <a:cs typeface="Arial" panose="020B0604020202020204" pitchFamily="34" charset="0"/>
              </a:rPr>
              <a:t> politik</a:t>
            </a:r>
            <a:r>
              <a:rPr lang="cs-CZ" sz="1400" dirty="0">
                <a:solidFill>
                  <a:srgbClr val="C00000"/>
                </a:solidFill>
                <a:latin typeface="Arial" panose="020B0604020202020204" pitchFamily="34" charset="0"/>
                <a:cs typeface="Arial" panose="020B0604020202020204" pitchFamily="34" charset="0"/>
              </a:rPr>
              <a:t>y </a:t>
            </a:r>
            <a:r>
              <a:rPr lang="en-GB" sz="1400" dirty="0">
                <a:solidFill>
                  <a:srgbClr val="C00000"/>
                </a:solidFill>
                <a:latin typeface="Arial" panose="020B0604020202020204" pitchFamily="34" charset="0"/>
                <a:cs typeface="Arial" panose="020B0604020202020204" pitchFamily="34" charset="0"/>
              </a:rPr>
              <a:t>EU</a:t>
            </a:r>
            <a:r>
              <a:rPr lang="cs-CZ" sz="1400" dirty="0">
                <a:solidFill>
                  <a:srgbClr val="C00000"/>
                </a:solidFill>
                <a:latin typeface="Arial" panose="020B0604020202020204" pitchFamily="34" charset="0"/>
                <a:cs typeface="Arial" panose="020B0604020202020204" pitchFamily="34" charset="0"/>
              </a:rPr>
              <a:t>.</a:t>
            </a:r>
          </a:p>
          <a:p>
            <a:pPr marL="45720" indent="0" algn="just">
              <a:buNone/>
            </a:pPr>
            <a:br>
              <a:rPr lang="en-GB" sz="1400" dirty="0">
                <a:solidFill>
                  <a:srgbClr val="C00000"/>
                </a:solidFill>
                <a:latin typeface="Arial" panose="020B0604020202020204" pitchFamily="34" charset="0"/>
                <a:cs typeface="Arial" panose="020B0604020202020204" pitchFamily="34" charset="0"/>
              </a:rPr>
            </a:br>
            <a:r>
              <a:rPr lang="en-GB" sz="1400" dirty="0">
                <a:solidFill>
                  <a:srgbClr val="C00000"/>
                </a:solidFill>
                <a:latin typeface="Arial" panose="020B0604020202020204" pitchFamily="34" charset="0"/>
                <a:cs typeface="Arial" panose="020B0604020202020204" pitchFamily="34" charset="0"/>
              </a:rPr>
              <a:t>Mezi podporované oblasti patří i nadále projekty zaměřené na přizpůsobení se změně klimatu, zvyšování biodiverzity, podpora vzdělávání a školské projekty, podpora kulturního dědictví, udržitelného cestovního ruchu a spolupráce institucí. Novým tématem je podpora výzkumu a inovací a rozvoj sítí mezi akademickou, hospodářskou a podnikatelskou sférou</a:t>
            </a:r>
            <a:r>
              <a:rPr lang="cs-CZ" sz="1400" dirty="0">
                <a:solidFill>
                  <a:srgbClr val="C00000"/>
                </a:solidFill>
                <a:latin typeface="Arial" panose="020B0604020202020204" pitchFamily="34" charset="0"/>
                <a:cs typeface="Arial" panose="020B0604020202020204" pitchFamily="34" charset="0"/>
              </a:rPr>
              <a:t>.</a:t>
            </a:r>
          </a:p>
          <a:p>
            <a:pPr marL="45720" indent="0" algn="just">
              <a:buNone/>
            </a:pPr>
            <a:br>
              <a:rPr lang="en-GB" dirty="0">
                <a:solidFill>
                  <a:srgbClr val="FF0000"/>
                </a:solidFill>
                <a:latin typeface="Arial" panose="020B0604020202020204" pitchFamily="34" charset="0"/>
                <a:cs typeface="Arial" panose="020B0604020202020204" pitchFamily="34" charset="0"/>
              </a:rPr>
            </a:br>
            <a:r>
              <a:rPr lang="en-GB" dirty="0">
                <a:solidFill>
                  <a:srgbClr val="FF0000"/>
                </a:solidFill>
                <a:latin typeface="Arial" panose="020B0604020202020204" pitchFamily="34" charset="0"/>
                <a:cs typeface="Arial" panose="020B0604020202020204" pitchFamily="34" charset="0"/>
              </a:rPr>
              <a:t> </a:t>
            </a:r>
          </a:p>
        </p:txBody>
      </p:sp>
      <p:sp>
        <p:nvSpPr>
          <p:cNvPr id="3" name="Nadpis 2"/>
          <p:cNvSpPr>
            <a:spLocks noGrp="1"/>
          </p:cNvSpPr>
          <p:nvPr>
            <p:ph type="title"/>
          </p:nvPr>
        </p:nvSpPr>
        <p:spPr>
          <a:solidFill>
            <a:srgbClr val="00B050"/>
          </a:solidFill>
        </p:spPr>
        <p:txBody>
          <a:bodyPr/>
          <a:lstStyle/>
          <a:p>
            <a:r>
              <a:rPr lang="cs-CZ" sz="2000" b="1" dirty="0"/>
              <a:t>Program přeshraniční spolupráce Česká republika - Svobodný stát SASKO (2021-2027)</a:t>
            </a:r>
            <a:br>
              <a:rPr lang="cs-CZ" sz="2000" b="1" dirty="0"/>
            </a:br>
            <a:endParaRPr lang="cs-CZ" sz="2000" dirty="0"/>
          </a:p>
        </p:txBody>
      </p:sp>
    </p:spTree>
    <p:extLst>
      <p:ext uri="{BB962C8B-B14F-4D97-AF65-F5344CB8AC3E}">
        <p14:creationId xmlns:p14="http://schemas.microsoft.com/office/powerpoint/2010/main" val="532411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95536" y="1628800"/>
            <a:ext cx="8496944" cy="5040560"/>
          </a:xfrm>
          <a:solidFill>
            <a:srgbClr val="92D050"/>
          </a:solidFill>
        </p:spPr>
        <p:txBody>
          <a:bodyPr>
            <a:normAutofit fontScale="25000" lnSpcReduction="20000"/>
          </a:bodyPr>
          <a:lstStyle/>
          <a:p>
            <a:pPr marL="0" indent="0" algn="just">
              <a:lnSpc>
                <a:spcPct val="120000"/>
              </a:lnSpc>
              <a:spcBef>
                <a:spcPts val="0"/>
              </a:spcBef>
              <a:buNone/>
            </a:pPr>
            <a:r>
              <a:rPr lang="cs-CZ" sz="5200" dirty="0">
                <a:solidFill>
                  <a:srgbClr val="C00000"/>
                </a:solidFill>
                <a:latin typeface="Arial" panose="020B0604020202020204" pitchFamily="34" charset="0"/>
                <a:cs typeface="Arial" panose="020B0604020202020204" pitchFamily="34" charset="0"/>
              </a:rPr>
              <a:t>Program bude zaměřen na regionální a místní projekty s přeshraničním významem, u kterých bude opět kladen důraz na jejich skutečné přeshraniční dopady. K financování budou vybírány pouze takové projekty, které mohou prokázat významný pozitivní dopad na české a polské příhraničí.</a:t>
            </a:r>
          </a:p>
          <a:p>
            <a:pPr marL="0" indent="-360000" algn="just">
              <a:lnSpc>
                <a:spcPct val="120000"/>
              </a:lnSpc>
              <a:spcBef>
                <a:spcPts val="0"/>
              </a:spcBef>
              <a:buNone/>
            </a:pPr>
            <a:r>
              <a:rPr lang="cs-CZ" sz="5200" dirty="0">
                <a:solidFill>
                  <a:srgbClr val="C00000"/>
                </a:solidFill>
                <a:latin typeface="Arial" panose="020B0604020202020204" pitchFamily="34" charset="0"/>
                <a:cs typeface="Arial" panose="020B0604020202020204" pitchFamily="34" charset="0"/>
              </a:rPr>
              <a:t>Prostředky programu budou použity na financování opatření souvisejících s:</a:t>
            </a:r>
            <a:br>
              <a:rPr lang="cs-CZ" sz="5200" dirty="0">
                <a:solidFill>
                  <a:srgbClr val="C00000"/>
                </a:solidFill>
                <a:latin typeface="Arial" panose="020B0604020202020204" pitchFamily="34" charset="0"/>
                <a:cs typeface="Arial" panose="020B0604020202020204" pitchFamily="34" charset="0"/>
              </a:rPr>
            </a:br>
            <a:r>
              <a:rPr lang="cs-CZ" sz="5200" dirty="0">
                <a:solidFill>
                  <a:srgbClr val="C00000"/>
                </a:solidFill>
                <a:latin typeface="Arial" panose="020B0604020202020204" pitchFamily="34" charset="0"/>
                <a:cs typeface="Arial" panose="020B0604020202020204" pitchFamily="34" charset="0"/>
              </a:rPr>
              <a:t>- přizpůsobením se změnám klimatu, prevence rizik a odolnosti vůči katastrofám;</a:t>
            </a:r>
            <a:br>
              <a:rPr lang="cs-CZ" sz="5200" dirty="0">
                <a:solidFill>
                  <a:srgbClr val="C00000"/>
                </a:solidFill>
                <a:latin typeface="Arial" panose="020B0604020202020204" pitchFamily="34" charset="0"/>
                <a:cs typeface="Arial" panose="020B0604020202020204" pitchFamily="34" charset="0"/>
              </a:rPr>
            </a:br>
            <a:r>
              <a:rPr lang="cs-CZ" sz="5200" dirty="0">
                <a:solidFill>
                  <a:srgbClr val="C00000"/>
                </a:solidFill>
                <a:latin typeface="Arial" panose="020B0604020202020204" pitchFamily="34" charset="0"/>
                <a:cs typeface="Arial" panose="020B0604020202020204" pitchFamily="34" charset="0"/>
              </a:rPr>
              <a:t>-  posílení biodiverzity, zelené infrastruktury ve městech a snížení znečištění;</a:t>
            </a:r>
          </a:p>
          <a:p>
            <a:pPr marL="0" indent="-360000" algn="just">
              <a:lnSpc>
                <a:spcPct val="120000"/>
              </a:lnSpc>
              <a:spcBef>
                <a:spcPts val="0"/>
              </a:spcBef>
              <a:buNone/>
            </a:pPr>
            <a:r>
              <a:rPr lang="cs-CZ" sz="5200" dirty="0">
                <a:solidFill>
                  <a:srgbClr val="C00000"/>
                </a:solidFill>
                <a:latin typeface="Arial" panose="020B0604020202020204" pitchFamily="34" charset="0"/>
                <a:cs typeface="Arial" panose="020B0604020202020204" pitchFamily="34" charset="0"/>
              </a:rPr>
              <a:t>- posílením úlohy kultury a cestovního ruchu v hospodářském rozvoji, sociálním   začleňování a sociálních inovacích;</a:t>
            </a:r>
          </a:p>
          <a:p>
            <a:pPr marL="0" indent="-360000" algn="just">
              <a:lnSpc>
                <a:spcPct val="120000"/>
              </a:lnSpc>
              <a:spcBef>
                <a:spcPts val="0"/>
              </a:spcBef>
              <a:buNone/>
            </a:pPr>
            <a:r>
              <a:rPr lang="cs-CZ" sz="5200" dirty="0">
                <a:solidFill>
                  <a:srgbClr val="C00000"/>
                </a:solidFill>
                <a:latin typeface="Arial" panose="020B0604020202020204" pitchFamily="34" charset="0"/>
                <a:cs typeface="Arial" panose="020B0604020202020204" pitchFamily="34" charset="0"/>
              </a:rPr>
              <a:t>- rozvojem udržitelné, inteligentní a intermodální mobility odolné vůči změnám klimatu,  včetně lepšího přístupu k síti TEN-T a přeshraniční mobility;</a:t>
            </a:r>
          </a:p>
          <a:p>
            <a:pPr marL="0" indent="-360000" algn="just">
              <a:lnSpc>
                <a:spcPct val="120000"/>
              </a:lnSpc>
              <a:spcBef>
                <a:spcPts val="0"/>
              </a:spcBef>
              <a:buNone/>
            </a:pPr>
            <a:r>
              <a:rPr lang="cs-CZ" sz="5200" dirty="0">
                <a:solidFill>
                  <a:srgbClr val="C00000"/>
                </a:solidFill>
                <a:latin typeface="Arial" panose="020B0604020202020204" pitchFamily="34" charset="0"/>
                <a:cs typeface="Arial" panose="020B0604020202020204" pitchFamily="34" charset="0"/>
              </a:rPr>
              <a:t>- posílení růstu a konkurenceschopnosti malých a středních podniků a spolupráce institucí a obyvatel.</a:t>
            </a:r>
          </a:p>
          <a:p>
            <a:pPr marL="0" indent="-360000" algn="just">
              <a:lnSpc>
                <a:spcPct val="120000"/>
              </a:lnSpc>
              <a:spcBef>
                <a:spcPts val="0"/>
              </a:spcBef>
              <a:buNone/>
            </a:pPr>
            <a:endParaRPr lang="cs-CZ" sz="5200" dirty="0">
              <a:solidFill>
                <a:srgbClr val="C00000"/>
              </a:solidFill>
              <a:latin typeface="Arial" panose="020B0604020202020204" pitchFamily="34" charset="0"/>
              <a:cs typeface="Arial" panose="020B0604020202020204" pitchFamily="34" charset="0"/>
            </a:endParaRPr>
          </a:p>
          <a:p>
            <a:pPr marL="0" indent="-360000" algn="just">
              <a:lnSpc>
                <a:spcPct val="120000"/>
              </a:lnSpc>
              <a:spcBef>
                <a:spcPts val="0"/>
              </a:spcBef>
              <a:buNone/>
            </a:pPr>
            <a:r>
              <a:rPr lang="cs-CZ" sz="5200" dirty="0">
                <a:solidFill>
                  <a:srgbClr val="C00000"/>
                </a:solidFill>
                <a:latin typeface="Arial" panose="020B0604020202020204" pitchFamily="34" charset="0"/>
                <a:cs typeface="Arial" panose="020B0604020202020204" pitchFamily="34" charset="0"/>
              </a:rPr>
              <a:t>Podpora z programu je směřována zejména veřejnoprávním institucím a neziskovým organizacím. Pro partnery projektů je povinný princip vedoucího partnera, tzn., že jeden z projektových partnerů je určen jako vedoucí partner projektu, který zodpovídá za realizaci celého projektu a vždy musí mít miniálně jednoho projektového partnera se sídlem na druhé straně hranice.</a:t>
            </a:r>
          </a:p>
          <a:p>
            <a:pPr marL="0" indent="-360000" algn="just">
              <a:lnSpc>
                <a:spcPct val="120000"/>
              </a:lnSpc>
              <a:spcBef>
                <a:spcPts val="0"/>
              </a:spcBef>
              <a:buNone/>
            </a:pPr>
            <a:br>
              <a:rPr lang="cs-CZ" sz="5200" dirty="0">
                <a:solidFill>
                  <a:srgbClr val="C00000"/>
                </a:solidFill>
                <a:latin typeface="Arial" panose="020B0604020202020204" pitchFamily="34" charset="0"/>
                <a:cs typeface="Arial" panose="020B0604020202020204" pitchFamily="34" charset="0"/>
              </a:rPr>
            </a:br>
            <a:r>
              <a:rPr lang="cs-CZ" sz="5200" dirty="0">
                <a:solidFill>
                  <a:srgbClr val="C00000"/>
                </a:solidFill>
                <a:latin typeface="Arial" panose="020B0604020202020204" pitchFamily="34" charset="0"/>
                <a:cs typeface="Arial" panose="020B0604020202020204" pitchFamily="34" charset="0"/>
              </a:rPr>
              <a:t>Opatření financované z programu musí mít vždy přeshraniční dopad, tzn. že jejich dopad musí být po obou stranách česko-polské hranice. Způsobilým územím programu jsou na české straně kraje: Liberecký, Královéhradecký, Pardubický, Olomoucký a Moravskoslezský a na polské straně: subregiony Jeleniogórski</a:t>
            </a:r>
            <a:r>
              <a:rPr lang="cs-CZ" sz="5600" dirty="0">
                <a:solidFill>
                  <a:srgbClr val="C00000"/>
                </a:solidFill>
                <a:latin typeface="Arial" panose="020B0604020202020204" pitchFamily="34" charset="0"/>
                <a:cs typeface="Arial" panose="020B0604020202020204" pitchFamily="34" charset="0"/>
              </a:rPr>
              <a:t>, Wałbrzyski, Nyski, Opolski, Rybnicki a Bielski a Powiaty Pszczyński a Strzeliński</a:t>
            </a:r>
            <a:r>
              <a:rPr lang="cs-CZ" sz="5600" dirty="0">
                <a:solidFill>
                  <a:srgbClr val="FF0000"/>
                </a:solidFill>
                <a:latin typeface="Arial" panose="020B0604020202020204" pitchFamily="34" charset="0"/>
                <a:cs typeface="Arial" panose="020B0604020202020204" pitchFamily="34" charset="0"/>
              </a:rPr>
              <a:t>.</a:t>
            </a:r>
          </a:p>
          <a:p>
            <a:pPr marL="0" indent="-360000" algn="just">
              <a:lnSpc>
                <a:spcPct val="120000"/>
              </a:lnSpc>
              <a:spcBef>
                <a:spcPts val="0"/>
              </a:spcBef>
              <a:buNone/>
            </a:pPr>
            <a:br>
              <a:rPr lang="cs-CZ" sz="5600" dirty="0">
                <a:solidFill>
                  <a:srgbClr val="FF0000"/>
                </a:solidFill>
                <a:latin typeface="Arial" panose="020B0604020202020204" pitchFamily="34" charset="0"/>
                <a:cs typeface="Arial" panose="020B0604020202020204" pitchFamily="34" charset="0"/>
              </a:rPr>
            </a:br>
            <a:endParaRPr lang="cs-CZ" dirty="0"/>
          </a:p>
        </p:txBody>
      </p:sp>
      <p:sp>
        <p:nvSpPr>
          <p:cNvPr id="3" name="Nadpis 2"/>
          <p:cNvSpPr>
            <a:spLocks noGrp="1"/>
          </p:cNvSpPr>
          <p:nvPr>
            <p:ph type="title"/>
          </p:nvPr>
        </p:nvSpPr>
        <p:spPr>
          <a:solidFill>
            <a:srgbClr val="00B050"/>
          </a:solidFill>
        </p:spPr>
        <p:txBody>
          <a:bodyPr/>
          <a:lstStyle/>
          <a:p>
            <a:r>
              <a:rPr lang="cs-CZ" sz="2000" b="1" dirty="0"/>
              <a:t>Program přeshraniční spolupráce Česká republika – POLSKO (2021-2027)</a:t>
            </a:r>
            <a:br>
              <a:rPr lang="cs-CZ" sz="2000" b="1" dirty="0"/>
            </a:br>
            <a:endParaRPr lang="cs-CZ" sz="2000" dirty="0"/>
          </a:p>
        </p:txBody>
      </p:sp>
    </p:spTree>
    <p:extLst>
      <p:ext uri="{BB962C8B-B14F-4D97-AF65-F5344CB8AC3E}">
        <p14:creationId xmlns:p14="http://schemas.microsoft.com/office/powerpoint/2010/main" val="2245079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81001" y="1844824"/>
            <a:ext cx="8381260" cy="4608512"/>
          </a:xfrm>
          <a:solidFill>
            <a:srgbClr val="92D050"/>
          </a:solidFill>
        </p:spPr>
        <p:txBody>
          <a:bodyPr>
            <a:noAutofit/>
          </a:bodyPr>
          <a:lstStyle/>
          <a:p>
            <a:pPr marL="45720" indent="0" algn="just">
              <a:buNone/>
            </a:pPr>
            <a:r>
              <a:rPr lang="en-GB" sz="1400" dirty="0">
                <a:solidFill>
                  <a:srgbClr val="C00000"/>
                </a:solidFill>
                <a:latin typeface="Arial" panose="020B0604020202020204" pitchFamily="34" charset="0"/>
                <a:cs typeface="Arial" panose="020B0604020202020204" pitchFamily="34" charset="0"/>
              </a:rPr>
              <a:t>Nový program spolupráce bude navazovat na program Interreg V-A SK-CZ. Budou zachovány současné řídicí a kontrolní struktury, které zajistí efektivní a cíleně orientované přidělování dotačních prostředků Evropské územní spolupráce pro období 2021 – 2027. Stejně tak bude zachováno programové území, které umožní podporu pro projekty s pozitivním přeshraničním dopadem v Jihomoravském, Zlínském a Moravskoslezském kraji na české straně a v Trnavském, Trenč</a:t>
            </a:r>
            <a:r>
              <a:rPr lang="cs-CZ" sz="1400" dirty="0">
                <a:solidFill>
                  <a:srgbClr val="C00000"/>
                </a:solidFill>
                <a:latin typeface="Arial" panose="020B0604020202020204" pitchFamily="34" charset="0"/>
                <a:cs typeface="Arial" panose="020B0604020202020204" pitchFamily="34" charset="0"/>
              </a:rPr>
              <a:t>íns</a:t>
            </a:r>
            <a:r>
              <a:rPr lang="en-GB" sz="1400" dirty="0">
                <a:solidFill>
                  <a:srgbClr val="C00000"/>
                </a:solidFill>
                <a:latin typeface="Arial" panose="020B0604020202020204" pitchFamily="34" charset="0"/>
                <a:cs typeface="Arial" panose="020B0604020202020204" pitchFamily="34" charset="0"/>
              </a:rPr>
              <a:t>kém a Žilinském kraji na slovenské straně.</a:t>
            </a:r>
            <a:endParaRPr lang="cs-CZ" sz="1400" dirty="0">
              <a:solidFill>
                <a:srgbClr val="C00000"/>
              </a:solidFill>
              <a:latin typeface="Arial" panose="020B0604020202020204" pitchFamily="34" charset="0"/>
              <a:cs typeface="Arial" panose="020B0604020202020204" pitchFamily="34" charset="0"/>
            </a:endParaRPr>
          </a:p>
          <a:p>
            <a:pPr marL="45720" indent="0" algn="just">
              <a:buNone/>
            </a:pPr>
            <a:br>
              <a:rPr lang="en-GB" sz="1400" dirty="0">
                <a:solidFill>
                  <a:srgbClr val="C00000"/>
                </a:solidFill>
                <a:latin typeface="Arial" panose="020B0604020202020204" pitchFamily="34" charset="0"/>
                <a:cs typeface="Arial" panose="020B0604020202020204" pitchFamily="34" charset="0"/>
              </a:rPr>
            </a:br>
            <a:r>
              <a:rPr lang="en-GB" sz="1400" dirty="0">
                <a:solidFill>
                  <a:srgbClr val="C00000"/>
                </a:solidFill>
                <a:latin typeface="Arial" panose="020B0604020202020204" pitchFamily="34" charset="0"/>
                <a:cs typeface="Arial" panose="020B0604020202020204" pitchFamily="34" charset="0"/>
              </a:rPr>
              <a:t>Program bude sledovat zlepšení konkurenceschopnosti společného příhraničního prostoru, posilování jeho soudržnosti a budování atraktivního prostředí. Tematické cíle budoucích programů budou stanoveny v souladu s obsahem nových nařízení pro Evropské strukturální fondy. Konkrétní tematické cíle se budou orientovat podle skutečných potřeb. Při plánování budou zohledněny regionální zvláštnosti a zároveň bude zachována koncentrace na omezený okruh tematických cílů tak, aby se zdokonalily výsledky programu.</a:t>
            </a:r>
            <a:endParaRPr lang="cs-CZ" sz="1400" dirty="0">
              <a:solidFill>
                <a:srgbClr val="C00000"/>
              </a:solidFill>
              <a:latin typeface="Arial" panose="020B0604020202020204" pitchFamily="34" charset="0"/>
              <a:cs typeface="Arial" panose="020B0604020202020204" pitchFamily="34" charset="0"/>
            </a:endParaRPr>
          </a:p>
          <a:p>
            <a:pPr marL="45720" indent="0" algn="just">
              <a:buNone/>
            </a:pPr>
            <a:br>
              <a:rPr lang="cs-CZ" sz="1400" dirty="0">
                <a:solidFill>
                  <a:srgbClr val="C00000"/>
                </a:solidFill>
                <a:latin typeface="Arial" panose="020B0604020202020204" pitchFamily="34" charset="0"/>
                <a:cs typeface="Arial" panose="020B0604020202020204" pitchFamily="34" charset="0"/>
              </a:rPr>
            </a:br>
            <a:r>
              <a:rPr lang="cs-CZ" sz="1400" dirty="0">
                <a:solidFill>
                  <a:srgbClr val="C00000"/>
                </a:solidFill>
                <a:latin typeface="Arial" panose="020B0604020202020204" pitchFamily="34" charset="0"/>
                <a:cs typeface="Arial" panose="020B0604020202020204" pitchFamily="34" charset="0"/>
              </a:rPr>
              <a:t>Příprava programu se zaměřuje především na témata, jako jsou podpora a rozvoj kulturního dědictví a podpora rozvoje cestovního ruchu, výchova a vzdělávání, environmentální udržitelnost a péče o životní prostředí, cyklodoprava a jiné alternativní (ekologické) způsoby dopravy, kulturní spolupráce (people to people), institucionální spolupráce a inteligentní města a regiony.</a:t>
            </a:r>
          </a:p>
          <a:p>
            <a:pPr marL="45720" indent="0" algn="just">
              <a:buNone/>
            </a:pPr>
            <a:br>
              <a:rPr lang="cs-CZ" sz="1400" dirty="0">
                <a:solidFill>
                  <a:srgbClr val="C00000"/>
                </a:solidFill>
                <a:latin typeface="Arial" panose="020B0604020202020204" pitchFamily="34" charset="0"/>
                <a:cs typeface="Arial" panose="020B0604020202020204" pitchFamily="34" charset="0"/>
              </a:rPr>
            </a:br>
            <a:r>
              <a:rPr lang="cs-CZ" sz="1400" dirty="0">
                <a:solidFill>
                  <a:srgbClr val="C00000"/>
                </a:solidFill>
                <a:latin typeface="Arial" panose="020B0604020202020204" pitchFamily="34" charset="0"/>
                <a:cs typeface="Arial" panose="020B0604020202020204" pitchFamily="34" charset="0"/>
              </a:rPr>
              <a:t> </a:t>
            </a:r>
          </a:p>
        </p:txBody>
      </p:sp>
      <p:sp>
        <p:nvSpPr>
          <p:cNvPr id="3" name="Nadpis 2"/>
          <p:cNvSpPr>
            <a:spLocks noGrp="1"/>
          </p:cNvSpPr>
          <p:nvPr>
            <p:ph type="title"/>
          </p:nvPr>
        </p:nvSpPr>
        <p:spPr>
          <a:solidFill>
            <a:srgbClr val="00B050"/>
          </a:solidFill>
        </p:spPr>
        <p:txBody>
          <a:bodyPr/>
          <a:lstStyle/>
          <a:p>
            <a:r>
              <a:rPr lang="en-GB" sz="2000" b="1" dirty="0"/>
              <a:t>Program přeshraniční spolupráce Česká republika - </a:t>
            </a:r>
            <a:r>
              <a:rPr lang="cs-CZ" sz="2000" b="1" dirty="0"/>
              <a:t>SLOVENSKO</a:t>
            </a:r>
            <a:r>
              <a:rPr lang="en-GB" sz="2000" b="1" dirty="0"/>
              <a:t> (2021-2027)</a:t>
            </a:r>
            <a:br>
              <a:rPr lang="en-GB" sz="2000" b="1" dirty="0"/>
            </a:br>
            <a:endParaRPr lang="en-GB" sz="2000" dirty="0"/>
          </a:p>
        </p:txBody>
      </p:sp>
    </p:spTree>
    <p:extLst>
      <p:ext uri="{BB962C8B-B14F-4D97-AF65-F5344CB8AC3E}">
        <p14:creationId xmlns:p14="http://schemas.microsoft.com/office/powerpoint/2010/main" val="463815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81000" y="1844824"/>
            <a:ext cx="8407893" cy="4407408"/>
          </a:xfrm>
          <a:solidFill>
            <a:srgbClr val="92D050"/>
          </a:solidFill>
        </p:spPr>
        <p:txBody>
          <a:bodyPr>
            <a:normAutofit/>
          </a:bodyPr>
          <a:lstStyle/>
          <a:p>
            <a:pPr marL="45720" indent="0" algn="just">
              <a:buNone/>
            </a:pPr>
            <a:r>
              <a:rPr lang="cs-CZ" sz="1400" dirty="0">
                <a:solidFill>
                  <a:srgbClr val="C00000"/>
                </a:solidFill>
                <a:latin typeface="Arial" panose="020B0604020202020204" pitchFamily="34" charset="0"/>
                <a:cs typeface="Arial" panose="020B0604020202020204" pitchFamily="34" charset="0"/>
              </a:rPr>
              <a:t>Nový program bude navazovat na program Interreg V-A Rakousko - Česká republika pro období 2014-2020 a bude tak pokračovat v podpoře regionálních a místních projektů připravovaných ve spolupráci partnerů z obou stran hranice s pozitivním dopadem na společné území.</a:t>
            </a:r>
          </a:p>
          <a:p>
            <a:pPr marL="45720" indent="0" algn="just">
              <a:buNone/>
            </a:pPr>
            <a:br>
              <a:rPr lang="cs-CZ" sz="1400" dirty="0">
                <a:solidFill>
                  <a:srgbClr val="C00000"/>
                </a:solidFill>
                <a:latin typeface="Arial" panose="020B0604020202020204" pitchFamily="34" charset="0"/>
                <a:cs typeface="Arial" panose="020B0604020202020204" pitchFamily="34" charset="0"/>
              </a:rPr>
            </a:br>
            <a:r>
              <a:rPr lang="cs-CZ" sz="1400" dirty="0">
                <a:solidFill>
                  <a:srgbClr val="C00000"/>
                </a:solidFill>
                <a:latin typeface="Arial" panose="020B0604020202020204" pitchFamily="34" charset="0"/>
                <a:cs typeface="Arial" panose="020B0604020202020204" pitchFamily="34" charset="0"/>
              </a:rPr>
              <a:t>Hlavním cílem bude prostřednictvím realizace projektů v následujících tematických oblastech: věda a výzkum, ochrana klimatu a životního prostředí, vzdělávání, kultura a cestovní ruch a dále systémově založené podpoře udržitelné přeshraniční spolupráce cílené na zlepšení ekonomické, sociální a územně-technické integrace příhraničních regionů.</a:t>
            </a:r>
          </a:p>
          <a:p>
            <a:pPr marL="45720" indent="0" algn="just">
              <a:buNone/>
            </a:pPr>
            <a:r>
              <a:rPr lang="cs-CZ" sz="1400" dirty="0">
                <a:solidFill>
                  <a:srgbClr val="C00000"/>
                </a:solidFill>
                <a:latin typeface="Arial" panose="020B0604020202020204" pitchFamily="34" charset="0"/>
                <a:cs typeface="Arial" panose="020B0604020202020204" pitchFamily="34" charset="0"/>
              </a:rPr>
              <a:t>.</a:t>
            </a:r>
            <a:br>
              <a:rPr lang="cs-CZ" sz="1400" dirty="0">
                <a:solidFill>
                  <a:srgbClr val="FF0000"/>
                </a:solidFill>
                <a:latin typeface="Arial" panose="020B0604020202020204" pitchFamily="34" charset="0"/>
                <a:cs typeface="Arial" panose="020B0604020202020204" pitchFamily="34" charset="0"/>
              </a:rPr>
            </a:br>
            <a:r>
              <a:rPr lang="cs-CZ" sz="1400" dirty="0">
                <a:solidFill>
                  <a:srgbClr val="FF0000"/>
                </a:solidFill>
                <a:latin typeface="Arial" panose="020B0604020202020204" pitchFamily="34" charset="0"/>
                <a:cs typeface="Arial" panose="020B0604020202020204" pitchFamily="34" charset="0"/>
              </a:rPr>
              <a:t> </a:t>
            </a:r>
          </a:p>
        </p:txBody>
      </p:sp>
      <p:sp>
        <p:nvSpPr>
          <p:cNvPr id="3" name="Nadpis 2"/>
          <p:cNvSpPr>
            <a:spLocks noGrp="1"/>
          </p:cNvSpPr>
          <p:nvPr>
            <p:ph type="title"/>
          </p:nvPr>
        </p:nvSpPr>
        <p:spPr>
          <a:solidFill>
            <a:srgbClr val="00B050"/>
          </a:solidFill>
        </p:spPr>
        <p:txBody>
          <a:bodyPr/>
          <a:lstStyle/>
          <a:p>
            <a:r>
              <a:rPr lang="en-GB" sz="2000" b="1" dirty="0"/>
              <a:t>Program přeshraniční spolupráce Česká republika - </a:t>
            </a:r>
            <a:r>
              <a:rPr lang="cs-CZ" sz="2000" b="1" dirty="0"/>
              <a:t>RAKOUSKO</a:t>
            </a:r>
            <a:r>
              <a:rPr lang="en-GB" sz="2000" b="1" dirty="0"/>
              <a:t> (2021-2027)</a:t>
            </a:r>
            <a:br>
              <a:rPr lang="en-GB" sz="2000" b="1" dirty="0"/>
            </a:br>
            <a:endParaRPr lang="en-GB" sz="2000" dirty="0"/>
          </a:p>
        </p:txBody>
      </p:sp>
    </p:spTree>
    <p:extLst>
      <p:ext uri="{BB962C8B-B14F-4D97-AF65-F5344CB8AC3E}">
        <p14:creationId xmlns:p14="http://schemas.microsoft.com/office/powerpoint/2010/main" val="24517619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23820" y="1628800"/>
            <a:ext cx="8407893" cy="4407408"/>
          </a:xfrm>
          <a:solidFill>
            <a:srgbClr val="92D050"/>
          </a:solidFill>
        </p:spPr>
        <p:txBody>
          <a:bodyPr>
            <a:normAutofit/>
          </a:bodyPr>
          <a:lstStyle/>
          <a:p>
            <a:pPr marL="0" indent="0">
              <a:lnSpc>
                <a:spcPct val="120000"/>
              </a:lnSpc>
              <a:spcBef>
                <a:spcPts val="600"/>
              </a:spcBef>
              <a:buNone/>
            </a:pPr>
            <a:r>
              <a:rPr kumimoji="0" lang="cs-CZ" sz="1300" b="0" i="0" u="none" strike="noStrike" kern="1200" cap="none" spc="150" normalizeH="0" baseline="0" noProof="0" dirty="0">
                <a:ln>
                  <a:noFill/>
                </a:ln>
                <a:solidFill>
                  <a:srgbClr val="92D050"/>
                </a:solidFill>
                <a:effectLst/>
                <a:uLnTx/>
                <a:uFillTx/>
                <a:latin typeface="Arial" panose="020B0604020202020204" pitchFamily="34" charset="0"/>
                <a:ea typeface="+mn-ea"/>
                <a:cs typeface="Arial" panose="020B0604020202020204" pitchFamily="34" charset="0"/>
              </a:rPr>
              <a:t>gram meziregionální spolupráce </a:t>
            </a:r>
            <a:endParaRPr lang="cs-CZ" sz="1400" dirty="0">
              <a:solidFill>
                <a:srgbClr val="C00000"/>
              </a:solidFill>
              <a:latin typeface="Arial" panose="020B0604020202020204" pitchFamily="34" charset="0"/>
              <a:cs typeface="Arial" panose="020B0604020202020204" pitchFamily="34" charset="0"/>
            </a:endParaRPr>
          </a:p>
          <a:p>
            <a:pPr marL="45720" indent="0" algn="just">
              <a:buNone/>
            </a:pPr>
            <a:endParaRPr lang="cs-CZ" dirty="0">
              <a:solidFill>
                <a:srgbClr val="C00000"/>
              </a:solidFill>
              <a:latin typeface="Arial" panose="020B0604020202020204" pitchFamily="34" charset="0"/>
              <a:cs typeface="Arial" panose="020B0604020202020204" pitchFamily="34" charset="0"/>
            </a:endParaRPr>
          </a:p>
          <a:p>
            <a:pPr marL="45720" indent="0" algn="just">
              <a:buNone/>
            </a:pPr>
            <a:r>
              <a:rPr lang="cs-CZ" dirty="0">
                <a:solidFill>
                  <a:srgbClr val="C00000"/>
                </a:solidFill>
                <a:latin typeface="Arial" panose="020B0604020202020204" pitchFamily="34" charset="0"/>
                <a:cs typeface="Arial" panose="020B0604020202020204" pitchFamily="34" charset="0"/>
              </a:rPr>
              <a:t>Program nadnárodní spolupráce </a:t>
            </a:r>
            <a:r>
              <a:rPr lang="cs-CZ" dirty="0" err="1">
                <a:solidFill>
                  <a:srgbClr val="C00000"/>
                </a:solidFill>
                <a:latin typeface="Arial" panose="020B0604020202020204" pitchFamily="34" charset="0"/>
                <a:cs typeface="Arial" panose="020B0604020202020204" pitchFamily="34" charset="0"/>
              </a:rPr>
              <a:t>Central</a:t>
            </a:r>
            <a:r>
              <a:rPr lang="cs-CZ" dirty="0">
                <a:solidFill>
                  <a:srgbClr val="C00000"/>
                </a:solidFill>
                <a:latin typeface="Arial" panose="020B0604020202020204" pitchFamily="34" charset="0"/>
                <a:cs typeface="Arial" panose="020B0604020202020204" pitchFamily="34" charset="0"/>
              </a:rPr>
              <a:t> </a:t>
            </a:r>
            <a:r>
              <a:rPr lang="cs-CZ" dirty="0" err="1">
                <a:solidFill>
                  <a:srgbClr val="C00000"/>
                </a:solidFill>
                <a:latin typeface="Arial" panose="020B0604020202020204" pitchFamily="34" charset="0"/>
                <a:cs typeface="Arial" panose="020B0604020202020204" pitchFamily="34" charset="0"/>
              </a:rPr>
              <a:t>Europe</a:t>
            </a:r>
            <a:endParaRPr lang="cs-CZ" dirty="0">
              <a:solidFill>
                <a:srgbClr val="C00000"/>
              </a:solidFill>
              <a:latin typeface="Arial" panose="020B0604020202020204" pitchFamily="34" charset="0"/>
              <a:cs typeface="Arial" panose="020B0604020202020204" pitchFamily="34" charset="0"/>
            </a:endParaRPr>
          </a:p>
          <a:p>
            <a:pPr marL="45720" indent="0" algn="just">
              <a:buNone/>
            </a:pPr>
            <a:r>
              <a:rPr lang="cs-CZ" dirty="0">
                <a:solidFill>
                  <a:srgbClr val="C00000"/>
                </a:solidFill>
                <a:latin typeface="Arial" panose="020B0604020202020204" pitchFamily="34" charset="0"/>
                <a:cs typeface="Arial" panose="020B0604020202020204" pitchFamily="34" charset="0"/>
              </a:rPr>
              <a:t>Program nadnárodní spolupráce </a:t>
            </a:r>
            <a:r>
              <a:rPr lang="cs-CZ" dirty="0" err="1">
                <a:solidFill>
                  <a:srgbClr val="C00000"/>
                </a:solidFill>
                <a:latin typeface="Arial" panose="020B0604020202020204" pitchFamily="34" charset="0"/>
                <a:cs typeface="Arial" panose="020B0604020202020204" pitchFamily="34" charset="0"/>
              </a:rPr>
              <a:t>Danube</a:t>
            </a:r>
            <a:endParaRPr lang="cs-CZ" dirty="0">
              <a:solidFill>
                <a:srgbClr val="C00000"/>
              </a:solidFill>
              <a:latin typeface="Arial" panose="020B0604020202020204" pitchFamily="34" charset="0"/>
              <a:cs typeface="Arial" panose="020B0604020202020204" pitchFamily="34" charset="0"/>
            </a:endParaRPr>
          </a:p>
          <a:p>
            <a:pPr marL="45720" indent="0" algn="just">
              <a:buNone/>
            </a:pPr>
            <a:r>
              <a:rPr lang="cs-CZ" dirty="0">
                <a:solidFill>
                  <a:srgbClr val="C00000"/>
                </a:solidFill>
                <a:latin typeface="Arial" panose="020B0604020202020204" pitchFamily="34" charset="0"/>
                <a:cs typeface="Arial" panose="020B0604020202020204" pitchFamily="34" charset="0"/>
              </a:rPr>
              <a:t>Program meziregionální spolupráce Interreg </a:t>
            </a:r>
            <a:r>
              <a:rPr lang="cs-CZ" dirty="0" err="1">
                <a:solidFill>
                  <a:srgbClr val="C00000"/>
                </a:solidFill>
                <a:latin typeface="Arial" panose="020B0604020202020204" pitchFamily="34" charset="0"/>
                <a:cs typeface="Arial" panose="020B0604020202020204" pitchFamily="34" charset="0"/>
              </a:rPr>
              <a:t>Europe</a:t>
            </a:r>
            <a:endParaRPr lang="cs-CZ" dirty="0">
              <a:solidFill>
                <a:srgbClr val="C00000"/>
              </a:solidFill>
              <a:latin typeface="Arial" panose="020B0604020202020204" pitchFamily="34" charset="0"/>
              <a:cs typeface="Arial" panose="020B0604020202020204" pitchFamily="34" charset="0"/>
            </a:endParaRPr>
          </a:p>
          <a:p>
            <a:pPr marL="45720" indent="0" algn="just">
              <a:buNone/>
            </a:pPr>
            <a:r>
              <a:rPr lang="cs-CZ" dirty="0">
                <a:solidFill>
                  <a:srgbClr val="C00000"/>
                </a:solidFill>
                <a:latin typeface="Arial" panose="020B0604020202020204" pitchFamily="34" charset="0"/>
                <a:cs typeface="Arial" panose="020B0604020202020204" pitchFamily="34" charset="0"/>
              </a:rPr>
              <a:t>Program meziregionální spolupráce </a:t>
            </a:r>
            <a:r>
              <a:rPr lang="cs-CZ" dirty="0" err="1">
                <a:solidFill>
                  <a:srgbClr val="C00000"/>
                </a:solidFill>
                <a:latin typeface="Arial" panose="020B0604020202020204" pitchFamily="34" charset="0"/>
                <a:cs typeface="Arial" panose="020B0604020202020204" pitchFamily="34" charset="0"/>
              </a:rPr>
              <a:t>Espon</a:t>
            </a:r>
            <a:endParaRPr lang="cs-CZ" dirty="0">
              <a:solidFill>
                <a:srgbClr val="C00000"/>
              </a:solidFill>
              <a:latin typeface="Arial" panose="020B0604020202020204" pitchFamily="34" charset="0"/>
              <a:cs typeface="Arial" panose="020B0604020202020204" pitchFamily="34" charset="0"/>
            </a:endParaRPr>
          </a:p>
          <a:p>
            <a:pPr marL="45720" indent="0" algn="just">
              <a:buNone/>
            </a:pPr>
            <a:r>
              <a:rPr lang="cs-CZ" dirty="0">
                <a:solidFill>
                  <a:srgbClr val="C00000"/>
                </a:solidFill>
                <a:latin typeface="Arial" panose="020B0604020202020204" pitchFamily="34" charset="0"/>
                <a:cs typeface="Arial" panose="020B0604020202020204" pitchFamily="34" charset="0"/>
              </a:rPr>
              <a:t>Program meziregionální spolupráce </a:t>
            </a:r>
            <a:r>
              <a:rPr lang="cs-CZ" dirty="0" err="1">
                <a:solidFill>
                  <a:srgbClr val="C00000"/>
                </a:solidFill>
                <a:latin typeface="Arial" panose="020B0604020202020204" pitchFamily="34" charset="0"/>
                <a:cs typeface="Arial" panose="020B0604020202020204" pitchFamily="34" charset="0"/>
              </a:rPr>
              <a:t>Interact</a:t>
            </a:r>
            <a:endParaRPr lang="cs-CZ" dirty="0">
              <a:solidFill>
                <a:srgbClr val="C00000"/>
              </a:solidFill>
              <a:latin typeface="Arial" panose="020B0604020202020204" pitchFamily="34" charset="0"/>
              <a:cs typeface="Arial" panose="020B0604020202020204" pitchFamily="34" charset="0"/>
            </a:endParaRPr>
          </a:p>
          <a:p>
            <a:pPr marL="45720" indent="0" algn="just">
              <a:buNone/>
            </a:pPr>
            <a:endParaRPr lang="cs-CZ" sz="1400" dirty="0">
              <a:solidFill>
                <a:srgbClr val="C00000"/>
              </a:solidFill>
              <a:latin typeface="Arial" panose="020B0604020202020204" pitchFamily="34" charset="0"/>
              <a:cs typeface="Arial" panose="020B0604020202020204" pitchFamily="34" charset="0"/>
            </a:endParaRPr>
          </a:p>
          <a:p>
            <a:pPr marL="45720" indent="0" algn="just">
              <a:buNone/>
            </a:pPr>
            <a:endParaRPr lang="cs-CZ" sz="1400" dirty="0">
              <a:solidFill>
                <a:srgbClr val="FF0000"/>
              </a:solidFill>
              <a:latin typeface="Arial" panose="020B0604020202020204" pitchFamily="34" charset="0"/>
              <a:cs typeface="Arial" panose="020B0604020202020204" pitchFamily="34" charset="0"/>
            </a:endParaRPr>
          </a:p>
        </p:txBody>
      </p:sp>
      <p:sp>
        <p:nvSpPr>
          <p:cNvPr id="3" name="Nadpis 2"/>
          <p:cNvSpPr>
            <a:spLocks noGrp="1"/>
          </p:cNvSpPr>
          <p:nvPr>
            <p:ph type="title"/>
          </p:nvPr>
        </p:nvSpPr>
        <p:spPr>
          <a:solidFill>
            <a:srgbClr val="00B050"/>
          </a:solidFill>
        </p:spPr>
        <p:txBody>
          <a:bodyPr/>
          <a:lstStyle/>
          <a:p>
            <a:r>
              <a:rPr lang="en-GB" sz="2000" b="1" dirty="0"/>
              <a:t>Program</a:t>
            </a:r>
            <a:r>
              <a:rPr lang="cs-CZ" sz="2000" b="1" dirty="0"/>
              <a:t>y nadnárodní a meziregionální spolupráce</a:t>
            </a:r>
            <a:endParaRPr lang="en-GB" sz="2000" dirty="0"/>
          </a:p>
        </p:txBody>
      </p:sp>
    </p:spTree>
    <p:extLst>
      <p:ext uri="{BB962C8B-B14F-4D97-AF65-F5344CB8AC3E}">
        <p14:creationId xmlns:p14="http://schemas.microsoft.com/office/powerpoint/2010/main" val="4235822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solidFill>
            <a:srgbClr val="99FF99"/>
          </a:solidFill>
        </p:spPr>
        <p:txBody>
          <a:bodyPr>
            <a:normAutofit fontScale="92500" lnSpcReduction="10000"/>
          </a:bodyPr>
          <a:lstStyle/>
          <a:p>
            <a:endParaRPr lang="cs-CZ" dirty="0"/>
          </a:p>
          <a:p>
            <a:pPr marL="0" indent="0" algn="just">
              <a:spcBef>
                <a:spcPts val="600"/>
              </a:spcBef>
              <a:spcAft>
                <a:spcPts val="600"/>
              </a:spcAft>
              <a:buNone/>
            </a:pPr>
            <a:r>
              <a:rPr lang="cs-CZ" sz="1700" dirty="0">
                <a:solidFill>
                  <a:srgbClr val="C00000"/>
                </a:solidFill>
                <a:latin typeface="Arial" panose="020B0604020202020204" pitchFamily="34" charset="0"/>
                <a:cs typeface="Arial" panose="020B0604020202020204" pitchFamily="34" charset="0"/>
              </a:rPr>
              <a:t>Z historického pohledu je příznačné, že sjednocovací proces po druhé světové válce vycházel z příhraničních regionů. Vzniklo mnoho iniciativ, které postupně vedly k oslabení významu státní hranice a ke zlepšení životních podmínek obyvatel. Prvním krokem bylo založení Euroregionu Gronau na nizozemsko-německých hranicích v roce 1958.</a:t>
            </a:r>
            <a:r>
              <a:rPr lang="cs-CZ" sz="1700" dirty="0">
                <a:solidFill>
                  <a:srgbClr val="C00000"/>
                </a:solidFill>
              </a:rPr>
              <a:t> </a:t>
            </a:r>
          </a:p>
          <a:p>
            <a:pPr marL="0" indent="0" algn="just">
              <a:spcBef>
                <a:spcPts val="600"/>
              </a:spcBef>
              <a:buNone/>
            </a:pPr>
            <a:r>
              <a:rPr lang="cs-CZ" sz="1700" dirty="0">
                <a:solidFill>
                  <a:srgbClr val="C00000"/>
                </a:solidFill>
                <a:latin typeface="Arial" panose="020B0604020202020204" pitchFamily="34" charset="0"/>
                <a:cs typeface="Arial" panose="020B0604020202020204" pitchFamily="34" charset="0"/>
              </a:rPr>
              <a:t>Evropská unie systematicky podporuje územní spolupráci svých členských států od roku 1990, kdy byla vyhlášena iniciativa společenství Interreg, která byla zaměřena na přeshraniční spolupráci. Tato iniciativa se v období 1990-1993 velice osvědčila a v následujícím období 1994-1999 byla proto rozšířena. Vedle přeshraniční spolupráce (Interreg IIA) byla zavedena možnost spolupráce v rámci energetických sítí (Interreg IIB) a v územním rozvoji (Interreg IIC). V letech 2000-2006 bylo zavedeno systémové uspořádání přeshraniční spolupráce (Interreg IIIA), nadnárodní spolupráce (Interreg IIIB) a meziregionální spolupráce (Interreg IIIC). Důležitost spolupráce mezi státy se projevila i v rámci plánování dalšího programového období (2007-2013), kdy se územní spolupráce stala samostatným cílem politiky soudržnosti Evropské unie.</a:t>
            </a:r>
          </a:p>
        </p:txBody>
      </p:sp>
      <p:sp>
        <p:nvSpPr>
          <p:cNvPr id="3" name="Nadpis 2"/>
          <p:cNvSpPr>
            <a:spLocks noGrp="1"/>
          </p:cNvSpPr>
          <p:nvPr>
            <p:ph type="title"/>
          </p:nvPr>
        </p:nvSpPr>
        <p:spPr>
          <a:solidFill>
            <a:srgbClr val="00B050"/>
          </a:solidFill>
        </p:spPr>
        <p:txBody>
          <a:bodyPr/>
          <a:lstStyle/>
          <a:p>
            <a:r>
              <a:rPr lang="cs-CZ" sz="2800" b="1" cap="none"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Historie územní spolupráce v EU</a:t>
            </a:r>
            <a:endParaRPr lang="cs-CZ" sz="2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465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80999" y="332656"/>
            <a:ext cx="8381260" cy="1054394"/>
          </a:xfrm>
          <a:solidFill>
            <a:srgbClr val="00B0F0"/>
          </a:solidFill>
        </p:spPr>
        <p:txBody>
          <a:bodyPr/>
          <a:lstStyle/>
          <a:p>
            <a:r>
              <a:rPr lang="cs-CZ" sz="2800" cap="none" dirty="0">
                <a:solidFill>
                  <a:srgbClr val="0000FF"/>
                </a:solidFill>
                <a:latin typeface="Arial" panose="020B0604020202020204" pitchFamily="34" charset="0"/>
                <a:cs typeface="Arial" panose="020B0604020202020204" pitchFamily="34" charset="0"/>
              </a:rPr>
              <a:t>Euroregiony</a:t>
            </a:r>
          </a:p>
        </p:txBody>
      </p:sp>
      <p:sp>
        <p:nvSpPr>
          <p:cNvPr id="3" name="Obdélník 2"/>
          <p:cNvSpPr/>
          <p:nvPr/>
        </p:nvSpPr>
        <p:spPr>
          <a:xfrm>
            <a:off x="534035" y="1628800"/>
            <a:ext cx="8075187" cy="4978286"/>
          </a:xfrm>
          <a:prstGeom prst="rect">
            <a:avLst/>
          </a:prstGeom>
          <a:solidFill>
            <a:srgbClr val="99CCFF"/>
          </a:solidFill>
        </p:spPr>
        <p:txBody>
          <a:bodyPr wrap="square">
            <a:spAutoFit/>
          </a:bodyPr>
          <a:lstStyle/>
          <a:p>
            <a:pPr algn="just"/>
            <a:r>
              <a:rPr lang="cs-CZ" sz="1400" dirty="0">
                <a:solidFill>
                  <a:srgbClr val="0000FF"/>
                </a:solidFill>
                <a:latin typeface="Arial" panose="020B0604020202020204" pitchFamily="34" charset="0"/>
                <a:cs typeface="Arial" panose="020B0604020202020204" pitchFamily="34" charset="0"/>
              </a:rPr>
              <a:t>Euroregiony nemají jednotnou „oficiální“ (úřední), nebo „centrální“ (státní, mezistátní) definici, toto označení používají jak společenství a spolky ve vyspělých regionech Evropy, tak programy na rozvoj jejích méně rozvinutých oblastí a sice v nejrůznějších formách. Nejdůležitějším úkolem euroregionů je podpora a rozvíjení spolupráce v oblasti lokálního a regionálního plánování, podpora projektů v oblasti životního prostředí, v hospodářské sféře, kultuře a sportu a vytváření prostoru pro setkávání lidí – naplňování principu subsidiarity.</a:t>
            </a:r>
          </a:p>
          <a:p>
            <a:pPr>
              <a:spcAft>
                <a:spcPts val="300"/>
              </a:spcAft>
            </a:pPr>
            <a:r>
              <a:rPr lang="cs-CZ" sz="1400" dirty="0">
                <a:solidFill>
                  <a:srgbClr val="0000FF"/>
                </a:solidFill>
                <a:latin typeface="Arial" panose="020B0604020202020204" pitchFamily="34" charset="0"/>
                <a:cs typeface="Arial" panose="020B0604020202020204" pitchFamily="34" charset="0"/>
              </a:rPr>
              <a:t>Rada Evropy upravuje pojem Euroregionu v tzv. Madridské dohodě z roku 1980 o spolupráci regionů Evropy přes hranice jednotlivých zemí (a ani zde není tato dohoda právně závazná).</a:t>
            </a:r>
          </a:p>
          <a:p>
            <a:pPr>
              <a:spcBef>
                <a:spcPts val="300"/>
              </a:spcBef>
            </a:pPr>
            <a:r>
              <a:rPr lang="cs-CZ" sz="1400" b="1" dirty="0">
                <a:solidFill>
                  <a:srgbClr val="0033CC"/>
                </a:solidFill>
                <a:latin typeface="Arial" panose="020B0604020202020204" pitchFamily="34" charset="0"/>
                <a:cs typeface="Arial" panose="020B0604020202020204" pitchFamily="34" charset="0"/>
              </a:rPr>
              <a:t>Přehled euroregionů / evropských regionů s českou účastí (okresy):</a:t>
            </a:r>
          </a:p>
          <a:p>
            <a:pPr>
              <a:spcBef>
                <a:spcPts val="300"/>
              </a:spcBef>
            </a:pPr>
            <a:r>
              <a:rPr lang="cs-CZ" sz="1100" dirty="0">
                <a:solidFill>
                  <a:srgbClr val="0033CC"/>
                </a:solidFill>
                <a:latin typeface="Arial" panose="020B0604020202020204" pitchFamily="34" charset="0"/>
                <a:cs typeface="Arial" panose="020B0604020202020204" pitchFamily="34" charset="0"/>
              </a:rPr>
              <a:t>    Egrensis - partneři: CZ (KV, CH, SO, TC), D - 1993</a:t>
            </a:r>
          </a:p>
          <a:p>
            <a:pPr>
              <a:spcBef>
                <a:spcPts val="300"/>
              </a:spcBef>
            </a:pPr>
            <a:r>
              <a:rPr lang="cs-CZ" sz="1100" dirty="0">
                <a:solidFill>
                  <a:srgbClr val="0033CC"/>
                </a:solidFill>
                <a:latin typeface="Arial" panose="020B0604020202020204" pitchFamily="34" charset="0"/>
                <a:cs typeface="Arial" panose="020B0604020202020204" pitchFamily="34" charset="0"/>
              </a:rPr>
              <a:t>    Krušnohoří / Erzgebirge - partneři: CZ (UL, CV, LT, TP), D - 1992</a:t>
            </a:r>
          </a:p>
          <a:p>
            <a:pPr>
              <a:spcBef>
                <a:spcPts val="300"/>
              </a:spcBef>
            </a:pPr>
            <a:r>
              <a:rPr lang="cs-CZ" sz="1100" dirty="0">
                <a:solidFill>
                  <a:srgbClr val="0033CC"/>
                </a:solidFill>
                <a:latin typeface="Arial" panose="020B0604020202020204" pitchFamily="34" charset="0"/>
                <a:cs typeface="Arial" panose="020B0604020202020204" pitchFamily="34" charset="0"/>
              </a:rPr>
              <a:t>    Labe / Elbe -partneři: CZ (UL, DC, LT, TP), D - 1992</a:t>
            </a:r>
          </a:p>
          <a:p>
            <a:pPr>
              <a:spcBef>
                <a:spcPts val="300"/>
              </a:spcBef>
            </a:pPr>
            <a:r>
              <a:rPr lang="cs-CZ" sz="1100" dirty="0">
                <a:solidFill>
                  <a:srgbClr val="0033CC"/>
                </a:solidFill>
                <a:latin typeface="Arial" panose="020B0604020202020204" pitchFamily="34" charset="0"/>
                <a:cs typeface="Arial" panose="020B0604020202020204" pitchFamily="34" charset="0"/>
              </a:rPr>
              <a:t>    Nisa / Neiße / Nysa - partneři: CZ (LB, CL, JN, SE, DC), D, PL - 1991</a:t>
            </a:r>
          </a:p>
          <a:p>
            <a:pPr>
              <a:spcBef>
                <a:spcPts val="300"/>
              </a:spcBef>
            </a:pPr>
            <a:r>
              <a:rPr lang="cs-CZ" sz="1100" dirty="0">
                <a:solidFill>
                  <a:srgbClr val="0033CC"/>
                </a:solidFill>
                <a:latin typeface="Arial" panose="020B0604020202020204" pitchFamily="34" charset="0"/>
                <a:cs typeface="Arial" panose="020B0604020202020204" pitchFamily="34" charset="0"/>
              </a:rPr>
              <a:t>    Glacensis (Pomezí Čech, Moravy a Kladska) - partneři: CZ (HK, NA, RK, TU, SV, UO, JE, SU), PL - 1996</a:t>
            </a:r>
          </a:p>
          <a:p>
            <a:pPr>
              <a:spcBef>
                <a:spcPts val="300"/>
              </a:spcBef>
            </a:pPr>
            <a:r>
              <a:rPr lang="cs-CZ" sz="1100" dirty="0">
                <a:solidFill>
                  <a:srgbClr val="0033CC"/>
                </a:solidFill>
                <a:latin typeface="Arial" panose="020B0604020202020204" pitchFamily="34" charset="0"/>
                <a:cs typeface="Arial" panose="020B0604020202020204" pitchFamily="34" charset="0"/>
              </a:rPr>
              <a:t>    Praděd / Pradziad - partneři: CZ (BR, JE), PL - 1998</a:t>
            </a:r>
          </a:p>
          <a:p>
            <a:pPr>
              <a:spcBef>
                <a:spcPts val="300"/>
              </a:spcBef>
            </a:pPr>
            <a:r>
              <a:rPr lang="cs-CZ" sz="1100" dirty="0">
                <a:solidFill>
                  <a:srgbClr val="0033CC"/>
                </a:solidFill>
                <a:latin typeface="Arial" panose="020B0604020202020204" pitchFamily="34" charset="0"/>
                <a:cs typeface="Arial" panose="020B0604020202020204" pitchFamily="34" charset="0"/>
              </a:rPr>
              <a:t>    Silesia - partneři: CZ (OV, BR, NJ, OP), PL - založení: 1998</a:t>
            </a:r>
          </a:p>
          <a:p>
            <a:pPr>
              <a:spcBef>
                <a:spcPts val="300"/>
              </a:spcBef>
            </a:pPr>
            <a:r>
              <a:rPr lang="cs-CZ" sz="1100" dirty="0">
                <a:solidFill>
                  <a:srgbClr val="0033CC"/>
                </a:solidFill>
                <a:latin typeface="Arial" panose="020B0604020202020204" pitchFamily="34" charset="0"/>
                <a:cs typeface="Arial" panose="020B0604020202020204" pitchFamily="34" charset="0"/>
              </a:rPr>
              <a:t>    Těšínské Slezsko / Śląsk Cieszyński - partneři: CZ (FM, KA), PL - založení: 1998</a:t>
            </a:r>
          </a:p>
          <a:p>
            <a:pPr>
              <a:spcBef>
                <a:spcPts val="300"/>
              </a:spcBef>
            </a:pPr>
            <a:r>
              <a:rPr lang="cs-CZ" sz="1100" dirty="0">
                <a:solidFill>
                  <a:srgbClr val="0033CC"/>
                </a:solidFill>
                <a:latin typeface="Arial" panose="020B0604020202020204" pitchFamily="34" charset="0"/>
                <a:cs typeface="Arial" panose="020B0604020202020204" pitchFamily="34" charset="0"/>
              </a:rPr>
              <a:t>    Beskydy / Beskidy - partneři: CZ (OV, FM, KA, NJ), PL, SK - založení: 2000</a:t>
            </a:r>
          </a:p>
          <a:p>
            <a:pPr>
              <a:spcBef>
                <a:spcPts val="300"/>
              </a:spcBef>
            </a:pPr>
            <a:r>
              <a:rPr lang="cs-CZ" sz="1100" dirty="0">
                <a:solidFill>
                  <a:srgbClr val="0033CC"/>
                </a:solidFill>
                <a:latin typeface="Arial" panose="020B0604020202020204" pitchFamily="34" charset="0"/>
                <a:cs typeface="Arial" panose="020B0604020202020204" pitchFamily="34" charset="0"/>
              </a:rPr>
              <a:t>    Bílé Karpaty / Biele Karpaty - partneři: CZ (ZL, KM, UH, VS), SK - založení: 2000</a:t>
            </a:r>
          </a:p>
          <a:p>
            <a:pPr marL="144000" indent="-252000">
              <a:spcBef>
                <a:spcPts val="300"/>
              </a:spcBef>
            </a:pPr>
            <a:r>
              <a:rPr lang="cs-CZ" sz="1100" dirty="0">
                <a:solidFill>
                  <a:srgbClr val="0033CC"/>
                </a:solidFill>
                <a:latin typeface="Arial" panose="020B0604020202020204" pitchFamily="34" charset="0"/>
                <a:cs typeface="Arial" panose="020B0604020202020204" pitchFamily="34" charset="0"/>
              </a:rPr>
              <a:t>    Pomoraví - Weinviertel - Zahorie / Südmähren - Weinviertel -  Westslowakei - partneři: CZ (BM, BV, BK, HO, VY, ZN)                  SK, A -  založení: 1999</a:t>
            </a:r>
          </a:p>
          <a:p>
            <a:pPr>
              <a:spcBef>
                <a:spcPts val="300"/>
              </a:spcBef>
            </a:pPr>
            <a:r>
              <a:rPr lang="cs-CZ" sz="1100" dirty="0">
                <a:solidFill>
                  <a:srgbClr val="0033CC"/>
                </a:solidFill>
                <a:latin typeface="Arial" panose="020B0604020202020204" pitchFamily="34" charset="0"/>
                <a:cs typeface="Arial" panose="020B0604020202020204" pitchFamily="34" charset="0"/>
              </a:rPr>
              <a:t>    Silva Nortica - Waldviertel - partneři: CZ (CB, JH, PI, TA), A - založení: 2002</a:t>
            </a:r>
          </a:p>
          <a:p>
            <a:pPr>
              <a:spcBef>
                <a:spcPts val="300"/>
              </a:spcBef>
            </a:pPr>
            <a:r>
              <a:rPr lang="cs-CZ" sz="1100" dirty="0">
                <a:solidFill>
                  <a:srgbClr val="0033CC"/>
                </a:solidFill>
                <a:latin typeface="Arial" panose="020B0604020202020204" pitchFamily="34" charset="0"/>
                <a:cs typeface="Arial" panose="020B0604020202020204" pitchFamily="34" charset="0"/>
              </a:rPr>
              <a:t>    Šumava - Bavorský les / Bayerischer Wald – Mühlviertel - partneři: CZ (CK, PT, ST, DO, KT), A, D - založení: 1993</a:t>
            </a:r>
            <a:r>
              <a:rPr lang="cs-CZ" sz="1100" dirty="0">
                <a:solidFill>
                  <a:srgbClr val="990099"/>
                </a:solidFill>
                <a:latin typeface="Arial" panose="020B0604020202020204" pitchFamily="34" charset="0"/>
                <a:cs typeface="Arial" panose="020B0604020202020204" pitchFamily="34" charset="0"/>
              </a:rPr>
              <a:t>.</a:t>
            </a:r>
            <a:endParaRPr lang="cs-CZ" sz="1200" dirty="0">
              <a:solidFill>
                <a:srgbClr val="9900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5979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80999" y="1719070"/>
            <a:ext cx="8407893" cy="4806273"/>
          </a:xfrm>
          <a:solidFill>
            <a:srgbClr val="FFFF00"/>
          </a:solidFill>
        </p:spPr>
        <p:txBody>
          <a:bodyPr>
            <a:noAutofit/>
          </a:bodyPr>
          <a:lstStyle/>
          <a:p>
            <a:pPr marL="45720" indent="0" algn="just">
              <a:spcBef>
                <a:spcPts val="0"/>
              </a:spcBef>
              <a:spcAft>
                <a:spcPts val="600"/>
              </a:spcAft>
              <a:buNone/>
            </a:pPr>
            <a:r>
              <a:rPr lang="cs-CZ" sz="1300" b="1" dirty="0">
                <a:solidFill>
                  <a:srgbClr val="33CC33"/>
                </a:solidFill>
                <a:latin typeface="Arial" panose="020B0604020202020204" pitchFamily="34" charset="0"/>
                <a:cs typeface="Arial" panose="020B0604020202020204" pitchFamily="34" charset="0"/>
              </a:rPr>
              <a:t>Regionální politika všech členských států EU je založena na principech soudržnosti a solidarity. </a:t>
            </a:r>
            <a:r>
              <a:rPr lang="cs-CZ" sz="1300" dirty="0">
                <a:solidFill>
                  <a:srgbClr val="33CC33"/>
                </a:solidFill>
                <a:latin typeface="Arial" panose="020B0604020202020204" pitchFamily="34" charset="0"/>
                <a:cs typeface="Arial" panose="020B0604020202020204" pitchFamily="34" charset="0"/>
              </a:rPr>
              <a:t>Jejím základním úkolem je zamezovat vzniku a narůstání sociálních a hospodářských rozdílů mezi regiony v celé Evropské unii. O jejím významu svědčí fakt, že na ni připadá více než třetina celkového rozpočtu EU. Konkrétní aktivity regionální politiky vycházejí z předem stanovených cílů. V současném období se jedná o následující politické cíle: inteligentnější, zelenější (bezuhlíkatá), propojenější, sociálnější a  občanům bližší Evropa. </a:t>
            </a:r>
          </a:p>
          <a:p>
            <a:pPr algn="just"/>
            <a:r>
              <a:rPr lang="cs-CZ" sz="1300" dirty="0">
                <a:solidFill>
                  <a:srgbClr val="33CC33"/>
                </a:solidFill>
                <a:latin typeface="Arial" panose="020B0604020202020204" pitchFamily="34" charset="0"/>
                <a:cs typeface="Arial" panose="020B0604020202020204" pitchFamily="34" charset="0"/>
              </a:rPr>
              <a:t>Iniciativa Evropského společenství Interreg III z období 2000-2006 dala základ novému cíli regionální politiky s názvem Evropská územní spolupráce realizovanému prostřednictvím přeshraniční, nadnárodní a meziregionální spolupráce a dvou síťových programů: ESPON 2013 (Monitorovací síť pro evropské územní plánování) a INTERACT II (program pro výměnu zkušeností s přeshraniční, meziregionální a nadnárodní spoluprací).</a:t>
            </a:r>
          </a:p>
          <a:p>
            <a:pPr algn="just">
              <a:spcBef>
                <a:spcPts val="0"/>
              </a:spcBef>
            </a:pPr>
            <a:r>
              <a:rPr lang="cs-CZ" sz="1300" dirty="0">
                <a:solidFill>
                  <a:srgbClr val="33CC33"/>
                </a:solidFill>
                <a:latin typeface="Arial" panose="020B0604020202020204" pitchFamily="34" charset="0"/>
                <a:cs typeface="Arial" panose="020B0604020202020204" pitchFamily="34" charset="0"/>
              </a:rPr>
              <a:t>Operační programy přeshraniční spolupráce se týkají vždy příhraničních regionů NUTS III. Pro Českou republiku tak existuje operační program pro spolupráci s Polskem, Saskem, Bavorskem, Rakouskem a Slovenskem.</a:t>
            </a:r>
          </a:p>
          <a:p>
            <a:pPr algn="just">
              <a:spcBef>
                <a:spcPts val="0"/>
              </a:spcBef>
            </a:pPr>
            <a:r>
              <a:rPr lang="cs-CZ" sz="1300" dirty="0">
                <a:solidFill>
                  <a:srgbClr val="33CC33"/>
                </a:solidFill>
                <a:latin typeface="Arial" panose="020B0604020202020204" pitchFamily="34" charset="0"/>
                <a:cs typeface="Arial" panose="020B0604020202020204" pitchFamily="34" charset="0"/>
              </a:rPr>
              <a:t>Operační program Meziregionální spolupráce je společný pro všechny členské státy EU a také Norsko a Švýcarsko. Také síťové programy ESPON 2013 a INTERACT II jsou určeny pro všechny členy EU.</a:t>
            </a:r>
          </a:p>
          <a:p>
            <a:pPr algn="just"/>
            <a:r>
              <a:rPr lang="cs-CZ" sz="1300" dirty="0">
                <a:solidFill>
                  <a:srgbClr val="33CC33"/>
                </a:solidFill>
                <a:latin typeface="Arial" panose="020B0604020202020204" pitchFamily="34" charset="0"/>
                <a:cs typeface="Arial" panose="020B0604020202020204" pitchFamily="34" charset="0"/>
              </a:rPr>
              <a:t>Pro Operační program Nadnárodní spolupráce je EU rozdělena do několika zón, přičemž Česká republika patří do zóny Střední Evropa a OP Nadnárodní spolupráce pak sdílíme s Rakouskem, Polskem, částí Německa, Maďarskem, Slovinskem, Slovenskem, částí Itálie a z nečlenských zemí s částí Ukrajiny.</a:t>
            </a:r>
          </a:p>
        </p:txBody>
      </p:sp>
      <p:sp>
        <p:nvSpPr>
          <p:cNvPr id="3" name="Nadpis 2"/>
          <p:cNvSpPr>
            <a:spLocks noGrp="1"/>
          </p:cNvSpPr>
          <p:nvPr>
            <p:ph type="title"/>
          </p:nvPr>
        </p:nvSpPr>
        <p:spPr>
          <a:xfrm>
            <a:off x="479890" y="332656"/>
            <a:ext cx="8309002" cy="1008112"/>
          </a:xfrm>
          <a:solidFill>
            <a:srgbClr val="FFC000"/>
          </a:solidFill>
        </p:spPr>
        <p:txBody>
          <a:bodyPr/>
          <a:lstStyle/>
          <a:p>
            <a:br>
              <a:rPr lang="cs-CZ" dirty="0"/>
            </a:br>
            <a:r>
              <a:rPr lang="cs-CZ" sz="2800" b="1" cap="none" dirty="0">
                <a:solidFill>
                  <a:srgbClr val="C00000"/>
                </a:solidFill>
              </a:rPr>
              <a:t>Programy</a:t>
            </a:r>
            <a:r>
              <a:rPr lang="cs-CZ" sz="2800" b="1" dirty="0">
                <a:solidFill>
                  <a:srgbClr val="C00000"/>
                </a:solidFill>
              </a:rPr>
              <a:t> </a:t>
            </a:r>
            <a:r>
              <a:rPr lang="cs-CZ" sz="2800" b="1" cap="none" dirty="0">
                <a:solidFill>
                  <a:srgbClr val="C00000"/>
                </a:solidFill>
                <a:latin typeface="Arial" panose="020B0604020202020204" pitchFamily="34" charset="0"/>
                <a:cs typeface="Arial" panose="020B0604020202020204" pitchFamily="34" charset="0"/>
              </a:rPr>
              <a:t>přeshraniční, meziregionální a nadnárodní spolupráce EU</a:t>
            </a:r>
            <a:br>
              <a:rPr lang="cs-CZ" dirty="0"/>
            </a:br>
            <a:endParaRPr lang="cs-CZ" dirty="0"/>
          </a:p>
        </p:txBody>
      </p:sp>
    </p:spTree>
    <p:extLst>
      <p:ext uri="{BB962C8B-B14F-4D97-AF65-F5344CB8AC3E}">
        <p14:creationId xmlns:p14="http://schemas.microsoft.com/office/powerpoint/2010/main" val="1967173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symbol pro obsah 3"/>
          <p:cNvGraphicFramePr>
            <a:graphicFrameLocks noGrp="1"/>
          </p:cNvGraphicFramePr>
          <p:nvPr>
            <p:ph idx="1"/>
            <p:extLst>
              <p:ext uri="{D42A27DB-BD31-4B8C-83A1-F6EECF244321}">
                <p14:modId xmlns:p14="http://schemas.microsoft.com/office/powerpoint/2010/main" val="2439537206"/>
              </p:ext>
            </p:extLst>
          </p:nvPr>
        </p:nvGraphicFramePr>
        <p:xfrm>
          <a:off x="611560" y="1700808"/>
          <a:ext cx="7899715" cy="5033681"/>
        </p:xfrm>
        <a:graphic>
          <a:graphicData uri="http://schemas.openxmlformats.org/drawingml/2006/table">
            <a:tbl>
              <a:tblPr firstRow="1" bandRow="1">
                <a:tableStyleId>{5C22544A-7EE6-4342-B048-85BDC9FD1C3A}</a:tableStyleId>
              </a:tblPr>
              <a:tblGrid>
                <a:gridCol w="3916235">
                  <a:extLst>
                    <a:ext uri="{9D8B030D-6E8A-4147-A177-3AD203B41FA5}">
                      <a16:colId xmlns:a16="http://schemas.microsoft.com/office/drawing/2014/main" val="3670713161"/>
                    </a:ext>
                  </a:extLst>
                </a:gridCol>
                <a:gridCol w="3983480">
                  <a:extLst>
                    <a:ext uri="{9D8B030D-6E8A-4147-A177-3AD203B41FA5}">
                      <a16:colId xmlns:a16="http://schemas.microsoft.com/office/drawing/2014/main" val="469626333"/>
                    </a:ext>
                  </a:extLst>
                </a:gridCol>
              </a:tblGrid>
              <a:tr h="400541">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srgbClr val="FFCC00"/>
                          </a:solidFill>
                          <a:effectLst/>
                          <a:uLnTx/>
                          <a:uFillTx/>
                          <a:latin typeface="Arial" panose="020B0604020202020204" pitchFamily="34" charset="0"/>
                          <a:ea typeface="+mn-ea"/>
                          <a:cs typeface="Arial" panose="020B0604020202020204" pitchFamily="34" charset="0"/>
                        </a:rPr>
                        <a:t>Programové období 2007 - 2013</a:t>
                      </a:r>
                      <a:endParaRPr lang="cs-CZ" b="1" dirty="0"/>
                    </a:p>
                  </a:txBody>
                  <a:tcPr/>
                </a:tc>
                <a:tc hMerge="1">
                  <a:txBody>
                    <a:bodyPr/>
                    <a:lstStyle/>
                    <a:p>
                      <a:endParaRPr lang="cs-CZ" dirty="0"/>
                    </a:p>
                  </a:txBody>
                  <a:tcPr/>
                </a:tc>
                <a:extLst>
                  <a:ext uri="{0D108BD9-81ED-4DB2-BD59-A6C34878D82A}">
                    <a16:rowId xmlns:a16="http://schemas.microsoft.com/office/drawing/2014/main" val="3212242766"/>
                  </a:ext>
                </a:extLst>
              </a:tr>
              <a:tr h="477550">
                <a:tc rowSpan="9">
                  <a:txBody>
                    <a:bodyPr/>
                    <a:lstStyle/>
                    <a:p>
                      <a:pPr algn="ctr">
                        <a:spcBef>
                          <a:spcPts val="0"/>
                        </a:spcBef>
                      </a:pPr>
                      <a:endParaRPr lang="cs-CZ" dirty="0"/>
                    </a:p>
                    <a:p>
                      <a:pPr algn="ctr">
                        <a:spcBef>
                          <a:spcPts val="0"/>
                        </a:spcBef>
                      </a:pPr>
                      <a:endParaRPr lang="cs-CZ" dirty="0"/>
                    </a:p>
                    <a:p>
                      <a:pPr algn="ctr">
                        <a:spcBef>
                          <a:spcPts val="0"/>
                        </a:spcBef>
                      </a:pPr>
                      <a:endParaRPr lang="cs-CZ" dirty="0"/>
                    </a:p>
                    <a:p>
                      <a:pPr algn="ctr">
                        <a:spcBef>
                          <a:spcPts val="0"/>
                        </a:spcBef>
                      </a:pPr>
                      <a:r>
                        <a:rPr lang="cs-CZ" sz="1800" b="1" dirty="0">
                          <a:solidFill>
                            <a:srgbClr val="C00000"/>
                          </a:solidFill>
                          <a:latin typeface="Arial" panose="020B0604020202020204" pitchFamily="34" charset="0"/>
                          <a:cs typeface="Arial" panose="020B0604020202020204" pitchFamily="34" charset="0"/>
                        </a:rPr>
                        <a:t>Evropská územní spolupráce  - 389 mil, EURO z ERDF pro ČR</a:t>
                      </a:r>
                    </a:p>
                    <a:p>
                      <a:endParaRPr lang="cs-CZ" dirty="0"/>
                    </a:p>
                  </a:txBody>
                  <a:tcPr/>
                </a:tc>
                <a:tc>
                  <a:txBody>
                    <a:bodyPr/>
                    <a:lstStyle/>
                    <a:p>
                      <a:pPr>
                        <a:spcBef>
                          <a:spcPts val="0"/>
                        </a:spcBef>
                      </a:pPr>
                      <a:r>
                        <a:rPr lang="cs-CZ" sz="1400" b="1" dirty="0">
                          <a:solidFill>
                            <a:srgbClr val="00B050"/>
                          </a:solidFill>
                          <a:effectLst/>
                          <a:latin typeface="Arial" panose="020B0604020202020204" pitchFamily="34" charset="0"/>
                          <a:cs typeface="Arial" panose="020B0604020202020204" pitchFamily="34" charset="0"/>
                        </a:rPr>
                        <a:t>OP přeshraniční spolupráce Bavorsko – ČR</a:t>
                      </a:r>
                    </a:p>
                  </a:txBody>
                  <a:tcPr/>
                </a:tc>
                <a:extLst>
                  <a:ext uri="{0D108BD9-81ED-4DB2-BD59-A6C34878D82A}">
                    <a16:rowId xmlns:a16="http://schemas.microsoft.com/office/drawing/2014/main" val="615587689"/>
                  </a:ext>
                </a:extLst>
              </a:tr>
              <a:tr h="477550">
                <a:tc vMerge="1">
                  <a:txBody>
                    <a:bodyPr/>
                    <a:lstStyle/>
                    <a:p>
                      <a:endParaRPr lang="cs-CZ"/>
                    </a:p>
                  </a:txBody>
                  <a:tcPr/>
                </a:tc>
                <a:tc>
                  <a:txBody>
                    <a:bodyPr/>
                    <a:lstStyle/>
                    <a:p>
                      <a:pPr>
                        <a:spcBef>
                          <a:spcPts val="0"/>
                        </a:spcBef>
                      </a:pPr>
                      <a:r>
                        <a:rPr lang="cs-CZ" sz="1400" b="1" dirty="0">
                          <a:solidFill>
                            <a:srgbClr val="00B050"/>
                          </a:solidFill>
                          <a:effectLst/>
                          <a:latin typeface="Arial" panose="020B0604020202020204" pitchFamily="34" charset="0"/>
                          <a:cs typeface="Arial" panose="020B0604020202020204" pitchFamily="34" charset="0"/>
                        </a:rPr>
                        <a:t>OP přeshraniční spolupráce Sasko – ČR</a:t>
                      </a:r>
                    </a:p>
                  </a:txBody>
                  <a:tcPr/>
                </a:tc>
                <a:extLst>
                  <a:ext uri="{0D108BD9-81ED-4DB2-BD59-A6C34878D82A}">
                    <a16:rowId xmlns:a16="http://schemas.microsoft.com/office/drawing/2014/main" val="407876699"/>
                  </a:ext>
                </a:extLst>
              </a:tr>
              <a:tr h="477550">
                <a:tc vMerge="1">
                  <a:txBody>
                    <a:bodyPr/>
                    <a:lstStyle/>
                    <a:p>
                      <a:endParaRPr lang="cs-CZ"/>
                    </a:p>
                  </a:txBody>
                  <a:tcPr/>
                </a:tc>
                <a:tc>
                  <a:txBody>
                    <a:bodyPr/>
                    <a:lstStyle/>
                    <a:p>
                      <a:pPr>
                        <a:spcBef>
                          <a:spcPts val="0"/>
                        </a:spcBef>
                      </a:pPr>
                      <a:r>
                        <a:rPr lang="cs-CZ" sz="1400" b="1" dirty="0">
                          <a:solidFill>
                            <a:srgbClr val="00B050"/>
                          </a:solidFill>
                          <a:effectLst/>
                          <a:latin typeface="Arial" panose="020B0604020202020204" pitchFamily="34" charset="0"/>
                          <a:cs typeface="Arial" panose="020B0604020202020204" pitchFamily="34" charset="0"/>
                        </a:rPr>
                        <a:t>OP přeshraniční spolupráce Rakousko – ČR</a:t>
                      </a:r>
                    </a:p>
                  </a:txBody>
                  <a:tcPr/>
                </a:tc>
                <a:extLst>
                  <a:ext uri="{0D108BD9-81ED-4DB2-BD59-A6C34878D82A}">
                    <a16:rowId xmlns:a16="http://schemas.microsoft.com/office/drawing/2014/main" val="4080013927"/>
                  </a:ext>
                </a:extLst>
              </a:tr>
              <a:tr h="477550">
                <a:tc vMerge="1">
                  <a:txBody>
                    <a:bodyPr/>
                    <a:lstStyle/>
                    <a:p>
                      <a:endParaRPr lang="cs-CZ"/>
                    </a:p>
                  </a:txBody>
                  <a:tcPr/>
                </a:tc>
                <a:tc>
                  <a:txBody>
                    <a:bodyPr/>
                    <a:lstStyle/>
                    <a:p>
                      <a:pPr>
                        <a:spcBef>
                          <a:spcPts val="0"/>
                        </a:spcBef>
                      </a:pPr>
                      <a:r>
                        <a:rPr lang="cs-CZ" sz="1400" b="1" dirty="0">
                          <a:solidFill>
                            <a:srgbClr val="00B050"/>
                          </a:solidFill>
                          <a:effectLst/>
                          <a:latin typeface="Arial" panose="020B0604020202020204" pitchFamily="34" charset="0"/>
                          <a:cs typeface="Arial" panose="020B0604020202020204" pitchFamily="34" charset="0"/>
                        </a:rPr>
                        <a:t>OP přeshraniční spolupráce Slovensko – ČR</a:t>
                      </a:r>
                    </a:p>
                  </a:txBody>
                  <a:tcPr/>
                </a:tc>
                <a:extLst>
                  <a:ext uri="{0D108BD9-81ED-4DB2-BD59-A6C34878D82A}">
                    <a16:rowId xmlns:a16="http://schemas.microsoft.com/office/drawing/2014/main" val="1610558262"/>
                  </a:ext>
                </a:extLst>
              </a:tr>
              <a:tr h="477550">
                <a:tc vMerge="1">
                  <a:txBody>
                    <a:bodyPr/>
                    <a:lstStyle/>
                    <a:p>
                      <a:endParaRPr lang="cs-CZ"/>
                    </a:p>
                  </a:txBody>
                  <a:tcPr/>
                </a:tc>
                <a:tc>
                  <a:txBody>
                    <a:bodyPr/>
                    <a:lstStyle/>
                    <a:p>
                      <a:pPr>
                        <a:spcBef>
                          <a:spcPts val="0"/>
                        </a:spcBef>
                      </a:pPr>
                      <a:r>
                        <a:rPr lang="cs-CZ" sz="1400" b="1" dirty="0">
                          <a:solidFill>
                            <a:srgbClr val="00B050"/>
                          </a:solidFill>
                          <a:effectLst/>
                          <a:latin typeface="Arial" panose="020B0604020202020204" pitchFamily="34" charset="0"/>
                          <a:cs typeface="Arial" panose="020B0604020202020204" pitchFamily="34" charset="0"/>
                        </a:rPr>
                        <a:t>OP přeshraniční spolupráce Polsko – ČR</a:t>
                      </a:r>
                    </a:p>
                  </a:txBody>
                  <a:tcPr/>
                </a:tc>
                <a:extLst>
                  <a:ext uri="{0D108BD9-81ED-4DB2-BD59-A6C34878D82A}">
                    <a16:rowId xmlns:a16="http://schemas.microsoft.com/office/drawing/2014/main" val="4181418424"/>
                  </a:ext>
                </a:extLst>
              </a:tr>
              <a:tr h="477550">
                <a:tc vMerge="1">
                  <a:txBody>
                    <a:bodyPr/>
                    <a:lstStyle/>
                    <a:p>
                      <a:endParaRPr lang="cs-CZ" dirty="0"/>
                    </a:p>
                  </a:txBody>
                  <a:tcPr/>
                </a:tc>
                <a:tc>
                  <a:txBody>
                    <a:bodyPr/>
                    <a:lstStyle/>
                    <a:p>
                      <a:pPr>
                        <a:spcBef>
                          <a:spcPts val="0"/>
                        </a:spcBef>
                      </a:pPr>
                      <a:r>
                        <a:rPr lang="cs-CZ" sz="1400" b="1" dirty="0">
                          <a:solidFill>
                            <a:srgbClr val="00B050"/>
                          </a:solidFill>
                          <a:effectLst/>
                          <a:latin typeface="Arial" panose="020B0604020202020204" pitchFamily="34" charset="0"/>
                          <a:cs typeface="Arial" panose="020B0604020202020204" pitchFamily="34" charset="0"/>
                        </a:rPr>
                        <a:t>OP meziregionální spolupráce </a:t>
                      </a:r>
                    </a:p>
                  </a:txBody>
                  <a:tcPr/>
                </a:tc>
                <a:extLst>
                  <a:ext uri="{0D108BD9-81ED-4DB2-BD59-A6C34878D82A}">
                    <a16:rowId xmlns:a16="http://schemas.microsoft.com/office/drawing/2014/main" val="4209044262"/>
                  </a:ext>
                </a:extLst>
              </a:tr>
              <a:tr h="477550">
                <a:tc vMerge="1">
                  <a:txBody>
                    <a:bodyPr/>
                    <a:lstStyle/>
                    <a:p>
                      <a:endParaRPr lang="cs-CZ"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400" b="1" dirty="0">
                          <a:solidFill>
                            <a:srgbClr val="00B050"/>
                          </a:solidFill>
                          <a:effectLst/>
                          <a:latin typeface="Arial" panose="020B0604020202020204" pitchFamily="34" charset="0"/>
                          <a:cs typeface="Arial" panose="020B0604020202020204" pitchFamily="34" charset="0"/>
                        </a:rPr>
                        <a:t>OP nadnárodní spolupráce</a:t>
                      </a:r>
                    </a:p>
                    <a:p>
                      <a:endParaRPr lang="cs-CZ" sz="1400" b="1" dirty="0">
                        <a:solidFill>
                          <a:srgbClr val="00B050"/>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95607738"/>
                  </a:ext>
                </a:extLst>
              </a:tr>
              <a:tr h="477550">
                <a:tc vMerge="1">
                  <a:txBody>
                    <a:bodyPr/>
                    <a:lstStyle/>
                    <a:p>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400" b="1" dirty="0">
                          <a:solidFill>
                            <a:srgbClr val="00B050"/>
                          </a:solidFill>
                          <a:effectLst/>
                          <a:latin typeface="Arial" panose="020B0604020202020204" pitchFamily="34" charset="0"/>
                          <a:cs typeface="Arial" panose="020B0604020202020204" pitchFamily="34" charset="0"/>
                        </a:rPr>
                        <a:t>INTERACT II</a:t>
                      </a:r>
                    </a:p>
                    <a:p>
                      <a:endParaRPr lang="cs-CZ" sz="1400" b="1" dirty="0">
                        <a:solidFill>
                          <a:srgbClr val="00B050"/>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59746718"/>
                  </a:ext>
                </a:extLst>
              </a:tr>
              <a:tr h="477550">
                <a:tc vMerge="1">
                  <a:txBody>
                    <a:bodyPr/>
                    <a:lstStyle/>
                    <a:p>
                      <a:endParaRPr lang="cs-CZ"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400" b="1" dirty="0">
                          <a:solidFill>
                            <a:srgbClr val="00B050"/>
                          </a:solidFill>
                          <a:effectLst/>
                          <a:latin typeface="Arial" panose="020B0604020202020204" pitchFamily="34" charset="0"/>
                          <a:cs typeface="Arial" panose="020B0604020202020204" pitchFamily="34" charset="0"/>
                        </a:rPr>
                        <a:t>ESPON 2013</a:t>
                      </a:r>
                    </a:p>
                    <a:p>
                      <a:pPr marL="0" marR="0" indent="0" algn="l" defTabSz="914400" rtl="0" eaLnBrk="1" fontAlgn="auto" latinLnBrk="0" hangingPunct="1">
                        <a:lnSpc>
                          <a:spcPct val="100000"/>
                        </a:lnSpc>
                        <a:spcBef>
                          <a:spcPts val="0"/>
                        </a:spcBef>
                        <a:spcAft>
                          <a:spcPts val="0"/>
                        </a:spcAft>
                        <a:buClrTx/>
                        <a:buSzTx/>
                        <a:buFontTx/>
                        <a:buNone/>
                        <a:tabLst/>
                        <a:defRPr/>
                      </a:pPr>
                      <a:endParaRPr lang="cs-CZ" sz="1400" b="1" dirty="0">
                        <a:solidFill>
                          <a:srgbClr val="00B050"/>
                        </a:solidFill>
                        <a:effectLst/>
                        <a:latin typeface="Arial" panose="020B0604020202020204" pitchFamily="34" charset="0"/>
                        <a:cs typeface="Arial" panose="020B0604020202020204" pitchFamily="34" charset="0"/>
                      </a:endParaRPr>
                    </a:p>
                    <a:p>
                      <a:endParaRPr lang="cs-CZ" sz="1400" b="1" dirty="0">
                        <a:solidFill>
                          <a:srgbClr val="00B050"/>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65594967"/>
                  </a:ext>
                </a:extLst>
              </a:tr>
            </a:tbl>
          </a:graphicData>
        </a:graphic>
      </p:graphicFrame>
      <p:sp>
        <p:nvSpPr>
          <p:cNvPr id="3" name="Nadpis 2"/>
          <p:cNvSpPr>
            <a:spLocks noGrp="1"/>
          </p:cNvSpPr>
          <p:nvPr>
            <p:ph type="title"/>
          </p:nvPr>
        </p:nvSpPr>
        <p:spPr>
          <a:xfrm>
            <a:off x="436972" y="335192"/>
            <a:ext cx="8407400" cy="1149593"/>
          </a:xfrm>
          <a:solidFill>
            <a:srgbClr val="FFFF00"/>
          </a:solidFill>
        </p:spPr>
        <p:txBody>
          <a:bodyPr/>
          <a:lstStyle/>
          <a:p>
            <a:pPr lvl="0">
              <a:spcBef>
                <a:spcPts val="0"/>
              </a:spcBef>
            </a:pPr>
            <a:br>
              <a:rPr lang="cs-CZ" cap="none" spc="0" dirty="0">
                <a:solidFill>
                  <a:prstClr val="black"/>
                </a:solidFill>
                <a:latin typeface="Arial" panose="020B0604020202020204" pitchFamily="34" charset="0"/>
                <a:ea typeface="+mn-ea"/>
                <a:cs typeface="Arial" panose="020B0604020202020204" pitchFamily="34" charset="0"/>
              </a:rPr>
            </a:br>
            <a:r>
              <a:rPr lang="cs-CZ" sz="2400" b="1" cap="none" spc="0" dirty="0">
                <a:solidFill>
                  <a:srgbClr val="C00000"/>
                </a:solidFill>
                <a:latin typeface="Arial" panose="020B0604020202020204" pitchFamily="34" charset="0"/>
                <a:cs typeface="Arial" panose="020B0604020202020204" pitchFamily="34" charset="0"/>
              </a:rPr>
              <a:t>OP v období 2007 – 2013 </a:t>
            </a:r>
            <a:br>
              <a:rPr lang="cs-CZ" sz="1800" cap="none" spc="0" dirty="0">
                <a:solidFill>
                  <a:prstClr val="black"/>
                </a:solidFill>
              </a:rPr>
            </a:br>
            <a:endParaRPr lang="cs-CZ" dirty="0"/>
          </a:p>
        </p:txBody>
      </p:sp>
      <p:sp>
        <p:nvSpPr>
          <p:cNvPr id="2" name="Obdélník 1"/>
          <p:cNvSpPr/>
          <p:nvPr/>
        </p:nvSpPr>
        <p:spPr>
          <a:xfrm>
            <a:off x="704732" y="3105835"/>
            <a:ext cx="3723252" cy="584775"/>
          </a:xfrm>
          <a:prstGeom prst="rect">
            <a:avLst/>
          </a:prstGeom>
        </p:spPr>
        <p:txBody>
          <a:bodyPr wrap="square">
            <a:spAutoFit/>
          </a:bodyPr>
          <a:lstStyle/>
          <a:p>
            <a:br>
              <a:rPr lang="cs-CZ" sz="1400" dirty="0">
                <a:solidFill>
                  <a:prstClr val="black"/>
                </a:solidFill>
              </a:rPr>
            </a:br>
            <a:endParaRPr lang="cs-CZ" dirty="0"/>
          </a:p>
        </p:txBody>
      </p:sp>
    </p:spTree>
    <p:extLst>
      <p:ext uri="{BB962C8B-B14F-4D97-AF65-F5344CB8AC3E}">
        <p14:creationId xmlns:p14="http://schemas.microsoft.com/office/powerpoint/2010/main" val="3923987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stretch>
            <a:fillRect/>
          </a:stretch>
        </p:blipFill>
        <p:spPr>
          <a:xfrm>
            <a:off x="1172103" y="1772816"/>
            <a:ext cx="6799053" cy="4806081"/>
          </a:xfrm>
          <a:prstGeom prst="rect">
            <a:avLst/>
          </a:prstGeom>
        </p:spPr>
      </p:pic>
      <p:sp>
        <p:nvSpPr>
          <p:cNvPr id="3" name="Nadpis 2"/>
          <p:cNvSpPr>
            <a:spLocks noGrp="1"/>
          </p:cNvSpPr>
          <p:nvPr>
            <p:ph type="title"/>
          </p:nvPr>
        </p:nvSpPr>
        <p:spPr>
          <a:solidFill>
            <a:schemeClr val="accent5">
              <a:lumMod val="40000"/>
              <a:lumOff val="60000"/>
            </a:schemeClr>
          </a:solidFill>
        </p:spPr>
        <p:txBody>
          <a:bodyPr/>
          <a:lstStyle/>
          <a:p>
            <a:r>
              <a:rPr lang="cs-CZ" sz="2800" b="1" cap="none" dirty="0">
                <a:solidFill>
                  <a:srgbClr val="C00000"/>
                </a:solidFill>
                <a:latin typeface="Arial" panose="020B0604020202020204" pitchFamily="34" charset="0"/>
                <a:cs typeface="Arial" panose="020B0604020202020204" pitchFamily="34" charset="0"/>
              </a:rPr>
              <a:t>Geografie přeshraniční spolupráce</a:t>
            </a:r>
          </a:p>
        </p:txBody>
      </p:sp>
    </p:spTree>
    <p:extLst>
      <p:ext uri="{BB962C8B-B14F-4D97-AF65-F5344CB8AC3E}">
        <p14:creationId xmlns:p14="http://schemas.microsoft.com/office/powerpoint/2010/main" val="2903948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symbol pro obsah 3"/>
          <p:cNvGraphicFramePr>
            <a:graphicFrameLocks noGrp="1"/>
          </p:cNvGraphicFramePr>
          <p:nvPr>
            <p:ph idx="1"/>
            <p:extLst>
              <p:ext uri="{D42A27DB-BD31-4B8C-83A1-F6EECF244321}">
                <p14:modId xmlns:p14="http://schemas.microsoft.com/office/powerpoint/2010/main" val="2234105021"/>
              </p:ext>
            </p:extLst>
          </p:nvPr>
        </p:nvGraphicFramePr>
        <p:xfrm>
          <a:off x="556934" y="1988840"/>
          <a:ext cx="8047514" cy="4240912"/>
        </p:xfrm>
        <a:graphic>
          <a:graphicData uri="http://schemas.openxmlformats.org/drawingml/2006/table">
            <a:tbl>
              <a:tblPr firstRow="1" bandRow="1">
                <a:tableStyleId>{5C22544A-7EE6-4342-B048-85BDC9FD1C3A}</a:tableStyleId>
              </a:tblPr>
              <a:tblGrid>
                <a:gridCol w="4015066">
                  <a:extLst>
                    <a:ext uri="{9D8B030D-6E8A-4147-A177-3AD203B41FA5}">
                      <a16:colId xmlns:a16="http://schemas.microsoft.com/office/drawing/2014/main" val="3670713161"/>
                    </a:ext>
                  </a:extLst>
                </a:gridCol>
                <a:gridCol w="4032448">
                  <a:extLst>
                    <a:ext uri="{9D8B030D-6E8A-4147-A177-3AD203B41FA5}">
                      <a16:colId xmlns:a16="http://schemas.microsoft.com/office/drawing/2014/main" val="469626333"/>
                    </a:ext>
                  </a:extLst>
                </a:gridCol>
              </a:tblGrid>
              <a:tr h="46139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srgbClr val="FFCC00"/>
                          </a:solidFill>
                          <a:effectLst/>
                          <a:uLnTx/>
                          <a:uFillTx/>
                          <a:latin typeface="Arial" panose="020B0604020202020204" pitchFamily="34" charset="0"/>
                          <a:ea typeface="+mn-ea"/>
                          <a:cs typeface="Arial" panose="020B0604020202020204" pitchFamily="34" charset="0"/>
                        </a:rPr>
                        <a:t>Programové období 2014 - 2020</a:t>
                      </a:r>
                      <a:endParaRPr lang="cs-CZ" b="1" dirty="0"/>
                    </a:p>
                  </a:txBody>
                  <a:tcPr/>
                </a:tc>
                <a:tc hMerge="1">
                  <a:txBody>
                    <a:bodyPr/>
                    <a:lstStyle/>
                    <a:p>
                      <a:endParaRPr lang="cs-CZ" dirty="0"/>
                    </a:p>
                  </a:txBody>
                  <a:tcPr/>
                </a:tc>
                <a:extLst>
                  <a:ext uri="{0D108BD9-81ED-4DB2-BD59-A6C34878D82A}">
                    <a16:rowId xmlns:a16="http://schemas.microsoft.com/office/drawing/2014/main" val="3212242766"/>
                  </a:ext>
                </a:extLst>
              </a:tr>
              <a:tr h="0">
                <a:tc rowSpan="11">
                  <a:txBody>
                    <a:bodyPr/>
                    <a:lstStyle/>
                    <a:p>
                      <a:pPr algn="ctr">
                        <a:spcBef>
                          <a:spcPts val="0"/>
                        </a:spcBef>
                      </a:pPr>
                      <a:endParaRPr lang="cs-CZ" dirty="0"/>
                    </a:p>
                    <a:p>
                      <a:pPr algn="ctr">
                        <a:spcBef>
                          <a:spcPts val="0"/>
                        </a:spcBef>
                      </a:pPr>
                      <a:endParaRPr lang="cs-CZ" dirty="0"/>
                    </a:p>
                    <a:p>
                      <a:pPr algn="ctr">
                        <a:spcBef>
                          <a:spcPts val="0"/>
                        </a:spcBef>
                      </a:pPr>
                      <a:endParaRPr lang="cs-CZ" dirty="0"/>
                    </a:p>
                    <a:p>
                      <a:pPr algn="ctr">
                        <a:spcBef>
                          <a:spcPts val="0"/>
                        </a:spcBef>
                      </a:pPr>
                      <a:endParaRPr lang="cs-CZ" sz="1800" dirty="0">
                        <a:latin typeface="Arial" panose="020B0604020202020204" pitchFamily="34" charset="0"/>
                        <a:cs typeface="Arial" panose="020B0604020202020204" pitchFamily="34" charset="0"/>
                      </a:endParaRPr>
                    </a:p>
                    <a:p>
                      <a:pPr algn="ctr">
                        <a:spcBef>
                          <a:spcPts val="0"/>
                        </a:spcBef>
                      </a:pPr>
                      <a:r>
                        <a:rPr lang="cs-CZ" sz="1800" b="1" dirty="0">
                          <a:solidFill>
                            <a:srgbClr val="C00000"/>
                          </a:solidFill>
                          <a:latin typeface="Arial" panose="020B0604020202020204" pitchFamily="34" charset="0"/>
                          <a:cs typeface="Arial" panose="020B0604020202020204" pitchFamily="34" charset="0"/>
                        </a:rPr>
                        <a:t>Evropská územní spolupráce –1573 mil. EURO z EFRDF pro ČR</a:t>
                      </a:r>
                    </a:p>
                    <a:p>
                      <a:endParaRPr lang="cs-CZ" dirty="0"/>
                    </a:p>
                  </a:txBody>
                  <a:tcPr/>
                </a:tc>
                <a:tc>
                  <a:txBody>
                    <a:bodyPr/>
                    <a:lstStyle/>
                    <a:p>
                      <a:pPr>
                        <a:spcBef>
                          <a:spcPts val="0"/>
                        </a:spcBef>
                      </a:pPr>
                      <a:r>
                        <a:rPr lang="cs-CZ" sz="1400" b="1" dirty="0">
                          <a:solidFill>
                            <a:srgbClr val="00B050"/>
                          </a:solidFill>
                          <a:effectLst/>
                          <a:latin typeface="Arial" panose="020B0604020202020204" pitchFamily="34" charset="0"/>
                          <a:cs typeface="Arial" panose="020B0604020202020204" pitchFamily="34" charset="0"/>
                        </a:rPr>
                        <a:t>OP přeshraniční spolupráce Bavorsko – ČR</a:t>
                      </a:r>
                    </a:p>
                  </a:txBody>
                  <a:tcPr/>
                </a:tc>
                <a:extLst>
                  <a:ext uri="{0D108BD9-81ED-4DB2-BD59-A6C34878D82A}">
                    <a16:rowId xmlns:a16="http://schemas.microsoft.com/office/drawing/2014/main" val="615587689"/>
                  </a:ext>
                </a:extLst>
              </a:tr>
              <a:tr h="0">
                <a:tc vMerge="1">
                  <a:txBody>
                    <a:bodyPr/>
                    <a:lstStyle/>
                    <a:p>
                      <a:endParaRPr lang="cs-CZ"/>
                    </a:p>
                  </a:txBody>
                  <a:tcPr/>
                </a:tc>
                <a:tc>
                  <a:txBody>
                    <a:bodyPr/>
                    <a:lstStyle/>
                    <a:p>
                      <a:pPr>
                        <a:spcBef>
                          <a:spcPts val="0"/>
                        </a:spcBef>
                      </a:pPr>
                      <a:r>
                        <a:rPr lang="cs-CZ" sz="1400" b="1" dirty="0">
                          <a:solidFill>
                            <a:srgbClr val="00B050"/>
                          </a:solidFill>
                          <a:effectLst/>
                          <a:latin typeface="Arial" panose="020B0604020202020204" pitchFamily="34" charset="0"/>
                          <a:cs typeface="Arial" panose="020B0604020202020204" pitchFamily="34" charset="0"/>
                        </a:rPr>
                        <a:t>OP přeshraniční spolupráce Sasko – ČR</a:t>
                      </a:r>
                    </a:p>
                  </a:txBody>
                  <a:tcPr/>
                </a:tc>
                <a:extLst>
                  <a:ext uri="{0D108BD9-81ED-4DB2-BD59-A6C34878D82A}">
                    <a16:rowId xmlns:a16="http://schemas.microsoft.com/office/drawing/2014/main" val="407876699"/>
                  </a:ext>
                </a:extLst>
              </a:tr>
              <a:tr h="0">
                <a:tc vMerge="1">
                  <a:txBody>
                    <a:bodyPr/>
                    <a:lstStyle/>
                    <a:p>
                      <a:endParaRPr lang="cs-CZ"/>
                    </a:p>
                  </a:txBody>
                  <a:tcPr/>
                </a:tc>
                <a:tc>
                  <a:txBody>
                    <a:bodyPr/>
                    <a:lstStyle/>
                    <a:p>
                      <a:pPr>
                        <a:spcBef>
                          <a:spcPts val="0"/>
                        </a:spcBef>
                      </a:pPr>
                      <a:r>
                        <a:rPr lang="cs-CZ" sz="1400" b="1" dirty="0">
                          <a:solidFill>
                            <a:srgbClr val="00B050"/>
                          </a:solidFill>
                          <a:effectLst/>
                          <a:latin typeface="Arial" panose="020B0604020202020204" pitchFamily="34" charset="0"/>
                          <a:cs typeface="Arial" panose="020B0604020202020204" pitchFamily="34" charset="0"/>
                        </a:rPr>
                        <a:t>OP přeshraniční spolupráce Rakousko – ČR</a:t>
                      </a:r>
                    </a:p>
                  </a:txBody>
                  <a:tcPr/>
                </a:tc>
                <a:extLst>
                  <a:ext uri="{0D108BD9-81ED-4DB2-BD59-A6C34878D82A}">
                    <a16:rowId xmlns:a16="http://schemas.microsoft.com/office/drawing/2014/main" val="4080013927"/>
                  </a:ext>
                </a:extLst>
              </a:tr>
              <a:tr h="0">
                <a:tc vMerge="1">
                  <a:txBody>
                    <a:bodyPr/>
                    <a:lstStyle/>
                    <a:p>
                      <a:endParaRPr lang="cs-CZ"/>
                    </a:p>
                  </a:txBody>
                  <a:tcPr/>
                </a:tc>
                <a:tc>
                  <a:txBody>
                    <a:bodyPr/>
                    <a:lstStyle/>
                    <a:p>
                      <a:pPr>
                        <a:spcBef>
                          <a:spcPts val="0"/>
                        </a:spcBef>
                      </a:pPr>
                      <a:r>
                        <a:rPr lang="cs-CZ" sz="1400" b="1" dirty="0">
                          <a:solidFill>
                            <a:srgbClr val="00B050"/>
                          </a:solidFill>
                          <a:effectLst/>
                          <a:latin typeface="Arial" panose="020B0604020202020204" pitchFamily="34" charset="0"/>
                          <a:cs typeface="Arial" panose="020B0604020202020204" pitchFamily="34" charset="0"/>
                        </a:rPr>
                        <a:t>OP přeshraniční spolupráce Slovensko – ČR</a:t>
                      </a:r>
                    </a:p>
                  </a:txBody>
                  <a:tcPr/>
                </a:tc>
                <a:extLst>
                  <a:ext uri="{0D108BD9-81ED-4DB2-BD59-A6C34878D82A}">
                    <a16:rowId xmlns:a16="http://schemas.microsoft.com/office/drawing/2014/main" val="1610558262"/>
                  </a:ext>
                </a:extLst>
              </a:tr>
              <a:tr h="0">
                <a:tc vMerge="1">
                  <a:txBody>
                    <a:bodyPr/>
                    <a:lstStyle/>
                    <a:p>
                      <a:endParaRPr lang="cs-CZ"/>
                    </a:p>
                  </a:txBody>
                  <a:tcPr/>
                </a:tc>
                <a:tc>
                  <a:txBody>
                    <a:bodyPr/>
                    <a:lstStyle/>
                    <a:p>
                      <a:pPr>
                        <a:spcBef>
                          <a:spcPts val="0"/>
                        </a:spcBef>
                      </a:pPr>
                      <a:r>
                        <a:rPr lang="cs-CZ" sz="1400" b="1" dirty="0">
                          <a:solidFill>
                            <a:srgbClr val="00B050"/>
                          </a:solidFill>
                          <a:effectLst/>
                          <a:latin typeface="Arial" panose="020B0604020202020204" pitchFamily="34" charset="0"/>
                          <a:cs typeface="Arial" panose="020B0604020202020204" pitchFamily="34" charset="0"/>
                        </a:rPr>
                        <a:t>OP přeshraniční spolupráce Polsko – ČR</a:t>
                      </a:r>
                    </a:p>
                  </a:txBody>
                  <a:tcPr/>
                </a:tc>
                <a:extLst>
                  <a:ext uri="{0D108BD9-81ED-4DB2-BD59-A6C34878D82A}">
                    <a16:rowId xmlns:a16="http://schemas.microsoft.com/office/drawing/2014/main" val="4181418424"/>
                  </a:ext>
                </a:extLst>
              </a:tr>
              <a:tr h="0">
                <a:tc vMerge="1">
                  <a:txBody>
                    <a:bodyPr/>
                    <a:lstStyle/>
                    <a:p>
                      <a:endParaRPr lang="cs-CZ"/>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400" b="1" dirty="0">
                          <a:solidFill>
                            <a:srgbClr val="00B050"/>
                          </a:solidFill>
                          <a:effectLst/>
                          <a:latin typeface="Arial" panose="020B0604020202020204" pitchFamily="34" charset="0"/>
                          <a:cs typeface="Arial" panose="020B0604020202020204" pitchFamily="34" charset="0"/>
                        </a:rPr>
                        <a:t>OP meziregionální spolupráce INTERACT III</a:t>
                      </a:r>
                    </a:p>
                  </a:txBody>
                  <a:tcPr/>
                </a:tc>
                <a:extLst>
                  <a:ext uri="{0D108BD9-81ED-4DB2-BD59-A6C34878D82A}">
                    <a16:rowId xmlns:a16="http://schemas.microsoft.com/office/drawing/2014/main" val="3538120332"/>
                  </a:ext>
                </a:extLst>
              </a:tr>
              <a:tr h="0">
                <a:tc vMerge="1">
                  <a:txBody>
                    <a:bodyPr/>
                    <a:lstStyle/>
                    <a:p>
                      <a:endParaRPr lang="cs-CZ"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400" b="1" dirty="0">
                          <a:solidFill>
                            <a:srgbClr val="00B050"/>
                          </a:solidFill>
                          <a:effectLst/>
                          <a:latin typeface="Arial" panose="020B0604020202020204" pitchFamily="34" charset="0"/>
                          <a:cs typeface="Arial" panose="020B0604020202020204" pitchFamily="34" charset="0"/>
                        </a:rPr>
                        <a:t>OP meziregionální spolupráce </a:t>
                      </a:r>
                      <a:r>
                        <a:rPr lang="cs-CZ" sz="1400" b="1" cap="all" baseline="0" dirty="0">
                          <a:solidFill>
                            <a:srgbClr val="00B050"/>
                          </a:solidFill>
                          <a:effectLst/>
                          <a:latin typeface="Arial" panose="020B0604020202020204" pitchFamily="34" charset="0"/>
                          <a:cs typeface="Arial" panose="020B0604020202020204" pitchFamily="34" charset="0"/>
                        </a:rPr>
                        <a:t>Interreg Europe</a:t>
                      </a:r>
                      <a:endParaRPr lang="cs-CZ" sz="1400" b="1" dirty="0">
                        <a:solidFill>
                          <a:srgbClr val="00B050"/>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99351789"/>
                  </a:ext>
                </a:extLst>
              </a:tr>
              <a:tr h="0">
                <a:tc vMerge="1">
                  <a:txBody>
                    <a:bodyPr/>
                    <a:lstStyle/>
                    <a:p>
                      <a:endParaRPr lang="cs-CZ"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400" b="1" dirty="0">
                          <a:solidFill>
                            <a:srgbClr val="00B050"/>
                          </a:solidFill>
                          <a:effectLst/>
                          <a:latin typeface="Arial" panose="020B0604020202020204" pitchFamily="34" charset="0"/>
                          <a:cs typeface="Arial" panose="020B0604020202020204" pitchFamily="34" charset="0"/>
                        </a:rPr>
                        <a:t>OP meziregionální spolupráce ESPON 2020</a:t>
                      </a:r>
                    </a:p>
                  </a:txBody>
                  <a:tcPr/>
                </a:tc>
                <a:extLst>
                  <a:ext uri="{0D108BD9-81ED-4DB2-BD59-A6C34878D82A}">
                    <a16:rowId xmlns:a16="http://schemas.microsoft.com/office/drawing/2014/main" val="4209044262"/>
                  </a:ext>
                </a:extLst>
              </a:tr>
              <a:tr h="0">
                <a:tc vMerge="1">
                  <a:txBody>
                    <a:bodyPr/>
                    <a:lstStyle/>
                    <a:p>
                      <a:endParaRPr lang="cs-CZ"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400" b="1" dirty="0">
                          <a:solidFill>
                            <a:srgbClr val="00B050"/>
                          </a:solidFill>
                          <a:effectLst/>
                          <a:latin typeface="Arial" panose="020B0604020202020204" pitchFamily="34" charset="0"/>
                          <a:cs typeface="Arial" panose="020B0604020202020204" pitchFamily="34" charset="0"/>
                        </a:rPr>
                        <a:t>OP nadnárodní spolupráce  Interreg C</a:t>
                      </a:r>
                      <a:r>
                        <a:rPr lang="cs-CZ" sz="1400" b="1" cap="all" baseline="0" dirty="0">
                          <a:solidFill>
                            <a:srgbClr val="00B050"/>
                          </a:solidFill>
                          <a:effectLst/>
                          <a:latin typeface="Arial" panose="020B0604020202020204" pitchFamily="34" charset="0"/>
                          <a:cs typeface="Arial" panose="020B0604020202020204" pitchFamily="34" charset="0"/>
                        </a:rPr>
                        <a:t>entral Europe</a:t>
                      </a:r>
                      <a:endParaRPr lang="cs-CZ" sz="1400" b="1" dirty="0">
                        <a:solidFill>
                          <a:srgbClr val="00B050"/>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95607738"/>
                  </a:ext>
                </a:extLst>
              </a:tr>
              <a:tr h="0">
                <a:tc vMerge="1">
                  <a:txBody>
                    <a:bodyPr/>
                    <a:lstStyle/>
                    <a:p>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400" b="1" dirty="0">
                          <a:solidFill>
                            <a:srgbClr val="00B050"/>
                          </a:solidFill>
                          <a:effectLst/>
                          <a:latin typeface="Arial" panose="020B0604020202020204" pitchFamily="34" charset="0"/>
                          <a:cs typeface="Arial" panose="020B0604020202020204" pitchFamily="34" charset="0"/>
                        </a:rPr>
                        <a:t>OP nadnárodní spolupráce </a:t>
                      </a:r>
                      <a:r>
                        <a:rPr lang="cs-CZ" sz="1400" b="1" cap="all" baseline="0" dirty="0">
                          <a:solidFill>
                            <a:srgbClr val="00B050"/>
                          </a:solidFill>
                          <a:effectLst/>
                          <a:latin typeface="Arial" panose="020B0604020202020204" pitchFamily="34" charset="0"/>
                          <a:cs typeface="Arial" panose="020B0604020202020204" pitchFamily="34" charset="0"/>
                        </a:rPr>
                        <a:t>Danube</a:t>
                      </a:r>
                      <a:endParaRPr lang="cs-CZ" sz="1400" b="1" dirty="0">
                        <a:solidFill>
                          <a:srgbClr val="00B050"/>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59746718"/>
                  </a:ext>
                </a:extLst>
              </a:tr>
              <a:tr h="0">
                <a:tc vMerge="1">
                  <a:txBody>
                    <a:bodyPr/>
                    <a:lstStyle/>
                    <a:p>
                      <a:endParaRPr lang="cs-CZ" dirty="0"/>
                    </a:p>
                  </a:txBody>
                  <a:tcPr/>
                </a:tc>
                <a:tc>
                  <a:txBody>
                    <a:bodyPr/>
                    <a:lstStyle/>
                    <a:p>
                      <a:r>
                        <a:rPr lang="cs-CZ" sz="1400" b="1" dirty="0">
                          <a:solidFill>
                            <a:srgbClr val="00B050"/>
                          </a:solidFill>
                          <a:effectLst/>
                          <a:latin typeface="Arial" panose="020B0604020202020204" pitchFamily="34" charset="0"/>
                          <a:cs typeface="Arial" panose="020B0604020202020204" pitchFamily="34" charset="0"/>
                        </a:rPr>
                        <a:t>URBACT III</a:t>
                      </a:r>
                    </a:p>
                  </a:txBody>
                  <a:tcPr/>
                </a:tc>
                <a:extLst>
                  <a:ext uri="{0D108BD9-81ED-4DB2-BD59-A6C34878D82A}">
                    <a16:rowId xmlns:a16="http://schemas.microsoft.com/office/drawing/2014/main" val="4065594967"/>
                  </a:ext>
                </a:extLst>
              </a:tr>
            </a:tbl>
          </a:graphicData>
        </a:graphic>
      </p:graphicFrame>
      <p:sp>
        <p:nvSpPr>
          <p:cNvPr id="3" name="Nadpis 2"/>
          <p:cNvSpPr>
            <a:spLocks noGrp="1"/>
          </p:cNvSpPr>
          <p:nvPr>
            <p:ph type="title"/>
          </p:nvPr>
        </p:nvSpPr>
        <p:spPr>
          <a:xfrm>
            <a:off x="376991" y="260648"/>
            <a:ext cx="8407400" cy="1149593"/>
          </a:xfrm>
          <a:solidFill>
            <a:srgbClr val="FFFF00"/>
          </a:solidFill>
        </p:spPr>
        <p:txBody>
          <a:bodyPr/>
          <a:lstStyle/>
          <a:p>
            <a:pPr lvl="0">
              <a:spcBef>
                <a:spcPts val="0"/>
              </a:spcBef>
            </a:pPr>
            <a:br>
              <a:rPr lang="cs-CZ" cap="none" spc="0" dirty="0">
                <a:solidFill>
                  <a:prstClr val="black"/>
                </a:solidFill>
                <a:latin typeface="Arial" panose="020B0604020202020204" pitchFamily="34" charset="0"/>
                <a:ea typeface="+mn-ea"/>
                <a:cs typeface="Arial" panose="020B0604020202020204" pitchFamily="34" charset="0"/>
              </a:rPr>
            </a:br>
            <a:r>
              <a:rPr lang="cs-CZ" sz="2400" b="1" cap="none" spc="0" dirty="0">
                <a:solidFill>
                  <a:srgbClr val="C00000"/>
                </a:solidFill>
                <a:latin typeface="Arial" panose="020B0604020202020204" pitchFamily="34" charset="0"/>
                <a:cs typeface="Arial" panose="020B0604020202020204" pitchFamily="34" charset="0"/>
              </a:rPr>
              <a:t>OP v období 2014 – 2020 </a:t>
            </a:r>
            <a:br>
              <a:rPr lang="cs-CZ" sz="1800" cap="none" spc="0" dirty="0">
                <a:solidFill>
                  <a:prstClr val="black"/>
                </a:solidFill>
              </a:rPr>
            </a:br>
            <a:endParaRPr lang="cs-CZ" dirty="0"/>
          </a:p>
        </p:txBody>
      </p:sp>
    </p:spTree>
    <p:extLst>
      <p:ext uri="{BB962C8B-B14F-4D97-AF65-F5344CB8AC3E}">
        <p14:creationId xmlns:p14="http://schemas.microsoft.com/office/powerpoint/2010/main" val="1848268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solidFill>
            <a:srgbClr val="FFFF00"/>
          </a:solidFill>
        </p:spPr>
        <p:txBody>
          <a:bodyPr>
            <a:normAutofit/>
          </a:bodyPr>
          <a:lstStyle/>
          <a:p>
            <a:endParaRPr lang="cs-CZ" sz="1200" dirty="0">
              <a:solidFill>
                <a:srgbClr val="00B050"/>
              </a:solidFill>
              <a:latin typeface="Arial" panose="020B0604020202020204" pitchFamily="34" charset="0"/>
              <a:cs typeface="Arial" panose="020B0604020202020204" pitchFamily="34" charset="0"/>
            </a:endParaRPr>
          </a:p>
          <a:p>
            <a:pPr>
              <a:spcBef>
                <a:spcPts val="0"/>
              </a:spcBef>
            </a:pPr>
            <a:endParaRPr lang="cs-CZ" sz="1600" b="1" dirty="0">
              <a:solidFill>
                <a:srgbClr val="00B050"/>
              </a:solidFill>
              <a:latin typeface="Arial" panose="020B0604020202020204" pitchFamily="34" charset="0"/>
              <a:cs typeface="Arial" panose="020B0604020202020204" pitchFamily="34" charset="0"/>
            </a:endParaRPr>
          </a:p>
          <a:p>
            <a:pPr marL="45720" indent="0">
              <a:spcBef>
                <a:spcPts val="600"/>
              </a:spcBef>
              <a:spcAft>
                <a:spcPts val="1200"/>
              </a:spcAft>
              <a:buNone/>
            </a:pPr>
            <a:r>
              <a:rPr lang="cs-CZ" sz="1600" b="1" dirty="0">
                <a:solidFill>
                  <a:srgbClr val="00B050"/>
                </a:solidFill>
                <a:latin typeface="Arial" panose="020B0604020202020204" pitchFamily="34" charset="0"/>
                <a:cs typeface="Arial" panose="020B0604020202020204" pitchFamily="34" charset="0"/>
              </a:rPr>
              <a:t>OP Meziregionální spolupráce</a:t>
            </a:r>
          </a:p>
          <a:p>
            <a:pPr algn="just"/>
            <a:r>
              <a:rPr lang="cs-CZ" sz="1600" dirty="0">
                <a:solidFill>
                  <a:srgbClr val="00B050"/>
                </a:solidFill>
                <a:latin typeface="Arial" panose="020B0604020202020204" pitchFamily="34" charset="0"/>
                <a:cs typeface="Arial" panose="020B0604020202020204" pitchFamily="34" charset="0"/>
              </a:rPr>
              <a:t>Výměna zkušeností při restrukturalizaci regionů závislých na tradičním průmyslu, podpora používání informačních a komunikačních technologií, spolupráce v oblasti finanční pomoci malým a středním podnikům, zlepšení regionální politiky zaměstnanosti, profesního rozvoje, zaškolování a vzdělávání.</a:t>
            </a:r>
          </a:p>
          <a:p>
            <a:pPr algn="just"/>
            <a:r>
              <a:rPr lang="cs-CZ" sz="1600" dirty="0">
                <a:solidFill>
                  <a:srgbClr val="00B050"/>
                </a:solidFill>
                <a:latin typeface="Arial" panose="020B0604020202020204" pitchFamily="34" charset="0"/>
                <a:cs typeface="Arial" panose="020B0604020202020204" pitchFamily="34" charset="0"/>
              </a:rPr>
              <a:t>Výměna zkušeností s krizovým plánováním, výměna a přenos znalostí integrovaného a udržitelného přístupu k říčnímu hospodaření, rozvoj návodů pro integrované místní hospodaření s odpady, výměna a přenos znalostí ke zlepšování energetické účinnosti v dopravním sektoru.</a:t>
            </a:r>
          </a:p>
          <a:p>
            <a:pPr algn="just"/>
            <a:r>
              <a:rPr lang="cs-CZ" sz="1600" dirty="0">
                <a:solidFill>
                  <a:srgbClr val="00B050"/>
                </a:solidFill>
                <a:latin typeface="Arial" panose="020B0604020202020204" pitchFamily="34" charset="0"/>
                <a:cs typeface="Arial" panose="020B0604020202020204" pitchFamily="34" charset="0"/>
              </a:rPr>
              <a:t>Rozvoj a výměna společných strategií pro marketing a propagaci kulturních hodnot.</a:t>
            </a:r>
          </a:p>
          <a:p>
            <a:pPr marL="45720" indent="0">
              <a:buNone/>
            </a:pPr>
            <a:endParaRPr lang="cs-CZ" dirty="0"/>
          </a:p>
        </p:txBody>
      </p:sp>
      <p:sp>
        <p:nvSpPr>
          <p:cNvPr id="3" name="Nadpis 2"/>
          <p:cNvSpPr>
            <a:spLocks noGrp="1"/>
          </p:cNvSpPr>
          <p:nvPr>
            <p:ph type="title"/>
          </p:nvPr>
        </p:nvSpPr>
        <p:spPr>
          <a:xfrm>
            <a:off x="378605" y="332656"/>
            <a:ext cx="8381260" cy="1054394"/>
          </a:xfrm>
          <a:solidFill>
            <a:srgbClr val="FFC000"/>
          </a:solidFill>
        </p:spPr>
        <p:txBody>
          <a:bodyPr/>
          <a:lstStyle/>
          <a:p>
            <a:r>
              <a:rPr lang="cs-CZ" sz="2400" b="1" cap="none" dirty="0">
                <a:solidFill>
                  <a:srgbClr val="C00000"/>
                </a:solidFill>
                <a:latin typeface="Arial" panose="020B0604020202020204" pitchFamily="34" charset="0"/>
                <a:cs typeface="Arial" panose="020B0604020202020204" pitchFamily="34" charset="0"/>
              </a:rPr>
              <a:t>Programy meziregionální spolupráce</a:t>
            </a:r>
          </a:p>
        </p:txBody>
      </p:sp>
    </p:spTree>
    <p:extLst>
      <p:ext uri="{BB962C8B-B14F-4D97-AF65-F5344CB8AC3E}">
        <p14:creationId xmlns:p14="http://schemas.microsoft.com/office/powerpoint/2010/main" val="37701848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řížka">
  <a:themeElements>
    <a:clrScheme name="Mřížka">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Mřížka">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Mřížka">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1875</TotalTime>
  <Words>3720</Words>
  <Application>Microsoft Office PowerPoint</Application>
  <PresentationFormat>Předvádění na obrazovce (4:3)</PresentationFormat>
  <Paragraphs>225</Paragraphs>
  <Slides>25</Slides>
  <Notes>7</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25</vt:i4>
      </vt:variant>
    </vt:vector>
  </HeadingPairs>
  <TitlesOfParts>
    <vt:vector size="31" baseType="lpstr">
      <vt:lpstr>Arial</vt:lpstr>
      <vt:lpstr>Calibri</vt:lpstr>
      <vt:lpstr>Franklin Gothic Medium</vt:lpstr>
      <vt:lpstr>Wingdings</vt:lpstr>
      <vt:lpstr>Wingdings 2</vt:lpstr>
      <vt:lpstr>Mřížka</vt:lpstr>
      <vt:lpstr>Regionální spolupráce v rámci kohezní politiky EU</vt:lpstr>
      <vt:lpstr>Definice přehraniční regionální spolupráce</vt:lpstr>
      <vt:lpstr>Historie územní spolupráce v EU</vt:lpstr>
      <vt:lpstr>Euroregiony</vt:lpstr>
      <vt:lpstr> Programy přeshraniční, meziregionální a nadnárodní spolupráce EU </vt:lpstr>
      <vt:lpstr> OP v období 2007 – 2013  </vt:lpstr>
      <vt:lpstr>Geografie přeshraniční spolupráce</vt:lpstr>
      <vt:lpstr> OP v období 2014 – 2020  </vt:lpstr>
      <vt:lpstr>Programy meziregionální spolupráce</vt:lpstr>
      <vt:lpstr>Programy INTERREG EUROPE </vt:lpstr>
      <vt:lpstr>Program ESPON 2020</vt:lpstr>
      <vt:lpstr>Program Interact III</vt:lpstr>
      <vt:lpstr>Program URBACT III 2014 – 2020</vt:lpstr>
      <vt:lpstr>Programy nadnárodní spolupráce</vt:lpstr>
      <vt:lpstr>Program Interreg Central Europe</vt:lpstr>
      <vt:lpstr>Program DANUBE</vt:lpstr>
      <vt:lpstr>Země programu Danube</vt:lpstr>
      <vt:lpstr>Programy přeshraniční, meziregionální a nadnárodní spolupráce EU 2021-2027</vt:lpstr>
      <vt:lpstr>    Obecná struktura programu EU Interreg a finanční rámec  </vt:lpstr>
      <vt:lpstr>Program přeshraniční spolupráce Česká republika - Svobodný stát Bavorsko (2021-2027) </vt:lpstr>
      <vt:lpstr>Program přeshraniční spolupráce Česká republika - Svobodný stát SASKO (2021-2027) </vt:lpstr>
      <vt:lpstr>Program přeshraniční spolupráce Česká republika – POLSKO (2021-2027) </vt:lpstr>
      <vt:lpstr>Program přeshraniční spolupráce Česká republika - SLOVENSKO (2021-2027) </vt:lpstr>
      <vt:lpstr>Program přeshraniční spolupráce Česká republika - RAKOUSKO (2021-2027) </vt:lpstr>
      <vt:lpstr>Programy nadnárodní a meziregionální spolupráce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ZVYŠOVÁNÍ VZÁJEMNÉ ZÁVISLOSTI V GLOBÁLNÍ EKONOMICE</dc:title>
  <dc:creator>Dominika</dc:creator>
  <cp:lastModifiedBy>Milan Viturka</cp:lastModifiedBy>
  <cp:revision>435</cp:revision>
  <cp:lastPrinted>2018-11-23T10:45:41Z</cp:lastPrinted>
  <dcterms:created xsi:type="dcterms:W3CDTF">2016-02-27T17:26:19Z</dcterms:created>
  <dcterms:modified xsi:type="dcterms:W3CDTF">2023-04-26T09:02:50Z</dcterms:modified>
</cp:coreProperties>
</file>