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102"/>
  </p:notesMasterIdLst>
  <p:handoutMasterIdLst>
    <p:handoutMasterId r:id="rId103"/>
  </p:handoutMasterIdLst>
  <p:sldIdLst>
    <p:sldId id="256" r:id="rId2"/>
    <p:sldId id="450" r:id="rId3"/>
    <p:sldId id="469" r:id="rId4"/>
    <p:sldId id="471" r:id="rId5"/>
    <p:sldId id="472" r:id="rId6"/>
    <p:sldId id="451" r:id="rId7"/>
    <p:sldId id="466" r:id="rId8"/>
    <p:sldId id="467" r:id="rId9"/>
    <p:sldId id="465" r:id="rId10"/>
    <p:sldId id="468" r:id="rId11"/>
    <p:sldId id="376" r:id="rId12"/>
    <p:sldId id="377" r:id="rId13"/>
    <p:sldId id="420" r:id="rId14"/>
    <p:sldId id="473" r:id="rId15"/>
    <p:sldId id="474" r:id="rId16"/>
    <p:sldId id="385" r:id="rId17"/>
    <p:sldId id="391" r:id="rId18"/>
    <p:sldId id="423" r:id="rId19"/>
    <p:sldId id="405" r:id="rId20"/>
    <p:sldId id="424" r:id="rId21"/>
    <p:sldId id="426" r:id="rId22"/>
    <p:sldId id="425" r:id="rId23"/>
    <p:sldId id="392" r:id="rId24"/>
    <p:sldId id="393" r:id="rId25"/>
    <p:sldId id="464" r:id="rId26"/>
    <p:sldId id="394" r:id="rId27"/>
    <p:sldId id="400" r:id="rId28"/>
    <p:sldId id="401" r:id="rId29"/>
    <p:sldId id="402" r:id="rId30"/>
    <p:sldId id="427" r:id="rId31"/>
    <p:sldId id="470" r:id="rId32"/>
    <p:sldId id="428" r:id="rId33"/>
    <p:sldId id="431" r:id="rId34"/>
    <p:sldId id="433" r:id="rId35"/>
    <p:sldId id="434" r:id="rId36"/>
    <p:sldId id="435" r:id="rId37"/>
    <p:sldId id="436" r:id="rId38"/>
    <p:sldId id="437" r:id="rId39"/>
    <p:sldId id="348" r:id="rId40"/>
    <p:sldId id="349" r:id="rId41"/>
    <p:sldId id="354" r:id="rId42"/>
    <p:sldId id="355" r:id="rId43"/>
    <p:sldId id="356" r:id="rId44"/>
    <p:sldId id="369" r:id="rId45"/>
    <p:sldId id="417" r:id="rId46"/>
    <p:sldId id="357" r:id="rId47"/>
    <p:sldId id="358" r:id="rId48"/>
    <p:sldId id="360" r:id="rId49"/>
    <p:sldId id="390" r:id="rId50"/>
    <p:sldId id="361" r:id="rId51"/>
    <p:sldId id="362" r:id="rId52"/>
    <p:sldId id="364" r:id="rId53"/>
    <p:sldId id="365" r:id="rId54"/>
    <p:sldId id="370" r:id="rId55"/>
    <p:sldId id="415" r:id="rId56"/>
    <p:sldId id="416" r:id="rId57"/>
    <p:sldId id="475" r:id="rId58"/>
    <p:sldId id="291" r:id="rId59"/>
    <p:sldId id="476" r:id="rId60"/>
    <p:sldId id="477" r:id="rId61"/>
    <p:sldId id="292" r:id="rId62"/>
    <p:sldId id="478" r:id="rId63"/>
    <p:sldId id="293" r:id="rId64"/>
    <p:sldId id="295" r:id="rId65"/>
    <p:sldId id="479" r:id="rId66"/>
    <p:sldId id="372" r:id="rId67"/>
    <p:sldId id="373" r:id="rId68"/>
    <p:sldId id="374" r:id="rId69"/>
    <p:sldId id="480" r:id="rId70"/>
    <p:sldId id="375" r:id="rId71"/>
    <p:sldId id="481" r:id="rId72"/>
    <p:sldId id="482" r:id="rId73"/>
    <p:sldId id="483" r:id="rId74"/>
    <p:sldId id="366" r:id="rId75"/>
    <p:sldId id="367" r:id="rId76"/>
    <p:sldId id="368" r:id="rId77"/>
    <p:sldId id="484" r:id="rId78"/>
    <p:sldId id="485" r:id="rId79"/>
    <p:sldId id="371" r:id="rId80"/>
    <p:sldId id="486" r:id="rId81"/>
    <p:sldId id="296" r:id="rId82"/>
    <p:sldId id="302" r:id="rId83"/>
    <p:sldId id="303" r:id="rId84"/>
    <p:sldId id="298" r:id="rId85"/>
    <p:sldId id="310" r:id="rId86"/>
    <p:sldId id="311" r:id="rId87"/>
    <p:sldId id="301" r:id="rId88"/>
    <p:sldId id="487" r:id="rId89"/>
    <p:sldId id="378" r:id="rId90"/>
    <p:sldId id="379" r:id="rId91"/>
    <p:sldId id="380" r:id="rId92"/>
    <p:sldId id="381" r:id="rId93"/>
    <p:sldId id="382" r:id="rId94"/>
    <p:sldId id="383" r:id="rId95"/>
    <p:sldId id="384" r:id="rId96"/>
    <p:sldId id="313" r:id="rId97"/>
    <p:sldId id="459" r:id="rId98"/>
    <p:sldId id="461" r:id="rId99"/>
    <p:sldId id="463" r:id="rId100"/>
    <p:sldId id="338" r:id="rId101"/>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00"/>
    <a:srgbClr val="FFFF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89343" autoAdjust="0"/>
  </p:normalViewPr>
  <p:slideViewPr>
    <p:cSldViewPr>
      <p:cViewPr varScale="1">
        <p:scale>
          <a:sx n="102" d="100"/>
          <a:sy n="102" d="100"/>
        </p:scale>
        <p:origin x="1686" y="96"/>
      </p:cViewPr>
      <p:guideLst>
        <p:guide orient="horz" pos="2160"/>
        <p:guide pos="2880"/>
      </p:guideLst>
    </p:cSldViewPr>
  </p:slideViewPr>
  <p:notesTextViewPr>
    <p:cViewPr>
      <p:scale>
        <a:sx n="20" d="100"/>
        <a:sy n="20" d="100"/>
      </p:scale>
      <p:origin x="0" y="0"/>
    </p:cViewPr>
  </p:notesTextViewPr>
  <p:notesViewPr>
    <p:cSldViewPr>
      <p:cViewPr varScale="1">
        <p:scale>
          <a:sx n="89" d="100"/>
          <a:sy n="89" d="100"/>
        </p:scale>
        <p:origin x="-379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cs-CZ"/>
          </a:p>
        </p:txBody>
      </p:sp>
      <p:sp>
        <p:nvSpPr>
          <p:cNvPr id="563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cs-CZ"/>
          </a:p>
        </p:txBody>
      </p:sp>
      <p:sp>
        <p:nvSpPr>
          <p:cNvPr id="563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cs-CZ"/>
          </a:p>
        </p:txBody>
      </p:sp>
      <p:sp>
        <p:nvSpPr>
          <p:cNvPr id="563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B1D0470-2247-4F53-98C5-9803C7B15011}" type="slidenum">
              <a:rPr lang="cs-CZ"/>
              <a:pPr>
                <a:defRPr/>
              </a:pPr>
              <a:t>‹#›</a:t>
            </a:fld>
            <a:endParaRPr lang="cs-CZ"/>
          </a:p>
        </p:txBody>
      </p:sp>
    </p:spTree>
    <p:extLst>
      <p:ext uri="{BB962C8B-B14F-4D97-AF65-F5344CB8AC3E}">
        <p14:creationId xmlns:p14="http://schemas.microsoft.com/office/powerpoint/2010/main" val="1862639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ADD3D11-DF44-470D-8357-72588D587839}" type="datetimeFigureOut">
              <a:rPr lang="cs-CZ"/>
              <a:pPr>
                <a:defRPr/>
              </a:pPr>
              <a:t>03.04.2023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498101E-A5BC-4E18-9366-C196BB16D47B}" type="slidenum">
              <a:rPr lang="cs-CZ"/>
              <a:pPr>
                <a:defRPr/>
              </a:pPr>
              <a:t>‹#›</a:t>
            </a:fld>
            <a:endParaRPr lang="cs-CZ"/>
          </a:p>
        </p:txBody>
      </p:sp>
    </p:spTree>
    <p:extLst>
      <p:ext uri="{BB962C8B-B14F-4D97-AF65-F5344CB8AC3E}">
        <p14:creationId xmlns:p14="http://schemas.microsoft.com/office/powerpoint/2010/main" val="19049221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cs.wikipedia.org/wiki/Sklen%C3%ADkov%C3%A9_plyny" TargetMode="External"/><Relationship Id="rId3" Type="http://schemas.openxmlformats.org/officeDocument/2006/relationships/hyperlink" Target="https://cs.wikipedia.org/wiki/Evropsk%C3%A1_komise" TargetMode="External"/><Relationship Id="rId7" Type="http://schemas.openxmlformats.org/officeDocument/2006/relationships/hyperlink" Target="https://cs.wikipedia.org/wiki/Zelen%C3%A1_dohoda_pro_Evropu#cite_note-2" TargetMode="External"/><Relationship Id="rId2" Type="http://schemas.openxmlformats.org/officeDocument/2006/relationships/slide" Target="../slides/slide45.xml"/><Relationship Id="rId1" Type="http://schemas.openxmlformats.org/officeDocument/2006/relationships/notesMaster" Target="../notesMasters/notesMaster1.xml"/><Relationship Id="rId6" Type="http://schemas.openxmlformats.org/officeDocument/2006/relationships/hyperlink" Target="https://cs.wikipedia.org/wiki/Zelen%C3%A1_dohoda_pro_Evropu#cite_note-1" TargetMode="External"/><Relationship Id="rId5" Type="http://schemas.openxmlformats.org/officeDocument/2006/relationships/hyperlink" Target="https://cs.wikipedia.org/wiki/Uhl%C3%ADkov%C3%A1_neutralita" TargetMode="External"/><Relationship Id="rId4" Type="http://schemas.openxmlformats.org/officeDocument/2006/relationships/hyperlink" Target="https://cs.wikipedia.org/wiki/Evrop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cs-CZ" altLang="cs-CZ" u="sng" dirty="0"/>
              <a:t>propojení základních oblastí života </a:t>
            </a:r>
            <a:r>
              <a:rPr lang="cs-CZ" altLang="cs-CZ" dirty="0"/>
              <a:t>- ekonomické, sociální a životního prostředí; řešení zohledňující pouze jednu nebo dvě z nich není dlouhodobě efektivní</a:t>
            </a:r>
          </a:p>
          <a:p>
            <a:pPr eaLnBrk="1" hangingPunct="1"/>
            <a:r>
              <a:rPr lang="cs-CZ" altLang="cs-CZ" u="sng" dirty="0"/>
              <a:t>dlouhodobá perspektiva</a:t>
            </a:r>
            <a:r>
              <a:rPr lang="cs-CZ" altLang="cs-CZ" dirty="0"/>
              <a:t> - každé rozhodnutí je třeba zvažovat z hlediska dlouhodobých dopadů, je třeba strategicky plánovat</a:t>
            </a:r>
          </a:p>
          <a:p>
            <a:pPr eaLnBrk="1" hangingPunct="1"/>
            <a:r>
              <a:rPr lang="cs-CZ" altLang="cs-CZ" u="sng" dirty="0"/>
              <a:t>kapacita životního prostředí je omezená</a:t>
            </a:r>
            <a:r>
              <a:rPr lang="cs-CZ" altLang="cs-CZ" dirty="0"/>
              <a:t> - nejenom jako zdroje surovin, látek a funkcí potřebných k životu, ale také jako prostoru pro odpady a znečištění všeho druhu</a:t>
            </a:r>
          </a:p>
          <a:p>
            <a:pPr eaLnBrk="1" hangingPunct="1"/>
            <a:r>
              <a:rPr lang="cs-CZ" altLang="cs-CZ" u="sng" dirty="0"/>
              <a:t>předběžná opatrnost</a:t>
            </a:r>
            <a:r>
              <a:rPr lang="cs-CZ" altLang="cs-CZ" dirty="0"/>
              <a:t> - důsledky některých našich činností nejsou vždy známé, neboť naše poznání zákonitostí fungujících v životním prostředí je stále ještě na nízkém stupni, a proto je na místě být opatrní</a:t>
            </a:r>
          </a:p>
          <a:p>
            <a:pPr eaLnBrk="1" hangingPunct="1"/>
            <a:r>
              <a:rPr lang="cs-CZ" altLang="cs-CZ" u="sng" dirty="0"/>
              <a:t>prevence</a:t>
            </a:r>
            <a:r>
              <a:rPr lang="cs-CZ" altLang="cs-CZ" dirty="0"/>
              <a:t> - je mnohem efektivnější než následné řešení dopadů; na řešení problémů, které již vzniknou, musí být vynakládáno mnohem větší množství zdrojů (časových, finančních i lidských)</a:t>
            </a:r>
          </a:p>
          <a:p>
            <a:pPr eaLnBrk="1" hangingPunct="1"/>
            <a:r>
              <a:rPr lang="cs-CZ" altLang="cs-CZ" u="sng" dirty="0"/>
              <a:t>kvalita života</a:t>
            </a:r>
            <a:r>
              <a:rPr lang="cs-CZ" altLang="cs-CZ" dirty="0"/>
              <a:t> - má rozměr nejen materiální, ale také společenský, etický, estetický, duchovní, kulturní a další, lidé mají přirozené právo na kvalitní život</a:t>
            </a:r>
          </a:p>
          <a:p>
            <a:pPr eaLnBrk="1" hangingPunct="1"/>
            <a:r>
              <a:rPr lang="cs-CZ" altLang="cs-CZ" u="sng" dirty="0"/>
              <a:t>sociální spravedlnost</a:t>
            </a:r>
            <a:r>
              <a:rPr lang="cs-CZ" altLang="cs-CZ" dirty="0"/>
              <a:t> - příležitosti i zodpovědnost by měly být děleny mezi země, regiony i mezi rozdílné sociální skupiny. Chudoba je ohrožující faktor udržitelného rozvoje; proto je až do jejího odstranění naše odpovědnost společná, ale diferencovaná. Sociálnímu pilíři udržitelného rozvoje se přikládá stále větší význam.</a:t>
            </a:r>
          </a:p>
          <a:p>
            <a:pPr eaLnBrk="1" hangingPunct="1"/>
            <a:r>
              <a:rPr lang="cs-CZ" altLang="cs-CZ" u="sng" dirty="0"/>
              <a:t>zohlednění vztahu lokální - globální </a:t>
            </a:r>
            <a:r>
              <a:rPr lang="cs-CZ" altLang="cs-CZ" dirty="0"/>
              <a:t>- činnosti na místní úrovni ovlivňují problémy na globální úrovni - vytvářejí je nebo je mohou pomoci řešit (a naopak)</a:t>
            </a:r>
          </a:p>
          <a:p>
            <a:pPr eaLnBrk="1" hangingPunct="1"/>
            <a:r>
              <a:rPr lang="cs-CZ" altLang="cs-CZ" u="sng" dirty="0" err="1"/>
              <a:t>vnitrogenerační</a:t>
            </a:r>
            <a:r>
              <a:rPr lang="cs-CZ" altLang="cs-CZ" u="sng" dirty="0"/>
              <a:t> a mezigenerační odpovědnost</a:t>
            </a:r>
            <a:r>
              <a:rPr lang="cs-CZ" altLang="cs-CZ" dirty="0"/>
              <a:t> (či rovnosti práv)- máme morální povinnost zabezpečit právo všech současných i budoucích generací na zdravé životní prostředí a sociální spravedlnost</a:t>
            </a:r>
          </a:p>
          <a:p>
            <a:pPr eaLnBrk="1" hangingPunct="1"/>
            <a:r>
              <a:rPr lang="cs-CZ" altLang="cs-CZ" u="sng" dirty="0"/>
              <a:t>demokratické procesy</a:t>
            </a:r>
            <a:r>
              <a:rPr lang="cs-CZ" altLang="cs-CZ" dirty="0"/>
              <a:t> - zapojením veřejnosti již od počáteční fáze plánování vytváříme nejen objektivnější plány, ale také obecnou podporu pro jejich realizaci</a:t>
            </a:r>
          </a:p>
          <a:p>
            <a:pPr eaLnBrk="1" hangingPunct="1"/>
            <a:endParaRPr lang="cs-CZ" altLang="cs-CZ" dirty="0"/>
          </a:p>
        </p:txBody>
      </p:sp>
      <p:sp>
        <p:nvSpPr>
          <p:cNvPr id="5734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A044287-C7FA-455E-A495-2CCEA16EFEB2}" type="slidenum">
              <a:rPr lang="cs-CZ" altLang="cs-CZ" smtClean="0">
                <a:latin typeface="Arial" charset="0"/>
              </a:rPr>
              <a:pPr eaLnBrk="1" hangingPunct="1">
                <a:spcBef>
                  <a:spcPct val="0"/>
                </a:spcBef>
              </a:pPr>
              <a:t>13</a:t>
            </a:fld>
            <a:endParaRPr lang="cs-CZ" altLang="cs-CZ">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C498101E-A5BC-4E18-9366-C196BB16D47B}" type="slidenum">
              <a:rPr lang="cs-CZ" smtClean="0"/>
              <a:pPr>
                <a:defRPr/>
              </a:pPr>
              <a:t>17</a:t>
            </a:fld>
            <a:endParaRPr lang="cs-CZ"/>
          </a:p>
        </p:txBody>
      </p:sp>
    </p:spTree>
    <p:extLst>
      <p:ext uri="{BB962C8B-B14F-4D97-AF65-F5344CB8AC3E}">
        <p14:creationId xmlns:p14="http://schemas.microsoft.com/office/powerpoint/2010/main" val="987436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0D7943F-3738-4F3C-BBD9-E819D1ED884E}" type="slidenum">
              <a:rPr lang="cs-CZ" altLang="cs-CZ" smtClean="0">
                <a:latin typeface="Arial" charset="0"/>
              </a:rPr>
              <a:pPr eaLnBrk="1" hangingPunct="1">
                <a:spcBef>
                  <a:spcPct val="0"/>
                </a:spcBef>
              </a:pPr>
              <a:t>22</a:t>
            </a:fld>
            <a:endParaRPr lang="cs-CZ" altLang="cs-CZ">
              <a:latin typeface="Arial"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a:t>Zdroj: Robert Holman, Ekonomie, C.H.Beck, 2005</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1" eaLnBrk="1" hangingPunct="1">
              <a:lnSpc>
                <a:spcPct val="80000"/>
              </a:lnSpc>
              <a:defRPr/>
            </a:pPr>
            <a:endParaRPr lang="cs-CZ" sz="2000" dirty="0"/>
          </a:p>
        </p:txBody>
      </p:sp>
      <p:sp>
        <p:nvSpPr>
          <p:cNvPr id="4" name="Zástupný symbol pro číslo snímku 3"/>
          <p:cNvSpPr>
            <a:spLocks noGrp="1"/>
          </p:cNvSpPr>
          <p:nvPr>
            <p:ph type="sldNum" sz="quarter" idx="10"/>
          </p:nvPr>
        </p:nvSpPr>
        <p:spPr/>
        <p:txBody>
          <a:bodyPr/>
          <a:lstStyle/>
          <a:p>
            <a:pPr>
              <a:defRPr/>
            </a:pPr>
            <a:fld id="{C498101E-A5BC-4E18-9366-C196BB16D47B}" type="slidenum">
              <a:rPr lang="cs-CZ" smtClean="0"/>
              <a:pPr>
                <a:defRPr/>
              </a:pPr>
              <a:t>26</a:t>
            </a:fld>
            <a:endParaRPr lang="cs-CZ"/>
          </a:p>
        </p:txBody>
      </p:sp>
    </p:spTree>
    <p:extLst>
      <p:ext uri="{BB962C8B-B14F-4D97-AF65-F5344CB8AC3E}">
        <p14:creationId xmlns:p14="http://schemas.microsoft.com/office/powerpoint/2010/main" val="1366552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soubor politických iniciativ </a:t>
            </a:r>
            <a:r>
              <a:rPr lang="cs-CZ" dirty="0">
                <a:hlinkClick r:id="rId3" tooltip="Evropská komise"/>
              </a:rPr>
              <a:t>Evropské komise</a:t>
            </a:r>
            <a:r>
              <a:rPr lang="cs-CZ" dirty="0"/>
              <a:t>, jejichž hlavním cílem je dosáhnout toho, aby </a:t>
            </a:r>
            <a:r>
              <a:rPr lang="cs-CZ" dirty="0">
                <a:hlinkClick r:id="rId4" tooltip="Evropa"/>
              </a:rPr>
              <a:t>Evropa</a:t>
            </a:r>
            <a:r>
              <a:rPr lang="cs-CZ" dirty="0"/>
              <a:t> byla v roce 2050 </a:t>
            </a:r>
            <a:r>
              <a:rPr lang="cs-CZ" dirty="0">
                <a:hlinkClick r:id="rId5" tooltip="Uhlíková neutralita"/>
              </a:rPr>
              <a:t>klimaticky neutrální</a:t>
            </a:r>
            <a:r>
              <a:rPr lang="cs-CZ" dirty="0"/>
              <a:t>.</a:t>
            </a:r>
            <a:r>
              <a:rPr lang="cs-CZ" baseline="30000" dirty="0">
                <a:hlinkClick r:id="rId6"/>
              </a:rPr>
              <a:t>[1]</a:t>
            </a:r>
            <a:r>
              <a:rPr lang="cs-CZ" baseline="30000" dirty="0">
                <a:hlinkClick r:id="rId7"/>
              </a:rPr>
              <a:t>[2]</a:t>
            </a:r>
            <a:r>
              <a:rPr lang="cs-CZ" dirty="0"/>
              <a:t> Obsahuje plán s vyhodnocenými dopady, jehož cílem je snížit emise </a:t>
            </a:r>
            <a:r>
              <a:rPr lang="cs-CZ" dirty="0">
                <a:hlinkClick r:id="rId8" tooltip="Skleníkové plyny"/>
              </a:rPr>
              <a:t>skleníkových plynů</a:t>
            </a:r>
            <a:r>
              <a:rPr lang="cs-CZ" dirty="0"/>
              <a:t> EU do roku 2030 o 55 % ve srovnání s rokem 1990.</a:t>
            </a:r>
          </a:p>
        </p:txBody>
      </p:sp>
      <p:sp>
        <p:nvSpPr>
          <p:cNvPr id="4" name="Zástupný symbol pro číslo snímku 3"/>
          <p:cNvSpPr>
            <a:spLocks noGrp="1"/>
          </p:cNvSpPr>
          <p:nvPr>
            <p:ph type="sldNum" sz="quarter" idx="5"/>
          </p:nvPr>
        </p:nvSpPr>
        <p:spPr/>
        <p:txBody>
          <a:bodyPr/>
          <a:lstStyle/>
          <a:p>
            <a:fld id="{A771CFB3-339F-467F-AEE2-59DF1ED0495E}" type="slidenum">
              <a:rPr lang="cs-CZ" smtClean="0"/>
              <a:t>45</a:t>
            </a:fld>
            <a:endParaRPr lang="cs-CZ"/>
          </a:p>
        </p:txBody>
      </p:sp>
    </p:spTree>
    <p:extLst>
      <p:ext uri="{BB962C8B-B14F-4D97-AF65-F5344CB8AC3E}">
        <p14:creationId xmlns:p14="http://schemas.microsoft.com/office/powerpoint/2010/main" val="74867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cs-CZ" altLang="cs-CZ"/>
            </a:p>
          </p:txBody>
        </p:sp>
        <p:sp>
          <p:nvSpPr>
            <p:cNvPr id="6" name="Rectangle 8"/>
            <p:cNvSpPr>
              <a:spLocks noChangeArrowheads="1"/>
            </p:cNvSpPr>
            <p:nvPr/>
          </p:nvSpPr>
          <p:spPr bwMode="hidden">
            <a:xfrm>
              <a:off x="0" y="1056"/>
              <a:ext cx="2976" cy="7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cs-CZ" altLang="cs-CZ" sz="2400">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cs-CZ" altLang="cs-CZ" sz="2400">
                <a:latin typeface="Times New Roman" pitchFamily="18" charset="0"/>
              </a:endParaRPr>
            </a:p>
          </p:txBody>
        </p:sp>
        <p:sp>
          <p:nvSpPr>
            <p:cNvPr id="8" name="Freeform 10"/>
            <p:cNvSpPr>
              <a:spLocks noChangeArrowheads="1"/>
            </p:cNvSpPr>
            <p:nvPr/>
          </p:nvSpPr>
          <p:spPr bwMode="auto">
            <a:xfrm>
              <a:off x="384" y="960"/>
              <a:ext cx="144" cy="913"/>
            </a:xfrm>
            <a:custGeom>
              <a:avLst/>
              <a:gdLst>
                <a:gd name="T0" fmla="*/ 0 w 1000"/>
                <a:gd name="T1" fmla="*/ 484 h 1000"/>
                <a:gd name="T2" fmla="*/ 0 w 1000"/>
                <a:gd name="T3" fmla="*/ 484 h 1000"/>
                <a:gd name="T4" fmla="*/ 0 w 1000"/>
                <a:gd name="T5" fmla="*/ 0 h 1000"/>
                <a:gd name="T6" fmla="*/ 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 name="Freeform 11"/>
            <p:cNvSpPr>
              <a:spLocks noChangeArrowheads="1"/>
            </p:cNvSpPr>
            <p:nvPr/>
          </p:nvSpPr>
          <p:spPr bwMode="auto">
            <a:xfrm>
              <a:off x="4944" y="762"/>
              <a:ext cx="165" cy="864"/>
            </a:xfrm>
            <a:custGeom>
              <a:avLst/>
              <a:gdLst>
                <a:gd name="T0" fmla="*/ 0 w 1000"/>
                <a:gd name="T1" fmla="*/ 0 h 1000"/>
                <a:gd name="T2" fmla="*/ 0 w 1000"/>
                <a:gd name="T3" fmla="*/ 0 h 1000"/>
                <a:gd name="T4" fmla="*/ 0 w 1000"/>
                <a:gd name="T5" fmla="*/ 310 h 1000"/>
                <a:gd name="T6" fmla="*/ 0 w 1000"/>
                <a:gd name="T7" fmla="*/ 31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grpSp>
      <p:sp>
        <p:nvSpPr>
          <p:cNvPr id="111618"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r>
              <a:rPr lang="cs-CZ"/>
              <a:t>Klepnutím lze upravit styl předlohy podnadpisů.</a:t>
            </a:r>
          </a:p>
        </p:txBody>
      </p:sp>
      <p:sp>
        <p:nvSpPr>
          <p:cNvPr id="111628" name="Rectangle 12"/>
          <p:cNvSpPr>
            <a:spLocks noGrp="1" noChangeArrowheads="1"/>
          </p:cNvSpPr>
          <p:nvPr>
            <p:ph type="ctrTitle"/>
          </p:nvPr>
        </p:nvSpPr>
        <p:spPr>
          <a:xfrm>
            <a:off x="838200" y="1443038"/>
            <a:ext cx="7086600" cy="1600200"/>
          </a:xfrm>
        </p:spPr>
        <p:txBody>
          <a:bodyPr anchor="ctr"/>
          <a:lstStyle>
            <a:lvl1pPr>
              <a:defRPr/>
            </a:lvl1pPr>
          </a:lstStyle>
          <a:p>
            <a:r>
              <a:rPr lang="cs-CZ"/>
              <a:t>Klepnutím lze upravit styl předlohy nadpisů.</a:t>
            </a:r>
          </a:p>
        </p:txBody>
      </p:sp>
      <p:sp>
        <p:nvSpPr>
          <p:cNvPr id="10" name="Rectangle 3"/>
          <p:cNvSpPr>
            <a:spLocks noGrp="1" noChangeArrowheads="1"/>
          </p:cNvSpPr>
          <p:nvPr>
            <p:ph type="dt" sz="half" idx="10"/>
          </p:nvPr>
        </p:nvSpPr>
        <p:spPr>
          <a:xfrm>
            <a:off x="685800" y="6248400"/>
            <a:ext cx="1905000" cy="457200"/>
          </a:xfrm>
        </p:spPr>
        <p:txBody>
          <a:bodyPr/>
          <a:lstStyle>
            <a:lvl1pPr>
              <a:defRPr/>
            </a:lvl1pPr>
          </a:lstStyle>
          <a:p>
            <a:pPr>
              <a:defRPr/>
            </a:pPr>
            <a:endParaRPr lang="cs-CZ"/>
          </a:p>
        </p:txBody>
      </p:sp>
      <p:sp>
        <p:nvSpPr>
          <p:cNvPr id="11" name="Rectangle 4"/>
          <p:cNvSpPr>
            <a:spLocks noGrp="1" noChangeArrowheads="1"/>
          </p:cNvSpPr>
          <p:nvPr>
            <p:ph type="ftr" sz="quarter" idx="11"/>
          </p:nvPr>
        </p:nvSpPr>
        <p:spPr>
          <a:xfrm>
            <a:off x="3124200" y="6248400"/>
            <a:ext cx="2895600" cy="457200"/>
          </a:xfrm>
        </p:spPr>
        <p:txBody>
          <a:bodyPr/>
          <a:lstStyle>
            <a:lvl1pPr>
              <a:defRPr/>
            </a:lvl1pPr>
          </a:lstStyle>
          <a:p>
            <a:pPr>
              <a:defRPr/>
            </a:pPr>
            <a:endParaRPr lang="cs-CZ"/>
          </a:p>
        </p:txBody>
      </p:sp>
      <p:sp>
        <p:nvSpPr>
          <p:cNvPr id="12" name="Rectangle 5"/>
          <p:cNvSpPr>
            <a:spLocks noGrp="1" noChangeArrowheads="1"/>
          </p:cNvSpPr>
          <p:nvPr>
            <p:ph type="sldNum" sz="quarter" idx="12"/>
          </p:nvPr>
        </p:nvSpPr>
        <p:spPr>
          <a:xfrm>
            <a:off x="6553200" y="6248400"/>
            <a:ext cx="1905000" cy="457200"/>
          </a:xfrm>
        </p:spPr>
        <p:txBody>
          <a:bodyPr/>
          <a:lstStyle>
            <a:lvl1pPr>
              <a:defRPr/>
            </a:lvl1pPr>
          </a:lstStyle>
          <a:p>
            <a:pPr>
              <a:defRPr/>
            </a:pPr>
            <a:fld id="{84698892-1231-4D67-A892-620449A9EE9B}" type="slidenum">
              <a:rPr lang="cs-CZ"/>
              <a:pPr>
                <a:defRPr/>
              </a:pPr>
              <a:t>‹#›</a:t>
            </a:fld>
            <a:endParaRPr lang="cs-CZ"/>
          </a:p>
        </p:txBody>
      </p:sp>
    </p:spTree>
    <p:extLst>
      <p:ext uri="{BB962C8B-B14F-4D97-AF65-F5344CB8AC3E}">
        <p14:creationId xmlns:p14="http://schemas.microsoft.com/office/powerpoint/2010/main" val="2847884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25FF999A-2F54-4D36-A32D-7482ACAE80B6}" type="slidenum">
              <a:rPr lang="cs-CZ"/>
              <a:pPr>
                <a:defRPr/>
              </a:pPr>
              <a:t>‹#›</a:t>
            </a:fld>
            <a:endParaRPr lang="cs-CZ"/>
          </a:p>
        </p:txBody>
      </p:sp>
    </p:spTree>
    <p:extLst>
      <p:ext uri="{BB962C8B-B14F-4D97-AF65-F5344CB8AC3E}">
        <p14:creationId xmlns:p14="http://schemas.microsoft.com/office/powerpoint/2010/main" val="4113560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91313" y="96838"/>
            <a:ext cx="1919287" cy="5999162"/>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931863" y="96838"/>
            <a:ext cx="5607050" cy="5999162"/>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4A91AA9C-361E-490E-858E-49D99BDB02D2}" type="slidenum">
              <a:rPr lang="cs-CZ"/>
              <a:pPr>
                <a:defRPr/>
              </a:pPr>
              <a:t>‹#›</a:t>
            </a:fld>
            <a:endParaRPr lang="cs-CZ"/>
          </a:p>
        </p:txBody>
      </p:sp>
    </p:spTree>
    <p:extLst>
      <p:ext uri="{BB962C8B-B14F-4D97-AF65-F5344CB8AC3E}">
        <p14:creationId xmlns:p14="http://schemas.microsoft.com/office/powerpoint/2010/main" val="3313796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931863" y="96838"/>
            <a:ext cx="7158037" cy="1412875"/>
          </a:xfrm>
        </p:spPr>
        <p:txBody>
          <a:bodyPr/>
          <a:lstStyle/>
          <a:p>
            <a:r>
              <a:rPr lang="cs-CZ"/>
              <a:t>Kliknutím lze upravit styl.</a:t>
            </a:r>
            <a:endParaRPr lang="en-US"/>
          </a:p>
        </p:txBody>
      </p:sp>
      <p:sp>
        <p:nvSpPr>
          <p:cNvPr id="3" name="Zástupný symbol pro text 2"/>
          <p:cNvSpPr>
            <a:spLocks noGrp="1"/>
          </p:cNvSpPr>
          <p:nvPr>
            <p:ph type="body" sz="half" idx="1"/>
          </p:nvPr>
        </p:nvSpPr>
        <p:spPr>
          <a:xfrm>
            <a:off x="949325" y="1981200"/>
            <a:ext cx="3754438"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4856163" y="1981200"/>
            <a:ext cx="3754437"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fld id="{B73BCD0D-5D2B-4B5F-B052-DC9EA4A731AD}" type="slidenum">
              <a:rPr lang="cs-CZ" altLang="en-US"/>
              <a:pPr/>
              <a:t>‹#›</a:t>
            </a:fld>
            <a:endParaRPr lang="cs-CZ" altLang="en-US"/>
          </a:p>
        </p:txBody>
      </p:sp>
    </p:spTree>
    <p:extLst>
      <p:ext uri="{BB962C8B-B14F-4D97-AF65-F5344CB8AC3E}">
        <p14:creationId xmlns:p14="http://schemas.microsoft.com/office/powerpoint/2010/main" val="2265373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7D82EB26-B5C5-4B6A-8A17-22E47FD1E01D}" type="slidenum">
              <a:rPr lang="cs-CZ"/>
              <a:pPr>
                <a:defRPr/>
              </a:pPr>
              <a:t>‹#›</a:t>
            </a:fld>
            <a:endParaRPr lang="cs-CZ"/>
          </a:p>
        </p:txBody>
      </p:sp>
    </p:spTree>
    <p:extLst>
      <p:ext uri="{BB962C8B-B14F-4D97-AF65-F5344CB8AC3E}">
        <p14:creationId xmlns:p14="http://schemas.microsoft.com/office/powerpoint/2010/main" val="404145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26E0B149-C57B-443B-A2B3-6EE65A021494}" type="slidenum">
              <a:rPr lang="cs-CZ"/>
              <a:pPr>
                <a:defRPr/>
              </a:pPr>
              <a:t>‹#›</a:t>
            </a:fld>
            <a:endParaRPr lang="cs-CZ"/>
          </a:p>
        </p:txBody>
      </p:sp>
    </p:spTree>
    <p:extLst>
      <p:ext uri="{BB962C8B-B14F-4D97-AF65-F5344CB8AC3E}">
        <p14:creationId xmlns:p14="http://schemas.microsoft.com/office/powerpoint/2010/main" val="3261340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pPr>
              <a:defRPr/>
            </a:pPr>
            <a:fld id="{3D203C30-7BB2-486A-9712-22B18D7E231B}" type="slidenum">
              <a:rPr lang="cs-CZ"/>
              <a:pPr>
                <a:defRPr/>
              </a:pPr>
              <a:t>‹#›</a:t>
            </a:fld>
            <a:endParaRPr lang="cs-CZ"/>
          </a:p>
        </p:txBody>
      </p:sp>
    </p:spTree>
    <p:extLst>
      <p:ext uri="{BB962C8B-B14F-4D97-AF65-F5344CB8AC3E}">
        <p14:creationId xmlns:p14="http://schemas.microsoft.com/office/powerpoint/2010/main" val="3989227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6"/>
          <p:cNvSpPr>
            <a:spLocks noGrp="1" noChangeArrowheads="1"/>
          </p:cNvSpPr>
          <p:nvPr>
            <p:ph type="dt" sz="half" idx="10"/>
          </p:nvPr>
        </p:nvSpPr>
        <p:spPr>
          <a:ln/>
        </p:spPr>
        <p:txBody>
          <a:bodyPr/>
          <a:lstStyle>
            <a:lvl1pPr>
              <a:defRPr/>
            </a:lvl1pPr>
          </a:lstStyle>
          <a:p>
            <a:pPr>
              <a:defRPr/>
            </a:pPr>
            <a:endParaRPr lang="cs-CZ"/>
          </a:p>
        </p:txBody>
      </p:sp>
      <p:sp>
        <p:nvSpPr>
          <p:cNvPr id="8" name="Rectangle 7"/>
          <p:cNvSpPr>
            <a:spLocks noGrp="1" noChangeArrowheads="1"/>
          </p:cNvSpPr>
          <p:nvPr>
            <p:ph type="ftr" sz="quarter" idx="11"/>
          </p:nvPr>
        </p:nvSpPr>
        <p:spPr>
          <a:ln/>
        </p:spPr>
        <p:txBody>
          <a:bodyPr/>
          <a:lstStyle>
            <a:lvl1pPr>
              <a:defRPr/>
            </a:lvl1pPr>
          </a:lstStyle>
          <a:p>
            <a:pPr>
              <a:defRPr/>
            </a:pPr>
            <a:endParaRPr lang="cs-CZ"/>
          </a:p>
        </p:txBody>
      </p:sp>
      <p:sp>
        <p:nvSpPr>
          <p:cNvPr id="9" name="Rectangle 8"/>
          <p:cNvSpPr>
            <a:spLocks noGrp="1" noChangeArrowheads="1"/>
          </p:cNvSpPr>
          <p:nvPr>
            <p:ph type="sldNum" sz="quarter" idx="12"/>
          </p:nvPr>
        </p:nvSpPr>
        <p:spPr>
          <a:ln/>
        </p:spPr>
        <p:txBody>
          <a:bodyPr/>
          <a:lstStyle>
            <a:lvl1pPr>
              <a:defRPr/>
            </a:lvl1pPr>
          </a:lstStyle>
          <a:p>
            <a:pPr>
              <a:defRPr/>
            </a:pPr>
            <a:fld id="{3B8A6F84-D29E-4F61-A07D-CDB86FD73D03}" type="slidenum">
              <a:rPr lang="cs-CZ"/>
              <a:pPr>
                <a:defRPr/>
              </a:pPr>
              <a:t>‹#›</a:t>
            </a:fld>
            <a:endParaRPr lang="cs-CZ"/>
          </a:p>
        </p:txBody>
      </p:sp>
    </p:spTree>
    <p:extLst>
      <p:ext uri="{BB962C8B-B14F-4D97-AF65-F5344CB8AC3E}">
        <p14:creationId xmlns:p14="http://schemas.microsoft.com/office/powerpoint/2010/main" val="625070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6"/>
          <p:cNvSpPr>
            <a:spLocks noGrp="1" noChangeArrowheads="1"/>
          </p:cNvSpPr>
          <p:nvPr>
            <p:ph type="dt" sz="half" idx="10"/>
          </p:nvPr>
        </p:nvSpPr>
        <p:spPr>
          <a:ln/>
        </p:spPr>
        <p:txBody>
          <a:bodyPr/>
          <a:lstStyle>
            <a:lvl1pPr>
              <a:defRPr/>
            </a:lvl1pPr>
          </a:lstStyle>
          <a:p>
            <a:pPr>
              <a:defRPr/>
            </a:pPr>
            <a:endParaRPr lang="cs-CZ"/>
          </a:p>
        </p:txBody>
      </p:sp>
      <p:sp>
        <p:nvSpPr>
          <p:cNvPr id="4" name="Rectangle 7"/>
          <p:cNvSpPr>
            <a:spLocks noGrp="1" noChangeArrowheads="1"/>
          </p:cNvSpPr>
          <p:nvPr>
            <p:ph type="ftr" sz="quarter" idx="11"/>
          </p:nvPr>
        </p:nvSpPr>
        <p:spPr>
          <a:ln/>
        </p:spPr>
        <p:txBody>
          <a:bodyPr/>
          <a:lstStyle>
            <a:lvl1pPr>
              <a:defRPr/>
            </a:lvl1pPr>
          </a:lstStyle>
          <a:p>
            <a:pPr>
              <a:defRPr/>
            </a:pPr>
            <a:endParaRPr lang="cs-CZ"/>
          </a:p>
        </p:txBody>
      </p:sp>
      <p:sp>
        <p:nvSpPr>
          <p:cNvPr id="5" name="Rectangle 8"/>
          <p:cNvSpPr>
            <a:spLocks noGrp="1" noChangeArrowheads="1"/>
          </p:cNvSpPr>
          <p:nvPr>
            <p:ph type="sldNum" sz="quarter" idx="12"/>
          </p:nvPr>
        </p:nvSpPr>
        <p:spPr>
          <a:ln/>
        </p:spPr>
        <p:txBody>
          <a:bodyPr/>
          <a:lstStyle>
            <a:lvl1pPr>
              <a:defRPr/>
            </a:lvl1pPr>
          </a:lstStyle>
          <a:p>
            <a:pPr>
              <a:defRPr/>
            </a:pPr>
            <a:fld id="{B7CCA4F8-3EF2-4EA2-823B-610281617959}" type="slidenum">
              <a:rPr lang="cs-CZ"/>
              <a:pPr>
                <a:defRPr/>
              </a:pPr>
              <a:t>‹#›</a:t>
            </a:fld>
            <a:endParaRPr lang="cs-CZ"/>
          </a:p>
        </p:txBody>
      </p:sp>
    </p:spTree>
    <p:extLst>
      <p:ext uri="{BB962C8B-B14F-4D97-AF65-F5344CB8AC3E}">
        <p14:creationId xmlns:p14="http://schemas.microsoft.com/office/powerpoint/2010/main" val="2665039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cs-CZ"/>
          </a:p>
        </p:txBody>
      </p:sp>
      <p:sp>
        <p:nvSpPr>
          <p:cNvPr id="3" name="Rectangle 7"/>
          <p:cNvSpPr>
            <a:spLocks noGrp="1" noChangeArrowheads="1"/>
          </p:cNvSpPr>
          <p:nvPr>
            <p:ph type="ftr" sz="quarter" idx="11"/>
          </p:nvPr>
        </p:nvSpPr>
        <p:spPr>
          <a:ln/>
        </p:spPr>
        <p:txBody>
          <a:bodyPr/>
          <a:lstStyle>
            <a:lvl1pPr>
              <a:defRPr/>
            </a:lvl1pPr>
          </a:lstStyle>
          <a:p>
            <a:pPr>
              <a:defRPr/>
            </a:pPr>
            <a:endParaRPr lang="cs-CZ"/>
          </a:p>
        </p:txBody>
      </p:sp>
      <p:sp>
        <p:nvSpPr>
          <p:cNvPr id="4" name="Rectangle 8"/>
          <p:cNvSpPr>
            <a:spLocks noGrp="1" noChangeArrowheads="1"/>
          </p:cNvSpPr>
          <p:nvPr>
            <p:ph type="sldNum" sz="quarter" idx="12"/>
          </p:nvPr>
        </p:nvSpPr>
        <p:spPr>
          <a:ln/>
        </p:spPr>
        <p:txBody>
          <a:bodyPr/>
          <a:lstStyle>
            <a:lvl1pPr>
              <a:defRPr/>
            </a:lvl1pPr>
          </a:lstStyle>
          <a:p>
            <a:pPr>
              <a:defRPr/>
            </a:pPr>
            <a:fld id="{4FFCE78E-A7C5-45FC-9074-925B9A1C49E4}" type="slidenum">
              <a:rPr lang="cs-CZ"/>
              <a:pPr>
                <a:defRPr/>
              </a:pPr>
              <a:t>‹#›</a:t>
            </a:fld>
            <a:endParaRPr lang="cs-CZ"/>
          </a:p>
        </p:txBody>
      </p:sp>
    </p:spTree>
    <p:extLst>
      <p:ext uri="{BB962C8B-B14F-4D97-AF65-F5344CB8AC3E}">
        <p14:creationId xmlns:p14="http://schemas.microsoft.com/office/powerpoint/2010/main" val="265926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pPr>
              <a:defRPr/>
            </a:pPr>
            <a:fld id="{72351E21-524C-4907-BEEB-1F70B947C0ED}" type="slidenum">
              <a:rPr lang="cs-CZ"/>
              <a:pPr>
                <a:defRPr/>
              </a:pPr>
              <a:t>‹#›</a:t>
            </a:fld>
            <a:endParaRPr lang="cs-CZ"/>
          </a:p>
        </p:txBody>
      </p:sp>
    </p:spTree>
    <p:extLst>
      <p:ext uri="{BB962C8B-B14F-4D97-AF65-F5344CB8AC3E}">
        <p14:creationId xmlns:p14="http://schemas.microsoft.com/office/powerpoint/2010/main" val="1792776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pPr>
              <a:defRPr/>
            </a:pPr>
            <a:fld id="{2FFD81D0-69FB-4A64-9B62-E21AF1A49B47}" type="slidenum">
              <a:rPr lang="cs-CZ"/>
              <a:pPr>
                <a:defRPr/>
              </a:pPr>
              <a:t>‹#›</a:t>
            </a:fld>
            <a:endParaRPr lang="cs-CZ"/>
          </a:p>
        </p:txBody>
      </p:sp>
    </p:spTree>
    <p:extLst>
      <p:ext uri="{BB962C8B-B14F-4D97-AF65-F5344CB8AC3E}">
        <p14:creationId xmlns:p14="http://schemas.microsoft.com/office/powerpoint/2010/main" val="3371937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1377950"/>
            <a:ext cx="2133600" cy="1016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cs-CZ" altLang="cs-CZ" sz="2400">
              <a:latin typeface="Times New Roman" pitchFamily="18" charset="0"/>
            </a:endParaRPr>
          </a:p>
        </p:txBody>
      </p:sp>
      <p:sp>
        <p:nvSpPr>
          <p:cNvPr id="1027"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cs-CZ" altLang="cs-CZ" sz="2400">
              <a:latin typeface="Times New Roman" pitchFamily="18" charset="0"/>
            </a:endParaRPr>
          </a:p>
        </p:txBody>
      </p:sp>
      <p:sp>
        <p:nvSpPr>
          <p:cNvPr id="1028" name="Rectangle 4"/>
          <p:cNvSpPr>
            <a:spLocks noGrp="1" noChangeArrowheads="1"/>
          </p:cNvSpPr>
          <p:nvPr>
            <p:ph type="title"/>
          </p:nvPr>
        </p:nvSpPr>
        <p:spPr bwMode="auto">
          <a:xfrm>
            <a:off x="931863" y="96838"/>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cs-CZ" altLang="cs-CZ"/>
              <a:t>Klepnutím lze upravit styl předlohy nadpisů.</a:t>
            </a:r>
          </a:p>
        </p:txBody>
      </p:sp>
      <p:sp>
        <p:nvSpPr>
          <p:cNvPr id="1029"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10598" name="Rectangle 6"/>
          <p:cNvSpPr>
            <a:spLocks noGrp="1" noChangeArrowheads="1"/>
          </p:cNvSpPr>
          <p:nvPr>
            <p:ph type="dt" sz="half" idx="2"/>
          </p:nvPr>
        </p:nvSpPr>
        <p:spPr bwMode="auto">
          <a:xfrm>
            <a:off x="9461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cs-CZ"/>
          </a:p>
        </p:txBody>
      </p:sp>
      <p:sp>
        <p:nvSpPr>
          <p:cNvPr id="110599" name="Rectangle 7"/>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cs-CZ"/>
          </a:p>
        </p:txBody>
      </p:sp>
      <p:sp>
        <p:nvSpPr>
          <p:cNvPr id="110600" name="Rectangle 8"/>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FE9640E3-E103-4869-A451-D6C822035AA9}" type="slidenum">
              <a:rPr lang="cs-CZ"/>
              <a:pPr>
                <a:defRPr/>
              </a:pPr>
              <a:t>‹#›</a:t>
            </a:fld>
            <a:endParaRPr lang="cs-CZ"/>
          </a:p>
        </p:txBody>
      </p:sp>
      <p:sp>
        <p:nvSpPr>
          <p:cNvPr id="1033" name="Freeform 9"/>
          <p:cNvSpPr>
            <a:spLocks noChangeArrowheads="1"/>
          </p:cNvSpPr>
          <p:nvPr/>
        </p:nvSpPr>
        <p:spPr bwMode="auto">
          <a:xfrm>
            <a:off x="838200" y="561975"/>
            <a:ext cx="152400" cy="1066800"/>
          </a:xfrm>
          <a:custGeom>
            <a:avLst/>
            <a:gdLst>
              <a:gd name="T0" fmla="*/ 2147483647 w 1000"/>
              <a:gd name="T1" fmla="*/ 2147483647 h 1000"/>
              <a:gd name="T2" fmla="*/ 0 w 1000"/>
              <a:gd name="T3" fmla="*/ 2147483647 h 1000"/>
              <a:gd name="T4" fmla="*/ 0 w 1000"/>
              <a:gd name="T5" fmla="*/ 0 h 1000"/>
              <a:gd name="T6" fmla="*/ 2147483647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4" name="Freeform 10"/>
          <p:cNvSpPr>
            <a:spLocks noChangeArrowheads="1"/>
          </p:cNvSpPr>
          <p:nvPr/>
        </p:nvSpPr>
        <p:spPr bwMode="auto">
          <a:xfrm>
            <a:off x="8262938" y="269875"/>
            <a:ext cx="152400" cy="10731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Tree>
  </p:cSld>
  <p:clrMap bg1="lt1" tx1="dk1" bg2="lt2" tx2="dk2" accent1="accent1" accent2="accent2" accent3="accent3" accent4="accent4" accent5="accent5" accent6="accent6" hlink="hlink" folHlink="folHlink"/>
  <p:sldLayoutIdLst>
    <p:sldLayoutId id="2147483886"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7" r:id="rId12"/>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sdgs.un.org/goal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sustain.muni.cz/"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eg"/><Relationship Id="rId9" Type="http://schemas.openxmlformats.org/officeDocument/2006/relationships/image" Target="../media/image27.jpeg"/></Relationships>
</file>

<file path=ppt/slides/_rels/slide32.xml.rels><?xml version="1.0" encoding="UTF-8" standalone="yes"?>
<Relationships xmlns="http://schemas.openxmlformats.org/package/2006/relationships"><Relationship Id="rId8" Type="http://schemas.openxmlformats.org/officeDocument/2006/relationships/hyperlink" Target="http://www.nace.cz/sekce-e-zasobovani-vodou-cinnosti-souvisejici-s/382/odstranovani-odpadu/3821-odstranovani-odpadu-krome-nebezpecnych.html" TargetMode="External"/><Relationship Id="rId3" Type="http://schemas.openxmlformats.org/officeDocument/2006/relationships/hyperlink" Target="http://www.nace.cz/sekce-e-zasobovani-vodou-cinnosti-souvisejici-s/360/shromazdovani-uprava-a-rozvod-vody/3600-shromazdovani-uprava-a-rozvod-vody.html" TargetMode="External"/><Relationship Id="rId7" Type="http://schemas.openxmlformats.org/officeDocument/2006/relationships/hyperlink" Target="http://www.nace.cz/sekce-e-zasobovani-vodou-cinnosti-souvisejici-s/381/shromazdovani-a-sber-odpadu/3812-shromazdovani-a-sber-nebezpecnych-odpadu.html" TargetMode="External"/><Relationship Id="rId2" Type="http://schemas.openxmlformats.org/officeDocument/2006/relationships/hyperlink" Target="http://www.nace.cz/sekce-e-zasobovani-vodou-cinnosti-souvisejici-s/383/uprava-odpadu-k-dalsimu-vyuziti/3832-uprava-odpadu-k-dalsimu-vyuziti-krome-demontaze-vraku-stroju-a-zarizeni.html" TargetMode="External"/><Relationship Id="rId1" Type="http://schemas.openxmlformats.org/officeDocument/2006/relationships/slideLayout" Target="../slideLayouts/slideLayout2.xml"/><Relationship Id="rId6" Type="http://schemas.openxmlformats.org/officeDocument/2006/relationships/hyperlink" Target="http://www.nace.cz/sekce-e-zasobovani-vodou-cinnosti-souvisejici-s/381/shromazdovani-a-sber-odpadu/3811-shromazdovani-a-sber-odpadu-krome-nebezpecnych.html" TargetMode="External"/><Relationship Id="rId11" Type="http://schemas.openxmlformats.org/officeDocument/2006/relationships/hyperlink" Target="http://www.nace.cz/sekce-e-zasobovani-vodou-cinnosti-souvisejici-s/390/sanace-a-jine-cinnosti-souvisejici-s-odpady/3900-sanace-a-jine-cinnosti-souvisejici-s-odpady.html" TargetMode="External"/><Relationship Id="rId5" Type="http://schemas.openxmlformats.org/officeDocument/2006/relationships/hyperlink" Target="http://www.nace.cz/sekce-e-zasobovani-vodou-cinnosti-souvisejici-s/370/cinnosti-souvisejici-s-odpadnimi-vodami/3700-cinnosti-souvisejici-s-odpadnimi-vodami.html" TargetMode="External"/><Relationship Id="rId10" Type="http://schemas.openxmlformats.org/officeDocument/2006/relationships/hyperlink" Target="http://www.nace.cz/sekce-e-zasobovani-vodou-cinnosti-souvisejici-s/383/uprava-odpadu-k-dalsimu-vyuziti/3831-demontaz-vraku-a-vyrazenych-stroju-a-zarizeni-pro-ucely-recyklace.html" TargetMode="External"/><Relationship Id="rId4" Type="http://schemas.openxmlformats.org/officeDocument/2006/relationships/hyperlink" Target="http://www.nace.cz/sekce-g-velkoobchod-a-maloobchod-opravy-a-udrzb/467/ostatni-specializovany-velkoobchod/4677-velkoobchod-s-odpadem-a-srotem.html" TargetMode="External"/><Relationship Id="rId9" Type="http://schemas.openxmlformats.org/officeDocument/2006/relationships/hyperlink" Target="http://www.nace.cz/sekce-e-zasobovani-vodou-cinnosti-souvisejici-s/382/odstranovani-odpadu/3822-odstranovani-nebezpecnych-odpadu.ht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sony.cz/hub/eco/ekologicke-produkty/inovace" TargetMode="External"/><Relationship Id="rId2" Type="http://schemas.openxmlformats.org/officeDocument/2006/relationships/hyperlink" Target="https://www.czechdesign.cz/temata-a-rubriky/zelene-inovace-pet-ceskych-eko-vynalezu-ktere-hybou-svetem" TargetMode="Externa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hyperlink" Target="http://www.zelenykruh.cz/cz/" TargetMode="Externa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hyperlink" Target="http://www.enviwiki.cz/index.php?title=Da%C5%88_z_elekt%C5%99iny&amp;action=edit&amp;redlink=1" TargetMode="External"/><Relationship Id="rId3" Type="http://schemas.openxmlformats.org/officeDocument/2006/relationships/hyperlink" Target="http://www.enviwiki.cz/index.php?title=Silni%C4%8Dn%C3%AD_da%C5%88&amp;action=edit&amp;redlink=1" TargetMode="External"/><Relationship Id="rId7" Type="http://schemas.openxmlformats.org/officeDocument/2006/relationships/hyperlink" Target="http://www.enviwiki.cz/index.php?title=Da%C5%88_z_pevn%C3%BDch_paliv&amp;action=edit&amp;redlink=1" TargetMode="External"/><Relationship Id="rId2" Type="http://schemas.openxmlformats.org/officeDocument/2006/relationships/hyperlink" Target="http://www.enviwiki.cz/index.php?title=D%C3%A1lni%C4%8Dn%C3%AD_zn%C3%A1mka&amp;action=edit&amp;redlink=1" TargetMode="External"/><Relationship Id="rId1" Type="http://schemas.openxmlformats.org/officeDocument/2006/relationships/slideLayout" Target="../slideLayouts/slideLayout2.xml"/><Relationship Id="rId6" Type="http://schemas.openxmlformats.org/officeDocument/2006/relationships/hyperlink" Target="http://www.enviwiki.cz/index.php?title=Da%C5%88_ze_zemn%C3%ADho_plynu&amp;action=edit&amp;redlink=1" TargetMode="External"/><Relationship Id="rId5" Type="http://schemas.openxmlformats.org/officeDocument/2006/relationships/hyperlink" Target="http://www.enviwiki.cz/wiki/Ekologick%C3%A1_da%C5%88ov%C3%A1_reforma" TargetMode="External"/><Relationship Id="rId4" Type="http://schemas.openxmlformats.org/officeDocument/2006/relationships/hyperlink" Target="http://www.enviwiki.cz/index.php?title=Da%C5%88_z_miner%C3%A1ln%C3%ADch_olej%C5%AF&amp;action=edit&amp;redlink=1"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www.mzp.cz/cz/ed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enviwiki.cz/wiki/St%C3%A1tn%C3%AD_fond_%C5%BEivotn%C3%ADho_prost%C5%99ed%C3%AD" TargetMode="External"/><Relationship Id="rId2" Type="http://schemas.openxmlformats.org/officeDocument/2006/relationships/hyperlink" Target="http://www.enviwiki.cz/index.php?title=N%C3%A1kladov%C4%9B_efektivn%C3%AD_%C5%99e%C5%A1en%C3%AD&amp;action=edit&amp;redlink=1"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www.enviwiki.cz/wiki/St%C3%A1tn%C3%AD_fond_%C5%BEivotn%C3%ADho_prost%C5%99ed%C3%AD"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www.enviwiki.cz/wiki/St%C3%A1tn%C3%AD_fond_%C5%BEivotn%C3%ADho_prost%C5%99ed%C3%AD"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64R2MYUt394"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soukopova@econ.muni.cz"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9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4213" y="1700213"/>
            <a:ext cx="7200900" cy="1071562"/>
          </a:xfrm>
        </p:spPr>
        <p:txBody>
          <a:bodyPr/>
          <a:lstStyle/>
          <a:p>
            <a:pPr algn="ctr" eaLnBrk="1" hangingPunct="1"/>
            <a:r>
              <a:rPr lang="cs-CZ" altLang="cs-CZ" sz="2800">
                <a:solidFill>
                  <a:schemeClr val="tx1"/>
                </a:solidFill>
              </a:rPr>
              <a:t>Ekonomika (ekonomie) životního prostředí</a:t>
            </a:r>
          </a:p>
        </p:txBody>
      </p:sp>
      <p:sp>
        <p:nvSpPr>
          <p:cNvPr id="3075" name="Rectangle 3"/>
          <p:cNvSpPr>
            <a:spLocks noGrp="1" noChangeArrowheads="1"/>
          </p:cNvSpPr>
          <p:nvPr>
            <p:ph type="subTitle" idx="1"/>
          </p:nvPr>
        </p:nvSpPr>
        <p:spPr>
          <a:xfrm>
            <a:off x="2411413" y="4652963"/>
            <a:ext cx="5761037" cy="792162"/>
          </a:xfrm>
        </p:spPr>
        <p:txBody>
          <a:bodyPr/>
          <a:lstStyle/>
          <a:p>
            <a:pPr algn="r" eaLnBrk="1" hangingPunct="1"/>
            <a:r>
              <a:rPr lang="cs-CZ" altLang="cs-CZ"/>
              <a:t>Jana Soukopová</a:t>
            </a:r>
          </a:p>
        </p:txBody>
      </p:sp>
      <p:pic>
        <p:nvPicPr>
          <p:cNvPr id="3076" name="Picture 5" descr="ec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76250"/>
            <a:ext cx="76327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s://encrypted-tbn1.gstatic.com/images?q=tbn:ANd9GcRAiehZq8O1Be61JA4vO77ol0f73B2MXrT224EJq-x8OslaFok"/>
          <p:cNvPicPr>
            <a:picLocks noChangeAspect="1" noChangeArrowheads="1"/>
          </p:cNvPicPr>
          <p:nvPr/>
        </p:nvPicPr>
        <p:blipFill>
          <a:blip r:embed="rId3"/>
          <a:srcRect/>
          <a:stretch>
            <a:fillRect/>
          </a:stretch>
        </p:blipFill>
        <p:spPr bwMode="auto">
          <a:xfrm>
            <a:off x="539750" y="2779713"/>
            <a:ext cx="3171342" cy="23812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cs-CZ" altLang="cs-CZ"/>
              <a:t>Příčiny problémů ŽP</a:t>
            </a:r>
          </a:p>
        </p:txBody>
      </p:sp>
      <p:sp>
        <p:nvSpPr>
          <p:cNvPr id="10243" name="Rectangle 3"/>
          <p:cNvSpPr>
            <a:spLocks noGrp="1" noChangeArrowheads="1"/>
          </p:cNvSpPr>
          <p:nvPr>
            <p:ph type="body" idx="1"/>
          </p:nvPr>
        </p:nvSpPr>
        <p:spPr>
          <a:xfrm>
            <a:off x="949325" y="1981200"/>
            <a:ext cx="7726363" cy="4616450"/>
          </a:xfrm>
        </p:spPr>
        <p:txBody>
          <a:bodyPr/>
          <a:lstStyle/>
          <a:p>
            <a:pPr>
              <a:defRPr/>
            </a:pPr>
            <a:r>
              <a:rPr lang="cs-CZ" sz="2800" dirty="0"/>
              <a:t>růst světové populace</a:t>
            </a:r>
          </a:p>
          <a:p>
            <a:pPr>
              <a:defRPr/>
            </a:pPr>
            <a:r>
              <a:rPr lang="cs-CZ" sz="2800" dirty="0"/>
              <a:t>překotná urbanizace</a:t>
            </a:r>
          </a:p>
          <a:p>
            <a:pPr>
              <a:defRPr/>
            </a:pPr>
            <a:r>
              <a:rPr lang="cs-CZ" sz="2800" dirty="0"/>
              <a:t>prudký hospodářský růst</a:t>
            </a:r>
          </a:p>
          <a:p>
            <a:pPr>
              <a:defRPr/>
            </a:pPr>
            <a:r>
              <a:rPr lang="cs-CZ" sz="2800" dirty="0"/>
              <a:t>technologické změny zatěžující životní prostředí (fosfáty, freony,…) </a:t>
            </a:r>
          </a:p>
          <a:p>
            <a:pPr>
              <a:defRPr/>
            </a:pPr>
            <a:r>
              <a:rPr lang="cs-CZ" sz="2800" b="1" dirty="0">
                <a:solidFill>
                  <a:schemeClr val="accent2">
                    <a:lumMod val="75000"/>
                  </a:schemeClr>
                </a:solidFill>
              </a:rPr>
              <a:t>předimenzované spotřební vzorce chování člověka</a:t>
            </a:r>
            <a:endParaRPr lang="cs-CZ" sz="2800" dirty="0"/>
          </a:p>
          <a:p>
            <a:pPr lvl="1" eaLnBrk="1" hangingPunct="1">
              <a:defRPr/>
            </a:pPr>
            <a:endParaRPr lang="cs-CZ" sz="2400" dirty="0"/>
          </a:p>
        </p:txBody>
      </p:sp>
    </p:spTree>
    <p:extLst>
      <p:ext uri="{BB962C8B-B14F-4D97-AF65-F5344CB8AC3E}">
        <p14:creationId xmlns:p14="http://schemas.microsoft.com/office/powerpoint/2010/main" val="415282059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683568" y="1916832"/>
            <a:ext cx="7661275" cy="4114800"/>
          </a:xfrm>
        </p:spPr>
        <p:txBody>
          <a:bodyPr/>
          <a:lstStyle/>
          <a:p>
            <a:pPr algn="ctr" eaLnBrk="1" hangingPunct="1">
              <a:buFont typeface="Wingdings" pitchFamily="2" charset="2"/>
              <a:buNone/>
            </a:pPr>
            <a:r>
              <a:rPr lang="cs-CZ" altLang="cs-CZ" dirty="0"/>
              <a:t>Děkuji za pozornost</a:t>
            </a:r>
          </a:p>
          <a:p>
            <a:pPr algn="ctr" eaLnBrk="1" hangingPunct="1">
              <a:buFont typeface="Wingdings" pitchFamily="2" charset="2"/>
              <a:buNone/>
            </a:pPr>
            <a:r>
              <a:rPr lang="cs-CZ" altLang="cs-CZ" dirty="0">
                <a:sym typeface="Wingdings" pitchFamily="2" charset="2"/>
              </a:rPr>
              <a:t></a:t>
            </a:r>
          </a:p>
          <a:p>
            <a:pPr algn="ctr" eaLnBrk="1" hangingPunct="1">
              <a:buFont typeface="Wingdings" pitchFamily="2" charset="2"/>
              <a:buNone/>
            </a:pPr>
            <a:endParaRPr lang="cs-CZ" altLang="cs-CZ" sz="2800" dirty="0">
              <a:sym typeface="Wingdings" pitchFamily="2" charset="2"/>
            </a:endParaRPr>
          </a:p>
        </p:txBody>
      </p:sp>
      <p:pic>
        <p:nvPicPr>
          <p:cNvPr id="55299" name="Picture 3" descr="eco1"/>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539750" y="188913"/>
            <a:ext cx="8135938" cy="1511300"/>
          </a:xfrm>
          <a:noFill/>
        </p:spPr>
      </p:pic>
      <p:pic>
        <p:nvPicPr>
          <p:cNvPr id="4" name="Picture 2" descr="https://encrypted-tbn1.gstatic.com/images?q=tbn:ANd9GcRAiehZq8O1Be61JA4vO77ol0f73B2MXrT224EJq-x8OslaFok"/>
          <p:cNvPicPr>
            <a:picLocks noChangeAspect="1" noChangeArrowheads="1"/>
          </p:cNvPicPr>
          <p:nvPr/>
        </p:nvPicPr>
        <p:blipFill>
          <a:blip r:embed="rId3"/>
          <a:srcRect/>
          <a:stretch>
            <a:fillRect/>
          </a:stretch>
        </p:blipFill>
        <p:spPr bwMode="auto">
          <a:xfrm>
            <a:off x="3275856" y="3429000"/>
            <a:ext cx="3171342" cy="238125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cs-CZ" altLang="cs-CZ"/>
              <a:t>Ochrana životního prostředí</a:t>
            </a:r>
          </a:p>
        </p:txBody>
      </p:sp>
      <p:sp>
        <p:nvSpPr>
          <p:cNvPr id="8195" name="Rectangle 3"/>
          <p:cNvSpPr>
            <a:spLocks noGrp="1" noChangeArrowheads="1"/>
          </p:cNvSpPr>
          <p:nvPr>
            <p:ph type="body" idx="1"/>
          </p:nvPr>
        </p:nvSpPr>
        <p:spPr/>
        <p:txBody>
          <a:bodyPr/>
          <a:lstStyle/>
          <a:p>
            <a:pPr eaLnBrk="1" hangingPunct="1">
              <a:lnSpc>
                <a:spcPct val="80000"/>
              </a:lnSpc>
              <a:defRPr/>
            </a:pPr>
            <a:r>
              <a:rPr lang="cs-CZ" altLang="cs-CZ" dirty="0"/>
              <a:t>Důvody ochrany životního prostředí</a:t>
            </a:r>
          </a:p>
          <a:p>
            <a:pPr lvl="1" eaLnBrk="1" hangingPunct="1">
              <a:lnSpc>
                <a:spcPct val="80000"/>
              </a:lnSpc>
              <a:defRPr/>
            </a:pPr>
            <a:r>
              <a:rPr lang="cs-CZ" altLang="cs-CZ" dirty="0"/>
              <a:t>idealistické pojetí: „dílo Boží“</a:t>
            </a:r>
          </a:p>
          <a:p>
            <a:pPr lvl="1" eaLnBrk="1" hangingPunct="1">
              <a:lnSpc>
                <a:spcPct val="80000"/>
              </a:lnSpc>
              <a:defRPr/>
            </a:pPr>
            <a:r>
              <a:rPr lang="cs-CZ" altLang="cs-CZ" u="sng" dirty="0">
                <a:solidFill>
                  <a:schemeClr val="accent2">
                    <a:lumMod val="75000"/>
                  </a:schemeClr>
                </a:solidFill>
              </a:rPr>
              <a:t>materialistické pojetí</a:t>
            </a:r>
            <a:r>
              <a:rPr lang="cs-CZ" altLang="cs-CZ" dirty="0"/>
              <a:t>: funkce životního prostředí</a:t>
            </a:r>
          </a:p>
          <a:p>
            <a:pPr lvl="2" eaLnBrk="1" hangingPunct="1">
              <a:lnSpc>
                <a:spcPct val="80000"/>
              </a:lnSpc>
              <a:defRPr/>
            </a:pPr>
            <a:r>
              <a:rPr lang="cs-CZ" altLang="cs-CZ" dirty="0"/>
              <a:t>zdroj všech vstupů</a:t>
            </a:r>
          </a:p>
          <a:p>
            <a:pPr lvl="2" eaLnBrk="1" hangingPunct="1">
              <a:lnSpc>
                <a:spcPct val="80000"/>
              </a:lnSpc>
              <a:defRPr/>
            </a:pPr>
            <a:r>
              <a:rPr lang="cs-CZ" altLang="cs-CZ" dirty="0"/>
              <a:t>odkladiště a „absorbátor“ všech výstupů  jen v určitém rozsahu, čase, prostoru</a:t>
            </a:r>
          </a:p>
          <a:p>
            <a:pPr lvl="1" eaLnBrk="1" hangingPunct="1">
              <a:lnSpc>
                <a:spcPct val="80000"/>
              </a:lnSpc>
              <a:defRPr/>
            </a:pPr>
            <a:r>
              <a:rPr lang="cs-CZ" altLang="cs-CZ" dirty="0"/>
              <a:t>„příznivé“ životní prostředí jako sociální standard (udržitelný rozvoj)</a:t>
            </a:r>
            <a:endParaRPr lang="cs-CZ" altLang="cs-CZ" sz="2400" dirty="0"/>
          </a:p>
          <a:p>
            <a:pPr eaLnBrk="1" hangingPunct="1">
              <a:lnSpc>
                <a:spcPct val="80000"/>
              </a:lnSpc>
              <a:defRPr/>
            </a:pPr>
            <a:endParaRPr lang="cs-CZ" altLang="cs-CZ"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cs-CZ" altLang="cs-CZ"/>
              <a:t>Udržitelný rozvoj</a:t>
            </a:r>
          </a:p>
        </p:txBody>
      </p:sp>
      <p:sp>
        <p:nvSpPr>
          <p:cNvPr id="139267" name="Rectangle 3"/>
          <p:cNvSpPr>
            <a:spLocks noGrp="1" noChangeArrowheads="1"/>
          </p:cNvSpPr>
          <p:nvPr>
            <p:ph type="body" idx="1"/>
          </p:nvPr>
        </p:nvSpPr>
        <p:spPr>
          <a:xfrm>
            <a:off x="395288" y="1990725"/>
            <a:ext cx="6699250" cy="3824288"/>
          </a:xfrm>
        </p:spPr>
        <p:txBody>
          <a:bodyPr/>
          <a:lstStyle/>
          <a:p>
            <a:pPr eaLnBrk="1" hangingPunct="1">
              <a:defRPr/>
            </a:pPr>
            <a:r>
              <a:rPr lang="cs-CZ" sz="2000" dirty="0"/>
              <a:t>Takový ekonomicky, sociálně i technologicky možný rozvoj, při němž každá generace uspokojuje své potřeby tak, že při tom neohrožuje možnosti budoucích generací uspokojovat své potřeby.</a:t>
            </a:r>
          </a:p>
          <a:p>
            <a:pPr eaLnBrk="1" hangingPunct="1">
              <a:defRPr/>
            </a:pPr>
            <a:r>
              <a:rPr lang="cs-CZ" sz="2800" dirty="0"/>
              <a:t>3 pilíře </a:t>
            </a:r>
          </a:p>
          <a:p>
            <a:pPr lvl="1" eaLnBrk="1" hangingPunct="1">
              <a:defRPr/>
            </a:pPr>
            <a:r>
              <a:rPr lang="cs-CZ" sz="2400" dirty="0"/>
              <a:t>Ekologický </a:t>
            </a:r>
          </a:p>
          <a:p>
            <a:pPr lvl="1" eaLnBrk="1" hangingPunct="1">
              <a:defRPr/>
            </a:pPr>
            <a:r>
              <a:rPr lang="cs-CZ" sz="2400" dirty="0"/>
              <a:t>Sociální </a:t>
            </a:r>
          </a:p>
          <a:p>
            <a:pPr lvl="1" eaLnBrk="1" hangingPunct="1">
              <a:defRPr/>
            </a:pPr>
            <a:r>
              <a:rPr lang="cs-CZ" sz="2400" u="sng" dirty="0">
                <a:solidFill>
                  <a:schemeClr val="accent2">
                    <a:lumMod val="75000"/>
                  </a:schemeClr>
                </a:solidFill>
              </a:rPr>
              <a:t>Ekonomický</a:t>
            </a:r>
          </a:p>
        </p:txBody>
      </p:sp>
      <p:pic>
        <p:nvPicPr>
          <p:cNvPr id="7172" name="Picture 11" descr="http://www.therightplanet.com/wp-content/uploads/2012/08/sustainable-develop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548026"/>
            <a:ext cx="3745111" cy="272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3" descr="http://www.rice.re/image/logoricea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115888"/>
            <a:ext cx="187325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r>
              <a:rPr lang="cs-CZ" altLang="cs-CZ" dirty="0"/>
              <a:t>Zásady UR</a:t>
            </a:r>
          </a:p>
        </p:txBody>
      </p:sp>
      <p:sp>
        <p:nvSpPr>
          <p:cNvPr id="8195" name="Zástupný symbol pro obsah 2"/>
          <p:cNvSpPr>
            <a:spLocks noGrp="1"/>
          </p:cNvSpPr>
          <p:nvPr>
            <p:ph idx="1"/>
          </p:nvPr>
        </p:nvSpPr>
        <p:spPr>
          <a:xfrm>
            <a:off x="468313" y="1981200"/>
            <a:ext cx="4175125" cy="4114800"/>
          </a:xfrm>
        </p:spPr>
        <p:txBody>
          <a:bodyPr/>
          <a:lstStyle/>
          <a:p>
            <a:r>
              <a:rPr lang="cs-CZ" altLang="cs-CZ" sz="1800" dirty="0"/>
              <a:t>propojení základních             oblastí života (3 pilíře)</a:t>
            </a:r>
          </a:p>
          <a:p>
            <a:r>
              <a:rPr lang="cs-CZ" altLang="cs-CZ" sz="1800" dirty="0"/>
              <a:t>dlouhodobá perspektiva </a:t>
            </a:r>
          </a:p>
          <a:p>
            <a:r>
              <a:rPr lang="cs-CZ" altLang="cs-CZ" sz="1800" dirty="0"/>
              <a:t>kapacita životního </a:t>
            </a:r>
            <a:br>
              <a:rPr lang="cs-CZ" altLang="cs-CZ" sz="1800" dirty="0"/>
            </a:br>
            <a:r>
              <a:rPr lang="cs-CZ" altLang="cs-CZ" sz="1800" dirty="0"/>
              <a:t>prostředí je omezená</a:t>
            </a:r>
            <a:endParaRPr lang="cs-CZ" altLang="cs-CZ" sz="1800" dirty="0">
              <a:solidFill>
                <a:srgbClr val="FF0000"/>
              </a:solidFill>
            </a:endParaRPr>
          </a:p>
          <a:p>
            <a:r>
              <a:rPr lang="cs-CZ" altLang="cs-CZ" sz="1800" dirty="0">
                <a:solidFill>
                  <a:srgbClr val="FF0000"/>
                </a:solidFill>
              </a:rPr>
              <a:t>Prevence</a:t>
            </a:r>
          </a:p>
          <a:p>
            <a:r>
              <a:rPr lang="cs-CZ" altLang="cs-CZ" sz="1800" dirty="0">
                <a:solidFill>
                  <a:srgbClr val="FF0000"/>
                </a:solidFill>
              </a:rPr>
              <a:t>předběžná opatrnost</a:t>
            </a:r>
          </a:p>
          <a:p>
            <a:r>
              <a:rPr lang="cs-CZ" altLang="cs-CZ" sz="1800" dirty="0"/>
              <a:t>kvalita života </a:t>
            </a:r>
          </a:p>
          <a:p>
            <a:r>
              <a:rPr lang="cs-CZ" altLang="cs-CZ" sz="1800" dirty="0"/>
              <a:t>sociální spravedlnost </a:t>
            </a:r>
          </a:p>
          <a:p>
            <a:r>
              <a:rPr lang="cs-CZ" altLang="cs-CZ" sz="1800" dirty="0"/>
              <a:t>zohlednění vztahu </a:t>
            </a:r>
            <a:br>
              <a:rPr lang="cs-CZ" altLang="cs-CZ" sz="1800" dirty="0"/>
            </a:br>
            <a:r>
              <a:rPr lang="cs-CZ" altLang="cs-CZ" sz="1800" dirty="0"/>
              <a:t>lokální - globální </a:t>
            </a:r>
          </a:p>
          <a:p>
            <a:r>
              <a:rPr lang="cs-CZ" altLang="cs-CZ" sz="1800" dirty="0" err="1"/>
              <a:t>vnitrogenerační</a:t>
            </a:r>
            <a:r>
              <a:rPr lang="cs-CZ" altLang="cs-CZ" sz="1800" dirty="0"/>
              <a:t> a mezigenerační odpovědnost </a:t>
            </a:r>
          </a:p>
          <a:p>
            <a:r>
              <a:rPr lang="cs-CZ" altLang="cs-CZ" sz="1800" dirty="0"/>
              <a:t>demokratické procesy</a:t>
            </a:r>
          </a:p>
        </p:txBody>
      </p:sp>
      <p:pic>
        <p:nvPicPr>
          <p:cNvPr id="8196" name="Picture 2" descr="http://www.presseurop.eu/files/Chappatte_R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6622" y="1509713"/>
            <a:ext cx="4669428" cy="35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981A0E-CB11-B649-E9F0-F61518592279}"/>
              </a:ext>
            </a:extLst>
          </p:cNvPr>
          <p:cNvSpPr>
            <a:spLocks noGrp="1"/>
          </p:cNvSpPr>
          <p:nvPr>
            <p:ph type="title"/>
          </p:nvPr>
        </p:nvSpPr>
        <p:spPr/>
        <p:txBody>
          <a:bodyPr/>
          <a:lstStyle/>
          <a:p>
            <a:r>
              <a:rPr lang="cs-CZ" dirty="0" err="1"/>
              <a:t>SDGs</a:t>
            </a:r>
            <a:endParaRPr lang="cs-CZ" dirty="0"/>
          </a:p>
        </p:txBody>
      </p:sp>
      <p:sp>
        <p:nvSpPr>
          <p:cNvPr id="3" name="Zástupný obsah 2">
            <a:extLst>
              <a:ext uri="{FF2B5EF4-FFF2-40B4-BE49-F238E27FC236}">
                <a16:creationId xmlns:a16="http://schemas.microsoft.com/office/drawing/2014/main" id="{D56E2745-3545-ACB5-2B3F-5609A6C47B23}"/>
              </a:ext>
            </a:extLst>
          </p:cNvPr>
          <p:cNvSpPr>
            <a:spLocks noGrp="1"/>
          </p:cNvSpPr>
          <p:nvPr>
            <p:ph idx="1"/>
          </p:nvPr>
        </p:nvSpPr>
        <p:spPr/>
        <p:txBody>
          <a:bodyPr/>
          <a:lstStyle/>
          <a:p>
            <a:r>
              <a:rPr lang="en-US" dirty="0">
                <a:hlinkClick r:id="rId2"/>
              </a:rPr>
              <a:t>THE 17 GOALS | Sustainable Development (un.org)</a:t>
            </a:r>
            <a:endParaRPr lang="cs-CZ" dirty="0"/>
          </a:p>
        </p:txBody>
      </p:sp>
      <p:pic>
        <p:nvPicPr>
          <p:cNvPr id="1026" name="Picture 2">
            <a:extLst>
              <a:ext uri="{FF2B5EF4-FFF2-40B4-BE49-F238E27FC236}">
                <a16:creationId xmlns:a16="http://schemas.microsoft.com/office/drawing/2014/main" id="{CB7EEB6B-0D2E-FD94-D3AC-86DEFEB676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5263"/>
            <a:ext cx="9144000" cy="6465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159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5B4069-1206-2E09-823E-78D25D84C919}"/>
              </a:ext>
            </a:extLst>
          </p:cNvPr>
          <p:cNvSpPr>
            <a:spLocks noGrp="1"/>
          </p:cNvSpPr>
          <p:nvPr>
            <p:ph type="title"/>
          </p:nvPr>
        </p:nvSpPr>
        <p:spPr/>
        <p:txBody>
          <a:bodyPr/>
          <a:lstStyle/>
          <a:p>
            <a:r>
              <a:rPr lang="cs-CZ" dirty="0"/>
              <a:t>Masarykova univerzita a UR</a:t>
            </a:r>
          </a:p>
        </p:txBody>
      </p:sp>
      <p:sp>
        <p:nvSpPr>
          <p:cNvPr id="3" name="Zástupný obsah 2">
            <a:extLst>
              <a:ext uri="{FF2B5EF4-FFF2-40B4-BE49-F238E27FC236}">
                <a16:creationId xmlns:a16="http://schemas.microsoft.com/office/drawing/2014/main" id="{2BAB2B68-33C5-1AD4-E558-85577C7E8093}"/>
              </a:ext>
            </a:extLst>
          </p:cNvPr>
          <p:cNvSpPr>
            <a:spLocks noGrp="1"/>
          </p:cNvSpPr>
          <p:nvPr>
            <p:ph idx="1"/>
          </p:nvPr>
        </p:nvSpPr>
        <p:spPr/>
        <p:txBody>
          <a:bodyPr/>
          <a:lstStyle/>
          <a:p>
            <a:r>
              <a:rPr lang="cs-CZ" dirty="0">
                <a:hlinkClick r:id="rId2"/>
              </a:rPr>
              <a:t>https://sustain.muni.cz/</a:t>
            </a:r>
            <a:endParaRPr lang="cs-CZ" dirty="0"/>
          </a:p>
          <a:p>
            <a:r>
              <a:rPr lang="cs-CZ" dirty="0"/>
              <a:t>Součástí Strategie MUNI 2021</a:t>
            </a:r>
            <a:r>
              <a:rPr lang="en-GB" dirty="0"/>
              <a:t>+</a:t>
            </a:r>
          </a:p>
          <a:p>
            <a:r>
              <a:rPr lang="en-GB" dirty="0"/>
              <a:t>N</a:t>
            </a:r>
            <a:r>
              <a:rPr lang="cs-CZ" dirty="0" err="1"/>
              <a:t>ěkolik</a:t>
            </a:r>
            <a:r>
              <a:rPr lang="cs-CZ" dirty="0"/>
              <a:t> pracovišť v rámci MUNI napříč fakultami</a:t>
            </a:r>
          </a:p>
          <a:p>
            <a:endParaRPr lang="cs-CZ" dirty="0"/>
          </a:p>
        </p:txBody>
      </p:sp>
    </p:spTree>
    <p:extLst>
      <p:ext uri="{BB962C8B-B14F-4D97-AF65-F5344CB8AC3E}">
        <p14:creationId xmlns:p14="http://schemas.microsoft.com/office/powerpoint/2010/main" val="2366516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p:txBody>
          <a:bodyPr/>
          <a:lstStyle/>
          <a:p>
            <a:r>
              <a:rPr lang="cs-CZ" altLang="cs-CZ"/>
              <a:t>ŽP jako veřejný statek</a:t>
            </a:r>
          </a:p>
        </p:txBody>
      </p:sp>
      <p:sp>
        <p:nvSpPr>
          <p:cNvPr id="3" name="Zástupný symbol pro obsah 2"/>
          <p:cNvSpPr>
            <a:spLocks noGrp="1"/>
          </p:cNvSpPr>
          <p:nvPr>
            <p:ph idx="1"/>
          </p:nvPr>
        </p:nvSpPr>
        <p:spPr>
          <a:xfrm>
            <a:off x="473075" y="1844675"/>
            <a:ext cx="8353425" cy="3103563"/>
          </a:xfrm>
        </p:spPr>
        <p:txBody>
          <a:bodyPr/>
          <a:lstStyle/>
          <a:p>
            <a:pPr>
              <a:defRPr/>
            </a:pPr>
            <a:r>
              <a:rPr lang="cs-CZ" sz="2800" dirty="0"/>
              <a:t>Dobrý stav ŽP – předpoklad existence člověka</a:t>
            </a:r>
          </a:p>
          <a:p>
            <a:pPr>
              <a:defRPr/>
            </a:pPr>
            <a:r>
              <a:rPr lang="cs-CZ" sz="2800" dirty="0"/>
              <a:t>ŽP – z pohledu e. teorie = čistě veřejný statek?</a:t>
            </a:r>
          </a:p>
          <a:p>
            <a:pPr lvl="1">
              <a:defRPr/>
            </a:pPr>
            <a:r>
              <a:rPr lang="cs-CZ" sz="2400" dirty="0"/>
              <a:t>jedince nelze vyloučit ze spotřeby </a:t>
            </a:r>
            <a:r>
              <a:rPr lang="cs-CZ" sz="2400" dirty="0">
                <a:solidFill>
                  <a:schemeClr val="accent6">
                    <a:lumMod val="75000"/>
                  </a:schemeClr>
                </a:solidFill>
              </a:rPr>
              <a:t>(nevylučitelnost)</a:t>
            </a:r>
          </a:p>
          <a:p>
            <a:pPr lvl="1">
              <a:defRPr/>
            </a:pPr>
            <a:r>
              <a:rPr lang="cs-CZ" sz="2400" dirty="0"/>
              <a:t>užitek se spotřeby jedince nesnižuje užitek ostatních </a:t>
            </a:r>
            <a:r>
              <a:rPr lang="cs-CZ" sz="2400" dirty="0">
                <a:solidFill>
                  <a:schemeClr val="accent6">
                    <a:lumMod val="75000"/>
                  </a:schemeClr>
                </a:solidFill>
              </a:rPr>
              <a:t>(nerivalita)</a:t>
            </a:r>
          </a:p>
        </p:txBody>
      </p:sp>
      <p:pic>
        <p:nvPicPr>
          <p:cNvPr id="10244" name="Picture 5" descr="http://cleanfuelforthought.files.wordpress.com/2011/11/sun_public_good-11.gif?w=5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4076700"/>
            <a:ext cx="547846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r>
              <a:rPr lang="cs-CZ" altLang="cs-CZ"/>
              <a:t>Problém znečištění ŽP</a:t>
            </a:r>
          </a:p>
        </p:txBody>
      </p:sp>
      <p:sp>
        <p:nvSpPr>
          <p:cNvPr id="13315" name="Zástupný symbol pro obsah 2"/>
          <p:cNvSpPr>
            <a:spLocks noGrp="1"/>
          </p:cNvSpPr>
          <p:nvPr>
            <p:ph idx="1"/>
          </p:nvPr>
        </p:nvSpPr>
        <p:spPr/>
        <p:txBody>
          <a:bodyPr/>
          <a:lstStyle/>
          <a:p>
            <a:r>
              <a:rPr lang="cs-CZ" altLang="cs-CZ" dirty="0"/>
              <a:t>environmentální statky stávají nedostatkovými a mezi </a:t>
            </a:r>
            <a:r>
              <a:rPr lang="cs-CZ" altLang="cs-CZ" dirty="0">
                <a:sym typeface="Symbol" pitchFamily="18" charset="2"/>
              </a:rPr>
              <a:t> </a:t>
            </a:r>
            <a:r>
              <a:rPr lang="cs-CZ" altLang="cs-CZ" dirty="0"/>
              <a:t>začíná </a:t>
            </a:r>
            <a:r>
              <a:rPr lang="cs-CZ" altLang="cs-CZ" b="1" dirty="0"/>
              <a:t>konkurence</a:t>
            </a:r>
            <a:r>
              <a:rPr lang="cs-CZ" altLang="cs-CZ" dirty="0"/>
              <a:t> a </a:t>
            </a:r>
            <a:r>
              <a:rPr lang="cs-CZ" altLang="cs-CZ" b="1" dirty="0"/>
              <a:t>rivalita</a:t>
            </a:r>
          </a:p>
          <a:p>
            <a:pPr marL="447675" lvl="1" indent="0">
              <a:buFont typeface="Wingdings" pitchFamily="2" charset="2"/>
              <a:buNone/>
            </a:pPr>
            <a:r>
              <a:rPr lang="cs-CZ" altLang="cs-CZ" dirty="0"/>
              <a:t>ŽP </a:t>
            </a:r>
          </a:p>
          <a:p>
            <a:pPr marL="447675" lvl="1" indent="0">
              <a:buFont typeface="Wingdings" pitchFamily="2" charset="2"/>
              <a:buNone/>
            </a:pPr>
            <a:r>
              <a:rPr lang="cs-CZ" altLang="cs-CZ" dirty="0"/>
              <a:t>charakter smíšených statků </a:t>
            </a:r>
            <a:r>
              <a:rPr lang="cs-CZ" altLang="cs-CZ" dirty="0">
                <a:sym typeface="Symbol" pitchFamily="18" charset="2"/>
              </a:rPr>
              <a:t> </a:t>
            </a:r>
            <a:r>
              <a:rPr lang="cs-CZ" altLang="cs-CZ" dirty="0"/>
              <a:t>nezbytná role státu </a:t>
            </a:r>
          </a:p>
          <a:p>
            <a:pPr marL="447675" lvl="1" indent="0">
              <a:buFont typeface="Wingdings" pitchFamily="2" charset="2"/>
              <a:buNone/>
            </a:pPr>
            <a:r>
              <a:rPr lang="cs-CZ" altLang="cs-CZ" sz="2400" i="1" dirty="0"/>
              <a:t>stát nahrazuje pomyslnou neviditelnou ruku trhu, tzv. „</a:t>
            </a:r>
            <a:r>
              <a:rPr lang="cs-CZ" altLang="cs-CZ" sz="2400" i="1" dirty="0">
                <a:solidFill>
                  <a:schemeClr val="accent6">
                    <a:lumMod val="75000"/>
                  </a:schemeClr>
                </a:solidFill>
              </a:rPr>
              <a:t>viditelnou rukou státu</a:t>
            </a:r>
            <a:r>
              <a:rPr lang="cs-CZ" altLang="cs-CZ" sz="2400" i="1" dirty="0"/>
              <a:t>“ a snaží se o dosažení optimálního stavu </a:t>
            </a:r>
          </a:p>
          <a:p>
            <a:pPr marL="447675" lvl="1" indent="0">
              <a:buFont typeface="Wingdings" pitchFamily="2" charset="2"/>
              <a:buNone/>
            </a:pPr>
            <a:r>
              <a:rPr lang="cs-CZ" altLang="cs-CZ" sz="2400" i="1" dirty="0">
                <a:solidFill>
                  <a:schemeClr val="accent6">
                    <a:lumMod val="75000"/>
                  </a:schemeClr>
                </a:solidFill>
              </a:rPr>
              <a:t>STÁTEM GARANTOVANÁ OCHRANA ŽP</a:t>
            </a:r>
          </a:p>
          <a:p>
            <a:endParaRPr lang="cs-CZ" altLang="cs-CZ" dirty="0"/>
          </a:p>
        </p:txBody>
      </p:sp>
      <p:cxnSp>
        <p:nvCxnSpPr>
          <p:cNvPr id="4" name="Přímá spojnice se šipkou 3"/>
          <p:cNvCxnSpPr/>
          <p:nvPr/>
        </p:nvCxnSpPr>
        <p:spPr>
          <a:xfrm>
            <a:off x="2051050" y="3860800"/>
            <a:ext cx="504825" cy="1444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Šipka dolů 5"/>
          <p:cNvSpPr/>
          <p:nvPr/>
        </p:nvSpPr>
        <p:spPr>
          <a:xfrm>
            <a:off x="4932363" y="5805488"/>
            <a:ext cx="719137" cy="3603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r>
              <a:rPr lang="cs-CZ" altLang="cs-CZ" dirty="0"/>
              <a:t>ŽP</a:t>
            </a:r>
          </a:p>
        </p:txBody>
      </p:sp>
      <p:sp>
        <p:nvSpPr>
          <p:cNvPr id="14339" name="Zástupný symbol pro obsah 2"/>
          <p:cNvSpPr>
            <a:spLocks noGrp="1"/>
          </p:cNvSpPr>
          <p:nvPr>
            <p:ph idx="1"/>
          </p:nvPr>
        </p:nvSpPr>
        <p:spPr/>
        <p:txBody>
          <a:bodyPr/>
          <a:lstStyle/>
          <a:p>
            <a:r>
              <a:rPr lang="cs-CZ" altLang="cs-CZ" sz="2800" dirty="0"/>
              <a:t>jednotlivci nejsou schopni docenit užitek (často užitek nelze přesně určit)</a:t>
            </a:r>
          </a:p>
          <a:p>
            <a:r>
              <a:rPr lang="cs-CZ" altLang="cs-CZ" sz="2800" dirty="0"/>
              <a:t>není zde konkurence na straně poptávky (substituce mezi statky také není možná)</a:t>
            </a:r>
          </a:p>
          <a:p>
            <a:r>
              <a:rPr lang="cs-CZ" altLang="cs-CZ" sz="2800" dirty="0"/>
              <a:t>informovanost veřejnosti je problematická</a:t>
            </a:r>
          </a:p>
          <a:p>
            <a:r>
              <a:rPr lang="cs-CZ" altLang="cs-CZ" sz="2800" dirty="0"/>
              <a:t>trh je nedokonalý, deformovaný</a:t>
            </a:r>
          </a:p>
          <a:p>
            <a:r>
              <a:rPr lang="cs-CZ" altLang="cs-CZ" sz="2800" b="1" dirty="0"/>
              <a:t>existují externality</a:t>
            </a:r>
          </a:p>
          <a:p>
            <a:pPr marL="0" indent="0">
              <a:buNone/>
            </a:pPr>
            <a:endParaRPr lang="cs-CZ" altLang="cs-CZ" sz="2800" dirty="0"/>
          </a:p>
          <a:p>
            <a:endParaRPr lang="cs-CZ" altLang="cs-C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cs-CZ" altLang="cs-CZ"/>
              <a:t>Důležité charakteristiky externalit</a:t>
            </a:r>
          </a:p>
        </p:txBody>
      </p:sp>
      <p:sp>
        <p:nvSpPr>
          <p:cNvPr id="186371" name="Rectangle 3"/>
          <p:cNvSpPr>
            <a:spLocks noGrp="1" noChangeArrowheads="1"/>
          </p:cNvSpPr>
          <p:nvPr>
            <p:ph type="body" idx="1"/>
          </p:nvPr>
        </p:nvSpPr>
        <p:spPr>
          <a:xfrm>
            <a:off x="949325" y="1981200"/>
            <a:ext cx="7943850" cy="4616450"/>
          </a:xfrm>
        </p:spPr>
        <p:txBody>
          <a:bodyPr/>
          <a:lstStyle/>
          <a:p>
            <a:pPr>
              <a:defRPr/>
            </a:pPr>
            <a:r>
              <a:rPr lang="cs-CZ" altLang="cs-CZ" dirty="0"/>
              <a:t>Externality jsou:</a:t>
            </a:r>
          </a:p>
          <a:p>
            <a:pPr lvl="1">
              <a:defRPr/>
            </a:pPr>
            <a:r>
              <a:rPr lang="cs-CZ" altLang="cs-CZ" dirty="0">
                <a:solidFill>
                  <a:schemeClr val="accent6">
                    <a:lumMod val="75000"/>
                  </a:schemeClr>
                </a:solidFill>
              </a:rPr>
              <a:t>nechtěně produkované </a:t>
            </a:r>
            <a:r>
              <a:rPr lang="cs-CZ" altLang="cs-CZ" dirty="0"/>
              <a:t>jako vedlejší efekty</a:t>
            </a:r>
          </a:p>
          <a:p>
            <a:pPr lvl="1">
              <a:defRPr/>
            </a:pPr>
            <a:r>
              <a:rPr lang="cs-CZ" altLang="cs-CZ" dirty="0">
                <a:solidFill>
                  <a:schemeClr val="accent6">
                    <a:lumMod val="75000"/>
                  </a:schemeClr>
                </a:solidFill>
              </a:rPr>
              <a:t>přenášeny</a:t>
            </a:r>
            <a:r>
              <a:rPr lang="cs-CZ" altLang="cs-CZ" dirty="0"/>
              <a:t> (jejich dopady) </a:t>
            </a:r>
            <a:r>
              <a:rPr lang="cs-CZ" altLang="cs-CZ" dirty="0">
                <a:solidFill>
                  <a:schemeClr val="accent2">
                    <a:lumMod val="75000"/>
                  </a:schemeClr>
                </a:solidFill>
              </a:rPr>
              <a:t>na jiné </a:t>
            </a:r>
            <a:r>
              <a:rPr lang="cs-CZ" altLang="cs-CZ" dirty="0">
                <a:solidFill>
                  <a:schemeClr val="accent6">
                    <a:lumMod val="75000"/>
                  </a:schemeClr>
                </a:solidFill>
              </a:rPr>
              <a:t>subjekty</a:t>
            </a:r>
            <a:r>
              <a:rPr lang="cs-CZ" altLang="cs-CZ" dirty="0"/>
              <a:t> a to ve formě</a:t>
            </a:r>
          </a:p>
          <a:p>
            <a:pPr lvl="2">
              <a:defRPr/>
            </a:pPr>
            <a:r>
              <a:rPr lang="cs-CZ" altLang="cs-CZ" dirty="0"/>
              <a:t>užitku (přínosů) nebo</a:t>
            </a:r>
          </a:p>
          <a:p>
            <a:pPr lvl="2">
              <a:defRPr/>
            </a:pPr>
            <a:r>
              <a:rPr lang="cs-CZ" altLang="cs-CZ" dirty="0"/>
              <a:t>újmy (nákladů)</a:t>
            </a:r>
          </a:p>
          <a:p>
            <a:pPr lvl="1">
              <a:defRPr/>
            </a:pPr>
            <a:r>
              <a:rPr lang="cs-CZ" altLang="cs-CZ" dirty="0"/>
              <a:t>vyjmuty z trhu – </a:t>
            </a:r>
            <a:r>
              <a:rPr lang="cs-CZ" altLang="cs-CZ" dirty="0">
                <a:solidFill>
                  <a:schemeClr val="accent6">
                    <a:lumMod val="75000"/>
                  </a:schemeClr>
                </a:solidFill>
              </a:rPr>
              <a:t>nikdo za ně nikomu neplatí </a:t>
            </a:r>
            <a:r>
              <a:rPr lang="cs-CZ" altLang="cs-CZ" sz="1600" dirty="0">
                <a:solidFill>
                  <a:schemeClr val="accent6">
                    <a:lumMod val="75000"/>
                  </a:schemeClr>
                </a:solidFill>
              </a:rPr>
              <a:t>(nebo platí jen částečně)</a:t>
            </a:r>
          </a:p>
          <a:p>
            <a:pPr marL="0" indent="0">
              <a:buFont typeface="Wingdings" pitchFamily="2" charset="2"/>
              <a:buNone/>
              <a:defRPr/>
            </a:pPr>
            <a:endParaRPr lang="cs-CZ" altLang="cs-CZ" dirty="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cs-CZ" altLang="cs-CZ"/>
              <a:t>Ekologie a ekonomie</a:t>
            </a:r>
          </a:p>
        </p:txBody>
      </p:sp>
      <p:sp>
        <p:nvSpPr>
          <p:cNvPr id="10243" name="Rectangle 3"/>
          <p:cNvSpPr>
            <a:spLocks noGrp="1" noChangeArrowheads="1"/>
          </p:cNvSpPr>
          <p:nvPr>
            <p:ph type="body" idx="1"/>
          </p:nvPr>
        </p:nvSpPr>
        <p:spPr>
          <a:xfrm>
            <a:off x="949325" y="1981200"/>
            <a:ext cx="7726363" cy="4616450"/>
          </a:xfrm>
        </p:spPr>
        <p:txBody>
          <a:bodyPr/>
          <a:lstStyle/>
          <a:p>
            <a:pPr eaLnBrk="1" hangingPunct="1">
              <a:defRPr/>
            </a:pPr>
            <a:r>
              <a:rPr lang="cs-CZ" sz="2800" dirty="0"/>
              <a:t>?</a:t>
            </a:r>
          </a:p>
          <a:p>
            <a:pPr marL="449262" lvl="1" indent="0" eaLnBrk="1" hangingPunct="1">
              <a:buFont typeface="Wingdings" pitchFamily="2" charset="2"/>
              <a:buNone/>
              <a:defRPr/>
            </a:pPr>
            <a:r>
              <a:rPr lang="cs-CZ" sz="2400" dirty="0"/>
              <a:t>PARTNEŘI</a:t>
            </a:r>
          </a:p>
          <a:p>
            <a:pPr marL="449262" lvl="1" indent="0" eaLnBrk="1" hangingPunct="1">
              <a:buFont typeface="Wingdings" pitchFamily="2" charset="2"/>
              <a:buNone/>
              <a:defRPr/>
            </a:pPr>
            <a:r>
              <a:rPr lang="cs-CZ" sz="2400" dirty="0"/>
              <a:t>nebo</a:t>
            </a:r>
          </a:p>
          <a:p>
            <a:pPr marL="449262" lvl="1" indent="0" eaLnBrk="1" hangingPunct="1">
              <a:buFont typeface="Wingdings" pitchFamily="2" charset="2"/>
              <a:buNone/>
              <a:defRPr/>
            </a:pPr>
            <a:r>
              <a:rPr lang="cs-CZ" sz="2400" dirty="0"/>
              <a:t>NEPŘÁTELÉ</a:t>
            </a:r>
          </a:p>
          <a:p>
            <a:pPr marL="449262" lvl="1" indent="0" eaLnBrk="1" hangingPunct="1">
              <a:buFont typeface="Wingdings" pitchFamily="2" charset="2"/>
              <a:buNone/>
              <a:defRPr/>
            </a:pPr>
            <a:r>
              <a:rPr lang="cs-CZ" sz="2400" dirty="0"/>
              <a:t>?</a:t>
            </a:r>
          </a:p>
          <a:p>
            <a:pPr lvl="1" eaLnBrk="1" hangingPunct="1">
              <a:defRPr/>
            </a:pPr>
            <a:endParaRPr lang="cs-CZ" sz="2400" dirty="0"/>
          </a:p>
        </p:txBody>
      </p:sp>
      <p:pic>
        <p:nvPicPr>
          <p:cNvPr id="4100" name="Picture 8" descr="http://libcom.org/files/images/library/neoliberali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844675"/>
            <a:ext cx="3168650" cy="432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http://andrewlfwong.com/soidelegation/wp-content/uploads/2012/05/carbon-tax-cropped.jpg"/>
          <p:cNvPicPr>
            <a:picLocks noChangeAspect="1" noChangeArrowheads="1"/>
          </p:cNvPicPr>
          <p:nvPr/>
        </p:nvPicPr>
        <p:blipFill>
          <a:blip r:embed="rId3"/>
          <a:srcRect/>
          <a:stretch>
            <a:fillRect/>
          </a:stretch>
        </p:blipFill>
        <p:spPr bwMode="auto">
          <a:xfrm>
            <a:off x="556381" y="4509120"/>
            <a:ext cx="3024336" cy="206366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altLang="cs-CZ"/>
              <a:t>Druhy externalit</a:t>
            </a:r>
          </a:p>
        </p:txBody>
      </p:sp>
      <p:sp>
        <p:nvSpPr>
          <p:cNvPr id="18435" name="Rectangle 3"/>
          <p:cNvSpPr>
            <a:spLocks noGrp="1" noChangeArrowheads="1"/>
          </p:cNvSpPr>
          <p:nvPr>
            <p:ph type="body" idx="1"/>
          </p:nvPr>
        </p:nvSpPr>
        <p:spPr>
          <a:xfrm>
            <a:off x="900113" y="1700213"/>
            <a:ext cx="7632700" cy="4897437"/>
          </a:xfrm>
        </p:spPr>
        <p:txBody>
          <a:bodyPr/>
          <a:lstStyle/>
          <a:p>
            <a:pPr>
              <a:buFont typeface="Wingdings" pitchFamily="2" charset="2"/>
              <a:buNone/>
            </a:pPr>
            <a:r>
              <a:rPr lang="cs-CZ" altLang="cs-CZ" sz="2400" b="1" dirty="0"/>
              <a:t>Podle dopadu</a:t>
            </a:r>
            <a:r>
              <a:rPr lang="cs-CZ" altLang="cs-CZ" sz="2400" dirty="0"/>
              <a:t> externality na jiné subjekty rozlišujeme:</a:t>
            </a:r>
            <a:endParaRPr lang="cs-CZ" altLang="cs-CZ" sz="2400" u="sng" dirty="0"/>
          </a:p>
          <a:p>
            <a:r>
              <a:rPr lang="cs-CZ" altLang="cs-CZ" sz="2400" b="1" dirty="0">
                <a:solidFill>
                  <a:schemeClr val="accent2">
                    <a:lumMod val="75000"/>
                  </a:schemeClr>
                </a:solidFill>
              </a:rPr>
              <a:t>Pozitivní externality</a:t>
            </a:r>
            <a:r>
              <a:rPr lang="cs-CZ" altLang="cs-CZ" sz="2400" dirty="0">
                <a:solidFill>
                  <a:schemeClr val="accent2">
                    <a:lumMod val="75000"/>
                  </a:schemeClr>
                </a:solidFill>
              </a:rPr>
              <a:t> </a:t>
            </a:r>
          </a:p>
          <a:p>
            <a:pPr lvl="1"/>
            <a:r>
              <a:rPr lang="cs-CZ" altLang="cs-CZ" sz="2400" dirty="0"/>
              <a:t>určitá aktivita jednoho subjektu přináší užitek i jiným subjektům. K tomuto vnějšímu efektu dochází mimo trh - ostatní subjekty za tento užitek neplatí (např. včelař a sadař, majitel lesa a houbaři). </a:t>
            </a:r>
          </a:p>
          <a:p>
            <a:pPr lvl="1"/>
            <a:r>
              <a:rPr lang="cs-CZ" altLang="cs-CZ" sz="2400" dirty="0"/>
              <a:t>vzniká, když si člověk nemůže přisvojit veškeré výnosy ze své činnosti nebo ze svého majetku a když si část výnosů přisvojují jiní (např. vědecký výzkum a nedostatečná ochrana duševního vlastnictví).</a:t>
            </a:r>
          </a:p>
          <a:p>
            <a:pPr lvl="1"/>
            <a:endParaRPr lang="cs-CZ" altLang="cs-CZ" sz="2400" b="1" u="sng" dirty="0"/>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cs-CZ" altLang="cs-CZ"/>
              <a:t>Druhy externalit</a:t>
            </a:r>
          </a:p>
        </p:txBody>
      </p:sp>
      <p:sp>
        <p:nvSpPr>
          <p:cNvPr id="19459" name="Rectangle 3"/>
          <p:cNvSpPr>
            <a:spLocks noGrp="1" noChangeArrowheads="1"/>
          </p:cNvSpPr>
          <p:nvPr>
            <p:ph type="body" idx="1"/>
          </p:nvPr>
        </p:nvSpPr>
        <p:spPr>
          <a:xfrm>
            <a:off x="395288" y="1700213"/>
            <a:ext cx="8424862" cy="5041900"/>
          </a:xfrm>
        </p:spPr>
        <p:txBody>
          <a:bodyPr/>
          <a:lstStyle/>
          <a:p>
            <a:pPr>
              <a:buFont typeface="Wingdings" pitchFamily="2" charset="2"/>
              <a:buNone/>
            </a:pPr>
            <a:r>
              <a:rPr lang="cs-CZ" altLang="cs-CZ" sz="2400" b="1" dirty="0"/>
              <a:t>Podle dopadu</a:t>
            </a:r>
            <a:r>
              <a:rPr lang="cs-CZ" altLang="cs-CZ" sz="2400" dirty="0"/>
              <a:t> </a:t>
            </a:r>
          </a:p>
          <a:p>
            <a:r>
              <a:rPr lang="cs-CZ" altLang="cs-CZ" sz="2400" b="1" dirty="0">
                <a:solidFill>
                  <a:schemeClr val="accent6">
                    <a:lumMod val="75000"/>
                  </a:schemeClr>
                </a:solidFill>
              </a:rPr>
              <a:t>Negativní externality</a:t>
            </a:r>
            <a:endParaRPr lang="cs-CZ" altLang="cs-CZ" sz="2400" dirty="0">
              <a:solidFill>
                <a:schemeClr val="accent6">
                  <a:lumMod val="75000"/>
                </a:schemeClr>
              </a:solidFill>
            </a:endParaRPr>
          </a:p>
          <a:p>
            <a:pPr lvl="1"/>
            <a:r>
              <a:rPr lang="cs-CZ" altLang="cs-CZ" sz="2400" dirty="0"/>
              <a:t>určitá aktivita jednoho</a:t>
            </a:r>
            <a:br>
              <a:rPr lang="cs-CZ" altLang="cs-CZ" sz="2400" dirty="0"/>
            </a:br>
            <a:r>
              <a:rPr lang="cs-CZ" altLang="cs-CZ" sz="2400" dirty="0"/>
              <a:t>subjektu přináší újmu </a:t>
            </a:r>
            <a:br>
              <a:rPr lang="cs-CZ" altLang="cs-CZ" sz="2400" dirty="0"/>
            </a:br>
            <a:r>
              <a:rPr lang="cs-CZ" altLang="cs-CZ" sz="2400" dirty="0"/>
              <a:t>jiným subjektům. </a:t>
            </a:r>
            <a:br>
              <a:rPr lang="cs-CZ" altLang="cs-CZ" sz="2400" dirty="0"/>
            </a:br>
            <a:r>
              <a:rPr lang="cs-CZ" altLang="cs-CZ" sz="2400" i="1" dirty="0"/>
              <a:t>Náklady s touto </a:t>
            </a:r>
            <a:br>
              <a:rPr lang="cs-CZ" altLang="cs-CZ" sz="2400" i="1" dirty="0"/>
            </a:br>
            <a:r>
              <a:rPr lang="cs-CZ" altLang="cs-CZ" sz="2400" i="1" dirty="0"/>
              <a:t>externalitou spojené </a:t>
            </a:r>
            <a:br>
              <a:rPr lang="cs-CZ" altLang="cs-CZ" sz="2400" i="1" dirty="0"/>
            </a:br>
            <a:r>
              <a:rPr lang="cs-CZ" altLang="cs-CZ" sz="2400" i="1" dirty="0"/>
              <a:t>hradí někdo jiný než </a:t>
            </a:r>
            <a:br>
              <a:rPr lang="cs-CZ" altLang="cs-CZ" sz="2400" i="1" dirty="0"/>
            </a:br>
            <a:r>
              <a:rPr lang="cs-CZ" altLang="cs-CZ" sz="2400" i="1" dirty="0"/>
              <a:t>původce škody </a:t>
            </a:r>
            <a:br>
              <a:rPr lang="cs-CZ" altLang="cs-CZ" sz="2400" dirty="0"/>
            </a:br>
            <a:r>
              <a:rPr lang="cs-CZ" altLang="cs-CZ" sz="2400" dirty="0"/>
              <a:t>(</a:t>
            </a:r>
            <a:r>
              <a:rPr lang="cs-CZ" altLang="cs-CZ" sz="2400" dirty="0">
                <a:solidFill>
                  <a:schemeClr val="accent6">
                    <a:lumMod val="75000"/>
                  </a:schemeClr>
                </a:solidFill>
              </a:rPr>
              <a:t>vypouštění zdraví poškozujících látek při výrobě do ovzduší, vody, apod</a:t>
            </a:r>
            <a:r>
              <a:rPr lang="cs-CZ" altLang="cs-CZ" sz="2400" dirty="0"/>
              <a:t>.). </a:t>
            </a:r>
          </a:p>
          <a:p>
            <a:pPr lvl="1"/>
            <a:r>
              <a:rPr lang="cs-CZ" altLang="cs-CZ" sz="2400" dirty="0"/>
              <a:t>vzniká, když člověk nenese plně všechny náklady své činnosti a část těchto nákladů přenáší na jiné.</a:t>
            </a:r>
          </a:p>
          <a:p>
            <a:pPr lvl="1"/>
            <a:endParaRPr lang="cs-CZ" altLang="cs-CZ" sz="2400" dirty="0"/>
          </a:p>
        </p:txBody>
      </p:sp>
      <p:pic>
        <p:nvPicPr>
          <p:cNvPr id="1026" name="Picture 2" descr="Výsledek obrázku pro externality obrázk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052736"/>
            <a:ext cx="3312368" cy="33123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cs-CZ" altLang="cs-CZ"/>
              <a:t>Druhy externalit</a:t>
            </a:r>
          </a:p>
        </p:txBody>
      </p:sp>
      <p:sp>
        <p:nvSpPr>
          <p:cNvPr id="20483" name="Rectangle 3"/>
          <p:cNvSpPr>
            <a:spLocks noGrp="1" noChangeArrowheads="1"/>
          </p:cNvSpPr>
          <p:nvPr>
            <p:ph type="body" idx="1"/>
          </p:nvPr>
        </p:nvSpPr>
        <p:spPr>
          <a:xfrm>
            <a:off x="684213" y="1773238"/>
            <a:ext cx="7920037" cy="4608512"/>
          </a:xfrm>
        </p:spPr>
        <p:txBody>
          <a:bodyPr/>
          <a:lstStyle/>
          <a:p>
            <a:r>
              <a:rPr lang="cs-CZ" altLang="cs-CZ" sz="2400" b="1" dirty="0">
                <a:solidFill>
                  <a:schemeClr val="accent6">
                    <a:lumMod val="75000"/>
                  </a:schemeClr>
                </a:solidFill>
              </a:rPr>
              <a:t>Smíšené</a:t>
            </a:r>
          </a:p>
          <a:p>
            <a:pPr lvl="1"/>
            <a:r>
              <a:rPr lang="cs-CZ" altLang="cs-CZ" sz="2400" dirty="0"/>
              <a:t>Některé statky však produkují jak pozitivní, tak negativní externality. </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3284984"/>
            <a:ext cx="3900666" cy="2894294"/>
          </a:xfrm>
          <a:prstGeom prst="rect">
            <a:avLst/>
          </a:prstGeom>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r>
              <a:rPr lang="cs-CZ" altLang="cs-CZ" dirty="0"/>
              <a:t>ŽP a externality</a:t>
            </a:r>
          </a:p>
        </p:txBody>
      </p:sp>
      <p:sp>
        <p:nvSpPr>
          <p:cNvPr id="3" name="Zástupný symbol pro obsah 2"/>
          <p:cNvSpPr>
            <a:spLocks noGrp="1"/>
          </p:cNvSpPr>
          <p:nvPr>
            <p:ph idx="1"/>
          </p:nvPr>
        </p:nvSpPr>
        <p:spPr>
          <a:xfrm>
            <a:off x="949325" y="1981200"/>
            <a:ext cx="7661275" cy="4256088"/>
          </a:xfrm>
        </p:spPr>
        <p:txBody>
          <a:bodyPr/>
          <a:lstStyle/>
          <a:p>
            <a:pPr>
              <a:defRPr/>
            </a:pPr>
            <a:r>
              <a:rPr lang="cs-CZ" dirty="0"/>
              <a:t>možnost volně využívat některé statky a služby životního prostředí může vést ke specifickému ekonomickému vztahu – </a:t>
            </a:r>
            <a:r>
              <a:rPr lang="cs-CZ" b="1" dirty="0"/>
              <a:t>externalitám</a:t>
            </a:r>
            <a:r>
              <a:rPr lang="cs-CZ" dirty="0"/>
              <a:t>. </a:t>
            </a:r>
          </a:p>
          <a:p>
            <a:pPr>
              <a:defRPr/>
            </a:pPr>
            <a:r>
              <a:rPr lang="cs-CZ" dirty="0"/>
              <a:t>Nutnost </a:t>
            </a:r>
            <a:r>
              <a:rPr lang="cs-CZ" dirty="0">
                <a:solidFill>
                  <a:schemeClr val="accent6">
                    <a:lumMod val="75000"/>
                  </a:schemeClr>
                </a:solidFill>
              </a:rPr>
              <a:t>internalizace externalit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lstStyle/>
          <a:p>
            <a:r>
              <a:rPr lang="cs-CZ" altLang="cs-CZ"/>
              <a:t>Internalizace externalit </a:t>
            </a:r>
          </a:p>
        </p:txBody>
      </p:sp>
      <p:sp>
        <p:nvSpPr>
          <p:cNvPr id="21507" name="Zástupný symbol pro obsah 2"/>
          <p:cNvSpPr>
            <a:spLocks noGrp="1"/>
          </p:cNvSpPr>
          <p:nvPr>
            <p:ph idx="1"/>
          </p:nvPr>
        </p:nvSpPr>
        <p:spPr>
          <a:xfrm>
            <a:off x="949325" y="1700213"/>
            <a:ext cx="7661275" cy="4897437"/>
          </a:xfrm>
        </p:spPr>
        <p:txBody>
          <a:bodyPr/>
          <a:lstStyle/>
          <a:p>
            <a:r>
              <a:rPr lang="cs-CZ" altLang="cs-CZ" sz="1800"/>
              <a:t>Historicky nejstarší, a z pohledu ekonomických nástrojů ochrany životního prostředí klíčový, koncept internalizace externalit vypracoval ve 30. letech minulého století anglický ekonom Arthur Cecil Pigou (1877–1959). </a:t>
            </a:r>
          </a:p>
          <a:p>
            <a:r>
              <a:rPr lang="cs-CZ" altLang="cs-CZ" sz="1800" b="1"/>
              <a:t>Základní myšlenka</a:t>
            </a:r>
            <a:r>
              <a:rPr lang="cs-CZ" altLang="cs-CZ" sz="1800"/>
              <a:t>:</a:t>
            </a:r>
          </a:p>
          <a:p>
            <a:pPr lvl="1"/>
            <a:r>
              <a:rPr lang="cs-CZ" altLang="cs-CZ" sz="2000" i="1"/>
              <a:t>„</a:t>
            </a:r>
            <a:r>
              <a:rPr lang="cs-CZ" altLang="cs-CZ" sz="2000"/>
              <a:t>Pokud se z důvodu existence externích efektů nerovnají soukromé a společenské náklady průmyslové produkce, potom může stát tento rozdíl eliminovat zavedením daně na příslušné aktivity. Sazba daně by měla být určena tak, aby se původní příliš vysoké množství produkce snížilo na optimální úroveň</a:t>
            </a:r>
            <a:r>
              <a:rPr lang="cs-CZ" altLang="cs-CZ" sz="2000" i="1"/>
              <a:t>“</a:t>
            </a:r>
          </a:p>
          <a:p>
            <a:pPr lvl="1"/>
            <a:r>
              <a:rPr lang="cs-CZ" altLang="cs-CZ" sz="2000" i="1"/>
              <a:t>PROBLÉMY </a:t>
            </a:r>
          </a:p>
          <a:p>
            <a:pPr lvl="2"/>
            <a:r>
              <a:rPr lang="cs-CZ" altLang="cs-CZ" sz="1600" i="1"/>
              <a:t>INFORMACE (NUTNOST ZNÁT VÝŠI EXTERNÍCH NÁKLADŮ )</a:t>
            </a:r>
          </a:p>
          <a:p>
            <a:pPr lvl="2"/>
            <a:r>
              <a:rPr lang="cs-CZ" altLang="cs-CZ" sz="1600" i="1"/>
              <a:t>Nutnost identifikovat PŮVODCE DANÉ EXTERNALITY!</a:t>
            </a:r>
          </a:p>
          <a:p>
            <a:pPr lvl="2"/>
            <a:r>
              <a:rPr lang="cs-CZ" altLang="cs-CZ" sz="1600" i="1"/>
              <a:t>Často jsou využívány i v případech, kdy by při nastavení urč. podmínek internalizace externalit mohla proběhnout tržním řešením</a:t>
            </a:r>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789363"/>
            <a:ext cx="1470025"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a:t>Přístupy jednotlivých ekonomických škol k ochraně ŽP</a:t>
            </a:r>
          </a:p>
        </p:txBody>
      </p:sp>
      <p:graphicFrame>
        <p:nvGraphicFramePr>
          <p:cNvPr id="4" name="Zástupný symbol pro obsah 3"/>
          <p:cNvGraphicFramePr>
            <a:graphicFrameLocks noGrp="1"/>
          </p:cNvGraphicFramePr>
          <p:nvPr>
            <p:ph idx="1"/>
          </p:nvPr>
        </p:nvGraphicFramePr>
        <p:xfrm>
          <a:off x="827584" y="1844824"/>
          <a:ext cx="7632847" cy="3441768"/>
        </p:xfrm>
        <a:graphic>
          <a:graphicData uri="http://schemas.openxmlformats.org/drawingml/2006/table">
            <a:tbl>
              <a:tblPr firstRow="1" firstCol="1" bandRow="1">
                <a:tableStyleId>{93296810-A885-4BE3-A3E7-6D5BEEA58F35}</a:tableStyleId>
              </a:tblPr>
              <a:tblGrid>
                <a:gridCol w="2543741">
                  <a:extLst>
                    <a:ext uri="{9D8B030D-6E8A-4147-A177-3AD203B41FA5}">
                      <a16:colId xmlns:a16="http://schemas.microsoft.com/office/drawing/2014/main" val="20000"/>
                    </a:ext>
                  </a:extLst>
                </a:gridCol>
                <a:gridCol w="2544553">
                  <a:extLst>
                    <a:ext uri="{9D8B030D-6E8A-4147-A177-3AD203B41FA5}">
                      <a16:colId xmlns:a16="http://schemas.microsoft.com/office/drawing/2014/main" val="20001"/>
                    </a:ext>
                  </a:extLst>
                </a:gridCol>
                <a:gridCol w="2544553">
                  <a:extLst>
                    <a:ext uri="{9D8B030D-6E8A-4147-A177-3AD203B41FA5}">
                      <a16:colId xmlns:a16="http://schemas.microsoft.com/office/drawing/2014/main" val="20002"/>
                    </a:ext>
                  </a:extLst>
                </a:gridCol>
              </a:tblGrid>
              <a:tr h="673763">
                <a:tc>
                  <a:txBody>
                    <a:bodyPr/>
                    <a:lstStyle/>
                    <a:p>
                      <a:pPr>
                        <a:lnSpc>
                          <a:spcPct val="115000"/>
                        </a:lnSpc>
                        <a:spcAft>
                          <a:spcPts val="0"/>
                        </a:spcAft>
                      </a:pPr>
                      <a:r>
                        <a:rPr lang="cs-CZ" sz="1400" dirty="0">
                          <a:effectLst/>
                        </a:rPr>
                        <a:t> </a:t>
                      </a:r>
                      <a:endParaRPr lang="cs-CZ" sz="14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2000" dirty="0">
                          <a:effectLst/>
                        </a:rPr>
                        <a:t>Příčiny problémů</a:t>
                      </a:r>
                      <a:endParaRPr lang="cs-CZ" sz="20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2000">
                          <a:effectLst/>
                        </a:rPr>
                        <a:t>Řešení</a:t>
                      </a:r>
                      <a:endParaRPr lang="cs-CZ" sz="20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928314">
                <a:tc>
                  <a:txBody>
                    <a:bodyPr/>
                    <a:lstStyle/>
                    <a:p>
                      <a:pPr>
                        <a:lnSpc>
                          <a:spcPct val="115000"/>
                        </a:lnSpc>
                        <a:spcAft>
                          <a:spcPts val="0"/>
                        </a:spcAft>
                      </a:pPr>
                      <a:r>
                        <a:rPr lang="cs-CZ" sz="2000" dirty="0">
                          <a:effectLst/>
                        </a:rPr>
                        <a:t>Neoklasická environmentální ekonomie</a:t>
                      </a:r>
                      <a:endParaRPr lang="cs-CZ" sz="20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2000" dirty="0">
                          <a:effectLst/>
                        </a:rPr>
                        <a:t>Selhání trhu,</a:t>
                      </a:r>
                      <a:r>
                        <a:rPr lang="cs-CZ" sz="2000" baseline="0" dirty="0">
                          <a:effectLst/>
                        </a:rPr>
                        <a:t> externality</a:t>
                      </a:r>
                      <a:endParaRPr lang="cs-CZ" sz="20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2000" dirty="0" err="1">
                          <a:effectLst/>
                        </a:rPr>
                        <a:t>Pigouovské</a:t>
                      </a:r>
                      <a:r>
                        <a:rPr lang="cs-CZ" sz="2000" dirty="0">
                          <a:effectLst/>
                        </a:rPr>
                        <a:t> daně</a:t>
                      </a:r>
                      <a:endParaRPr lang="cs-CZ"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709969">
                <a:tc>
                  <a:txBody>
                    <a:bodyPr/>
                    <a:lstStyle/>
                    <a:p>
                      <a:pPr>
                        <a:lnSpc>
                          <a:spcPct val="115000"/>
                        </a:lnSpc>
                        <a:spcAft>
                          <a:spcPts val="0"/>
                        </a:spcAft>
                      </a:pPr>
                      <a:r>
                        <a:rPr lang="cs-CZ" sz="2000" dirty="0">
                          <a:effectLst/>
                        </a:rPr>
                        <a:t>Tržní přístup</a:t>
                      </a:r>
                      <a:endParaRPr lang="cs-CZ" sz="20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2000" dirty="0">
                          <a:effectLst/>
                        </a:rPr>
                        <a:t>Vládní selhání</a:t>
                      </a:r>
                      <a:endParaRPr lang="cs-CZ" sz="20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2000" dirty="0">
                          <a:effectLst/>
                        </a:rPr>
                        <a:t>Vymezení vlastnických práv</a:t>
                      </a:r>
                      <a:endParaRPr lang="cs-CZ"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928314">
                <a:tc>
                  <a:txBody>
                    <a:bodyPr/>
                    <a:lstStyle/>
                    <a:p>
                      <a:pPr>
                        <a:lnSpc>
                          <a:spcPct val="115000"/>
                        </a:lnSpc>
                        <a:spcAft>
                          <a:spcPts val="0"/>
                        </a:spcAft>
                      </a:pPr>
                      <a:r>
                        <a:rPr lang="cs-CZ" sz="2000" dirty="0">
                          <a:effectLst/>
                        </a:rPr>
                        <a:t>Institucionální ekologická ekonomie</a:t>
                      </a:r>
                      <a:endParaRPr lang="cs-CZ" sz="20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2000" dirty="0">
                          <a:effectLst/>
                        </a:rPr>
                        <a:t>Instituce</a:t>
                      </a:r>
                      <a:endParaRPr lang="cs-CZ" sz="20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2000" dirty="0">
                          <a:effectLst/>
                        </a:rPr>
                        <a:t>Změny institucí</a:t>
                      </a:r>
                      <a:endParaRPr lang="cs-CZ"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08484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cs-CZ" altLang="cs-CZ"/>
              <a:t>Ekonomické aspekty znehodnocení ŽP</a:t>
            </a:r>
          </a:p>
        </p:txBody>
      </p:sp>
      <p:sp>
        <p:nvSpPr>
          <p:cNvPr id="29699" name="Rectangle 3"/>
          <p:cNvSpPr>
            <a:spLocks noGrp="1" noChangeArrowheads="1"/>
          </p:cNvSpPr>
          <p:nvPr>
            <p:ph type="body" idx="1"/>
          </p:nvPr>
        </p:nvSpPr>
        <p:spPr>
          <a:xfrm>
            <a:off x="949325" y="1700213"/>
            <a:ext cx="7661275" cy="5157787"/>
          </a:xfrm>
        </p:spPr>
        <p:txBody>
          <a:bodyPr/>
          <a:lstStyle/>
          <a:p>
            <a:pPr eaLnBrk="1" hangingPunct="1">
              <a:lnSpc>
                <a:spcPct val="80000"/>
              </a:lnSpc>
              <a:defRPr/>
            </a:pPr>
            <a:r>
              <a:rPr lang="cs-CZ" sz="2800" dirty="0"/>
              <a:t>Ekonomická škoda za znehodnocování ŽP představuje </a:t>
            </a:r>
            <a:r>
              <a:rPr lang="cs-CZ" sz="2800" dirty="0">
                <a:solidFill>
                  <a:schemeClr val="accent6">
                    <a:lumMod val="75000"/>
                  </a:schemeClr>
                </a:solidFill>
              </a:rPr>
              <a:t>ekonomické efekty působené různým ekonomickým subjektům</a:t>
            </a:r>
            <a:r>
              <a:rPr lang="cs-CZ" sz="2800" dirty="0"/>
              <a:t> (domácnostem, firmám, státu)</a:t>
            </a:r>
          </a:p>
          <a:p>
            <a:pPr lvl="1" eaLnBrk="1" hangingPunct="1">
              <a:lnSpc>
                <a:spcPct val="80000"/>
              </a:lnSpc>
              <a:defRPr/>
            </a:pPr>
            <a:r>
              <a:rPr lang="cs-CZ" sz="2000" dirty="0"/>
              <a:t>Výše škody je </a:t>
            </a:r>
            <a:r>
              <a:rPr lang="cs-CZ" sz="2000" dirty="0">
                <a:solidFill>
                  <a:schemeClr val="accent6">
                    <a:lumMod val="75000"/>
                  </a:schemeClr>
                </a:solidFill>
              </a:rPr>
              <a:t>přímo závislá na stupni znehodnocování ŽP</a:t>
            </a:r>
          </a:p>
          <a:p>
            <a:pPr lvl="1" eaLnBrk="1" hangingPunct="1">
              <a:lnSpc>
                <a:spcPct val="80000"/>
              </a:lnSpc>
              <a:defRPr/>
            </a:pPr>
            <a:r>
              <a:rPr lang="cs-CZ" sz="2000" dirty="0"/>
              <a:t>Ekonomická škoda představuje </a:t>
            </a:r>
            <a:r>
              <a:rPr lang="cs-CZ" sz="2000" dirty="0">
                <a:solidFill>
                  <a:schemeClr val="accent6">
                    <a:lumMod val="75000"/>
                  </a:schemeClr>
                </a:solidFill>
              </a:rPr>
              <a:t>ztráty spojené se snížením hektarových výnosů ve znečišťovaných územích, ztráty z nižší produktivity pracovníků v hlučném prostředí, nižší kvalita bydlení v oblastech se zhoršeným ŽP</a:t>
            </a:r>
          </a:p>
          <a:p>
            <a:pPr lvl="1" eaLnBrk="1" hangingPunct="1">
              <a:lnSpc>
                <a:spcPct val="80000"/>
              </a:lnSpc>
              <a:defRPr/>
            </a:pPr>
            <a:r>
              <a:rPr lang="cs-CZ" sz="2000" dirty="0"/>
              <a:t>Znehodnocení ŽP vyžaduje </a:t>
            </a:r>
            <a:r>
              <a:rPr lang="cs-CZ" sz="2000" b="1" u="sng" dirty="0">
                <a:solidFill>
                  <a:schemeClr val="accent6">
                    <a:lumMod val="75000"/>
                  </a:schemeClr>
                </a:solidFill>
              </a:rPr>
              <a:t>dodatečné náklady </a:t>
            </a:r>
            <a:r>
              <a:rPr lang="cs-CZ" sz="2000" dirty="0"/>
              <a:t>vynakládané různými ekonomickými subjekty na dodatečné odstranění nebo zmírnění negativních důsledků znehodnocování ŽP (zvýšené náklady na léčbu obyvatel, náklady na likvidaci ekologických havárií aj.)</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cs-CZ" altLang="cs-CZ" dirty="0"/>
              <a:t>Náklady </a:t>
            </a:r>
          </a:p>
        </p:txBody>
      </p:sp>
      <p:sp>
        <p:nvSpPr>
          <p:cNvPr id="33795" name="Rectangle 3"/>
          <p:cNvSpPr>
            <a:spLocks noGrp="1" noChangeArrowheads="1"/>
          </p:cNvSpPr>
          <p:nvPr>
            <p:ph type="body" idx="1"/>
          </p:nvPr>
        </p:nvSpPr>
        <p:spPr>
          <a:xfrm>
            <a:off x="949325" y="1981200"/>
            <a:ext cx="7661275" cy="4256088"/>
          </a:xfrm>
        </p:spPr>
        <p:txBody>
          <a:bodyPr/>
          <a:lstStyle/>
          <a:p>
            <a:pPr algn="just" eaLnBrk="1" hangingPunct="1"/>
            <a:r>
              <a:rPr lang="cs-CZ" altLang="cs-CZ" dirty="0"/>
              <a:t>náklady na zamezení a náklady na vyhnutí se - rozdíly!</a:t>
            </a:r>
          </a:p>
          <a:p>
            <a:pPr lvl="1" algn="just" eaLnBrk="1" hangingPunct="1"/>
            <a:r>
              <a:rPr lang="cs-CZ" altLang="cs-CZ" sz="2000" b="1" dirty="0"/>
              <a:t>Náklady na zamezení </a:t>
            </a:r>
            <a:r>
              <a:rPr lang="cs-CZ" altLang="cs-CZ" sz="2000" dirty="0"/>
              <a:t>jsou vynakládány na likvidaci či snížení určitého faktoru životního prostředí (např. stavba čističky v podniku kvůli snížení vypouštěných škodlivých látek do řeky). </a:t>
            </a:r>
          </a:p>
          <a:p>
            <a:pPr lvl="1" algn="just" eaLnBrk="1" hangingPunct="1"/>
            <a:r>
              <a:rPr lang="cs-CZ" altLang="cs-CZ" sz="2000" b="1" dirty="0"/>
              <a:t>Náklady na vyhnutí se (Preventivní náklady) </a:t>
            </a:r>
            <a:r>
              <a:rPr lang="cs-CZ" altLang="cs-CZ" sz="2000" dirty="0"/>
              <a:t>jsou náklady na ochranu daného prvku před účinky tohoto faktoru a jsou součástí ekonomických škod ze znehodnocování životního prostředí (např. program na prevenci před chorobami ze znečištěné vody). (princip předběžné opatrnosti + princip prevence)</a:t>
            </a:r>
            <a:endParaRPr lang="cs-CZ" altLang="cs-CZ" sz="20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931863" y="96839"/>
            <a:ext cx="7158037" cy="1171922"/>
          </a:xfrm>
        </p:spPr>
        <p:txBody>
          <a:bodyPr/>
          <a:lstStyle/>
          <a:p>
            <a:pPr eaLnBrk="1" hangingPunct="1"/>
            <a:r>
              <a:rPr lang="cs-CZ" altLang="cs-CZ" sz="3600" dirty="0"/>
              <a:t>Rozdíly</a:t>
            </a:r>
          </a:p>
        </p:txBody>
      </p:sp>
      <p:sp>
        <p:nvSpPr>
          <p:cNvPr id="34819" name="Rectangle 3"/>
          <p:cNvSpPr>
            <a:spLocks noGrp="1" noChangeArrowheads="1"/>
          </p:cNvSpPr>
          <p:nvPr>
            <p:ph type="body" idx="1"/>
          </p:nvPr>
        </p:nvSpPr>
        <p:spPr>
          <a:xfrm>
            <a:off x="949325" y="1700213"/>
            <a:ext cx="7661275" cy="4537075"/>
          </a:xfrm>
        </p:spPr>
        <p:txBody>
          <a:bodyPr/>
          <a:lstStyle/>
          <a:p>
            <a:pPr algn="just" eaLnBrk="1" hangingPunct="1"/>
            <a:endParaRPr lang="cs-CZ" altLang="cs-CZ"/>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773238"/>
            <a:ext cx="8553450"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cs-CZ" altLang="cs-CZ" dirty="0"/>
              <a:t>Trh </a:t>
            </a:r>
            <a:r>
              <a:rPr lang="cs-CZ" altLang="cs-CZ" sz="2800" dirty="0"/>
              <a:t>(vlastnická práva a vládní regulace)</a:t>
            </a:r>
          </a:p>
        </p:txBody>
      </p:sp>
      <p:sp>
        <p:nvSpPr>
          <p:cNvPr id="27651" name="Rectangle 3"/>
          <p:cNvSpPr>
            <a:spLocks noGrp="1" noChangeArrowheads="1"/>
          </p:cNvSpPr>
          <p:nvPr>
            <p:ph type="body" idx="1"/>
          </p:nvPr>
        </p:nvSpPr>
        <p:spPr>
          <a:xfrm>
            <a:off x="949325" y="1628775"/>
            <a:ext cx="7661275" cy="5040313"/>
          </a:xfrm>
        </p:spPr>
        <p:txBody>
          <a:bodyPr/>
          <a:lstStyle/>
          <a:p>
            <a:pPr algn="just" eaLnBrk="1" hangingPunct="1">
              <a:defRPr/>
            </a:pPr>
            <a:r>
              <a:rPr lang="cs-CZ" dirty="0"/>
              <a:t>Problémy:</a:t>
            </a:r>
          </a:p>
          <a:p>
            <a:pPr lvl="1" algn="just" eaLnBrk="1" hangingPunct="1">
              <a:defRPr/>
            </a:pPr>
            <a:r>
              <a:rPr lang="cs-CZ" dirty="0">
                <a:solidFill>
                  <a:schemeClr val="accent2">
                    <a:lumMod val="75000"/>
                  </a:schemeClr>
                </a:solidFill>
              </a:rPr>
              <a:t>Problém černého pasažéra</a:t>
            </a:r>
          </a:p>
          <a:p>
            <a:pPr lvl="1" algn="just" eaLnBrk="1" hangingPunct="1">
              <a:defRPr/>
            </a:pPr>
            <a:r>
              <a:rPr lang="cs-CZ" dirty="0">
                <a:solidFill>
                  <a:schemeClr val="accent2">
                    <a:lumMod val="75000"/>
                  </a:schemeClr>
                </a:solidFill>
              </a:rPr>
              <a:t>Problém vládních selhání</a:t>
            </a:r>
          </a:p>
          <a:p>
            <a:pPr algn="just" eaLnBrk="1" hangingPunct="1">
              <a:defRPr/>
            </a:pPr>
            <a:r>
              <a:rPr lang="cs-CZ" dirty="0"/>
              <a:t>Účinná struktura vlastnických práv má 4 charakteristiky</a:t>
            </a:r>
          </a:p>
          <a:p>
            <a:pPr marL="898525" lvl="1" indent="-457200" algn="just" eaLnBrk="1" hangingPunct="1">
              <a:buFont typeface="+mj-lt"/>
              <a:buAutoNum type="arabicPeriod"/>
              <a:defRPr/>
            </a:pPr>
            <a:r>
              <a:rPr lang="cs-CZ" dirty="0"/>
              <a:t>Univerzalita </a:t>
            </a:r>
            <a:r>
              <a:rPr lang="cs-CZ" sz="2000" dirty="0"/>
              <a:t>(všechny zdroje soukromé)</a:t>
            </a:r>
          </a:p>
          <a:p>
            <a:pPr marL="898525" lvl="1" indent="-457200" algn="just" eaLnBrk="1" hangingPunct="1">
              <a:buFont typeface="+mj-lt"/>
              <a:buAutoNum type="arabicPeriod"/>
              <a:defRPr/>
            </a:pPr>
            <a:r>
              <a:rPr lang="cs-CZ" dirty="0"/>
              <a:t>Exkluzivita </a:t>
            </a:r>
            <a:r>
              <a:rPr lang="cs-CZ" sz="2000" dirty="0"/>
              <a:t>(všechny užitky patří vlastníkovi)</a:t>
            </a:r>
          </a:p>
          <a:p>
            <a:pPr marL="898525" lvl="1" indent="-457200" algn="just" eaLnBrk="1" hangingPunct="1">
              <a:buFont typeface="+mj-lt"/>
              <a:buAutoNum type="arabicPeriod"/>
              <a:defRPr/>
            </a:pPr>
            <a:r>
              <a:rPr lang="cs-CZ" dirty="0"/>
              <a:t>Převoditelnost</a:t>
            </a:r>
            <a:endParaRPr lang="cs-CZ" sz="2000" dirty="0"/>
          </a:p>
          <a:p>
            <a:pPr marL="898525" lvl="1" indent="-457200" algn="just" eaLnBrk="1" hangingPunct="1">
              <a:buFont typeface="+mj-lt"/>
              <a:buAutoNum type="arabicPeriod"/>
              <a:defRPr/>
            </a:pPr>
            <a:r>
              <a:rPr lang="cs-CZ" dirty="0"/>
              <a:t>Vymahatelnost </a:t>
            </a:r>
            <a:r>
              <a:rPr lang="cs-CZ" sz="2000" dirty="0"/>
              <a:t>(vlastnická práva by měla být zabezpečena proti </a:t>
            </a:r>
            <a:r>
              <a:rPr lang="cs-CZ" sz="2000" dirty="0" err="1"/>
              <a:t>neopr</a:t>
            </a:r>
            <a:r>
              <a:rPr lang="cs-CZ" sz="2000" dirty="0"/>
              <a:t>. přivlastnění aj.)</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F90FE8-A9E4-4F3B-BF4A-3E01F91153F5}"/>
              </a:ext>
            </a:extLst>
          </p:cNvPr>
          <p:cNvSpPr>
            <a:spLocks noGrp="1"/>
          </p:cNvSpPr>
          <p:nvPr>
            <p:ph type="title"/>
          </p:nvPr>
        </p:nvSpPr>
        <p:spPr/>
        <p:txBody>
          <a:bodyPr/>
          <a:lstStyle/>
          <a:p>
            <a:r>
              <a:rPr lang="cs-CZ" dirty="0"/>
              <a:t>Životní prostředí a vy</a:t>
            </a:r>
          </a:p>
        </p:txBody>
      </p:sp>
      <p:sp>
        <p:nvSpPr>
          <p:cNvPr id="3" name="Zástupný obsah 2">
            <a:extLst>
              <a:ext uri="{FF2B5EF4-FFF2-40B4-BE49-F238E27FC236}">
                <a16:creationId xmlns:a16="http://schemas.microsoft.com/office/drawing/2014/main" id="{2F2F81FF-CEC4-4561-9D18-FEF1B19389BD}"/>
              </a:ext>
            </a:extLst>
          </p:cNvPr>
          <p:cNvSpPr>
            <a:spLocks noGrp="1"/>
          </p:cNvSpPr>
          <p:nvPr>
            <p:ph idx="1"/>
          </p:nvPr>
        </p:nvSpPr>
        <p:spPr/>
        <p:txBody>
          <a:bodyPr/>
          <a:lstStyle/>
          <a:p>
            <a:r>
              <a:rPr lang="cs-CZ" dirty="0"/>
              <a:t>Politika</a:t>
            </a:r>
          </a:p>
          <a:p>
            <a:endParaRPr lang="cs-CZ" dirty="0"/>
          </a:p>
          <a:p>
            <a:pPr marL="0" indent="0">
              <a:buNone/>
            </a:pPr>
            <a:endParaRPr lang="cs-CZ" dirty="0"/>
          </a:p>
        </p:txBody>
      </p:sp>
      <p:pic>
        <p:nvPicPr>
          <p:cNvPr id="4" name="Obrázek 3">
            <a:extLst>
              <a:ext uri="{FF2B5EF4-FFF2-40B4-BE49-F238E27FC236}">
                <a16:creationId xmlns:a16="http://schemas.microsoft.com/office/drawing/2014/main" id="{58DE8223-04FA-4EE6-839C-CC8A7FDB2693}"/>
              </a:ext>
            </a:extLst>
          </p:cNvPr>
          <p:cNvPicPr>
            <a:picLocks noChangeAspect="1"/>
          </p:cNvPicPr>
          <p:nvPr/>
        </p:nvPicPr>
        <p:blipFill>
          <a:blip r:embed="rId2"/>
          <a:stretch>
            <a:fillRect/>
          </a:stretch>
        </p:blipFill>
        <p:spPr>
          <a:xfrm>
            <a:off x="762000" y="4221087"/>
            <a:ext cx="2657872" cy="1827287"/>
          </a:xfrm>
          <a:prstGeom prst="rect">
            <a:avLst/>
          </a:prstGeom>
        </p:spPr>
      </p:pic>
      <p:pic>
        <p:nvPicPr>
          <p:cNvPr id="6" name="Obrázek 5">
            <a:extLst>
              <a:ext uri="{FF2B5EF4-FFF2-40B4-BE49-F238E27FC236}">
                <a16:creationId xmlns:a16="http://schemas.microsoft.com/office/drawing/2014/main" id="{274F60D9-E08B-4C49-BF32-9D95F4A9D16F}"/>
              </a:ext>
            </a:extLst>
          </p:cNvPr>
          <p:cNvPicPr>
            <a:picLocks noChangeAspect="1"/>
          </p:cNvPicPr>
          <p:nvPr/>
        </p:nvPicPr>
        <p:blipFill>
          <a:blip r:embed="rId3"/>
          <a:stretch>
            <a:fillRect/>
          </a:stretch>
        </p:blipFill>
        <p:spPr>
          <a:xfrm>
            <a:off x="3491880" y="2418884"/>
            <a:ext cx="4291955" cy="3147434"/>
          </a:xfrm>
          <a:prstGeom prst="rect">
            <a:avLst/>
          </a:prstGeom>
        </p:spPr>
      </p:pic>
      <p:pic>
        <p:nvPicPr>
          <p:cNvPr id="8" name="Obrázek 7" descr="Obsah obrázku obloha, exteriér, mraky&#10;&#10;Popis byl vytvořen automaticky">
            <a:extLst>
              <a:ext uri="{FF2B5EF4-FFF2-40B4-BE49-F238E27FC236}">
                <a16:creationId xmlns:a16="http://schemas.microsoft.com/office/drawing/2014/main" id="{BCDB89F1-26DE-4EFF-99D1-DCF250AA6A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6007" y="4921602"/>
            <a:ext cx="2847975" cy="1609725"/>
          </a:xfrm>
          <a:prstGeom prst="rect">
            <a:avLst/>
          </a:prstGeom>
        </p:spPr>
      </p:pic>
      <p:pic>
        <p:nvPicPr>
          <p:cNvPr id="10" name="Obrázek 9" descr="Obsah obrázku text, exteriér, strom, tráva&#10;&#10;Popis byl vytvořen automaticky">
            <a:extLst>
              <a:ext uri="{FF2B5EF4-FFF2-40B4-BE49-F238E27FC236}">
                <a16:creationId xmlns:a16="http://schemas.microsoft.com/office/drawing/2014/main" id="{166C4464-D5D7-4CDD-A8BE-04302FE95E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9912" y="4764245"/>
            <a:ext cx="1419585" cy="1954716"/>
          </a:xfrm>
          <a:prstGeom prst="rect">
            <a:avLst/>
          </a:prstGeom>
        </p:spPr>
      </p:pic>
      <p:pic>
        <p:nvPicPr>
          <p:cNvPr id="12" name="Obrázek 11" descr="Obsah obrázku maso&#10;&#10;Popis byl vytvořen automaticky">
            <a:extLst>
              <a:ext uri="{FF2B5EF4-FFF2-40B4-BE49-F238E27FC236}">
                <a16:creationId xmlns:a16="http://schemas.microsoft.com/office/drawing/2014/main" id="{84E108FD-510E-431D-8EE7-C6E9986DE3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5029" y="2861126"/>
            <a:ext cx="2188225" cy="1456164"/>
          </a:xfrm>
          <a:prstGeom prst="rect">
            <a:avLst/>
          </a:prstGeom>
        </p:spPr>
      </p:pic>
    </p:spTree>
    <p:extLst>
      <p:ext uri="{BB962C8B-B14F-4D97-AF65-F5344CB8AC3E}">
        <p14:creationId xmlns:p14="http://schemas.microsoft.com/office/powerpoint/2010/main" val="1672604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cs-CZ" altLang="cs-CZ" dirty="0"/>
              <a:t>Organizace x zájmové skupiny</a:t>
            </a:r>
          </a:p>
        </p:txBody>
      </p:sp>
      <p:sp>
        <p:nvSpPr>
          <p:cNvPr id="5123" name="Rectangle 3"/>
          <p:cNvSpPr>
            <a:spLocks noGrp="1" noChangeArrowheads="1"/>
          </p:cNvSpPr>
          <p:nvPr>
            <p:ph type="body" idx="1"/>
          </p:nvPr>
        </p:nvSpPr>
        <p:spPr/>
        <p:txBody>
          <a:bodyPr/>
          <a:lstStyle/>
          <a:p>
            <a:pPr marL="355600" indent="-355600" eaLnBrk="1" hangingPunct="1">
              <a:lnSpc>
                <a:spcPct val="110000"/>
              </a:lnSpc>
              <a:tabLst>
                <a:tab pos="8253413" algn="r"/>
              </a:tabLst>
              <a:defRPr/>
            </a:pPr>
            <a:r>
              <a:rPr lang="cs-CZ" altLang="cs-CZ" sz="2800" dirty="0"/>
              <a:t>Organizace (Instituce) x zájmové skupiny</a:t>
            </a:r>
          </a:p>
          <a:p>
            <a:pPr marL="796925" lvl="1" indent="-355600" eaLnBrk="1" hangingPunct="1">
              <a:lnSpc>
                <a:spcPct val="110000"/>
              </a:lnSpc>
              <a:tabLst>
                <a:tab pos="8253413" algn="r"/>
              </a:tabLst>
              <a:defRPr/>
            </a:pPr>
            <a:r>
              <a:rPr lang="cs-CZ" altLang="cs-CZ" sz="2400" dirty="0"/>
              <a:t>Veřejného sektoru</a:t>
            </a:r>
          </a:p>
          <a:p>
            <a:pPr marL="796925" lvl="1" indent="-355600" eaLnBrk="1" hangingPunct="1">
              <a:lnSpc>
                <a:spcPct val="110000"/>
              </a:lnSpc>
              <a:tabLst>
                <a:tab pos="8253413" algn="r"/>
              </a:tabLst>
              <a:defRPr/>
            </a:pPr>
            <a:r>
              <a:rPr lang="cs-CZ" altLang="cs-CZ" sz="2400" dirty="0"/>
              <a:t>Soukromého sektoru</a:t>
            </a:r>
            <a:endParaRPr lang="cs-CZ" altLang="cs-CZ" dirty="0"/>
          </a:p>
          <a:p>
            <a:pPr marL="441325" lvl="1" indent="0" eaLnBrk="1" hangingPunct="1">
              <a:lnSpc>
                <a:spcPct val="110000"/>
              </a:lnSpc>
              <a:buFont typeface="Wingdings" pitchFamily="2" charset="2"/>
              <a:buNone/>
              <a:tabLst>
                <a:tab pos="8253413" algn="r"/>
              </a:tabLst>
              <a:defRPr/>
            </a:pPr>
            <a:endParaRPr lang="cs-CZ" altLang="cs-CZ" sz="2400" dirty="0"/>
          </a:p>
          <a:p>
            <a:pPr marL="784225" lvl="1" indent="-342900" eaLnBrk="1" hangingPunct="1">
              <a:lnSpc>
                <a:spcPct val="110000"/>
              </a:lnSpc>
              <a:tabLst>
                <a:tab pos="8253413" algn="r"/>
              </a:tabLst>
              <a:defRPr/>
            </a:pPr>
            <a:r>
              <a:rPr lang="cs-CZ" altLang="cs-CZ" sz="2400" dirty="0"/>
              <a:t>Ziskového sektoru</a:t>
            </a:r>
          </a:p>
          <a:p>
            <a:pPr marL="784225" lvl="1" indent="-342900" eaLnBrk="1" hangingPunct="1">
              <a:lnSpc>
                <a:spcPct val="110000"/>
              </a:lnSpc>
              <a:tabLst>
                <a:tab pos="8253413" algn="r"/>
              </a:tabLst>
              <a:defRPr/>
            </a:pPr>
            <a:r>
              <a:rPr lang="cs-CZ" altLang="cs-CZ" sz="2400" dirty="0"/>
              <a:t>Neziskového sektoru</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Výroba aut za 11 měsíců klesla o 21,2 procent na 1,054 milionu |  Barrandov.tv">
            <a:extLst>
              <a:ext uri="{FF2B5EF4-FFF2-40B4-BE49-F238E27FC236}">
                <a16:creationId xmlns:a16="http://schemas.microsoft.com/office/drawing/2014/main" id="{CF07C245-91DC-425B-8B5F-67047F44A6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1063" y="3534155"/>
            <a:ext cx="2522825" cy="142119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d otravy Bečvy uplynul více než rok, policie podezírá firmu Energoaqua -  Naše voda">
            <a:extLst>
              <a:ext uri="{FF2B5EF4-FFF2-40B4-BE49-F238E27FC236}">
                <a16:creationId xmlns:a16="http://schemas.microsoft.com/office/drawing/2014/main" id="{674B7049-7C20-4523-A361-5A35A309E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3073" y="2410817"/>
            <a:ext cx="2752725"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ceány se rozléhá hluk lodní dopravy, trpí hlavně velryby | iROZHLAS -  spolehlivé zprávy">
            <a:extLst>
              <a:ext uri="{FF2B5EF4-FFF2-40B4-BE49-F238E27FC236}">
                <a16:creationId xmlns:a16="http://schemas.microsoft.com/office/drawing/2014/main" id="{2B55DF2A-4BCF-4664-AAAF-861E3F352F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2487214"/>
            <a:ext cx="2571750" cy="171450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6765EA18-10D3-4DCA-94B3-A3E6D2DCAB41}"/>
              </a:ext>
            </a:extLst>
          </p:cNvPr>
          <p:cNvSpPr>
            <a:spLocks noGrp="1"/>
          </p:cNvSpPr>
          <p:nvPr>
            <p:ph type="title"/>
          </p:nvPr>
        </p:nvSpPr>
        <p:spPr/>
        <p:txBody>
          <a:bodyPr/>
          <a:lstStyle/>
          <a:p>
            <a:r>
              <a:rPr lang="cs-CZ" dirty="0"/>
              <a:t>Organizace x instituce </a:t>
            </a:r>
          </a:p>
        </p:txBody>
      </p:sp>
      <p:pic>
        <p:nvPicPr>
          <p:cNvPr id="5" name="Zástupný obsah 4" descr="Obsah obrázku exteriér, osoba, muž&#10;&#10;Popis byl vytvořen automaticky">
            <a:extLst>
              <a:ext uri="{FF2B5EF4-FFF2-40B4-BE49-F238E27FC236}">
                <a16:creationId xmlns:a16="http://schemas.microsoft.com/office/drawing/2014/main" id="{BC0045BA-95E9-46EA-B055-0706FA1737D9}"/>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95536" y="1988840"/>
            <a:ext cx="2857500" cy="1600200"/>
          </a:xfrm>
        </p:spPr>
      </p:pic>
      <p:pic>
        <p:nvPicPr>
          <p:cNvPr id="7" name="Obrázek 6" descr="Obsah obrázku tráva, exteriér&#10;&#10;Popis byl vytvořen automaticky">
            <a:extLst>
              <a:ext uri="{FF2B5EF4-FFF2-40B4-BE49-F238E27FC236}">
                <a16:creationId xmlns:a16="http://schemas.microsoft.com/office/drawing/2014/main" id="{9518250A-C06A-440F-BD09-0CC8CAC749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8104" y="4581128"/>
            <a:ext cx="3267075" cy="1400175"/>
          </a:xfrm>
          <a:prstGeom prst="rect">
            <a:avLst/>
          </a:prstGeom>
        </p:spPr>
      </p:pic>
      <p:pic>
        <p:nvPicPr>
          <p:cNvPr id="9" name="Obrázek 8" descr="Obsah obrázku exteriér, příroda, mrak&#10;&#10;Popis byl vytvořen automaticky">
            <a:extLst>
              <a:ext uri="{FF2B5EF4-FFF2-40B4-BE49-F238E27FC236}">
                <a16:creationId xmlns:a16="http://schemas.microsoft.com/office/drawing/2014/main" id="{421CA76A-8A14-4BF5-A1F5-4603D3A688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29089" y="1539280"/>
            <a:ext cx="2619375" cy="1743075"/>
          </a:xfrm>
          <a:prstGeom prst="rect">
            <a:avLst/>
          </a:prstGeom>
        </p:spPr>
      </p:pic>
      <p:pic>
        <p:nvPicPr>
          <p:cNvPr id="1026" name="Picture 2" descr="Japonská nákladní loď poztrácela během bouře v Tichém oceánu dva tisíce  kontejnerů - Novinky.cz">
            <a:extLst>
              <a:ext uri="{FF2B5EF4-FFF2-40B4-BE49-F238E27FC236}">
                <a16:creationId xmlns:a16="http://schemas.microsoft.com/office/drawing/2014/main" id="{2553C03E-5338-46D1-81DE-899C51E600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68" y="4365815"/>
            <a:ext cx="2857500" cy="16097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UN Climate Change Conference (UNFCCC COP 26) | The Pacific Community">
            <a:extLst>
              <a:ext uri="{FF2B5EF4-FFF2-40B4-BE49-F238E27FC236}">
                <a16:creationId xmlns:a16="http://schemas.microsoft.com/office/drawing/2014/main" id="{CFA916C3-8D0A-46B4-9971-D56E2FBE30F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11878" y="3937423"/>
            <a:ext cx="2933700" cy="157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66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cs-CZ" altLang="cs-CZ"/>
              <a:t>Ziskový sektor v ochraně ŽP</a:t>
            </a:r>
          </a:p>
        </p:txBody>
      </p:sp>
      <p:sp>
        <p:nvSpPr>
          <p:cNvPr id="37891" name="Rectangle 3"/>
          <p:cNvSpPr>
            <a:spLocks noGrp="1" noChangeArrowheads="1"/>
          </p:cNvSpPr>
          <p:nvPr>
            <p:ph type="body" idx="1"/>
          </p:nvPr>
        </p:nvSpPr>
        <p:spPr>
          <a:xfrm>
            <a:off x="411163" y="1489075"/>
            <a:ext cx="8553450" cy="5111750"/>
          </a:xfrm>
        </p:spPr>
        <p:txBody>
          <a:bodyPr/>
          <a:lstStyle/>
          <a:p>
            <a:pPr marL="0" indent="0">
              <a:buFont typeface="Wingdings" pitchFamily="2" charset="2"/>
              <a:buNone/>
            </a:pPr>
            <a:r>
              <a:rPr lang="cs-CZ" altLang="cs-CZ" sz="2800"/>
              <a:t>	Zástupci Eko-průmyslu</a:t>
            </a:r>
          </a:p>
          <a:p>
            <a:pPr lvl="1"/>
            <a:r>
              <a:rPr lang="cs-CZ" altLang="cs-CZ" sz="2400" b="1"/>
              <a:t>CZ-NACE</a:t>
            </a:r>
          </a:p>
          <a:p>
            <a:pPr marL="890588" lvl="2" indent="0">
              <a:buFont typeface="Wingdings" pitchFamily="2" charset="2"/>
              <a:buNone/>
            </a:pPr>
            <a:r>
              <a:rPr lang="cs-CZ" altLang="cs-CZ" sz="1800">
                <a:hlinkClick r:id="rId2" tooltip="Trvalý odkaz na 38.32-Úprava odpadů k dalšímu využití, kromě demontáže vraků, strojů a zařízení"/>
              </a:rPr>
              <a:t>38.32-Úprava odpadů k dalšímu využití, kromě demontáže vraků, strojů a zařízení</a:t>
            </a:r>
            <a:endParaRPr lang="cs-CZ" altLang="cs-CZ" sz="1800"/>
          </a:p>
          <a:p>
            <a:pPr marL="890588" lvl="2" indent="0">
              <a:buFont typeface="Wingdings" pitchFamily="2" charset="2"/>
              <a:buNone/>
            </a:pPr>
            <a:r>
              <a:rPr lang="cs-CZ" altLang="cs-CZ" sz="1800">
                <a:hlinkClick r:id="rId3" tooltip="Trvalý odkaz na 36.00-Shromažďování, úprava a rozvod vody"/>
              </a:rPr>
              <a:t>36.00-Shromažďování, úprava a rozvod vody</a:t>
            </a:r>
            <a:endParaRPr lang="cs-CZ" altLang="cs-CZ" sz="1800"/>
          </a:p>
          <a:p>
            <a:pPr marL="890588" lvl="2" indent="0">
              <a:buFont typeface="Wingdings" pitchFamily="2" charset="2"/>
              <a:buNone/>
            </a:pPr>
            <a:r>
              <a:rPr lang="pl-PL" altLang="cs-CZ" sz="1800">
                <a:hlinkClick r:id="rId4" tooltip="Trvalý odkaz na 46.77-Velkoobchod s odpadem a šrotem"/>
              </a:rPr>
              <a:t>46.77-Velkoobchod s odpadem a šrotem</a:t>
            </a:r>
            <a:endParaRPr lang="pl-PL" altLang="cs-CZ" sz="1800"/>
          </a:p>
          <a:p>
            <a:pPr marL="890588" lvl="2" indent="0">
              <a:buFont typeface="Wingdings" pitchFamily="2" charset="2"/>
              <a:buNone/>
            </a:pPr>
            <a:r>
              <a:rPr lang="cs-CZ" altLang="cs-CZ" sz="1800">
                <a:hlinkClick r:id="rId5" tooltip="Trvalý odkaz na 37.00-Činnosti související s odpadními vodami"/>
              </a:rPr>
              <a:t>37.00-Činnosti související s odpadními vodami</a:t>
            </a:r>
            <a:endParaRPr lang="cs-CZ" altLang="cs-CZ" sz="1800"/>
          </a:p>
          <a:p>
            <a:pPr marL="890588" lvl="2" indent="0">
              <a:buFont typeface="Wingdings" pitchFamily="2" charset="2"/>
              <a:buNone/>
            </a:pPr>
            <a:r>
              <a:rPr lang="cs-CZ" altLang="cs-CZ" sz="1800">
                <a:hlinkClick r:id="rId6" tooltip="Trvalý odkaz na 38.11-Shromažďování a sběr odpadů, kromě nebezpečných"/>
              </a:rPr>
              <a:t>38.11-Shromažďování a sběr odpadů, kromě nebezpečných</a:t>
            </a:r>
            <a:endParaRPr lang="cs-CZ" altLang="cs-CZ" sz="1800"/>
          </a:p>
          <a:p>
            <a:pPr marL="890588" lvl="2" indent="0">
              <a:buFont typeface="Wingdings" pitchFamily="2" charset="2"/>
              <a:buNone/>
            </a:pPr>
            <a:r>
              <a:rPr lang="cs-CZ" altLang="cs-CZ" sz="1800">
                <a:hlinkClick r:id="rId7" tooltip="Trvalý odkaz na 38.12-Shromažďování a sběr nebezpečných odpadů"/>
              </a:rPr>
              <a:t>38.12-Shromažďování a sběr nebezpečných odpadů</a:t>
            </a:r>
            <a:endParaRPr lang="cs-CZ" altLang="cs-CZ" sz="1800"/>
          </a:p>
          <a:p>
            <a:pPr marL="890588" lvl="2" indent="0">
              <a:buFont typeface="Wingdings" pitchFamily="2" charset="2"/>
              <a:buNone/>
            </a:pPr>
            <a:r>
              <a:rPr lang="cs-CZ" altLang="cs-CZ" sz="1800">
                <a:hlinkClick r:id="rId8" tooltip="Trvalý odkaz na 38.21-Odstraňování odpadů, kromě nebezpečných"/>
              </a:rPr>
              <a:t>38.21-Odstraňování odpadů, kromě nebezpečných</a:t>
            </a:r>
            <a:endParaRPr lang="cs-CZ" altLang="cs-CZ" sz="1800"/>
          </a:p>
          <a:p>
            <a:pPr marL="890588" lvl="2" indent="0">
              <a:buFont typeface="Wingdings" pitchFamily="2" charset="2"/>
              <a:buNone/>
            </a:pPr>
            <a:r>
              <a:rPr lang="cs-CZ" altLang="cs-CZ" sz="1800">
                <a:hlinkClick r:id="rId9" tooltip="Trvalý odkaz na 38.22-Odstraňování nebezpečných odpadů"/>
              </a:rPr>
              <a:t>38.22-Odstraňování nebezpečných odpadů</a:t>
            </a:r>
            <a:endParaRPr lang="cs-CZ" altLang="cs-CZ" sz="1800"/>
          </a:p>
          <a:p>
            <a:pPr marL="890588" lvl="2" indent="0">
              <a:buFont typeface="Wingdings" pitchFamily="2" charset="2"/>
              <a:buNone/>
            </a:pPr>
            <a:r>
              <a:rPr lang="cs-CZ" altLang="cs-CZ" sz="1800">
                <a:hlinkClick r:id="rId2" tooltip="Trvalý odkaz na 38.32-Úprava odpadů k dalšímu využití, kromě demontáže vraků, strojů a zařízení"/>
              </a:rPr>
              <a:t>38.32-Úprava odpadů k dalšímu využití, kromě demontáže vraků, strojů a zařízení</a:t>
            </a:r>
            <a:endParaRPr lang="cs-CZ" altLang="cs-CZ" sz="1800"/>
          </a:p>
          <a:p>
            <a:pPr marL="890588" lvl="2" indent="0">
              <a:buFont typeface="Wingdings" pitchFamily="2" charset="2"/>
              <a:buNone/>
            </a:pPr>
            <a:r>
              <a:rPr lang="cs-CZ" altLang="cs-CZ" sz="1800">
                <a:hlinkClick r:id="rId10" tooltip="Trvalý odkaz na 38.31-Demontáž vraků a vyřazených strojů a zařízení pro účely recyklace"/>
              </a:rPr>
              <a:t>38.31-Demontáž vraků a vyřazených strojů a zařízení pro účely recyklace</a:t>
            </a:r>
            <a:endParaRPr lang="cs-CZ" altLang="cs-CZ" sz="1800"/>
          </a:p>
          <a:p>
            <a:pPr marL="890588" lvl="2" indent="0">
              <a:buFont typeface="Wingdings" pitchFamily="2" charset="2"/>
              <a:buNone/>
            </a:pPr>
            <a:r>
              <a:rPr lang="cs-CZ" altLang="cs-CZ" sz="1800">
                <a:hlinkClick r:id="rId11" tooltip="Trvalý odkaz na 39.00-Sanace a jiné činnosti související s odpady"/>
              </a:rPr>
              <a:t>39.00-Sanace a jiné činnosti související s odpady</a:t>
            </a:r>
            <a:endParaRPr lang="cs-CZ" altLang="cs-CZ" sz="1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cs-CZ" altLang="cs-CZ"/>
              <a:t>Eko-inovace</a:t>
            </a:r>
          </a:p>
        </p:txBody>
      </p:sp>
      <p:sp>
        <p:nvSpPr>
          <p:cNvPr id="38915" name="Rectangle 3"/>
          <p:cNvSpPr>
            <a:spLocks noGrp="1" noChangeArrowheads="1"/>
          </p:cNvSpPr>
          <p:nvPr>
            <p:ph type="body" idx="1"/>
          </p:nvPr>
        </p:nvSpPr>
        <p:spPr>
          <a:xfrm>
            <a:off x="931863" y="1746250"/>
            <a:ext cx="7661275" cy="4995118"/>
          </a:xfrm>
        </p:spPr>
        <p:txBody>
          <a:bodyPr/>
          <a:lstStyle/>
          <a:p>
            <a:r>
              <a:rPr lang="cs-CZ" altLang="cs-CZ" sz="2400" dirty="0"/>
              <a:t>Ekologicky šetrné technologie</a:t>
            </a:r>
          </a:p>
          <a:p>
            <a:pPr lvl="1"/>
            <a:r>
              <a:rPr lang="cs-CZ" altLang="cs-CZ" sz="2000" dirty="0"/>
              <a:t>Šetrnější vytápění (</a:t>
            </a:r>
            <a:r>
              <a:rPr lang="cs-CZ" altLang="cs-CZ" sz="2000" dirty="0" err="1"/>
              <a:t>peletky</a:t>
            </a:r>
            <a:r>
              <a:rPr lang="cs-CZ" altLang="cs-CZ" sz="2000" dirty="0"/>
              <a:t>, štěpka, topoly, integrované systémy vytápění, aj.)</a:t>
            </a:r>
          </a:p>
          <a:p>
            <a:pPr lvl="1"/>
            <a:r>
              <a:rPr lang="cs-CZ" altLang="cs-CZ" sz="2000" dirty="0"/>
              <a:t>Šetrnější doprava (hybridní pohony, CNG technologie,  aj.)</a:t>
            </a:r>
          </a:p>
          <a:p>
            <a:pPr lvl="1"/>
            <a:r>
              <a:rPr lang="cs-CZ" altLang="cs-CZ" sz="2000" dirty="0"/>
              <a:t>Zástupci obalové techniky </a:t>
            </a:r>
            <a:r>
              <a:rPr lang="cs-CZ" altLang="cs-CZ" sz="2000" dirty="0">
                <a:hlinkClick r:id="rId2"/>
              </a:rPr>
              <a:t>https://www.czechdesign.cz/temata-a-rubriky/zelene-inovace-pet-ceskych-eko-vynalezu-ktere-hybou-svetem</a:t>
            </a:r>
            <a:endParaRPr lang="cs-CZ" altLang="cs-CZ" sz="2000" dirty="0"/>
          </a:p>
          <a:p>
            <a:pPr lvl="1"/>
            <a:r>
              <a:rPr lang="cs-CZ" altLang="cs-CZ" sz="2000" dirty="0"/>
              <a:t>SONY  </a:t>
            </a:r>
            <a:r>
              <a:rPr lang="cs-CZ" altLang="cs-CZ" sz="2000" dirty="0">
                <a:hlinkClick r:id="rId3"/>
              </a:rPr>
              <a:t>http://www.sony.cz/hub/eco/ekologicke-produkty/inovace</a:t>
            </a:r>
            <a:endParaRPr lang="cs-CZ" altLang="cs-CZ" sz="2000" dirty="0"/>
          </a:p>
          <a:p>
            <a:pPr lvl="1"/>
            <a:r>
              <a:rPr lang="cs-CZ" altLang="cs-CZ" sz="2000" dirty="0"/>
              <a:t>Automobilka </a:t>
            </a:r>
            <a:r>
              <a:rPr lang="en-GB" sz="2000" dirty="0"/>
              <a:t>Renault, </a:t>
            </a:r>
            <a:r>
              <a:rPr lang="en-GB" sz="2000" dirty="0" err="1"/>
              <a:t>která</a:t>
            </a:r>
            <a:r>
              <a:rPr lang="en-GB" sz="2000" dirty="0"/>
              <a:t> </a:t>
            </a:r>
            <a:r>
              <a:rPr lang="en-GB" sz="2000" dirty="0" err="1"/>
              <a:t>začala</a:t>
            </a:r>
            <a:r>
              <a:rPr lang="en-GB" sz="2000" dirty="0"/>
              <a:t> </a:t>
            </a:r>
            <a:r>
              <a:rPr lang="en-GB" sz="2000" dirty="0" err="1"/>
              <a:t>používat</a:t>
            </a:r>
            <a:r>
              <a:rPr lang="en-GB" sz="2000" dirty="0"/>
              <a:t> </a:t>
            </a:r>
            <a:r>
              <a:rPr lang="en-GB" sz="2000" dirty="0" err="1"/>
              <a:t>i</a:t>
            </a:r>
            <a:r>
              <a:rPr lang="en-GB" sz="2000" dirty="0"/>
              <a:t> v </a:t>
            </a:r>
            <a:r>
              <a:rPr lang="en-GB" sz="2000" dirty="0" err="1"/>
              <a:t>nových</a:t>
            </a:r>
            <a:r>
              <a:rPr lang="en-GB" sz="2000" dirty="0"/>
              <a:t> </a:t>
            </a:r>
            <a:r>
              <a:rPr lang="en-GB" sz="2000" dirty="0" err="1"/>
              <a:t>autech</a:t>
            </a:r>
            <a:r>
              <a:rPr lang="en-GB" sz="2000" dirty="0"/>
              <a:t> </a:t>
            </a:r>
            <a:r>
              <a:rPr lang="en-GB" sz="2000" dirty="0" err="1"/>
              <a:t>díly</a:t>
            </a:r>
            <a:r>
              <a:rPr lang="en-GB" sz="2000" dirty="0"/>
              <a:t> </a:t>
            </a:r>
            <a:r>
              <a:rPr lang="en-GB" sz="2000" dirty="0" err="1"/>
              <a:t>za</a:t>
            </a:r>
            <a:r>
              <a:rPr lang="en-GB" sz="2000" dirty="0"/>
              <a:t> </a:t>
            </a:r>
            <a:r>
              <a:rPr lang="en-GB" sz="2000" dirty="0" err="1"/>
              <a:t>starých</a:t>
            </a:r>
            <a:r>
              <a:rPr lang="en-GB" sz="2000" dirty="0"/>
              <a:t> </a:t>
            </a:r>
            <a:r>
              <a:rPr lang="en-GB" sz="2000" dirty="0" err="1"/>
              <a:t>modelů</a:t>
            </a:r>
            <a:r>
              <a:rPr lang="en-GB" sz="2000" dirty="0"/>
              <a:t> a </a:t>
            </a:r>
            <a:r>
              <a:rPr lang="en-GB" sz="2000" dirty="0" err="1"/>
              <a:t>díky</a:t>
            </a:r>
            <a:r>
              <a:rPr lang="en-GB" sz="2000" dirty="0"/>
              <a:t> </a:t>
            </a:r>
            <a:r>
              <a:rPr lang="en-GB" sz="2000" dirty="0" err="1"/>
              <a:t>tomu</a:t>
            </a:r>
            <a:r>
              <a:rPr lang="en-GB" sz="2000" dirty="0"/>
              <a:t> </a:t>
            </a:r>
            <a:r>
              <a:rPr lang="en-GB" sz="2000" dirty="0" err="1"/>
              <a:t>mimo</a:t>
            </a:r>
            <a:r>
              <a:rPr lang="en-GB" sz="2000" dirty="0"/>
              <a:t> </a:t>
            </a:r>
            <a:r>
              <a:rPr lang="en-GB" sz="2000" dirty="0" err="1"/>
              <a:t>jiné</a:t>
            </a:r>
            <a:r>
              <a:rPr lang="en-GB" sz="2000" dirty="0"/>
              <a:t> </a:t>
            </a:r>
            <a:r>
              <a:rPr lang="en-GB" sz="2000" dirty="0" err="1"/>
              <a:t>snížila</a:t>
            </a:r>
            <a:r>
              <a:rPr lang="en-GB" sz="2000" dirty="0"/>
              <a:t> </a:t>
            </a:r>
            <a:r>
              <a:rPr lang="en-GB" sz="2000" dirty="0" err="1"/>
              <a:t>spotřebu</a:t>
            </a:r>
            <a:r>
              <a:rPr lang="en-GB" sz="2000" dirty="0"/>
              <a:t> </a:t>
            </a:r>
            <a:r>
              <a:rPr lang="en-GB" sz="2000" dirty="0" err="1"/>
              <a:t>vody</a:t>
            </a:r>
            <a:r>
              <a:rPr lang="en-GB" sz="2000" dirty="0"/>
              <a:t> </a:t>
            </a:r>
            <a:r>
              <a:rPr lang="en-GB" sz="2000" dirty="0" err="1"/>
              <a:t>ve</a:t>
            </a:r>
            <a:r>
              <a:rPr lang="en-GB" sz="2000" dirty="0"/>
              <a:t> </a:t>
            </a:r>
            <a:r>
              <a:rPr lang="en-GB" sz="2000" dirty="0" err="1"/>
              <a:t>výrobě</a:t>
            </a:r>
            <a:r>
              <a:rPr lang="en-GB" sz="2000" dirty="0"/>
              <a:t> o 85 </a:t>
            </a:r>
            <a:r>
              <a:rPr lang="cs-CZ" sz="2000" dirty="0"/>
              <a:t>%</a:t>
            </a:r>
            <a:r>
              <a:rPr lang="cs-CZ" altLang="cs-CZ" sz="2000" dirty="0"/>
              <a:t> </a:t>
            </a:r>
          </a:p>
          <a:p>
            <a:endParaRPr lang="cs-CZ" altLang="cs-CZ" sz="2400" dirty="0"/>
          </a:p>
          <a:p>
            <a:endParaRPr lang="cs-CZ" altLang="cs-CZ" sz="2000" dirty="0"/>
          </a:p>
        </p:txBody>
      </p:sp>
      <p:pic>
        <p:nvPicPr>
          <p:cNvPr id="3891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333375"/>
            <a:ext cx="4427538" cy="98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9563" y="3284538"/>
            <a:ext cx="1809750" cy="582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cs-CZ" altLang="cs-CZ" sz="3600"/>
              <a:t>Neziskový sektor v ochraně ŽP</a:t>
            </a:r>
            <a:endParaRPr lang="cs-CZ" altLang="cs-CZ"/>
          </a:p>
        </p:txBody>
      </p:sp>
      <p:sp>
        <p:nvSpPr>
          <p:cNvPr id="39939" name="Rectangle 3"/>
          <p:cNvSpPr>
            <a:spLocks noGrp="1" noChangeArrowheads="1"/>
          </p:cNvSpPr>
          <p:nvPr>
            <p:ph type="body" idx="1"/>
          </p:nvPr>
        </p:nvSpPr>
        <p:spPr/>
        <p:txBody>
          <a:bodyPr/>
          <a:lstStyle/>
          <a:p>
            <a:r>
              <a:rPr lang="cs-CZ" altLang="cs-CZ" sz="2400"/>
              <a:t>subjekty veřejného sektoru, kterými jsou: </a:t>
            </a:r>
          </a:p>
          <a:p>
            <a:pPr lvl="1"/>
            <a:r>
              <a:rPr lang="cs-CZ" altLang="cs-CZ" sz="2000"/>
              <a:t>Ministerstvo životního prostředí; </a:t>
            </a:r>
          </a:p>
          <a:p>
            <a:pPr lvl="1"/>
            <a:r>
              <a:rPr lang="cs-CZ" altLang="cs-CZ" sz="2000"/>
              <a:t>obce; </a:t>
            </a:r>
          </a:p>
          <a:p>
            <a:pPr lvl="1"/>
            <a:r>
              <a:rPr lang="cs-CZ" altLang="cs-CZ" sz="2000"/>
              <a:t>kraje; </a:t>
            </a:r>
          </a:p>
          <a:p>
            <a:pPr lvl="1"/>
            <a:r>
              <a:rPr lang="cs-CZ" altLang="cs-CZ" sz="2000"/>
              <a:t>Fondy (Státní fond životního prostředí); </a:t>
            </a:r>
          </a:p>
          <a:p>
            <a:pPr lvl="1"/>
            <a:r>
              <a:rPr lang="cs-CZ" altLang="cs-CZ" sz="2000"/>
              <a:t>Veřejné instituce (CENIA, Česká inspekce životního prostředí, </a:t>
            </a:r>
            <a:r>
              <a:rPr lang="pl-PL" altLang="cs-CZ" sz="2000"/>
              <a:t>Agentura ochrany přírody a krajiny, </a:t>
            </a:r>
            <a:r>
              <a:rPr lang="cs-CZ" altLang="cs-CZ" sz="2000"/>
              <a:t>veřejné neziskové organizace aj. )</a:t>
            </a:r>
          </a:p>
          <a:p>
            <a:r>
              <a:rPr lang="pt-BR" altLang="cs-CZ" sz="2400"/>
              <a:t>nestátní (soukromé) neziskové organizace a </a:t>
            </a:r>
          </a:p>
          <a:p>
            <a:r>
              <a:rPr lang="cs-CZ" altLang="cs-CZ" sz="2400"/>
              <a:t>občané (domácnosti).</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cs-CZ" altLang="cs-CZ"/>
              <a:t>Organizace veřejného sektoru</a:t>
            </a:r>
          </a:p>
        </p:txBody>
      </p:sp>
      <p:sp>
        <p:nvSpPr>
          <p:cNvPr id="40963" name="Rectangle 3"/>
          <p:cNvSpPr>
            <a:spLocks noGrp="1" noChangeArrowheads="1"/>
          </p:cNvSpPr>
          <p:nvPr>
            <p:ph type="body" idx="1"/>
          </p:nvPr>
        </p:nvSpPr>
        <p:spPr>
          <a:xfrm>
            <a:off x="949325" y="1981200"/>
            <a:ext cx="7726363" cy="4616450"/>
          </a:xfrm>
        </p:spPr>
        <p:txBody>
          <a:bodyPr/>
          <a:lstStyle/>
          <a:p>
            <a:pPr eaLnBrk="1" hangingPunct="1"/>
            <a:r>
              <a:rPr lang="cs-CZ" altLang="cs-CZ" sz="2800"/>
              <a:t>MŽP … zajišťuje:                zajišťuje:</a:t>
            </a:r>
          </a:p>
          <a:p>
            <a:r>
              <a:rPr lang="cs-CZ" altLang="cs-CZ" sz="1600"/>
              <a:t>ochranu přirozené akumulace vod; </a:t>
            </a:r>
          </a:p>
          <a:p>
            <a:r>
              <a:rPr lang="cs-CZ" altLang="cs-CZ" sz="1600"/>
              <a:t>ochranu ovzduší; </a:t>
            </a:r>
          </a:p>
          <a:p>
            <a:r>
              <a:rPr lang="cs-CZ" altLang="cs-CZ" sz="1600"/>
              <a:t>ochranu zemědělského půdního fondu; </a:t>
            </a:r>
          </a:p>
          <a:p>
            <a:r>
              <a:rPr lang="cs-CZ" altLang="cs-CZ" sz="1600"/>
              <a:t>ochranu hornického prostředí, včetně ochrany nerostných zdrojů a podzemních vod; </a:t>
            </a:r>
          </a:p>
          <a:p>
            <a:r>
              <a:rPr lang="cs-CZ" altLang="cs-CZ" sz="1600"/>
              <a:t>odpadové hospodářství; </a:t>
            </a:r>
          </a:p>
          <a:p>
            <a:r>
              <a:rPr lang="cs-CZ" altLang="cs-CZ" sz="1600"/>
              <a:t>myslivost, rybářství a lesní hospodářství v národních parcích; </a:t>
            </a:r>
          </a:p>
          <a:p>
            <a:r>
              <a:rPr lang="cs-CZ" altLang="cs-CZ" sz="1600"/>
              <a:t>výkon státní geologické služby; </a:t>
            </a:r>
          </a:p>
          <a:p>
            <a:r>
              <a:rPr lang="cs-CZ" altLang="cs-CZ" sz="1600"/>
              <a:t>ochranu přírody a krajiny; </a:t>
            </a:r>
          </a:p>
          <a:p>
            <a:r>
              <a:rPr lang="cs-CZ" altLang="cs-CZ" sz="1600"/>
              <a:t>geologické práce a ekologický dohled nad těžbou; </a:t>
            </a:r>
          </a:p>
          <a:p>
            <a:r>
              <a:rPr lang="cs-CZ" altLang="cs-CZ" sz="1600"/>
              <a:t>ochranu vodních zdrojů a ochranu jakosti podzemních a povrchových vod; </a:t>
            </a:r>
          </a:p>
          <a:p>
            <a:r>
              <a:rPr lang="cs-CZ" altLang="cs-CZ" sz="1600"/>
              <a:t>státní ekologickou politiku; </a:t>
            </a:r>
          </a:p>
          <a:p>
            <a:r>
              <a:rPr lang="cs-CZ" altLang="cs-CZ" sz="1600"/>
              <a:t>posuzování vlivů činností a jejich důsledků na ŽP, včetně těch, které přesahují hranice státu.</a:t>
            </a:r>
          </a:p>
        </p:txBody>
      </p:sp>
      <p:pic>
        <p:nvPicPr>
          <p:cNvPr id="409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557338"/>
            <a:ext cx="489585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557338"/>
            <a:ext cx="20066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cs-CZ" altLang="cs-CZ"/>
              <a:t>Organizace veřejného sektoru</a:t>
            </a:r>
          </a:p>
        </p:txBody>
      </p:sp>
      <p:sp>
        <p:nvSpPr>
          <p:cNvPr id="41987" name="Rectangle 3"/>
          <p:cNvSpPr>
            <a:spLocks noGrp="1" noChangeArrowheads="1"/>
          </p:cNvSpPr>
          <p:nvPr>
            <p:ph type="body" idx="1"/>
          </p:nvPr>
        </p:nvSpPr>
        <p:spPr>
          <a:xfrm>
            <a:off x="179388" y="2060575"/>
            <a:ext cx="7726362" cy="4616450"/>
          </a:xfrm>
        </p:spPr>
        <p:txBody>
          <a:bodyPr/>
          <a:lstStyle/>
          <a:p>
            <a:pPr eaLnBrk="1" hangingPunct="1"/>
            <a:r>
              <a:rPr lang="cs-CZ" altLang="cs-CZ" sz="2800"/>
              <a:t>Kraje</a:t>
            </a:r>
          </a:p>
          <a:p>
            <a:pPr lvl="1" eaLnBrk="1" hangingPunct="1"/>
            <a:r>
              <a:rPr lang="cs-CZ" altLang="cs-CZ" sz="2400"/>
              <a:t>prognózy, koncepce a strategie </a:t>
            </a:r>
          </a:p>
          <a:p>
            <a:pPr lvl="1" eaLnBrk="1" hangingPunct="1"/>
            <a:r>
              <a:rPr lang="cs-CZ" altLang="cs-CZ" sz="2400"/>
              <a:t>mimo to také:</a:t>
            </a:r>
          </a:p>
          <a:p>
            <a:pPr lvl="2"/>
            <a:r>
              <a:rPr lang="cs-CZ" altLang="cs-CZ" sz="1600"/>
              <a:t>vymezují a hodnotí regionální systém ekologické stability; </a:t>
            </a:r>
          </a:p>
          <a:p>
            <a:pPr lvl="2"/>
            <a:r>
              <a:rPr lang="cs-CZ" altLang="cs-CZ" sz="1600"/>
              <a:t>vydávají závazné stanovisko ke schválení lesních hospodářských plánů a hospodářských osnov; </a:t>
            </a:r>
          </a:p>
          <a:p>
            <a:pPr lvl="2"/>
            <a:r>
              <a:rPr lang="cs-CZ" altLang="cs-CZ" sz="1600"/>
              <a:t>rozhodují o omezení výkonu práva myslivosti a rybářství v přírodních rezervacích; </a:t>
            </a:r>
          </a:p>
          <a:p>
            <a:pPr lvl="2"/>
            <a:r>
              <a:rPr lang="cs-CZ" altLang="cs-CZ" sz="1600"/>
              <a:t>zajišťují záchranné programy ohrožených zvláště chráněných rostlin a živočichů; </a:t>
            </a:r>
          </a:p>
          <a:p>
            <a:pPr lvl="2"/>
            <a:r>
              <a:rPr lang="cs-CZ" altLang="cs-CZ" sz="1600"/>
              <a:t>vykonávají státní dozor v ochraně přírody a krajiny; </a:t>
            </a:r>
          </a:p>
          <a:p>
            <a:pPr lvl="2"/>
            <a:r>
              <a:rPr lang="cs-CZ" altLang="cs-CZ" sz="1600"/>
              <a:t>spolupracující s ostatními úřady a orgány na zajišťování ekologické výchovy a vzdělání a </a:t>
            </a:r>
          </a:p>
          <a:p>
            <a:pPr lvl="2"/>
            <a:r>
              <a:rPr lang="cs-CZ" altLang="cs-CZ" sz="1600"/>
              <a:t>uplatňují stanovisko k zásadám územního rozvoje z hlediska zájmů chráněných zákonem o ochraně přírody a krajiny. </a:t>
            </a:r>
          </a:p>
        </p:txBody>
      </p:sp>
      <p:pic>
        <p:nvPicPr>
          <p:cNvPr id="4198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484313"/>
            <a:ext cx="3465513" cy="1989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cs-CZ" altLang="cs-CZ"/>
              <a:t>Organizace veřejného sektoru</a:t>
            </a:r>
          </a:p>
        </p:txBody>
      </p:sp>
      <p:sp>
        <p:nvSpPr>
          <p:cNvPr id="43011" name="Rectangle 3"/>
          <p:cNvSpPr>
            <a:spLocks noGrp="1" noChangeArrowheads="1"/>
          </p:cNvSpPr>
          <p:nvPr>
            <p:ph type="body" idx="1"/>
          </p:nvPr>
        </p:nvSpPr>
        <p:spPr>
          <a:xfrm>
            <a:off x="949325" y="1981200"/>
            <a:ext cx="7726363" cy="4616450"/>
          </a:xfrm>
        </p:spPr>
        <p:txBody>
          <a:bodyPr/>
          <a:lstStyle/>
          <a:p>
            <a:pPr eaLnBrk="1" hangingPunct="1"/>
            <a:r>
              <a:rPr lang="cs-CZ" altLang="cs-CZ" sz="2800"/>
              <a:t>Obce</a:t>
            </a:r>
          </a:p>
          <a:p>
            <a:pPr lvl="2"/>
            <a:r>
              <a:rPr lang="cs-CZ" altLang="cs-CZ" sz="2000"/>
              <a:t>jsou odpovědné za odpadové hospodářství obce; </a:t>
            </a:r>
          </a:p>
          <a:p>
            <a:pPr lvl="2"/>
            <a:r>
              <a:rPr lang="cs-CZ" altLang="cs-CZ" sz="2000"/>
              <a:t>jsou odpovědné za kvalitu vod v obci; </a:t>
            </a:r>
          </a:p>
          <a:p>
            <a:pPr lvl="2"/>
            <a:r>
              <a:rPr lang="cs-CZ" altLang="cs-CZ" sz="2000"/>
              <a:t>vymezují a hodnotí místní systém ekologické stability; </a:t>
            </a:r>
          </a:p>
          <a:p>
            <a:pPr lvl="2"/>
            <a:r>
              <a:rPr lang="cs-CZ" altLang="cs-CZ" sz="2000"/>
              <a:t>vykonávají státní dozor v ochraně přírody a krajiny; </a:t>
            </a:r>
          </a:p>
          <a:p>
            <a:pPr lvl="2"/>
            <a:r>
              <a:rPr lang="cs-CZ" altLang="cs-CZ" sz="2000"/>
              <a:t>ukládají pokuty za přestupky a protiprávní jednání; </a:t>
            </a:r>
          </a:p>
          <a:p>
            <a:pPr lvl="2"/>
            <a:r>
              <a:rPr lang="cs-CZ" altLang="cs-CZ" sz="2000"/>
              <a:t>uplatňují stanoviska k územním plánům, regulačním plánům</a:t>
            </a:r>
            <a:r>
              <a:rPr lang="cs-CZ" altLang="cs-CZ"/>
              <a:t>.</a:t>
            </a:r>
            <a:endParaRPr lang="cs-CZ" altLang="cs-CZ" sz="46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cs-CZ" altLang="cs-CZ"/>
              <a:t>NNO  </a:t>
            </a:r>
            <a:r>
              <a:rPr lang="cs-CZ" altLang="cs-CZ" sz="2800">
                <a:hlinkClick r:id="rId2"/>
              </a:rPr>
              <a:t>http://www.zelenykruh.cz/cz/</a:t>
            </a:r>
            <a:r>
              <a:rPr lang="cs-CZ" altLang="cs-CZ" sz="2800"/>
              <a:t> (28)</a:t>
            </a:r>
          </a:p>
        </p:txBody>
      </p:sp>
      <p:pic>
        <p:nvPicPr>
          <p:cNvPr id="440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565400"/>
            <a:ext cx="1143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2636838"/>
            <a:ext cx="211455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7" name="Zástupný symbol pro obsah 2"/>
          <p:cNvSpPr>
            <a:spLocks noGrp="1"/>
          </p:cNvSpPr>
          <p:nvPr>
            <p:ph idx="1"/>
          </p:nvPr>
        </p:nvSpPr>
        <p:spPr/>
        <p:txBody>
          <a:bodyPr/>
          <a:lstStyle/>
          <a:p>
            <a:pPr marL="0" indent="0">
              <a:buFont typeface="Wingdings" pitchFamily="2" charset="2"/>
              <a:buNone/>
            </a:pPr>
            <a:endParaRPr lang="cs-CZ" altLang="cs-CZ" sz="2400"/>
          </a:p>
          <a:p>
            <a:pPr marL="0" indent="0">
              <a:buFont typeface="Wingdings" pitchFamily="2" charset="2"/>
              <a:buNone/>
            </a:pPr>
            <a:endParaRPr lang="cs-CZ" altLang="cs-CZ" sz="2400"/>
          </a:p>
          <a:p>
            <a:pPr marL="0" indent="0">
              <a:buFont typeface="Wingdings" pitchFamily="2" charset="2"/>
              <a:buNone/>
            </a:pPr>
            <a:endParaRPr lang="cs-CZ" altLang="cs-CZ" sz="2400"/>
          </a:p>
          <a:p>
            <a:pPr marL="0" indent="0">
              <a:buFont typeface="Wingdings" pitchFamily="2" charset="2"/>
              <a:buNone/>
            </a:pPr>
            <a:endParaRPr lang="cs-CZ" altLang="cs-CZ" sz="2400"/>
          </a:p>
          <a:p>
            <a:pPr marL="0" indent="0">
              <a:buFont typeface="Wingdings" pitchFamily="2" charset="2"/>
              <a:buNone/>
            </a:pPr>
            <a:endParaRPr lang="cs-CZ" altLang="cs-CZ" sz="2400"/>
          </a:p>
        </p:txBody>
      </p:sp>
      <p:pic>
        <p:nvPicPr>
          <p:cNvPr id="4403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7813" y="1844675"/>
            <a:ext cx="1947862" cy="79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9925" y="2428875"/>
            <a:ext cx="1801813" cy="1576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4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3725" y="5391150"/>
            <a:ext cx="4448175"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41"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9713" y="2905125"/>
            <a:ext cx="1235075" cy="98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42"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538" y="4724400"/>
            <a:ext cx="1976437" cy="72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43"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95513" y="3627438"/>
            <a:ext cx="2338387" cy="93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44"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4775" y="4140200"/>
            <a:ext cx="2219325"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31863" y="342900"/>
            <a:ext cx="7158037" cy="1166813"/>
          </a:xfrm>
        </p:spPr>
        <p:txBody>
          <a:bodyPr/>
          <a:lstStyle/>
          <a:p>
            <a:pPr eaLnBrk="1" hangingPunct="1"/>
            <a:r>
              <a:rPr lang="cs-CZ" altLang="en-US"/>
              <a:t>Environmentální politika</a:t>
            </a:r>
          </a:p>
        </p:txBody>
      </p:sp>
      <p:sp>
        <p:nvSpPr>
          <p:cNvPr id="5123" name="Rectangle 3"/>
          <p:cNvSpPr>
            <a:spLocks noGrp="1" noChangeArrowheads="1"/>
          </p:cNvSpPr>
          <p:nvPr>
            <p:ph type="body" idx="1"/>
          </p:nvPr>
        </p:nvSpPr>
        <p:spPr>
          <a:xfrm>
            <a:off x="827088" y="1700213"/>
            <a:ext cx="7561262" cy="4824412"/>
          </a:xfrm>
        </p:spPr>
        <p:txBody>
          <a:bodyPr/>
          <a:lstStyle/>
          <a:p>
            <a:pPr marL="355600" indent="-355600" eaLnBrk="1" hangingPunct="1">
              <a:tabLst>
                <a:tab pos="8253413" algn="r"/>
              </a:tabLst>
            </a:pPr>
            <a:r>
              <a:rPr lang="cs-CZ" altLang="en-US" sz="2800"/>
              <a:t>role státu (veřejné moci)</a:t>
            </a:r>
          </a:p>
          <a:p>
            <a:pPr marL="355600" indent="-355600" eaLnBrk="1" hangingPunct="1">
              <a:tabLst>
                <a:tab pos="8253413" algn="r"/>
              </a:tabLst>
            </a:pPr>
            <a:r>
              <a:rPr lang="cs-CZ" altLang="en-US" sz="2800"/>
              <a:t>nenáhodné řešení problému</a:t>
            </a:r>
          </a:p>
          <a:p>
            <a:pPr marL="355600" indent="-355600" eaLnBrk="1" hangingPunct="1">
              <a:tabLst>
                <a:tab pos="8253413" algn="r"/>
              </a:tabLst>
            </a:pPr>
            <a:r>
              <a:rPr lang="cs-CZ" altLang="en-US" sz="2800"/>
              <a:t>koncepce:</a:t>
            </a:r>
          </a:p>
          <a:p>
            <a:pPr marL="820738" lvl="1" indent="-285750" eaLnBrk="1" hangingPunct="1">
              <a:tabLst>
                <a:tab pos="8253413" algn="r"/>
              </a:tabLst>
            </a:pPr>
            <a:r>
              <a:rPr lang="cs-CZ" altLang="en-US" sz="2400"/>
              <a:t>popis a hodnocení stavu</a:t>
            </a:r>
          </a:p>
          <a:p>
            <a:pPr marL="820738" lvl="1" indent="-285750" eaLnBrk="1" hangingPunct="1">
              <a:tabLst>
                <a:tab pos="8253413" algn="r"/>
              </a:tabLst>
            </a:pPr>
            <a:r>
              <a:rPr lang="cs-CZ" altLang="en-US" sz="2400"/>
              <a:t>analýza problémů a rizik</a:t>
            </a:r>
          </a:p>
          <a:p>
            <a:pPr marL="820738" lvl="1" indent="-285750" eaLnBrk="1" hangingPunct="1">
              <a:tabLst>
                <a:tab pos="8253413" algn="r"/>
              </a:tabLst>
            </a:pPr>
            <a:r>
              <a:rPr lang="cs-CZ" altLang="en-US" sz="2400"/>
              <a:t>definice cílů</a:t>
            </a:r>
          </a:p>
          <a:p>
            <a:pPr marL="820738" lvl="1" indent="-285750" eaLnBrk="1" hangingPunct="1">
              <a:tabLst>
                <a:tab pos="8253413" algn="r"/>
              </a:tabLst>
            </a:pPr>
            <a:r>
              <a:rPr lang="cs-CZ" altLang="en-US" sz="2400"/>
              <a:t>návrh opatření a nástrojů</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F87CBD-00C0-BD01-9EE9-D0FAAB009822}"/>
              </a:ext>
            </a:extLst>
          </p:cNvPr>
          <p:cNvSpPr>
            <a:spLocks noGrp="1"/>
          </p:cNvSpPr>
          <p:nvPr>
            <p:ph type="title"/>
          </p:nvPr>
        </p:nvSpPr>
        <p:spPr/>
        <p:txBody>
          <a:bodyPr/>
          <a:lstStyle/>
          <a:p>
            <a:r>
              <a:rPr lang="cs-CZ" dirty="0"/>
              <a:t>Současné problémy ŽP</a:t>
            </a:r>
          </a:p>
        </p:txBody>
      </p:sp>
      <p:pic>
        <p:nvPicPr>
          <p:cNvPr id="5" name="Obrázek 4" descr="Obsah obrázku stůl&#10;&#10;Popis byl vytvořen automaticky">
            <a:extLst>
              <a:ext uri="{FF2B5EF4-FFF2-40B4-BE49-F238E27FC236}">
                <a16:creationId xmlns:a16="http://schemas.microsoft.com/office/drawing/2014/main" id="{A3E6A406-7464-A7E1-8649-A2D9834E8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1729357"/>
            <a:ext cx="4819634" cy="4996733"/>
          </a:xfrm>
          <a:prstGeom prst="rect">
            <a:avLst/>
          </a:prstGeom>
        </p:spPr>
      </p:pic>
    </p:spTree>
    <p:extLst>
      <p:ext uri="{BB962C8B-B14F-4D97-AF65-F5344CB8AC3E}">
        <p14:creationId xmlns:p14="http://schemas.microsoft.com/office/powerpoint/2010/main" val="3097169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cs-CZ" altLang="en-US"/>
              <a:t>Environmentální politika</a:t>
            </a:r>
          </a:p>
        </p:txBody>
      </p:sp>
      <p:sp>
        <p:nvSpPr>
          <p:cNvPr id="6147" name="Rectangle 3"/>
          <p:cNvSpPr>
            <a:spLocks noGrp="1" noChangeArrowheads="1"/>
          </p:cNvSpPr>
          <p:nvPr>
            <p:ph type="body" idx="1"/>
          </p:nvPr>
        </p:nvSpPr>
        <p:spPr>
          <a:xfrm>
            <a:off x="827088" y="1773238"/>
            <a:ext cx="8128000" cy="4824412"/>
          </a:xfrm>
        </p:spPr>
        <p:txBody>
          <a:bodyPr/>
          <a:lstStyle/>
          <a:p>
            <a:pPr marL="355600" indent="-355600" eaLnBrk="1" hangingPunct="1">
              <a:tabLst>
                <a:tab pos="8253413" algn="r"/>
              </a:tabLst>
            </a:pPr>
            <a:r>
              <a:rPr lang="cs-CZ" altLang="en-US" sz="2800" dirty="0"/>
              <a:t>Globální </a:t>
            </a:r>
          </a:p>
          <a:p>
            <a:pPr marL="820738" lvl="1" indent="-285750" eaLnBrk="1" hangingPunct="1">
              <a:tabLst>
                <a:tab pos="8253413" algn="r"/>
              </a:tabLst>
            </a:pPr>
            <a:r>
              <a:rPr lang="cs-CZ" altLang="en-US" sz="2000" dirty="0"/>
              <a:t>zpravidla sektorové politiky – rámcové úmluvy</a:t>
            </a:r>
          </a:p>
          <a:p>
            <a:pPr marL="355600" indent="-355600" eaLnBrk="1" hangingPunct="1">
              <a:tabLst>
                <a:tab pos="8253413" algn="r"/>
              </a:tabLst>
            </a:pPr>
            <a:r>
              <a:rPr lang="cs-CZ" altLang="en-US" sz="2800" dirty="0" err="1"/>
              <a:t>Supraregionální</a:t>
            </a:r>
            <a:endParaRPr lang="cs-CZ" altLang="en-US" sz="2800" dirty="0"/>
          </a:p>
          <a:p>
            <a:pPr marL="820738" lvl="1" indent="-285750" eaLnBrk="1" hangingPunct="1">
              <a:tabLst>
                <a:tab pos="8253413" algn="r"/>
              </a:tabLst>
            </a:pPr>
            <a:r>
              <a:rPr lang="cs-CZ" altLang="en-US" sz="2000" dirty="0"/>
              <a:t>Akční programy EU (aktuálně 6.)</a:t>
            </a:r>
          </a:p>
          <a:p>
            <a:pPr marL="355600" indent="-355600" eaLnBrk="1" hangingPunct="1">
              <a:buFont typeface="Wingdings" panose="05000000000000000000" pitchFamily="2" charset="2"/>
              <a:buNone/>
              <a:tabLst>
                <a:tab pos="8253413" algn="r"/>
              </a:tabLst>
            </a:pPr>
            <a:r>
              <a:rPr lang="cs-CZ" altLang="en-US" sz="2400" dirty="0"/>
              <a:t>		</a:t>
            </a:r>
            <a:r>
              <a:rPr lang="cs-CZ" altLang="en-US" sz="2000" dirty="0"/>
              <a:t>/rozhodnutí EP a Rady 1600/2002/ES/</a:t>
            </a:r>
          </a:p>
          <a:p>
            <a:pPr marL="355600" indent="-355600" eaLnBrk="1" hangingPunct="1">
              <a:tabLst>
                <a:tab pos="8253413" algn="r"/>
              </a:tabLst>
            </a:pPr>
            <a:r>
              <a:rPr lang="cs-CZ" altLang="en-US" sz="2800" dirty="0"/>
              <a:t>národní</a:t>
            </a:r>
          </a:p>
          <a:p>
            <a:pPr marL="820738" lvl="1" indent="-285750" eaLnBrk="1" hangingPunct="1">
              <a:tabLst>
                <a:tab pos="8253413" algn="r"/>
              </a:tabLst>
            </a:pPr>
            <a:r>
              <a:rPr lang="cs-CZ" altLang="en-US" sz="2000" dirty="0"/>
              <a:t>Státní politika životního prostředí ČR                                    </a:t>
            </a:r>
          </a:p>
          <a:p>
            <a:pPr marL="355600" indent="-355600" eaLnBrk="1" hangingPunct="1">
              <a:tabLst>
                <a:tab pos="8253413" algn="r"/>
              </a:tabLst>
            </a:pPr>
            <a:r>
              <a:rPr lang="cs-CZ" altLang="en-US" sz="2800" dirty="0"/>
              <a:t>regionální, lokální</a:t>
            </a:r>
          </a:p>
          <a:p>
            <a:pPr marL="820738" lvl="1" indent="-285750" eaLnBrk="1" hangingPunct="1">
              <a:tabLst>
                <a:tab pos="8253413" algn="r"/>
              </a:tabLst>
            </a:pPr>
            <a:r>
              <a:rPr lang="cs-CZ" altLang="en-US" sz="2000" dirty="0"/>
              <a:t>např. v rámci programu rozvoje obce, programů rozvoje územního obvodu kraje, koncepce rozvoje cestovního ruchu, ... 	/obecní a krajské zřízení/</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cs-CZ" altLang="en-US"/>
              <a:t>Ekologická politika státu</a:t>
            </a:r>
          </a:p>
        </p:txBody>
      </p:sp>
      <p:sp>
        <p:nvSpPr>
          <p:cNvPr id="7171" name="Rectangle 3"/>
          <p:cNvSpPr>
            <a:spLocks noGrp="1" noChangeArrowheads="1"/>
          </p:cNvSpPr>
          <p:nvPr>
            <p:ph type="body" idx="1"/>
          </p:nvPr>
        </p:nvSpPr>
        <p:spPr/>
        <p:txBody>
          <a:bodyPr/>
          <a:lstStyle/>
          <a:p>
            <a:pPr eaLnBrk="1" hangingPunct="1">
              <a:lnSpc>
                <a:spcPct val="90000"/>
              </a:lnSpc>
            </a:pPr>
            <a:r>
              <a:rPr lang="cs-CZ" altLang="en-US"/>
              <a:t>Zřízení potřebných orgánů a institucí</a:t>
            </a:r>
          </a:p>
          <a:p>
            <a:pPr eaLnBrk="1" hangingPunct="1">
              <a:lnSpc>
                <a:spcPct val="90000"/>
              </a:lnSpc>
            </a:pPr>
            <a:r>
              <a:rPr lang="cs-CZ" altLang="en-US"/>
              <a:t>Přijetí určitých principů</a:t>
            </a:r>
          </a:p>
          <a:p>
            <a:pPr lvl="1" eaLnBrk="1" hangingPunct="1">
              <a:lnSpc>
                <a:spcPct val="90000"/>
              </a:lnSpc>
            </a:pPr>
            <a:r>
              <a:rPr lang="cs-CZ" altLang="en-US"/>
              <a:t>Státní politika životního prostředí</a:t>
            </a:r>
          </a:p>
          <a:p>
            <a:pPr eaLnBrk="1" hangingPunct="1">
              <a:lnSpc>
                <a:spcPct val="90000"/>
              </a:lnSpc>
            </a:pPr>
            <a:r>
              <a:rPr lang="cs-CZ" altLang="en-US"/>
              <a:t>Formulace základních cílů</a:t>
            </a:r>
          </a:p>
          <a:p>
            <a:pPr eaLnBrk="1" hangingPunct="1">
              <a:lnSpc>
                <a:spcPct val="90000"/>
              </a:lnSpc>
            </a:pPr>
            <a:r>
              <a:rPr lang="cs-CZ" altLang="en-US"/>
              <a:t>Volba vhodných nástrojů</a:t>
            </a:r>
          </a:p>
          <a:p>
            <a:pPr eaLnBrk="1" hangingPunct="1">
              <a:lnSpc>
                <a:spcPct val="90000"/>
              </a:lnSpc>
            </a:pPr>
            <a:r>
              <a:rPr lang="cs-CZ" altLang="en-US"/>
              <a:t>Zakotvení institucionální struktury i nástrojů do platných právních norem</a:t>
            </a:r>
          </a:p>
          <a:p>
            <a:pPr eaLnBrk="1" hangingPunct="1">
              <a:lnSpc>
                <a:spcPct val="90000"/>
              </a:lnSpc>
            </a:pPr>
            <a:r>
              <a:rPr lang="cs-CZ" altLang="en-US"/>
              <a:t>Kontrola fungování ekologické politiky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cs-CZ" altLang="en-US"/>
              <a:t>Organizační systém </a:t>
            </a:r>
            <a:br>
              <a:rPr lang="cs-CZ" altLang="en-US"/>
            </a:br>
            <a:r>
              <a:rPr lang="cs-CZ" altLang="en-US"/>
              <a:t>ochrany ŽP</a:t>
            </a:r>
          </a:p>
        </p:txBody>
      </p:sp>
      <p:sp>
        <p:nvSpPr>
          <p:cNvPr id="8195" name="Rectangle 3"/>
          <p:cNvSpPr>
            <a:spLocks noGrp="1" noChangeArrowheads="1"/>
          </p:cNvSpPr>
          <p:nvPr>
            <p:ph type="body" idx="1"/>
          </p:nvPr>
        </p:nvSpPr>
        <p:spPr>
          <a:xfrm>
            <a:off x="949325" y="1981200"/>
            <a:ext cx="7661275" cy="4471988"/>
          </a:xfrm>
        </p:spPr>
        <p:txBody>
          <a:bodyPr/>
          <a:lstStyle/>
          <a:p>
            <a:pPr eaLnBrk="1" hangingPunct="1">
              <a:lnSpc>
                <a:spcPct val="80000"/>
              </a:lnSpc>
            </a:pPr>
            <a:r>
              <a:rPr lang="cs-CZ" altLang="en-US" sz="2800"/>
              <a:t>Podle územního hlediska</a:t>
            </a:r>
          </a:p>
          <a:p>
            <a:pPr lvl="1" eaLnBrk="1" hangingPunct="1">
              <a:lnSpc>
                <a:spcPct val="80000"/>
              </a:lnSpc>
            </a:pPr>
            <a:r>
              <a:rPr lang="cs-CZ" altLang="en-US" sz="2400"/>
              <a:t>Orgány s mezinárodní působností </a:t>
            </a:r>
          </a:p>
          <a:p>
            <a:pPr lvl="1" eaLnBrk="1" hangingPunct="1">
              <a:lnSpc>
                <a:spcPct val="80000"/>
              </a:lnSpc>
            </a:pPr>
            <a:r>
              <a:rPr lang="cs-CZ" altLang="en-US" sz="2400"/>
              <a:t>Orgány s celorepublikovou působností</a:t>
            </a:r>
          </a:p>
          <a:p>
            <a:pPr lvl="1" eaLnBrk="1" hangingPunct="1">
              <a:lnSpc>
                <a:spcPct val="80000"/>
              </a:lnSpc>
            </a:pPr>
            <a:r>
              <a:rPr lang="cs-CZ" altLang="en-US" sz="2400"/>
              <a:t>Orgány s působností na nižších úrovních státní správy</a:t>
            </a:r>
          </a:p>
          <a:p>
            <a:pPr eaLnBrk="1" hangingPunct="1">
              <a:lnSpc>
                <a:spcPct val="80000"/>
              </a:lnSpc>
            </a:pPr>
            <a:r>
              <a:rPr lang="cs-CZ" altLang="en-US" sz="2800"/>
              <a:t>Podle rozsahu činnosti</a:t>
            </a:r>
          </a:p>
          <a:p>
            <a:pPr lvl="1" eaLnBrk="1" hangingPunct="1">
              <a:lnSpc>
                <a:spcPct val="80000"/>
              </a:lnSpc>
            </a:pPr>
            <a:r>
              <a:rPr lang="cs-CZ" altLang="en-US" sz="2400"/>
              <a:t>Ochrana ŽP – hlavní náplň činnosti</a:t>
            </a:r>
          </a:p>
          <a:p>
            <a:pPr lvl="1" eaLnBrk="1" hangingPunct="1">
              <a:lnSpc>
                <a:spcPct val="80000"/>
              </a:lnSpc>
            </a:pPr>
            <a:r>
              <a:rPr lang="cs-CZ" altLang="en-US" sz="2400"/>
              <a:t>Ochrana ŽP – jedna z činností</a:t>
            </a:r>
          </a:p>
          <a:p>
            <a:pPr eaLnBrk="1" hangingPunct="1">
              <a:lnSpc>
                <a:spcPct val="80000"/>
              </a:lnSpc>
            </a:pPr>
            <a:r>
              <a:rPr lang="cs-CZ" altLang="en-US" sz="2800"/>
              <a:t>Podle charakteru moci</a:t>
            </a:r>
          </a:p>
          <a:p>
            <a:pPr lvl="1" eaLnBrk="1" hangingPunct="1">
              <a:lnSpc>
                <a:spcPct val="80000"/>
              </a:lnSpc>
            </a:pPr>
            <a:r>
              <a:rPr lang="cs-CZ" altLang="en-US" sz="2400"/>
              <a:t>Orgány zákonodárné</a:t>
            </a:r>
          </a:p>
          <a:p>
            <a:pPr lvl="1" eaLnBrk="1" hangingPunct="1">
              <a:lnSpc>
                <a:spcPct val="80000"/>
              </a:lnSpc>
            </a:pPr>
            <a:r>
              <a:rPr lang="cs-CZ" altLang="en-US" sz="2400"/>
              <a:t>Orgány výkonné</a:t>
            </a:r>
          </a:p>
          <a:p>
            <a:pPr eaLnBrk="1" hangingPunct="1">
              <a:lnSpc>
                <a:spcPct val="80000"/>
              </a:lnSpc>
            </a:pPr>
            <a:endParaRPr lang="cs-CZ" altLang="en-US" sz="28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cs-CZ" altLang="en-US"/>
              <a:t>Politika životního prostředí EU</a:t>
            </a:r>
          </a:p>
        </p:txBody>
      </p:sp>
      <p:sp>
        <p:nvSpPr>
          <p:cNvPr id="9219" name="Rectangle 3"/>
          <p:cNvSpPr>
            <a:spLocks noGrp="1" noChangeArrowheads="1"/>
          </p:cNvSpPr>
          <p:nvPr>
            <p:ph type="body" idx="1"/>
          </p:nvPr>
        </p:nvSpPr>
        <p:spPr/>
        <p:txBody>
          <a:bodyPr/>
          <a:lstStyle/>
          <a:p>
            <a:pPr eaLnBrk="1" hangingPunct="1"/>
            <a:r>
              <a:rPr lang="cs-CZ" altLang="en-US" sz="2800"/>
              <a:t>Ustanovení čl. III – 233 o politice ŽP</a:t>
            </a:r>
          </a:p>
          <a:p>
            <a:pPr eaLnBrk="1" hangingPunct="1"/>
            <a:r>
              <a:rPr lang="cs-CZ" altLang="en-US" sz="2800"/>
              <a:t>Cíle:</a:t>
            </a:r>
          </a:p>
          <a:p>
            <a:pPr lvl="1" eaLnBrk="1" hangingPunct="1"/>
            <a:r>
              <a:rPr lang="cs-CZ" altLang="en-US" sz="2400"/>
              <a:t>udržování, ochrana a zlepšování kvality ŽP</a:t>
            </a:r>
          </a:p>
          <a:p>
            <a:pPr lvl="1" eaLnBrk="1" hangingPunct="1"/>
            <a:r>
              <a:rPr lang="cs-CZ" altLang="en-US" sz="2400"/>
              <a:t>ochrana lidského zdraví</a:t>
            </a:r>
          </a:p>
          <a:p>
            <a:pPr lvl="1" eaLnBrk="1" hangingPunct="1"/>
            <a:r>
              <a:rPr lang="cs-CZ" altLang="en-US" sz="2400"/>
              <a:t>obezřetné a racionální využívání přírodních zdrojů</a:t>
            </a:r>
          </a:p>
          <a:p>
            <a:pPr lvl="1" eaLnBrk="1" hangingPunct="1"/>
            <a:r>
              <a:rPr lang="cs-CZ" altLang="en-US" sz="2400"/>
              <a:t>podpora opatření na mezinárodní úrovni, čelících regionálním a celosvětovým problémům ŽP</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31863" y="96839"/>
            <a:ext cx="7240537" cy="1387946"/>
          </a:xfrm>
        </p:spPr>
        <p:txBody>
          <a:bodyPr/>
          <a:lstStyle/>
          <a:p>
            <a:pPr eaLnBrk="1" hangingPunct="1"/>
            <a:r>
              <a:rPr lang="cs-CZ" altLang="en-US" dirty="0"/>
              <a:t>Historie politiky ŽP EU do 2000</a:t>
            </a:r>
          </a:p>
        </p:txBody>
      </p:sp>
      <p:sp>
        <p:nvSpPr>
          <p:cNvPr id="10243" name="Rectangle 3"/>
          <p:cNvSpPr>
            <a:spLocks noGrp="1" noChangeArrowheads="1"/>
          </p:cNvSpPr>
          <p:nvPr>
            <p:ph type="body" idx="1"/>
          </p:nvPr>
        </p:nvSpPr>
        <p:spPr>
          <a:xfrm>
            <a:off x="684213" y="1773238"/>
            <a:ext cx="8135937" cy="4895850"/>
          </a:xfrm>
        </p:spPr>
        <p:txBody>
          <a:bodyPr/>
          <a:lstStyle/>
          <a:p>
            <a:pPr eaLnBrk="1" hangingPunct="1">
              <a:lnSpc>
                <a:spcPct val="80000"/>
              </a:lnSpc>
              <a:buFont typeface="Wingdings" panose="05000000000000000000" pitchFamily="2" charset="2"/>
              <a:buNone/>
            </a:pPr>
            <a:r>
              <a:rPr lang="cs-CZ" altLang="en-US" sz="1800" dirty="0"/>
              <a:t>Hlavními body vývoje ochrany životního prostředí v rámci EU jsou:</a:t>
            </a:r>
          </a:p>
          <a:p>
            <a:pPr eaLnBrk="1" hangingPunct="1">
              <a:spcBef>
                <a:spcPts val="600"/>
              </a:spcBef>
            </a:pPr>
            <a:r>
              <a:rPr lang="cs-CZ" altLang="en-US" sz="1600" b="1" dirty="0"/>
              <a:t>1959</a:t>
            </a:r>
            <a:r>
              <a:rPr lang="cs-CZ" altLang="en-US" sz="1600" dirty="0"/>
              <a:t> – první norma týkající se ŽP - směrnice 59/221/Euratom o ochraně pracovníků proti ionizujícímu záření</a:t>
            </a:r>
          </a:p>
          <a:p>
            <a:pPr eaLnBrk="1" hangingPunct="1">
              <a:spcBef>
                <a:spcPts val="600"/>
              </a:spcBef>
            </a:pPr>
            <a:r>
              <a:rPr lang="cs-CZ" altLang="en-US" sz="1600" b="1" dirty="0"/>
              <a:t>1972 </a:t>
            </a:r>
            <a:r>
              <a:rPr lang="cs-CZ" altLang="en-US" sz="1600" dirty="0"/>
              <a:t>– koná se mezinárodní konference o ŽP ve Stockholmu, </a:t>
            </a:r>
          </a:p>
          <a:p>
            <a:pPr eaLnBrk="1" hangingPunct="1">
              <a:spcBef>
                <a:spcPts val="600"/>
              </a:spcBef>
            </a:pPr>
            <a:r>
              <a:rPr lang="cs-CZ" altLang="en-US" sz="1600" b="1" dirty="0"/>
              <a:t>1973 </a:t>
            </a:r>
            <a:r>
              <a:rPr lang="cs-CZ" altLang="en-US" sz="1600" dirty="0"/>
              <a:t>– vytvoření první sekce Evropské komise, která se specializuje na ochranu  ŽP + přijetí prvního akčního plánu pro ochranu životního prostředí</a:t>
            </a:r>
          </a:p>
          <a:p>
            <a:pPr eaLnBrk="1" hangingPunct="1">
              <a:spcBef>
                <a:spcPts val="600"/>
              </a:spcBef>
            </a:pPr>
            <a:r>
              <a:rPr lang="cs-CZ" altLang="en-US" sz="1600" b="1" dirty="0"/>
              <a:t>1980</a:t>
            </a:r>
            <a:r>
              <a:rPr lang="cs-CZ" altLang="en-US" sz="1600" dirty="0"/>
              <a:t> – Evropský soudní dvůr potvrdil, že je možné přijímat evropské závazné normy o ochraně ŽP v rámci regulace vnitřního trhu </a:t>
            </a:r>
          </a:p>
          <a:p>
            <a:pPr eaLnBrk="1" hangingPunct="1">
              <a:spcBef>
                <a:spcPts val="600"/>
              </a:spcBef>
            </a:pPr>
            <a:r>
              <a:rPr lang="cs-CZ" altLang="en-US" sz="1600" b="1" dirty="0"/>
              <a:t>1981 </a:t>
            </a:r>
            <a:r>
              <a:rPr lang="cs-CZ" altLang="en-US" sz="1600" dirty="0"/>
              <a:t>– v rámci Evropské komise zřízeno samostatné generální ředitelství pro ŽP</a:t>
            </a:r>
          </a:p>
          <a:p>
            <a:pPr eaLnBrk="1" hangingPunct="1">
              <a:spcBef>
                <a:spcPts val="600"/>
              </a:spcBef>
            </a:pPr>
            <a:r>
              <a:rPr lang="cs-CZ" altLang="en-US" sz="1600" b="1" dirty="0"/>
              <a:t>1984</a:t>
            </a:r>
            <a:r>
              <a:rPr lang="cs-CZ" altLang="en-US" sz="1600" dirty="0"/>
              <a:t> – zřízen první zvláštní fond pro ochranu ŽP na evropské úrovni</a:t>
            </a:r>
          </a:p>
          <a:p>
            <a:pPr eaLnBrk="1" hangingPunct="1">
              <a:spcBef>
                <a:spcPts val="600"/>
              </a:spcBef>
            </a:pPr>
            <a:r>
              <a:rPr lang="cs-CZ" altLang="en-US" sz="1600" b="1" dirty="0"/>
              <a:t>1987</a:t>
            </a:r>
            <a:r>
              <a:rPr lang="cs-CZ" altLang="en-US" sz="1600" dirty="0"/>
              <a:t> – Jednotný evropský akt (Single </a:t>
            </a:r>
            <a:r>
              <a:rPr lang="cs-CZ" altLang="en-US" sz="1600" dirty="0" err="1"/>
              <a:t>European</a:t>
            </a:r>
            <a:r>
              <a:rPr lang="cs-CZ" altLang="en-US" sz="1600" dirty="0"/>
              <a:t> </a:t>
            </a:r>
            <a:r>
              <a:rPr lang="cs-CZ" altLang="en-US" sz="1600" dirty="0" err="1"/>
              <a:t>Act</a:t>
            </a:r>
            <a:r>
              <a:rPr lang="cs-CZ" altLang="en-US" sz="1600" dirty="0"/>
              <a:t>) vytváří zvláštní politiku ochrany životního prostředí</a:t>
            </a:r>
          </a:p>
          <a:p>
            <a:pPr eaLnBrk="1" hangingPunct="1">
              <a:spcBef>
                <a:spcPts val="600"/>
              </a:spcBef>
            </a:pPr>
            <a:r>
              <a:rPr lang="cs-CZ" altLang="en-US" sz="1600" b="1" dirty="0"/>
              <a:t>1992</a:t>
            </a:r>
            <a:r>
              <a:rPr lang="cs-CZ" altLang="en-US" sz="1600" dirty="0"/>
              <a:t> – Maastrichtská smlouva zavádí princip, že při přijímání a provádění všech politik ES se musí přihlížet k dopadům na životní prostředí</a:t>
            </a:r>
          </a:p>
          <a:p>
            <a:pPr eaLnBrk="1" hangingPunct="1">
              <a:spcBef>
                <a:spcPts val="600"/>
              </a:spcBef>
            </a:pPr>
            <a:r>
              <a:rPr lang="cs-CZ" altLang="en-US" sz="1600" b="1" dirty="0"/>
              <a:t>1994</a:t>
            </a:r>
            <a:r>
              <a:rPr lang="cs-CZ" altLang="en-US" sz="1600" dirty="0"/>
              <a:t> – je zřízen Kohezní fond (Fond soudržnosti), který mj. financuje projekty na ochranu životního prostředí. </a:t>
            </a:r>
          </a:p>
          <a:p>
            <a:pPr marL="0" indent="0" eaLnBrk="1" hangingPunct="1">
              <a:lnSpc>
                <a:spcPct val="80000"/>
              </a:lnSpc>
              <a:buNone/>
            </a:pPr>
            <a:endParaRPr lang="cs-CZ" altLang="en-US" sz="1600" dirty="0"/>
          </a:p>
          <a:p>
            <a:pPr eaLnBrk="1" hangingPunct="1">
              <a:lnSpc>
                <a:spcPct val="80000"/>
              </a:lnSpc>
            </a:pPr>
            <a:endParaRPr lang="cs-CZ" altLang="en-US" sz="1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22E8F3-FAD5-4ADE-9E06-7C44E4D2E83A}"/>
              </a:ext>
            </a:extLst>
          </p:cNvPr>
          <p:cNvSpPr>
            <a:spLocks noGrp="1"/>
          </p:cNvSpPr>
          <p:nvPr>
            <p:ph type="title"/>
          </p:nvPr>
        </p:nvSpPr>
        <p:spPr>
          <a:xfrm>
            <a:off x="931863" y="96839"/>
            <a:ext cx="7240537" cy="1315937"/>
          </a:xfrm>
        </p:spPr>
        <p:txBody>
          <a:bodyPr/>
          <a:lstStyle/>
          <a:p>
            <a:r>
              <a:rPr lang="cs-CZ" dirty="0"/>
              <a:t>Historie politiky ŽP EU od 2001</a:t>
            </a:r>
          </a:p>
        </p:txBody>
      </p:sp>
      <p:sp>
        <p:nvSpPr>
          <p:cNvPr id="3" name="Zástupný obsah 2">
            <a:extLst>
              <a:ext uri="{FF2B5EF4-FFF2-40B4-BE49-F238E27FC236}">
                <a16:creationId xmlns:a16="http://schemas.microsoft.com/office/drawing/2014/main" id="{F16C5186-F5DE-4A0D-A8D6-D1EE99DFBCFB}"/>
              </a:ext>
            </a:extLst>
          </p:cNvPr>
          <p:cNvSpPr>
            <a:spLocks noGrp="1"/>
          </p:cNvSpPr>
          <p:nvPr>
            <p:ph idx="1"/>
          </p:nvPr>
        </p:nvSpPr>
        <p:spPr/>
        <p:txBody>
          <a:bodyPr/>
          <a:lstStyle/>
          <a:p>
            <a:pPr eaLnBrk="1" hangingPunct="1">
              <a:spcBef>
                <a:spcPts val="600"/>
              </a:spcBef>
            </a:pPr>
            <a:r>
              <a:rPr lang="cs-CZ" altLang="en-US" sz="1600" b="1" dirty="0"/>
              <a:t>2001</a:t>
            </a:r>
            <a:r>
              <a:rPr lang="cs-CZ" altLang="en-US" sz="1600" dirty="0"/>
              <a:t> – platí VI. akční plán pro životní prostředí (2001-2010)</a:t>
            </a:r>
          </a:p>
          <a:p>
            <a:pPr eaLnBrk="1" hangingPunct="1">
              <a:spcBef>
                <a:spcPts val="600"/>
              </a:spcBef>
            </a:pPr>
            <a:r>
              <a:rPr lang="cs-CZ" altLang="en-US" sz="1600" b="1" dirty="0"/>
              <a:t>2014</a:t>
            </a:r>
            <a:r>
              <a:rPr lang="cs-CZ" altLang="en-US" sz="1600" dirty="0"/>
              <a:t> – platí VII. Akční plán pro životní prostředí do roku 2020.</a:t>
            </a:r>
          </a:p>
          <a:p>
            <a:pPr eaLnBrk="1" hangingPunct="1">
              <a:spcBef>
                <a:spcPts val="600"/>
              </a:spcBef>
            </a:pPr>
            <a:r>
              <a:rPr lang="cs-CZ" sz="1600" dirty="0"/>
              <a:t>V rámci Zimního energetického balíčku, zveřejněného v listopadu 2016, navrhla Komise další zpřísnění těchto cílů do roku 2030.</a:t>
            </a:r>
            <a:endParaRPr lang="cs-CZ" altLang="en-US" sz="1600" b="1" dirty="0"/>
          </a:p>
          <a:p>
            <a:pPr eaLnBrk="1" hangingPunct="1">
              <a:spcBef>
                <a:spcPts val="600"/>
              </a:spcBef>
            </a:pPr>
            <a:r>
              <a:rPr lang="cs-CZ" altLang="en-US" sz="1600" b="1" dirty="0"/>
              <a:t>Červen 2018 </a:t>
            </a:r>
            <a:r>
              <a:rPr lang="cs-CZ" altLang="en-US" sz="1600" dirty="0"/>
              <a:t>- </a:t>
            </a:r>
            <a:r>
              <a:rPr lang="cs-CZ" sz="1600" dirty="0"/>
              <a:t>orgány se shodly na kompromisním návrhu směrnice týkající se obnovitelných zdrojů energie (OZE). Návrh stanovuje nový závazný cíl pro podíl OZE na 32 % do roku 2030 </a:t>
            </a:r>
          </a:p>
          <a:p>
            <a:pPr eaLnBrk="1" hangingPunct="1">
              <a:spcBef>
                <a:spcPts val="600"/>
              </a:spcBef>
            </a:pPr>
            <a:r>
              <a:rPr lang="cs-CZ" altLang="en-US" sz="1600" b="1" dirty="0"/>
              <a:t>8. 10. 2019 </a:t>
            </a:r>
            <a:r>
              <a:rPr lang="cs-CZ" altLang="en-US" sz="1600" dirty="0"/>
              <a:t>- </a:t>
            </a:r>
            <a:r>
              <a:rPr lang="en-GB" sz="1600" dirty="0"/>
              <a:t>Rada </a:t>
            </a:r>
            <a:r>
              <a:rPr lang="en-GB" sz="1600" dirty="0" err="1"/>
              <a:t>přijala</a:t>
            </a:r>
            <a:r>
              <a:rPr lang="en-GB" sz="1600" dirty="0"/>
              <a:t> </a:t>
            </a:r>
            <a:r>
              <a:rPr lang="en-GB" sz="1600" dirty="0" err="1"/>
              <a:t>závěry</a:t>
            </a:r>
            <a:r>
              <a:rPr lang="en-GB" sz="1600" dirty="0"/>
              <a:t>, </a:t>
            </a:r>
            <a:r>
              <a:rPr lang="en-GB" sz="1600" dirty="0" err="1"/>
              <a:t>jež</a:t>
            </a:r>
            <a:r>
              <a:rPr lang="en-GB" sz="1600" dirty="0"/>
              <a:t> </a:t>
            </a:r>
            <a:r>
              <a:rPr lang="en-GB" sz="1600" dirty="0" err="1"/>
              <a:t>obsahují</a:t>
            </a:r>
            <a:r>
              <a:rPr lang="en-GB" sz="1600" dirty="0"/>
              <a:t> </a:t>
            </a:r>
            <a:r>
              <a:rPr lang="en-GB" sz="1600" dirty="0" err="1"/>
              <a:t>politické</a:t>
            </a:r>
            <a:r>
              <a:rPr lang="en-GB" sz="1600" dirty="0"/>
              <a:t> </a:t>
            </a:r>
            <a:r>
              <a:rPr lang="en-GB" sz="1600" dirty="0" err="1"/>
              <a:t>pokyny</a:t>
            </a:r>
            <a:r>
              <a:rPr lang="en-GB" sz="1600" dirty="0"/>
              <a:t> pro </a:t>
            </a:r>
            <a:r>
              <a:rPr lang="en-GB" sz="1600" dirty="0" err="1"/>
              <a:t>politiky</a:t>
            </a:r>
            <a:r>
              <a:rPr lang="en-GB" sz="1600" dirty="0"/>
              <a:t> EU v </a:t>
            </a:r>
            <a:r>
              <a:rPr lang="en-GB" sz="1600" dirty="0" err="1"/>
              <a:t>oblasti</a:t>
            </a:r>
            <a:r>
              <a:rPr lang="en-GB" sz="1600" dirty="0"/>
              <a:t> </a:t>
            </a:r>
            <a:r>
              <a:rPr lang="en-GB" sz="1600" dirty="0" err="1"/>
              <a:t>životního</a:t>
            </a:r>
            <a:r>
              <a:rPr lang="en-GB" sz="1600" dirty="0"/>
              <a:t> </a:t>
            </a:r>
            <a:r>
              <a:rPr lang="en-GB" sz="1600" dirty="0" err="1"/>
              <a:t>prostředí</a:t>
            </a:r>
            <a:r>
              <a:rPr lang="en-GB" sz="1600" dirty="0"/>
              <a:t> a </a:t>
            </a:r>
            <a:r>
              <a:rPr lang="en-GB" sz="1600" dirty="0" err="1"/>
              <a:t>změny</a:t>
            </a:r>
            <a:r>
              <a:rPr lang="en-GB" sz="1600" dirty="0"/>
              <a:t> </a:t>
            </a:r>
            <a:r>
              <a:rPr lang="en-GB" sz="1600" dirty="0" err="1"/>
              <a:t>klimatu</a:t>
            </a:r>
            <a:r>
              <a:rPr lang="en-GB" sz="1600" dirty="0"/>
              <a:t> </a:t>
            </a:r>
            <a:r>
              <a:rPr lang="en-GB" sz="1600" dirty="0" err="1"/>
              <a:t>na</a:t>
            </a:r>
            <a:r>
              <a:rPr lang="en-GB" sz="1600" dirty="0"/>
              <a:t> </a:t>
            </a:r>
            <a:r>
              <a:rPr lang="en-GB" sz="1600" dirty="0" err="1"/>
              <a:t>období</a:t>
            </a:r>
            <a:r>
              <a:rPr lang="en-GB" sz="1600" dirty="0"/>
              <a:t> 2021–2030. </a:t>
            </a:r>
            <a:r>
              <a:rPr lang="en-GB" sz="1600" dirty="0" err="1"/>
              <a:t>Vyzývá</a:t>
            </a:r>
            <a:r>
              <a:rPr lang="en-GB" sz="1600" dirty="0"/>
              <a:t> </a:t>
            </a:r>
            <a:r>
              <a:rPr lang="en-GB" sz="1600" dirty="0" err="1"/>
              <a:t>Komisi</a:t>
            </a:r>
            <a:r>
              <a:rPr lang="en-GB" sz="1600" dirty="0"/>
              <a:t>, aby </a:t>
            </a:r>
            <a:r>
              <a:rPr lang="en-GB" sz="1600" dirty="0" err="1"/>
              <a:t>nejpozději</a:t>
            </a:r>
            <a:r>
              <a:rPr lang="en-GB" sz="1600" dirty="0"/>
              <a:t> do </a:t>
            </a:r>
            <a:r>
              <a:rPr lang="en-GB" sz="1600" dirty="0" err="1"/>
              <a:t>začátku</a:t>
            </a:r>
            <a:r>
              <a:rPr lang="en-GB" sz="1600" dirty="0"/>
              <a:t> </a:t>
            </a:r>
            <a:r>
              <a:rPr lang="en-GB" sz="1600" dirty="0" err="1"/>
              <a:t>roku</a:t>
            </a:r>
            <a:r>
              <a:rPr lang="en-GB" sz="1600" dirty="0"/>
              <a:t> 2020 </a:t>
            </a:r>
            <a:r>
              <a:rPr lang="en-GB" sz="1600" dirty="0" err="1"/>
              <a:t>předložila</a:t>
            </a:r>
            <a:r>
              <a:rPr lang="en-GB" sz="1600" dirty="0"/>
              <a:t> </a:t>
            </a:r>
            <a:r>
              <a:rPr lang="en-GB" sz="1600" dirty="0" err="1"/>
              <a:t>ambiciózní</a:t>
            </a:r>
            <a:r>
              <a:rPr lang="en-GB" sz="1600" dirty="0"/>
              <a:t> a </a:t>
            </a:r>
            <a:r>
              <a:rPr lang="en-GB" sz="1600" dirty="0" err="1"/>
              <a:t>cíleně</a:t>
            </a:r>
            <a:r>
              <a:rPr lang="en-GB" sz="1600" dirty="0"/>
              <a:t> </a:t>
            </a:r>
            <a:r>
              <a:rPr lang="en-GB" sz="1600" dirty="0" err="1"/>
              <a:t>zaměřený</a:t>
            </a:r>
            <a:r>
              <a:rPr lang="en-GB" sz="1600" dirty="0"/>
              <a:t> </a:t>
            </a:r>
            <a:r>
              <a:rPr lang="en-GB" sz="1600" dirty="0" err="1"/>
              <a:t>návrh</a:t>
            </a:r>
            <a:r>
              <a:rPr lang="en-GB" sz="1600" dirty="0"/>
              <a:t> </a:t>
            </a:r>
            <a:r>
              <a:rPr lang="en-GB" sz="1600" b="1" dirty="0"/>
              <a:t>8. </a:t>
            </a:r>
            <a:r>
              <a:rPr lang="en-GB" sz="1600" b="1" dirty="0" err="1"/>
              <a:t>akčního</a:t>
            </a:r>
            <a:r>
              <a:rPr lang="en-GB" sz="1600" b="1" dirty="0"/>
              <a:t> </a:t>
            </a:r>
            <a:r>
              <a:rPr lang="en-GB" sz="1600" b="1" dirty="0" err="1"/>
              <a:t>programu</a:t>
            </a:r>
            <a:r>
              <a:rPr lang="en-GB" sz="1600" b="1" dirty="0"/>
              <a:t> pro </a:t>
            </a:r>
            <a:r>
              <a:rPr lang="en-GB" sz="1600" b="1" dirty="0" err="1"/>
              <a:t>životní</a:t>
            </a:r>
            <a:r>
              <a:rPr lang="en-GB" sz="1600" b="1" dirty="0"/>
              <a:t> </a:t>
            </a:r>
            <a:r>
              <a:rPr lang="en-GB" sz="1600" b="1" dirty="0" err="1"/>
              <a:t>prostředí</a:t>
            </a:r>
            <a:r>
              <a:rPr lang="en-GB" sz="1600" dirty="0"/>
              <a:t>.</a:t>
            </a:r>
            <a:r>
              <a:rPr lang="cs-CZ" sz="1600" dirty="0"/>
              <a:t> </a:t>
            </a:r>
          </a:p>
          <a:p>
            <a:pPr eaLnBrk="1" hangingPunct="1">
              <a:spcBef>
                <a:spcPts val="600"/>
              </a:spcBef>
            </a:pPr>
            <a:r>
              <a:rPr lang="cs-CZ" altLang="en-US" sz="1600" b="1" dirty="0"/>
              <a:t>Zelená dohoda pro Evropu – „Green </a:t>
            </a:r>
            <a:r>
              <a:rPr lang="cs-CZ" altLang="en-US" sz="1600" b="1" dirty="0" err="1"/>
              <a:t>Deal</a:t>
            </a:r>
            <a:r>
              <a:rPr lang="cs-CZ" altLang="en-US" sz="1600" b="1" dirty="0"/>
              <a:t>“ 2019</a:t>
            </a:r>
            <a:r>
              <a:rPr lang="en-GB" sz="1600" b="1" dirty="0"/>
              <a:t>–</a:t>
            </a:r>
            <a:r>
              <a:rPr lang="cs-CZ" altLang="en-US" sz="1600" b="1" dirty="0"/>
              <a:t>2024</a:t>
            </a:r>
          </a:p>
          <a:p>
            <a:pPr eaLnBrk="1" hangingPunct="1">
              <a:spcBef>
                <a:spcPts val="600"/>
              </a:spcBef>
            </a:pPr>
            <a:r>
              <a:rPr lang="cs-CZ" sz="1600" b="1" dirty="0"/>
              <a:t>8. akční plán pro životní prostředí dohodnut - </a:t>
            </a:r>
            <a:r>
              <a:rPr lang="cs-CZ" sz="1600" dirty="0"/>
              <a:t>8. akční program pro životní prostředí bude vodítkem pro politiku životního prostředí do roku 2030.</a:t>
            </a:r>
            <a:endParaRPr lang="cs-CZ" sz="1600" b="1" dirty="0"/>
          </a:p>
          <a:p>
            <a:pPr eaLnBrk="1" hangingPunct="1">
              <a:spcBef>
                <a:spcPts val="600"/>
              </a:spcBef>
            </a:pPr>
            <a:endParaRPr lang="cs-CZ" altLang="en-US" sz="2000" dirty="0"/>
          </a:p>
          <a:p>
            <a:endParaRPr lang="cs-CZ" dirty="0"/>
          </a:p>
        </p:txBody>
      </p:sp>
    </p:spTree>
    <p:extLst>
      <p:ext uri="{BB962C8B-B14F-4D97-AF65-F5344CB8AC3E}">
        <p14:creationId xmlns:p14="http://schemas.microsoft.com/office/powerpoint/2010/main" val="22809528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cs-CZ" altLang="en-US"/>
              <a:t>Zásady politiky ŽP EU</a:t>
            </a:r>
          </a:p>
        </p:txBody>
      </p:sp>
      <p:sp>
        <p:nvSpPr>
          <p:cNvPr id="11267" name="Rectangle 3"/>
          <p:cNvSpPr>
            <a:spLocks noGrp="1" noChangeArrowheads="1"/>
          </p:cNvSpPr>
          <p:nvPr>
            <p:ph type="body" idx="1"/>
          </p:nvPr>
        </p:nvSpPr>
        <p:spPr/>
        <p:txBody>
          <a:bodyPr/>
          <a:lstStyle/>
          <a:p>
            <a:pPr eaLnBrk="1" hangingPunct="1">
              <a:lnSpc>
                <a:spcPct val="80000"/>
              </a:lnSpc>
            </a:pPr>
            <a:r>
              <a:rPr lang="cs-CZ" altLang="en-US" sz="2800"/>
              <a:t>Zásada </a:t>
            </a:r>
            <a:r>
              <a:rPr lang="cs-CZ" altLang="en-US" sz="2800" b="1"/>
              <a:t>prevence</a:t>
            </a:r>
            <a:r>
              <a:rPr lang="cs-CZ" altLang="en-US" sz="2800"/>
              <a:t> („je lepší než léčení“)</a:t>
            </a:r>
          </a:p>
          <a:p>
            <a:pPr eaLnBrk="1" hangingPunct="1">
              <a:lnSpc>
                <a:spcPct val="80000"/>
              </a:lnSpc>
            </a:pPr>
            <a:r>
              <a:rPr lang="cs-CZ" altLang="en-US" sz="2800"/>
              <a:t>Odstraňovat příčiny škod </a:t>
            </a:r>
            <a:r>
              <a:rPr lang="cs-CZ" altLang="en-US" sz="2800" b="1"/>
              <a:t>na místě vzniku</a:t>
            </a:r>
          </a:p>
          <a:p>
            <a:pPr eaLnBrk="1" hangingPunct="1">
              <a:lnSpc>
                <a:spcPct val="80000"/>
              </a:lnSpc>
            </a:pPr>
            <a:r>
              <a:rPr lang="cs-CZ" altLang="en-US" sz="2800"/>
              <a:t>Zásada „</a:t>
            </a:r>
            <a:r>
              <a:rPr lang="cs-CZ" altLang="en-US" sz="2800" b="1"/>
              <a:t>znečišťovatel platí</a:t>
            </a:r>
            <a:r>
              <a:rPr lang="cs-CZ" altLang="en-US" sz="2800"/>
              <a:t>“</a:t>
            </a:r>
          </a:p>
          <a:p>
            <a:pPr eaLnBrk="1" hangingPunct="1">
              <a:lnSpc>
                <a:spcPct val="80000"/>
              </a:lnSpc>
            </a:pPr>
            <a:r>
              <a:rPr lang="cs-CZ" altLang="en-US" sz="2800"/>
              <a:t>Princip i</a:t>
            </a:r>
            <a:r>
              <a:rPr lang="cs-CZ" altLang="en-US" sz="2800" b="1"/>
              <a:t>ntegrace</a:t>
            </a:r>
            <a:r>
              <a:rPr lang="cs-CZ" altLang="en-US" sz="2800"/>
              <a:t> – zásady ochrany ŽP se musí promítat do definic a realizace všech politik EU a členských států</a:t>
            </a:r>
          </a:p>
          <a:p>
            <a:pPr eaLnBrk="1" hangingPunct="1">
              <a:lnSpc>
                <a:spcPct val="80000"/>
              </a:lnSpc>
            </a:pPr>
            <a:r>
              <a:rPr lang="cs-CZ" altLang="en-US" sz="2800"/>
              <a:t>Zásada </a:t>
            </a:r>
            <a:r>
              <a:rPr lang="cs-CZ" altLang="en-US" sz="2800" b="1"/>
              <a:t>předběžné opatrnosti</a:t>
            </a:r>
            <a:r>
              <a:rPr lang="cs-CZ" altLang="en-US" sz="2800"/>
              <a:t> </a:t>
            </a:r>
          </a:p>
          <a:p>
            <a:pPr eaLnBrk="1" hangingPunct="1">
              <a:lnSpc>
                <a:spcPct val="80000"/>
              </a:lnSpc>
            </a:pPr>
            <a:r>
              <a:rPr lang="cs-CZ" altLang="en-US" sz="2800"/>
              <a:t>Zásada </a:t>
            </a:r>
            <a:r>
              <a:rPr lang="cs-CZ" altLang="en-US" sz="2800" b="1"/>
              <a:t>vysoké úrovně ochrany</a:t>
            </a:r>
            <a:r>
              <a:rPr lang="cs-CZ" altLang="en-US" sz="2800"/>
              <a:t>, která se má promítat do všech legislativních a normativních kroků Komise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cs-CZ" altLang="en-US"/>
              <a:t>Nástroje politiky ŽP EU</a:t>
            </a:r>
          </a:p>
        </p:txBody>
      </p:sp>
      <p:sp>
        <p:nvSpPr>
          <p:cNvPr id="12291" name="Rectangle 3"/>
          <p:cNvSpPr>
            <a:spLocks noGrp="1" noChangeArrowheads="1"/>
          </p:cNvSpPr>
          <p:nvPr>
            <p:ph type="body" idx="1"/>
          </p:nvPr>
        </p:nvSpPr>
        <p:spPr/>
        <p:txBody>
          <a:bodyPr/>
          <a:lstStyle/>
          <a:p>
            <a:pPr eaLnBrk="1" hangingPunct="1">
              <a:lnSpc>
                <a:spcPct val="80000"/>
              </a:lnSpc>
            </a:pPr>
            <a:r>
              <a:rPr lang="cs-CZ" altLang="en-US" sz="2800"/>
              <a:t>Legislativa</a:t>
            </a:r>
          </a:p>
          <a:p>
            <a:pPr eaLnBrk="1" hangingPunct="1">
              <a:lnSpc>
                <a:spcPct val="80000"/>
              </a:lnSpc>
            </a:pPr>
            <a:r>
              <a:rPr lang="cs-CZ" altLang="en-US" sz="2800"/>
              <a:t>Tržní nástroje</a:t>
            </a:r>
          </a:p>
          <a:p>
            <a:pPr eaLnBrk="1" hangingPunct="1">
              <a:lnSpc>
                <a:spcPct val="80000"/>
              </a:lnSpc>
            </a:pPr>
            <a:r>
              <a:rPr lang="cs-CZ" altLang="en-US" sz="2800"/>
              <a:t>Horizontální nástroje</a:t>
            </a:r>
          </a:p>
          <a:p>
            <a:pPr eaLnBrk="1" hangingPunct="1">
              <a:lnSpc>
                <a:spcPct val="80000"/>
              </a:lnSpc>
            </a:pPr>
            <a:r>
              <a:rPr lang="cs-CZ" altLang="en-US" sz="2800"/>
              <a:t>Finanční nástroje</a:t>
            </a:r>
          </a:p>
          <a:p>
            <a:pPr eaLnBrk="1" hangingPunct="1">
              <a:lnSpc>
                <a:spcPct val="80000"/>
              </a:lnSpc>
            </a:pPr>
            <a:r>
              <a:rPr lang="cs-CZ" altLang="en-US" sz="2800"/>
              <a:t>Volný přístup k informacím o znečištění ŽP</a:t>
            </a:r>
          </a:p>
          <a:p>
            <a:pPr eaLnBrk="1" hangingPunct="1">
              <a:lnSpc>
                <a:spcPct val="80000"/>
              </a:lnSpc>
            </a:pPr>
            <a:r>
              <a:rPr lang="cs-CZ" altLang="en-US" sz="2800"/>
              <a:t>„Eco-label“ – označení výrobků vyhovujících</a:t>
            </a:r>
          </a:p>
          <a:p>
            <a:pPr eaLnBrk="1" hangingPunct="1">
              <a:lnSpc>
                <a:spcPct val="80000"/>
              </a:lnSpc>
            </a:pPr>
            <a:r>
              <a:rPr lang="cs-CZ" altLang="en-US" sz="2800"/>
              <a:t>stanoveným normám</a:t>
            </a:r>
          </a:p>
          <a:p>
            <a:pPr eaLnBrk="1" hangingPunct="1">
              <a:lnSpc>
                <a:spcPct val="80000"/>
              </a:lnSpc>
            </a:pPr>
            <a:r>
              <a:rPr lang="cs-CZ" altLang="en-US" sz="2800"/>
              <a:t>„Eco-audit“ – dobrovolný audit technologických procesů z hlediska požadavků ochrany ŽP</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cs-CZ" altLang="en-US"/>
              <a:t>Legislativa</a:t>
            </a:r>
          </a:p>
        </p:txBody>
      </p:sp>
      <p:sp>
        <p:nvSpPr>
          <p:cNvPr id="13315" name="Rectangle 3"/>
          <p:cNvSpPr>
            <a:spLocks noGrp="1" noChangeArrowheads="1"/>
          </p:cNvSpPr>
          <p:nvPr>
            <p:ph type="body" idx="1"/>
          </p:nvPr>
        </p:nvSpPr>
        <p:spPr>
          <a:xfrm>
            <a:off x="949325" y="1981200"/>
            <a:ext cx="7661275" cy="3463925"/>
          </a:xfrm>
        </p:spPr>
        <p:txBody>
          <a:bodyPr/>
          <a:lstStyle/>
          <a:p>
            <a:pPr eaLnBrk="1" hangingPunct="1"/>
            <a:r>
              <a:rPr lang="cs-CZ" altLang="en-US" sz="2800"/>
              <a:t>Směrnice (někdy nařízení) stanovící standardy pro vodní hospodářství, zacházení s odpady, kvalitu ovzduší,chemické produkty, hladinu hluku, ochranu přírody;</a:t>
            </a:r>
          </a:p>
          <a:p>
            <a:pPr eaLnBrk="1" hangingPunct="1"/>
            <a:r>
              <a:rPr lang="cs-CZ" altLang="en-US" sz="2800"/>
              <a:t>V některých oblastech je přijetí směrnice podmíněno jednomyslností v Radě</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cs-CZ" altLang="en-US"/>
              <a:t>Tržní nástroje</a:t>
            </a:r>
          </a:p>
        </p:txBody>
      </p:sp>
      <p:sp>
        <p:nvSpPr>
          <p:cNvPr id="14339" name="Rectangle 3"/>
          <p:cNvSpPr>
            <a:spLocks noGrp="1" noChangeArrowheads="1"/>
          </p:cNvSpPr>
          <p:nvPr>
            <p:ph type="body" idx="1"/>
          </p:nvPr>
        </p:nvSpPr>
        <p:spPr/>
        <p:txBody>
          <a:bodyPr/>
          <a:lstStyle/>
          <a:p>
            <a:pPr eaLnBrk="1" hangingPunct="1">
              <a:lnSpc>
                <a:spcPct val="90000"/>
              </a:lnSpc>
            </a:pPr>
            <a:r>
              <a:rPr lang="cs-CZ" altLang="en-US" sz="2800" u="sng"/>
              <a:t>„Měkké“ nástroje</a:t>
            </a:r>
            <a:r>
              <a:rPr lang="cs-CZ" altLang="en-US"/>
              <a:t> </a:t>
            </a:r>
          </a:p>
          <a:p>
            <a:pPr lvl="1" eaLnBrk="1" hangingPunct="1">
              <a:lnSpc>
                <a:spcPct val="90000"/>
              </a:lnSpc>
            </a:pPr>
            <a:r>
              <a:rPr lang="cs-CZ" altLang="en-US"/>
              <a:t>„</a:t>
            </a:r>
            <a:r>
              <a:rPr lang="cs-CZ" altLang="en-US" sz="2400"/>
              <a:t>Eco-label“ a „Ecoaudit“, které posilují „image“ výrobce na trhu</a:t>
            </a:r>
          </a:p>
          <a:p>
            <a:pPr eaLnBrk="1" hangingPunct="1">
              <a:lnSpc>
                <a:spcPct val="90000"/>
              </a:lnSpc>
            </a:pPr>
            <a:r>
              <a:rPr lang="cs-CZ" altLang="en-US" sz="2800" u="sng"/>
              <a:t>„Tvrdé“ nástroje</a:t>
            </a:r>
            <a:r>
              <a:rPr lang="cs-CZ" altLang="en-US" sz="2800"/>
              <a:t>,</a:t>
            </a:r>
            <a:r>
              <a:rPr lang="cs-CZ" altLang="en-US"/>
              <a:t> </a:t>
            </a:r>
          </a:p>
          <a:p>
            <a:pPr lvl="1" eaLnBrk="1" hangingPunct="1">
              <a:lnSpc>
                <a:spcPct val="90000"/>
              </a:lnSpc>
            </a:pPr>
            <a:r>
              <a:rPr lang="cs-CZ" altLang="en-US" sz="2400"/>
              <a:t>fiskální stimuly a antistimuly, snaha o internalizaci nákladů a ztrát z poškození ŽP v cenách produktů</a:t>
            </a:r>
          </a:p>
          <a:p>
            <a:pPr eaLnBrk="1" hangingPunct="1">
              <a:lnSpc>
                <a:spcPct val="90000"/>
              </a:lnSpc>
            </a:pPr>
            <a:r>
              <a:rPr lang="cs-CZ" altLang="en-US" sz="2800" u="sng"/>
              <a:t>Režim státních podpor</a:t>
            </a:r>
            <a:r>
              <a:rPr lang="cs-CZ" altLang="en-US"/>
              <a:t>, </a:t>
            </a:r>
            <a:r>
              <a:rPr lang="cs-CZ" altLang="en-US" sz="2400"/>
              <a:t>daňových úlev atd. přihlížejících k hledisku ochrany ŽP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E9FFD3-EC0B-DFCF-BD3C-B2B269FEF2D8}"/>
              </a:ext>
            </a:extLst>
          </p:cNvPr>
          <p:cNvSpPr>
            <a:spLocks noGrp="1"/>
          </p:cNvSpPr>
          <p:nvPr>
            <p:ph type="title"/>
          </p:nvPr>
        </p:nvSpPr>
        <p:spPr/>
        <p:txBody>
          <a:bodyPr/>
          <a:lstStyle/>
          <a:p>
            <a:r>
              <a:rPr lang="cs-CZ" dirty="0"/>
              <a:t>Problémy dle Zprávy o stavu ŽP – rok 2020</a:t>
            </a:r>
          </a:p>
        </p:txBody>
      </p:sp>
      <p:sp>
        <p:nvSpPr>
          <p:cNvPr id="3" name="Zástupný obsah 2">
            <a:extLst>
              <a:ext uri="{FF2B5EF4-FFF2-40B4-BE49-F238E27FC236}">
                <a16:creationId xmlns:a16="http://schemas.microsoft.com/office/drawing/2014/main" id="{27423A59-8D77-974F-6E5A-10BC2E9D6197}"/>
              </a:ext>
            </a:extLst>
          </p:cNvPr>
          <p:cNvSpPr>
            <a:spLocks noGrp="1"/>
          </p:cNvSpPr>
          <p:nvPr>
            <p:ph idx="1"/>
          </p:nvPr>
        </p:nvSpPr>
        <p:spPr/>
        <p:txBody>
          <a:bodyPr/>
          <a:lstStyle/>
          <a:p>
            <a:r>
              <a:rPr lang="cs-CZ" dirty="0"/>
              <a:t>Špatný zdravotní stav lesů</a:t>
            </a:r>
          </a:p>
          <a:p>
            <a:r>
              <a:rPr lang="cs-CZ" dirty="0"/>
              <a:t>Půdní a hydrologické sucho</a:t>
            </a:r>
          </a:p>
          <a:p>
            <a:r>
              <a:rPr lang="cs-CZ" dirty="0"/>
              <a:t>Počet událostí způsobených živelními pohromami</a:t>
            </a:r>
          </a:p>
          <a:p>
            <a:r>
              <a:rPr lang="cs-CZ" dirty="0"/>
              <a:t>Doprava závislá na fosilních palivech</a:t>
            </a:r>
          </a:p>
          <a:p>
            <a:r>
              <a:rPr lang="cs-CZ" dirty="0"/>
              <a:t>Stále zvyšující se produkce odpadů</a:t>
            </a:r>
          </a:p>
        </p:txBody>
      </p:sp>
    </p:spTree>
    <p:extLst>
      <p:ext uri="{BB962C8B-B14F-4D97-AF65-F5344CB8AC3E}">
        <p14:creationId xmlns:p14="http://schemas.microsoft.com/office/powerpoint/2010/main" val="32866848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cs-CZ" altLang="en-US"/>
              <a:t>Horizontální nástroje</a:t>
            </a:r>
          </a:p>
        </p:txBody>
      </p:sp>
      <p:sp>
        <p:nvSpPr>
          <p:cNvPr id="15363" name="Rectangle 3"/>
          <p:cNvSpPr>
            <a:spLocks noGrp="1" noChangeArrowheads="1"/>
          </p:cNvSpPr>
          <p:nvPr>
            <p:ph type="body" idx="1"/>
          </p:nvPr>
        </p:nvSpPr>
        <p:spPr>
          <a:xfrm>
            <a:off x="949325" y="1981200"/>
            <a:ext cx="7661275" cy="3679825"/>
          </a:xfrm>
        </p:spPr>
        <p:txBody>
          <a:bodyPr/>
          <a:lstStyle/>
          <a:p>
            <a:pPr eaLnBrk="1" hangingPunct="1">
              <a:lnSpc>
                <a:spcPct val="90000"/>
              </a:lnSpc>
            </a:pPr>
            <a:r>
              <a:rPr lang="cs-CZ" altLang="en-US" sz="2400"/>
              <a:t>Zlepšení informačních zdrojů o ŽP, které poskytují mezinárodně srovnatelná data</a:t>
            </a:r>
          </a:p>
          <a:p>
            <a:pPr eaLnBrk="1" hangingPunct="1">
              <a:lnSpc>
                <a:spcPct val="90000"/>
              </a:lnSpc>
            </a:pPr>
            <a:r>
              <a:rPr lang="cs-CZ" altLang="en-US" sz="2400"/>
              <a:t>Vědecký výzkum a technický rozvoj, který řeší také prevenci a snížení dopadů na ŽP;</a:t>
            </a:r>
          </a:p>
          <a:p>
            <a:pPr eaLnBrk="1" hangingPunct="1">
              <a:lnSpc>
                <a:spcPct val="90000"/>
              </a:lnSpc>
            </a:pPr>
            <a:r>
              <a:rPr lang="cs-CZ" altLang="en-US" sz="2400"/>
              <a:t>Plánovací procedury: EIA (Enviromental Impact Assessment) – závazná kriteria a postupy při hodnocení nových staveb i zaváděných výrobních postupů z hlediska dopadu na ŽP;</a:t>
            </a:r>
          </a:p>
          <a:p>
            <a:pPr eaLnBrk="1" hangingPunct="1">
              <a:lnSpc>
                <a:spcPct val="90000"/>
              </a:lnSpc>
            </a:pPr>
            <a:r>
              <a:rPr lang="cs-CZ" altLang="en-US" sz="2400"/>
              <a:t>Veřejná informovanost a výchova celé veřejnosti, aby vnímala problémy ŽP</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cs-CZ" altLang="en-US"/>
              <a:t>Finanční nástroje</a:t>
            </a:r>
          </a:p>
        </p:txBody>
      </p:sp>
      <p:sp>
        <p:nvSpPr>
          <p:cNvPr id="16387" name="Rectangle 3"/>
          <p:cNvSpPr>
            <a:spLocks noGrp="1" noChangeArrowheads="1"/>
          </p:cNvSpPr>
          <p:nvPr>
            <p:ph type="body" idx="1"/>
          </p:nvPr>
        </p:nvSpPr>
        <p:spPr/>
        <p:txBody>
          <a:bodyPr/>
          <a:lstStyle/>
          <a:p>
            <a:pPr eaLnBrk="1" hangingPunct="1">
              <a:lnSpc>
                <a:spcPct val="90000"/>
              </a:lnSpc>
            </a:pPr>
            <a:r>
              <a:rPr lang="cs-CZ" altLang="en-US" sz="2400"/>
              <a:t>Výdaje na ŽP tvoří jen 3% rozpočtu EU:</a:t>
            </a:r>
          </a:p>
          <a:p>
            <a:pPr lvl="1" eaLnBrk="1" hangingPunct="1">
              <a:lnSpc>
                <a:spcPct val="90000"/>
              </a:lnSpc>
            </a:pPr>
            <a:r>
              <a:rPr lang="cs-CZ" altLang="en-US" sz="2000"/>
              <a:t>strukturální fondy také podporují environmentální projekty;</a:t>
            </a:r>
          </a:p>
          <a:p>
            <a:pPr lvl="1" eaLnBrk="1" hangingPunct="1">
              <a:lnSpc>
                <a:spcPct val="90000"/>
              </a:lnSpc>
            </a:pPr>
            <a:r>
              <a:rPr lang="cs-CZ" altLang="en-US" sz="2000"/>
              <a:t>kohezní fond financuje dopravní a infrastrukturní projekty v chudších státech;</a:t>
            </a:r>
          </a:p>
          <a:p>
            <a:pPr eaLnBrk="1" hangingPunct="1">
              <a:lnSpc>
                <a:spcPct val="90000"/>
              </a:lnSpc>
            </a:pPr>
            <a:r>
              <a:rPr lang="cs-CZ" altLang="en-US" sz="2400"/>
              <a:t>Evropská investiční banka – cca 20% úvěrů jde na environmentální projekty.</a:t>
            </a:r>
          </a:p>
          <a:p>
            <a:pPr eaLnBrk="1" hangingPunct="1">
              <a:lnSpc>
                <a:spcPct val="90000"/>
              </a:lnSpc>
            </a:pPr>
            <a:r>
              <a:rPr lang="cs-CZ" altLang="en-US" sz="2400"/>
              <a:t>Programy financované přímo z prostředků EU</a:t>
            </a:r>
          </a:p>
          <a:p>
            <a:pPr lvl="1" eaLnBrk="1" hangingPunct="1">
              <a:lnSpc>
                <a:spcPct val="90000"/>
              </a:lnSpc>
            </a:pPr>
            <a:r>
              <a:rPr lang="cs-CZ" altLang="en-US" sz="2000"/>
              <a:t>LIFE demonstrační kampaně o emisích a ochraně přírody;</a:t>
            </a:r>
          </a:p>
          <a:p>
            <a:pPr lvl="1" eaLnBrk="1" hangingPunct="1">
              <a:lnSpc>
                <a:spcPct val="90000"/>
              </a:lnSpc>
            </a:pPr>
            <a:r>
              <a:rPr lang="cs-CZ" altLang="en-US" sz="2000"/>
              <a:t>ENVIREG financování environmetálních investic</a:t>
            </a:r>
          </a:p>
          <a:p>
            <a:pPr eaLnBrk="1" hangingPunct="1">
              <a:lnSpc>
                <a:spcPct val="90000"/>
              </a:lnSpc>
            </a:pPr>
            <a:endParaRPr lang="cs-CZ" altLang="en-US" sz="24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31863" y="96838"/>
            <a:ext cx="7672387" cy="1412875"/>
          </a:xfrm>
        </p:spPr>
        <p:txBody>
          <a:bodyPr/>
          <a:lstStyle/>
          <a:p>
            <a:pPr eaLnBrk="1" hangingPunct="1"/>
            <a:r>
              <a:rPr lang="cs-CZ" altLang="en-US" sz="3600"/>
              <a:t>Obsahové cíle programu „Směrem</a:t>
            </a:r>
            <a:br>
              <a:rPr lang="cs-CZ" altLang="en-US" sz="3600"/>
            </a:br>
            <a:r>
              <a:rPr lang="cs-CZ" altLang="en-US" sz="3600"/>
              <a:t>k udržitelnému rozvoji“</a:t>
            </a:r>
          </a:p>
        </p:txBody>
      </p:sp>
      <p:sp>
        <p:nvSpPr>
          <p:cNvPr id="17411" name="Rectangle 3"/>
          <p:cNvSpPr>
            <a:spLocks noGrp="1" noChangeArrowheads="1"/>
          </p:cNvSpPr>
          <p:nvPr>
            <p:ph type="body" idx="1"/>
          </p:nvPr>
        </p:nvSpPr>
        <p:spPr>
          <a:xfrm>
            <a:off x="949325" y="1981200"/>
            <a:ext cx="7661275" cy="3824288"/>
          </a:xfrm>
        </p:spPr>
        <p:txBody>
          <a:bodyPr/>
          <a:lstStyle/>
          <a:p>
            <a:pPr eaLnBrk="1" hangingPunct="1">
              <a:lnSpc>
                <a:spcPct val="90000"/>
              </a:lnSpc>
              <a:buFont typeface="Wingdings" panose="05000000000000000000" pitchFamily="2" charset="2"/>
              <a:buNone/>
            </a:pPr>
            <a:r>
              <a:rPr lang="cs-CZ" altLang="en-US"/>
              <a:t>Zásady:</a:t>
            </a:r>
          </a:p>
          <a:p>
            <a:pPr eaLnBrk="1" hangingPunct="1">
              <a:lnSpc>
                <a:spcPct val="90000"/>
              </a:lnSpc>
            </a:pPr>
            <a:r>
              <a:rPr lang="cs-CZ" altLang="en-US" sz="2400"/>
              <a:t>Udržitelný rozvoj;</a:t>
            </a:r>
          </a:p>
          <a:p>
            <a:pPr eaLnBrk="1" hangingPunct="1">
              <a:lnSpc>
                <a:spcPct val="90000"/>
              </a:lnSpc>
            </a:pPr>
            <a:r>
              <a:rPr lang="cs-CZ" altLang="en-US" sz="2400"/>
              <a:t>Integrace cílů do ostatních politik EU</a:t>
            </a:r>
          </a:p>
          <a:p>
            <a:pPr eaLnBrk="1" hangingPunct="1">
              <a:lnSpc>
                <a:spcPct val="90000"/>
              </a:lnSpc>
            </a:pPr>
            <a:r>
              <a:rPr lang="cs-CZ" altLang="en-US" sz="2400"/>
              <a:t>Sdílená odpovědnost unie, států, regionů,regionálních a místních orgánů i občanů;</a:t>
            </a:r>
          </a:p>
          <a:p>
            <a:pPr eaLnBrk="1" hangingPunct="1">
              <a:lnSpc>
                <a:spcPct val="90000"/>
              </a:lnSpc>
            </a:pPr>
            <a:r>
              <a:rPr lang="cs-CZ" altLang="en-US" sz="2400"/>
              <a:t>Využít především tržní nástroje, které povzbuzují všechny účastníky k volbě řešení, jež jsou v souladu se zájmy ochrany ŽP.</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cs-CZ" altLang="en-US"/>
              <a:t>Program zdůrazňuje tato témata</a:t>
            </a:r>
          </a:p>
        </p:txBody>
      </p:sp>
      <p:sp>
        <p:nvSpPr>
          <p:cNvPr id="18435" name="Rectangle 3"/>
          <p:cNvSpPr>
            <a:spLocks noGrp="1" noChangeArrowheads="1"/>
          </p:cNvSpPr>
          <p:nvPr>
            <p:ph type="body" idx="1"/>
          </p:nvPr>
        </p:nvSpPr>
        <p:spPr/>
        <p:txBody>
          <a:bodyPr/>
          <a:lstStyle/>
          <a:p>
            <a:pPr eaLnBrk="1" hangingPunct="1">
              <a:lnSpc>
                <a:spcPct val="90000"/>
              </a:lnSpc>
            </a:pPr>
            <a:r>
              <a:rPr lang="cs-CZ" altLang="en-US" sz="2800"/>
              <a:t>Udržitelné řízení a hospodaření s přírodními zdroji;</a:t>
            </a:r>
          </a:p>
          <a:p>
            <a:pPr eaLnBrk="1" hangingPunct="1">
              <a:lnSpc>
                <a:spcPct val="90000"/>
              </a:lnSpc>
            </a:pPr>
            <a:r>
              <a:rPr lang="cs-CZ" altLang="en-US" sz="2800"/>
              <a:t>Integrace kontroly znečištění a prevence vzniku škodlivých odpadů</a:t>
            </a:r>
          </a:p>
          <a:p>
            <a:pPr eaLnBrk="1" hangingPunct="1">
              <a:lnSpc>
                <a:spcPct val="90000"/>
              </a:lnSpc>
            </a:pPr>
            <a:r>
              <a:rPr lang="cs-CZ" altLang="en-US" sz="2800"/>
              <a:t>Snížit spotřebo energie z neobnovitelných</a:t>
            </a:r>
          </a:p>
          <a:p>
            <a:pPr eaLnBrk="1" hangingPunct="1">
              <a:lnSpc>
                <a:spcPct val="90000"/>
              </a:lnSpc>
            </a:pPr>
            <a:r>
              <a:rPr lang="cs-CZ" altLang="en-US" sz="2800"/>
              <a:t>zdrojů;</a:t>
            </a:r>
          </a:p>
          <a:p>
            <a:pPr eaLnBrk="1" hangingPunct="1">
              <a:lnSpc>
                <a:spcPct val="90000"/>
              </a:lnSpc>
            </a:pPr>
            <a:r>
              <a:rPr lang="cs-CZ" altLang="en-US" sz="2800"/>
              <a:t>Zlepšit řízení dopravy s územní plány;</a:t>
            </a:r>
          </a:p>
          <a:p>
            <a:pPr eaLnBrk="1" hangingPunct="1">
              <a:lnSpc>
                <a:spcPct val="90000"/>
              </a:lnSpc>
            </a:pPr>
            <a:r>
              <a:rPr lang="cs-CZ" altLang="en-US" sz="2800"/>
              <a:t>Environmentální kvalita městských celků;</a:t>
            </a:r>
          </a:p>
          <a:p>
            <a:pPr eaLnBrk="1" hangingPunct="1">
              <a:lnSpc>
                <a:spcPct val="90000"/>
              </a:lnSpc>
            </a:pPr>
            <a:r>
              <a:rPr lang="cs-CZ" altLang="en-US" sz="2800"/>
              <a:t>Zlepšit veřejné zdraví a bezpečnost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42988" y="96838"/>
            <a:ext cx="7046912" cy="1412875"/>
          </a:xfrm>
        </p:spPr>
        <p:txBody>
          <a:bodyPr/>
          <a:lstStyle/>
          <a:p>
            <a:pPr eaLnBrk="1" hangingPunct="1"/>
            <a:r>
              <a:rPr lang="cs-CZ" altLang="en-US"/>
              <a:t>Státní politika životního prostředí ČR</a:t>
            </a:r>
          </a:p>
        </p:txBody>
      </p:sp>
      <p:sp>
        <p:nvSpPr>
          <p:cNvPr id="21507" name="Rectangle 3"/>
          <p:cNvSpPr>
            <a:spLocks noGrp="1" noChangeArrowheads="1"/>
          </p:cNvSpPr>
          <p:nvPr>
            <p:ph type="body" idx="1"/>
          </p:nvPr>
        </p:nvSpPr>
        <p:spPr/>
        <p:txBody>
          <a:bodyPr/>
          <a:lstStyle/>
          <a:p>
            <a:pPr eaLnBrk="1" hangingPunct="1">
              <a:lnSpc>
                <a:spcPct val="90000"/>
              </a:lnSpc>
            </a:pPr>
            <a:r>
              <a:rPr lang="cs-CZ" altLang="en-US" sz="2400" dirty="0"/>
              <a:t>Ochrana životního prostředí a právo na příznivé životní prostředí je zajištěno v článku 35 Listiny základních práv a svobod ČR. </a:t>
            </a:r>
          </a:p>
          <a:p>
            <a:pPr eaLnBrk="1" hangingPunct="1">
              <a:lnSpc>
                <a:spcPct val="90000"/>
              </a:lnSpc>
            </a:pPr>
            <a:r>
              <a:rPr lang="cs-CZ" altLang="en-US" sz="2400" dirty="0"/>
              <a:t>Základním dokumentem ochrany a tvorby životního prostředí v ČR </a:t>
            </a:r>
          </a:p>
          <a:p>
            <a:pPr eaLnBrk="1" hangingPunct="1">
              <a:lnSpc>
                <a:spcPct val="90000"/>
              </a:lnSpc>
            </a:pPr>
            <a:r>
              <a:rPr lang="cs-CZ" sz="2400" dirty="0"/>
              <a:t>Zastřešující strategický dokument </a:t>
            </a:r>
            <a:r>
              <a:rPr lang="cs-CZ" sz="2400" b="1" dirty="0"/>
              <a:t>Státní politika životního prostředí České republiky 2030 s výhledem do 2050</a:t>
            </a:r>
            <a:r>
              <a:rPr lang="cs-CZ" sz="2400" dirty="0"/>
              <a:t> (dále jen „SPŽP 2030“) byla schválena vládou ČR usnesením č. 21 dne 11. 1. 2021. </a:t>
            </a:r>
            <a:endParaRPr lang="cs-CZ" altLang="en-US" sz="2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cs-CZ" altLang="en-US" dirty="0"/>
              <a:t>Oblasti SPŽP </a:t>
            </a:r>
          </a:p>
        </p:txBody>
      </p:sp>
      <p:sp>
        <p:nvSpPr>
          <p:cNvPr id="22531" name="Rectangle 3"/>
          <p:cNvSpPr>
            <a:spLocks noGrp="1" noChangeArrowheads="1"/>
          </p:cNvSpPr>
          <p:nvPr>
            <p:ph type="body" idx="1"/>
          </p:nvPr>
        </p:nvSpPr>
        <p:spPr/>
        <p:txBody>
          <a:bodyPr/>
          <a:lstStyle/>
          <a:p>
            <a:pPr marL="514350" indent="-514350">
              <a:buFont typeface="+mj-lt"/>
              <a:buAutoNum type="arabicPeriod"/>
            </a:pPr>
            <a:r>
              <a:rPr lang="cs-CZ" sz="2800" dirty="0"/>
              <a:t>Životní prostředí a zdraví</a:t>
            </a:r>
            <a:r>
              <a:rPr lang="en-GB" sz="2800" dirty="0"/>
              <a:t>,</a:t>
            </a:r>
          </a:p>
          <a:p>
            <a:pPr marL="514350" indent="-514350">
              <a:buFont typeface="+mj-lt"/>
              <a:buAutoNum type="arabicPeriod"/>
            </a:pPr>
            <a:r>
              <a:rPr lang="cs-CZ" sz="2800" dirty="0"/>
              <a:t>Nízkouhlíkové a oběhové hospodářství</a:t>
            </a:r>
          </a:p>
          <a:p>
            <a:pPr marL="514350" indent="-514350">
              <a:buFont typeface="+mj-lt"/>
              <a:buAutoNum type="arabicPeriod"/>
            </a:pPr>
            <a:r>
              <a:rPr lang="cs-CZ" sz="2800" dirty="0"/>
              <a:t>Příroda a krajina</a:t>
            </a:r>
            <a:endParaRPr lang="en-GB" sz="28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cs-CZ" altLang="en-US" dirty="0"/>
              <a:t>Témata SPŽP</a:t>
            </a:r>
          </a:p>
        </p:txBody>
      </p:sp>
      <p:sp>
        <p:nvSpPr>
          <p:cNvPr id="23555" name="Rectangle 3"/>
          <p:cNvSpPr>
            <a:spLocks noGrp="1" noChangeArrowheads="1"/>
          </p:cNvSpPr>
          <p:nvPr>
            <p:ph type="body" idx="1"/>
          </p:nvPr>
        </p:nvSpPr>
        <p:spPr/>
        <p:txBody>
          <a:bodyPr/>
          <a:lstStyle/>
          <a:p>
            <a:pPr marL="0" indent="0" eaLnBrk="1" hangingPunct="1">
              <a:buSzTx/>
              <a:buNone/>
            </a:pPr>
            <a:r>
              <a:rPr lang="cs-CZ" sz="2000" dirty="0"/>
              <a:t>1.1 Voda, </a:t>
            </a:r>
          </a:p>
          <a:p>
            <a:pPr marL="0" indent="0" eaLnBrk="1" hangingPunct="1">
              <a:buSzTx/>
              <a:buNone/>
            </a:pPr>
            <a:r>
              <a:rPr lang="cs-CZ" sz="2000" dirty="0"/>
              <a:t>1.2 Ovzduší, </a:t>
            </a:r>
          </a:p>
          <a:p>
            <a:pPr marL="0" indent="0" eaLnBrk="1" hangingPunct="1">
              <a:buSzTx/>
              <a:buNone/>
            </a:pPr>
            <a:r>
              <a:rPr lang="cs-CZ" sz="2000" dirty="0"/>
              <a:t>1.3 Rizikové látky, </a:t>
            </a:r>
          </a:p>
          <a:p>
            <a:pPr marL="0" indent="0" eaLnBrk="1" hangingPunct="1">
              <a:buSzTx/>
              <a:buNone/>
            </a:pPr>
            <a:r>
              <a:rPr lang="cs-CZ" sz="2000" dirty="0"/>
              <a:t>1.4 Hluk a světelné znečištění, </a:t>
            </a:r>
          </a:p>
          <a:p>
            <a:pPr marL="0" indent="0" eaLnBrk="1" hangingPunct="1">
              <a:buSzTx/>
              <a:buNone/>
            </a:pPr>
            <a:r>
              <a:rPr lang="cs-CZ" sz="2000" dirty="0"/>
              <a:t>1.5 Mimořádné události, </a:t>
            </a:r>
          </a:p>
          <a:p>
            <a:pPr marL="0" indent="0" eaLnBrk="1" hangingPunct="1">
              <a:buSzTx/>
              <a:buNone/>
            </a:pPr>
            <a:r>
              <a:rPr lang="cs-CZ" sz="2000" dirty="0"/>
              <a:t>1.6 Sídla, </a:t>
            </a:r>
          </a:p>
          <a:p>
            <a:pPr marL="0" indent="0" eaLnBrk="1" hangingPunct="1">
              <a:buSzTx/>
              <a:buNone/>
            </a:pPr>
            <a:r>
              <a:rPr lang="cs-CZ" sz="2000" dirty="0"/>
              <a:t>2.1 Přechod ke klimatické neutralitě, </a:t>
            </a:r>
          </a:p>
          <a:p>
            <a:pPr marL="0" indent="0" eaLnBrk="1" hangingPunct="1">
              <a:buSzTx/>
              <a:buNone/>
            </a:pPr>
            <a:r>
              <a:rPr lang="cs-CZ" sz="2000" dirty="0"/>
              <a:t>2.2 Přechod na oběhové hospodářství, </a:t>
            </a:r>
          </a:p>
          <a:p>
            <a:pPr marL="0" indent="0" eaLnBrk="1" hangingPunct="1">
              <a:buSzTx/>
              <a:buNone/>
            </a:pPr>
            <a:r>
              <a:rPr lang="cs-CZ" sz="2000" dirty="0"/>
              <a:t>3.1 Ekologicky funkční krajina, </a:t>
            </a:r>
          </a:p>
          <a:p>
            <a:pPr marL="0" indent="0" eaLnBrk="1" hangingPunct="1">
              <a:buSzTx/>
              <a:buNone/>
            </a:pPr>
            <a:r>
              <a:rPr lang="cs-CZ" sz="2000" dirty="0"/>
              <a:t>3.2 Zachování biodiverzity a přírodních a krajinných hodnot</a:t>
            </a:r>
            <a:endParaRPr lang="cs-CZ" altLang="en-US" sz="20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cs-CZ" altLang="en-US"/>
              <a:t>Výkonná moc</a:t>
            </a:r>
          </a:p>
        </p:txBody>
      </p:sp>
      <p:sp>
        <p:nvSpPr>
          <p:cNvPr id="53251" name="Rectangle 3"/>
          <p:cNvSpPr>
            <a:spLocks noGrp="1" noChangeArrowheads="1"/>
          </p:cNvSpPr>
          <p:nvPr>
            <p:ph type="body" idx="1"/>
          </p:nvPr>
        </p:nvSpPr>
        <p:spPr/>
        <p:txBody>
          <a:bodyPr/>
          <a:lstStyle/>
          <a:p>
            <a:pPr marL="609600" indent="-609600" eaLnBrk="1" hangingPunct="1">
              <a:lnSpc>
                <a:spcPct val="90000"/>
              </a:lnSpc>
              <a:buSzTx/>
              <a:buFont typeface="Wingdings" panose="05000000000000000000" pitchFamily="2" charset="2"/>
              <a:buAutoNum type="alphaLcParenR"/>
            </a:pPr>
            <a:r>
              <a:rPr lang="cs-CZ" altLang="en-US" sz="2400"/>
              <a:t>Vláda ČR</a:t>
            </a:r>
          </a:p>
          <a:p>
            <a:pPr marL="609600" indent="-609600" eaLnBrk="1" hangingPunct="1">
              <a:lnSpc>
                <a:spcPct val="90000"/>
              </a:lnSpc>
              <a:buSzTx/>
              <a:buFont typeface="Wingdings" panose="05000000000000000000" pitchFamily="2" charset="2"/>
              <a:buAutoNum type="alphaLcParenR"/>
            </a:pPr>
            <a:r>
              <a:rPr lang="cs-CZ" altLang="en-US" sz="2400"/>
              <a:t>Ministerstva (Ministerstvo životního prostředí)</a:t>
            </a:r>
          </a:p>
          <a:p>
            <a:pPr marL="609600" indent="-609600" eaLnBrk="1" hangingPunct="1">
              <a:lnSpc>
                <a:spcPct val="90000"/>
              </a:lnSpc>
              <a:buSzTx/>
              <a:buFont typeface="Wingdings" panose="05000000000000000000" pitchFamily="2" charset="2"/>
              <a:buAutoNum type="alphaLcParenR"/>
            </a:pPr>
            <a:r>
              <a:rPr lang="cs-CZ" altLang="en-US" sz="2400"/>
              <a:t>Zvláštní orgány zřízené za účelem plnění speciálních úkolů v ochraně ŽP</a:t>
            </a:r>
          </a:p>
          <a:p>
            <a:pPr marL="982663" lvl="1" indent="-533400" eaLnBrk="1" hangingPunct="1">
              <a:lnSpc>
                <a:spcPct val="90000"/>
              </a:lnSpc>
            </a:pPr>
            <a:r>
              <a:rPr lang="cs-CZ" altLang="en-US" sz="2000"/>
              <a:t>Česká inspekce životního prostředí</a:t>
            </a:r>
          </a:p>
          <a:p>
            <a:pPr marL="982663" lvl="1" indent="-533400" eaLnBrk="1" hangingPunct="1">
              <a:lnSpc>
                <a:spcPct val="90000"/>
              </a:lnSpc>
            </a:pPr>
            <a:r>
              <a:rPr lang="cs-CZ" altLang="en-US" sz="2000"/>
              <a:t>CENIA (Česká informační agentura ŽP)</a:t>
            </a:r>
          </a:p>
          <a:p>
            <a:pPr marL="982663" lvl="1" indent="-533400" eaLnBrk="1" hangingPunct="1">
              <a:lnSpc>
                <a:spcPct val="90000"/>
              </a:lnSpc>
            </a:pPr>
            <a:r>
              <a:rPr lang="cs-CZ" altLang="en-US" sz="2000"/>
              <a:t>Správy národních parků a chráněných krajinných území</a:t>
            </a:r>
          </a:p>
          <a:p>
            <a:pPr marL="982663" lvl="1" indent="-533400" eaLnBrk="1" hangingPunct="1">
              <a:lnSpc>
                <a:spcPct val="90000"/>
              </a:lnSpc>
            </a:pPr>
            <a:r>
              <a:rPr lang="cs-CZ" altLang="en-US" sz="2000"/>
              <a:t>Státní fond životního prostředí</a:t>
            </a:r>
          </a:p>
          <a:p>
            <a:pPr marL="609600" indent="-609600" eaLnBrk="1" hangingPunct="1">
              <a:lnSpc>
                <a:spcPct val="90000"/>
              </a:lnSpc>
              <a:buSzTx/>
              <a:buFont typeface="Wingdings" panose="05000000000000000000" pitchFamily="2" charset="2"/>
              <a:buAutoNum type="alphaLcParenR" startAt="4"/>
            </a:pPr>
            <a:r>
              <a:rPr lang="cs-CZ" altLang="en-US" sz="2400"/>
              <a:t>Krajské úřady</a:t>
            </a:r>
          </a:p>
          <a:p>
            <a:pPr marL="609600" indent="-609600" eaLnBrk="1" hangingPunct="1">
              <a:lnSpc>
                <a:spcPct val="90000"/>
              </a:lnSpc>
              <a:buSzTx/>
              <a:buFont typeface="Wingdings" panose="05000000000000000000" pitchFamily="2" charset="2"/>
              <a:buAutoNum type="alphaLcParenR" startAt="4"/>
            </a:pPr>
            <a:r>
              <a:rPr lang="cs-CZ" altLang="en-US" sz="2400"/>
              <a:t>Okresní úřady</a:t>
            </a:r>
          </a:p>
          <a:p>
            <a:pPr marL="609600" indent="-609600" eaLnBrk="1" hangingPunct="1">
              <a:lnSpc>
                <a:spcPct val="90000"/>
              </a:lnSpc>
              <a:buSzTx/>
              <a:buFont typeface="Wingdings" panose="05000000000000000000" pitchFamily="2" charset="2"/>
              <a:buAutoNum type="alphaLcParenR" startAt="4"/>
            </a:pPr>
            <a:r>
              <a:rPr lang="cs-CZ" altLang="en-US" sz="2400"/>
              <a:t>Orgány obcí</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cs-CZ" altLang="cs-CZ"/>
              <a:t>Ekonomické nástroje – definice</a:t>
            </a:r>
          </a:p>
        </p:txBody>
      </p:sp>
      <p:sp>
        <p:nvSpPr>
          <p:cNvPr id="4099" name="Rectangle 3"/>
          <p:cNvSpPr>
            <a:spLocks noGrp="1" noChangeArrowheads="1"/>
          </p:cNvSpPr>
          <p:nvPr>
            <p:ph type="body" idx="1"/>
          </p:nvPr>
        </p:nvSpPr>
        <p:spPr/>
        <p:txBody>
          <a:bodyPr/>
          <a:lstStyle/>
          <a:p>
            <a:pPr eaLnBrk="1" hangingPunct="1"/>
            <a:r>
              <a:rPr lang="cs-CZ" altLang="cs-CZ" b="1"/>
              <a:t>definice:</a:t>
            </a:r>
            <a:endParaRPr lang="cs-CZ" altLang="cs-CZ" i="1"/>
          </a:p>
          <a:p>
            <a:pPr eaLnBrk="1" hangingPunct="1">
              <a:buFont typeface="Wingdings" panose="05000000000000000000" pitchFamily="2" charset="2"/>
              <a:buNone/>
            </a:pPr>
            <a:r>
              <a:rPr lang="cs-CZ" altLang="cs-CZ" i="1"/>
              <a:t>	„prostředky ochrany životního prostředí, jejichž účelem je podnítit zájem na ochraně životního prostředí ekonomickou stimulací“</a:t>
            </a:r>
            <a:r>
              <a:rPr lang="cs-CZ" altLang="cs-CZ"/>
              <a:t> </a:t>
            </a:r>
          </a:p>
          <a:p>
            <a:pPr eaLnBrk="1" hangingPunct="1">
              <a:buFontTx/>
              <a:buChar char="-"/>
            </a:pPr>
            <a:endParaRPr lang="cs-CZ" altLang="cs-CZ" sz="800"/>
          </a:p>
          <a:p>
            <a:pPr eaLnBrk="1" hangingPunct="1">
              <a:buFont typeface="Wingdings" panose="05000000000000000000" pitchFamily="2" charset="2"/>
              <a:buNone/>
            </a:pPr>
            <a:endParaRPr lang="cs-CZ" altLang="cs-CZ" sz="900" b="1"/>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cs-CZ" altLang="cs-CZ"/>
              <a:t>Ekonomické nástroje	</a:t>
            </a:r>
          </a:p>
        </p:txBody>
      </p:sp>
      <p:sp>
        <p:nvSpPr>
          <p:cNvPr id="5123" name="Rectangle 3"/>
          <p:cNvSpPr>
            <a:spLocks noGrp="1" noChangeArrowheads="1"/>
          </p:cNvSpPr>
          <p:nvPr>
            <p:ph type="body" idx="1"/>
          </p:nvPr>
        </p:nvSpPr>
        <p:spPr>
          <a:xfrm>
            <a:off x="949325" y="1981200"/>
            <a:ext cx="7661275" cy="4543425"/>
          </a:xfrm>
        </p:spPr>
        <p:txBody>
          <a:bodyPr/>
          <a:lstStyle/>
          <a:p>
            <a:pPr eaLnBrk="1" hangingPunct="1">
              <a:lnSpc>
                <a:spcPct val="90000"/>
              </a:lnSpc>
            </a:pPr>
            <a:r>
              <a:rPr lang="cs-CZ" altLang="cs-CZ"/>
              <a:t>Založeny k dosažení ekologických cílů způsobem, který je nákladově efektivnější než přímá administrativní regulace</a:t>
            </a:r>
          </a:p>
          <a:p>
            <a:pPr eaLnBrk="1" hangingPunct="1">
              <a:lnSpc>
                <a:spcPct val="90000"/>
              </a:lnSpc>
            </a:pPr>
            <a:r>
              <a:rPr lang="cs-CZ" altLang="cs-CZ"/>
              <a:t>Založeny na nepřímém ovlivňování znečišťovatelů </a:t>
            </a:r>
          </a:p>
          <a:p>
            <a:pPr lvl="1" eaLnBrk="1" hangingPunct="1">
              <a:lnSpc>
                <a:spcPct val="90000"/>
              </a:lnSpc>
            </a:pPr>
            <a:r>
              <a:rPr lang="cs-CZ" altLang="cs-CZ" sz="2400"/>
              <a:t>Ti se mohou sami rozhodnout, zda je pro ně finančně výhodnější vynaložit určité náklady na zamezení, popř. omezení poškozování ŽP nebo ŽP poškozovat a platit za to – poplatky, daně, apod.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cs-CZ" altLang="cs-CZ"/>
              <a:t>Ekologie a ekonomie</a:t>
            </a:r>
          </a:p>
        </p:txBody>
      </p:sp>
      <p:sp>
        <p:nvSpPr>
          <p:cNvPr id="10243" name="Rectangle 3"/>
          <p:cNvSpPr>
            <a:spLocks noGrp="1" noChangeArrowheads="1"/>
          </p:cNvSpPr>
          <p:nvPr>
            <p:ph type="body" idx="1"/>
          </p:nvPr>
        </p:nvSpPr>
        <p:spPr>
          <a:xfrm>
            <a:off x="949325" y="1981200"/>
            <a:ext cx="7726363" cy="4616450"/>
          </a:xfrm>
        </p:spPr>
        <p:txBody>
          <a:bodyPr/>
          <a:lstStyle/>
          <a:p>
            <a:pPr eaLnBrk="1" hangingPunct="1">
              <a:defRPr/>
            </a:pPr>
            <a:r>
              <a:rPr lang="cs-CZ" sz="2800" dirty="0"/>
              <a:t>Stejný základ – eko (z řečtiny - </a:t>
            </a:r>
            <a:r>
              <a:rPr lang="cs-CZ" sz="2800" dirty="0" err="1"/>
              <a:t>oikos</a:t>
            </a:r>
            <a:r>
              <a:rPr lang="cs-CZ" sz="2800" dirty="0"/>
              <a:t> = dům, obydlí)</a:t>
            </a:r>
          </a:p>
          <a:p>
            <a:pPr lvl="1" eaLnBrk="1" hangingPunct="1">
              <a:defRPr/>
            </a:pPr>
            <a:r>
              <a:rPr lang="cs-CZ" sz="2400" dirty="0"/>
              <a:t>Ekonomie (</a:t>
            </a:r>
            <a:r>
              <a:rPr lang="cs-CZ" sz="2400" dirty="0" err="1"/>
              <a:t>oikos</a:t>
            </a:r>
            <a:r>
              <a:rPr lang="cs-CZ" sz="2400" dirty="0"/>
              <a:t> + nomos =správa) </a:t>
            </a:r>
          </a:p>
          <a:p>
            <a:pPr marL="854075" lvl="2" indent="0" eaLnBrk="1" hangingPunct="1">
              <a:buFont typeface="Wingdings" pitchFamily="2" charset="2"/>
              <a:buNone/>
              <a:defRPr/>
            </a:pPr>
            <a:r>
              <a:rPr lang="cs-CZ" sz="2000" dirty="0"/>
              <a:t>zkoumá jak rozdělit </a:t>
            </a:r>
            <a:r>
              <a:rPr lang="cs-CZ" sz="2000" b="1" dirty="0"/>
              <a:t>omezené</a:t>
            </a:r>
            <a:r>
              <a:rPr lang="cs-CZ" sz="2000" dirty="0"/>
              <a:t> zdroje, aby byly uspokojeny </a:t>
            </a:r>
            <a:r>
              <a:rPr lang="cs-CZ" sz="2000" b="1" dirty="0"/>
              <a:t>neomezené</a:t>
            </a:r>
            <a:r>
              <a:rPr lang="cs-CZ" sz="2000" dirty="0"/>
              <a:t> potřeby existujících ekonomických subjektů</a:t>
            </a:r>
          </a:p>
          <a:p>
            <a:pPr lvl="1" eaLnBrk="1" hangingPunct="1">
              <a:defRPr/>
            </a:pPr>
            <a:r>
              <a:rPr lang="cs-CZ" sz="2400" dirty="0"/>
              <a:t>Ekologie (</a:t>
            </a:r>
            <a:r>
              <a:rPr lang="cs-CZ" sz="2400" dirty="0" err="1"/>
              <a:t>oikos</a:t>
            </a:r>
            <a:r>
              <a:rPr lang="cs-CZ" sz="2400" dirty="0"/>
              <a:t>  + logos = věda) </a:t>
            </a:r>
          </a:p>
          <a:p>
            <a:pPr marL="890588" lvl="2" indent="0" eaLnBrk="1" hangingPunct="1">
              <a:buFont typeface="Wingdings" pitchFamily="2" charset="2"/>
              <a:buNone/>
              <a:defRPr/>
            </a:pPr>
            <a:r>
              <a:rPr lang="cs-CZ" sz="2000" dirty="0"/>
              <a:t>zkoumá vztah organismů a jejich prostředí a vztah organismů navzájem.</a:t>
            </a:r>
            <a:endParaRPr lang="cs-CZ"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cs-CZ" altLang="cs-CZ"/>
              <a:t>Podstata</a:t>
            </a:r>
          </a:p>
        </p:txBody>
      </p:sp>
      <p:sp>
        <p:nvSpPr>
          <p:cNvPr id="6147" name="Rectangle 3"/>
          <p:cNvSpPr>
            <a:spLocks noGrp="1" noChangeArrowheads="1"/>
          </p:cNvSpPr>
          <p:nvPr>
            <p:ph type="body" idx="1"/>
          </p:nvPr>
        </p:nvSpPr>
        <p:spPr/>
        <p:txBody>
          <a:bodyPr/>
          <a:lstStyle/>
          <a:p>
            <a:pPr eaLnBrk="1" hangingPunct="1"/>
            <a:r>
              <a:rPr lang="cs-CZ" altLang="cs-CZ"/>
              <a:t>Nahrazení, popř. doplnění chybějících nebo nedostatečných hodnotových signálů, které poskytuje standardní tržní mechanismus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00113" y="333375"/>
            <a:ext cx="7158037" cy="960438"/>
          </a:xfrm>
        </p:spPr>
        <p:txBody>
          <a:bodyPr/>
          <a:lstStyle/>
          <a:p>
            <a:pPr eaLnBrk="1" hangingPunct="1"/>
            <a:r>
              <a:rPr lang="cs-CZ" altLang="cs-CZ"/>
              <a:t>Znaky</a:t>
            </a:r>
          </a:p>
        </p:txBody>
      </p:sp>
      <p:sp>
        <p:nvSpPr>
          <p:cNvPr id="7171" name="Rectangle 3"/>
          <p:cNvSpPr>
            <a:spLocks noGrp="1" noChangeArrowheads="1"/>
          </p:cNvSpPr>
          <p:nvPr>
            <p:ph type="body" idx="1"/>
          </p:nvPr>
        </p:nvSpPr>
        <p:spPr>
          <a:xfrm>
            <a:off x="1116013" y="1773238"/>
            <a:ext cx="7570787" cy="4392612"/>
          </a:xfrm>
        </p:spPr>
        <p:txBody>
          <a:bodyPr/>
          <a:lstStyle/>
          <a:p>
            <a:pPr eaLnBrk="1" hangingPunct="1"/>
            <a:r>
              <a:rPr lang="cs-CZ" altLang="cs-CZ" sz="2000" b="1"/>
              <a:t>opatření finanční povahy, </a:t>
            </a:r>
            <a:r>
              <a:rPr lang="cs-CZ" altLang="cs-CZ" sz="2000"/>
              <a:t>tedy opatření, při nichž dochází k akumulaci, alokaci, redistribuci a/nebo užití peněžní masy,</a:t>
            </a:r>
          </a:p>
          <a:p>
            <a:pPr eaLnBrk="1" hangingPunct="1"/>
            <a:r>
              <a:rPr lang="cs-CZ" altLang="cs-CZ" sz="2000" b="1"/>
              <a:t>cílem je přispět k ochraně životního prostředí</a:t>
            </a:r>
            <a:r>
              <a:rPr lang="cs-CZ" altLang="cs-CZ" sz="2000"/>
              <a:t>,</a:t>
            </a:r>
          </a:p>
          <a:p>
            <a:pPr eaLnBrk="1" hangingPunct="1"/>
            <a:r>
              <a:rPr lang="cs-CZ" altLang="cs-CZ" sz="2000"/>
              <a:t>k jejich realizaci může docházet </a:t>
            </a:r>
            <a:r>
              <a:rPr lang="cs-CZ" altLang="cs-CZ" sz="2000" b="1"/>
              <a:t>jak ve veřejné</a:t>
            </a:r>
            <a:r>
              <a:rPr lang="cs-CZ" altLang="cs-CZ" sz="2000"/>
              <a:t> </a:t>
            </a:r>
            <a:r>
              <a:rPr lang="cs-CZ" altLang="cs-CZ" sz="2000" b="1"/>
              <a:t>sféře</a:t>
            </a:r>
            <a:r>
              <a:rPr lang="cs-CZ" altLang="cs-CZ" sz="2000"/>
              <a:t>, </a:t>
            </a:r>
            <a:r>
              <a:rPr lang="cs-CZ" altLang="cs-CZ" sz="2000" b="1"/>
              <a:t>tak i</a:t>
            </a:r>
            <a:r>
              <a:rPr lang="cs-CZ" altLang="cs-CZ" sz="2000"/>
              <a:t> ve sféře </a:t>
            </a:r>
            <a:r>
              <a:rPr lang="cs-CZ" altLang="cs-CZ" sz="2000" b="1"/>
              <a:t>soukromé</a:t>
            </a:r>
            <a:r>
              <a:rPr lang="cs-CZ" altLang="cs-CZ" sz="2000"/>
              <a:t>,</a:t>
            </a:r>
          </a:p>
          <a:p>
            <a:pPr eaLnBrk="1" hangingPunct="1"/>
            <a:r>
              <a:rPr lang="cs-CZ" altLang="cs-CZ" sz="2000" b="1"/>
              <a:t>primárním účelem je buď ovlivňování chování</a:t>
            </a:r>
            <a:r>
              <a:rPr lang="cs-CZ" altLang="cs-CZ" sz="2000"/>
              <a:t> regulovaného subjektu, </a:t>
            </a:r>
            <a:r>
              <a:rPr lang="cs-CZ" altLang="cs-CZ" sz="2000" b="1"/>
              <a:t>nebo zajištění</a:t>
            </a:r>
            <a:r>
              <a:rPr lang="cs-CZ" altLang="cs-CZ" sz="2000"/>
              <a:t> disponibilních finančních </a:t>
            </a:r>
            <a:r>
              <a:rPr lang="cs-CZ" altLang="cs-CZ" sz="2000" b="1"/>
              <a:t>prostředků</a:t>
            </a:r>
            <a:r>
              <a:rPr lang="cs-CZ" altLang="cs-CZ" sz="2000"/>
              <a:t> k provádění opatření na ochranu životního prostředí, případně obojí,</a:t>
            </a:r>
          </a:p>
          <a:p>
            <a:pPr eaLnBrk="1" hangingPunct="1"/>
            <a:r>
              <a:rPr lang="cs-CZ" altLang="cs-CZ" sz="2000" b="1"/>
              <a:t>váží se zásadně k právem dovolenému</a:t>
            </a:r>
            <a:r>
              <a:rPr lang="cs-CZ" altLang="cs-CZ" sz="2000"/>
              <a:t> (ať mlčky či výslovně) </a:t>
            </a:r>
            <a:r>
              <a:rPr lang="cs-CZ" altLang="cs-CZ" sz="2000" b="1"/>
              <a:t>způsobu chování</a:t>
            </a:r>
            <a:r>
              <a:rPr lang="cs-CZ" altLang="cs-CZ" sz="2000"/>
              <a:t> - nejde o tresty (účelem není sankcionovat protiprávní jednání)</a:t>
            </a:r>
            <a:r>
              <a:rPr lang="cs-CZ" altLang="cs-CZ" sz="1800"/>
              <a:t>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cs-CZ" altLang="cs-CZ"/>
              <a:t>Výhody</a:t>
            </a:r>
          </a:p>
        </p:txBody>
      </p:sp>
      <p:sp>
        <p:nvSpPr>
          <p:cNvPr id="8195" name="Rectangle 3"/>
          <p:cNvSpPr>
            <a:spLocks noGrp="1" noChangeArrowheads="1"/>
          </p:cNvSpPr>
          <p:nvPr>
            <p:ph type="body" idx="1"/>
          </p:nvPr>
        </p:nvSpPr>
        <p:spPr/>
        <p:txBody>
          <a:bodyPr/>
          <a:lstStyle/>
          <a:p>
            <a:pPr eaLnBrk="1" hangingPunct="1">
              <a:lnSpc>
                <a:spcPct val="80000"/>
              </a:lnSpc>
            </a:pPr>
            <a:r>
              <a:rPr lang="cs-CZ" altLang="cs-CZ" sz="2400" b="1"/>
              <a:t>minimalizace celkových společenských nákladů nutných na dosažení stanovených environmentálních efektů</a:t>
            </a:r>
            <a:r>
              <a:rPr lang="cs-CZ" altLang="cs-CZ" sz="2400"/>
              <a:t> (nepůsobí plošně, ale přihlížejí k různým nákladům jednotlivých subjektů na zamezení znečištění),</a:t>
            </a:r>
          </a:p>
          <a:p>
            <a:pPr eaLnBrk="1" hangingPunct="1">
              <a:lnSpc>
                <a:spcPct val="80000"/>
              </a:lnSpc>
            </a:pPr>
            <a:r>
              <a:rPr lang="cs-CZ" altLang="cs-CZ" sz="2400"/>
              <a:t>podněcování subjektů k </a:t>
            </a:r>
            <a:r>
              <a:rPr lang="cs-CZ" altLang="cs-CZ" sz="2400" b="1"/>
              <a:t>ekonomicky optimálnímu snižování znečištění</a:t>
            </a:r>
            <a:r>
              <a:rPr lang="cs-CZ" altLang="cs-CZ" sz="2400"/>
              <a:t> (nikoli pouze ke splnění nařízených norem a limitů), </a:t>
            </a:r>
          </a:p>
          <a:p>
            <a:pPr eaLnBrk="1" hangingPunct="1">
              <a:lnSpc>
                <a:spcPct val="80000"/>
              </a:lnSpc>
            </a:pPr>
            <a:r>
              <a:rPr lang="cs-CZ" altLang="cs-CZ" sz="2400" b="1"/>
              <a:t>minimalizace nároků na státní administrativu</a:t>
            </a:r>
            <a:r>
              <a:rPr lang="cs-CZ" altLang="cs-CZ" sz="2400"/>
              <a:t> (neboť působí v rámci hry tržních sil) a díky tomu snížení nákladů, omezení nebezpečí korupce ap.; </a:t>
            </a:r>
          </a:p>
          <a:p>
            <a:pPr eaLnBrk="1" hangingPunct="1">
              <a:lnSpc>
                <a:spcPct val="80000"/>
              </a:lnSpc>
            </a:pPr>
            <a:r>
              <a:rPr lang="cs-CZ" altLang="cs-CZ" sz="2400"/>
              <a:t>vytváření dodatečného </a:t>
            </a:r>
            <a:r>
              <a:rPr lang="cs-CZ" altLang="cs-CZ" sz="2400" b="1"/>
              <a:t>zdroje prostředků</a:t>
            </a:r>
            <a:r>
              <a:rPr lang="cs-CZ" altLang="cs-CZ" sz="2400"/>
              <a:t> na ochranu prostředí.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cs-CZ" altLang="cs-CZ"/>
              <a:t>Ekonomické nástroje – funkce</a:t>
            </a:r>
          </a:p>
        </p:txBody>
      </p:sp>
      <p:sp>
        <p:nvSpPr>
          <p:cNvPr id="9219" name="Rectangle 3"/>
          <p:cNvSpPr>
            <a:spLocks noGrp="1" noChangeArrowheads="1"/>
          </p:cNvSpPr>
          <p:nvPr>
            <p:ph type="body" sz="half" idx="1"/>
          </p:nvPr>
        </p:nvSpPr>
        <p:spPr>
          <a:xfrm>
            <a:off x="971550" y="1773238"/>
            <a:ext cx="7704138" cy="533400"/>
          </a:xfrm>
        </p:spPr>
        <p:txBody>
          <a:bodyPr/>
          <a:lstStyle/>
          <a:p>
            <a:pPr eaLnBrk="1" hangingPunct="1"/>
            <a:r>
              <a:rPr lang="cs-CZ" altLang="cs-CZ" sz="2800" b="1"/>
              <a:t>motivační</a:t>
            </a:r>
          </a:p>
          <a:p>
            <a:pPr eaLnBrk="1" hangingPunct="1"/>
            <a:endParaRPr lang="cs-CZ" altLang="cs-CZ" sz="2800"/>
          </a:p>
          <a:p>
            <a:pPr eaLnBrk="1" hangingPunct="1"/>
            <a:endParaRPr lang="cs-CZ" altLang="cs-CZ" sz="2800"/>
          </a:p>
          <a:p>
            <a:pPr eaLnBrk="1" hangingPunct="1"/>
            <a:endParaRPr lang="cs-CZ" altLang="cs-CZ" sz="2800"/>
          </a:p>
        </p:txBody>
      </p:sp>
      <p:graphicFrame>
        <p:nvGraphicFramePr>
          <p:cNvPr id="147485" name="Group 29"/>
          <p:cNvGraphicFramePr>
            <a:graphicFrameLocks noGrp="1"/>
          </p:cNvGraphicFramePr>
          <p:nvPr>
            <p:ph sz="half" idx="2"/>
          </p:nvPr>
        </p:nvGraphicFramePr>
        <p:xfrm>
          <a:off x="971550" y="2492375"/>
          <a:ext cx="7573963" cy="1123950"/>
        </p:xfrm>
        <a:graphic>
          <a:graphicData uri="http://schemas.openxmlformats.org/drawingml/2006/table">
            <a:tbl>
              <a:tblPr/>
              <a:tblGrid>
                <a:gridCol w="2009775">
                  <a:extLst>
                    <a:ext uri="{9D8B030D-6E8A-4147-A177-3AD203B41FA5}">
                      <a16:colId xmlns:a16="http://schemas.microsoft.com/office/drawing/2014/main" val="20000"/>
                    </a:ext>
                  </a:extLst>
                </a:gridCol>
                <a:gridCol w="2670175">
                  <a:extLst>
                    <a:ext uri="{9D8B030D-6E8A-4147-A177-3AD203B41FA5}">
                      <a16:colId xmlns:a16="http://schemas.microsoft.com/office/drawing/2014/main" val="20001"/>
                    </a:ext>
                  </a:extLst>
                </a:gridCol>
                <a:gridCol w="2894013">
                  <a:extLst>
                    <a:ext uri="{9D8B030D-6E8A-4147-A177-3AD203B41FA5}">
                      <a16:colId xmlns:a16="http://schemas.microsoft.com/office/drawing/2014/main" val="20002"/>
                    </a:ext>
                  </a:extLst>
                </a:gridCol>
              </a:tblGrid>
              <a:tr h="392224">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sz="1800" b="1" i="0" u="none" strike="noStrike" cap="none" normalizeH="0" baseline="0">
                          <a:ln>
                            <a:noFill/>
                          </a:ln>
                          <a:solidFill>
                            <a:schemeClr val="tx1"/>
                          </a:solidFill>
                          <a:effectLst/>
                          <a:latin typeface="Arial" charset="0"/>
                        </a:rPr>
                        <a:t>chování</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sz="1800" b="0" i="0" u="none" strike="noStrike" cap="none" normalizeH="0" baseline="0">
                          <a:ln>
                            <a:noFill/>
                          </a:ln>
                          <a:solidFill>
                            <a:schemeClr val="tx1"/>
                          </a:solidFill>
                          <a:effectLst/>
                          <a:latin typeface="Arial" charset="0"/>
                        </a:rPr>
                        <a:t>ekonomicky výhodné</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sz="1800" b="0" i="0" u="none" strike="noStrike" cap="none" normalizeH="0" baseline="0">
                          <a:ln>
                            <a:noFill/>
                          </a:ln>
                          <a:solidFill>
                            <a:schemeClr val="tx1"/>
                          </a:solidFill>
                          <a:effectLst/>
                          <a:latin typeface="Arial" charset="0"/>
                        </a:rPr>
                        <a:t>ekonomicky nevýhodné</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863">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sz="1800" b="0" i="0" u="none" strike="noStrike" cap="none" normalizeH="0" baseline="0">
                          <a:ln>
                            <a:noFill/>
                          </a:ln>
                          <a:solidFill>
                            <a:schemeClr val="tx1"/>
                          </a:solidFill>
                          <a:effectLst/>
                          <a:latin typeface="Arial" charset="0"/>
                        </a:rPr>
                        <a:t>příznivé pro ŽP</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a:ln>
                            <a:noFill/>
                          </a:ln>
                          <a:solidFill>
                            <a:schemeClr val="tx1"/>
                          </a:solidFill>
                          <a:effectLst/>
                          <a:latin typeface="Arial" charset="0"/>
                        </a:rPr>
                        <a:t>+</a:t>
                      </a:r>
                      <a:r>
                        <a:rPr kumimoji="0" lang="cs-CZ" sz="1800" b="0" i="0" u="none" strike="noStrike" cap="none" normalizeH="0" baseline="0">
                          <a:ln>
                            <a:noFill/>
                          </a:ln>
                          <a:solidFill>
                            <a:schemeClr val="tx1"/>
                          </a:solidFill>
                          <a:effectLst/>
                          <a:latin typeface="Arial" charset="0"/>
                        </a:rPr>
                        <a:t> </a:t>
                      </a:r>
                      <a:r>
                        <a:rPr kumimoji="0" lang="en-US" sz="1800" b="0" i="0" u="none" strike="noStrike" cap="none" normalizeH="0" baseline="0">
                          <a:ln>
                            <a:noFill/>
                          </a:ln>
                          <a:solidFill>
                            <a:schemeClr val="tx1"/>
                          </a:solidFill>
                          <a:effectLst/>
                          <a:latin typeface="Arial" charset="0"/>
                        </a:rPr>
                        <a:t>/</a:t>
                      </a:r>
                      <a:r>
                        <a:rPr kumimoji="0" lang="cs-CZ" sz="1800" b="0" i="0" u="none" strike="noStrike" cap="none" normalizeH="0" baseline="0">
                          <a:ln>
                            <a:noFill/>
                          </a:ln>
                          <a:solidFill>
                            <a:schemeClr val="tx1"/>
                          </a:solidFill>
                          <a:effectLst/>
                          <a:latin typeface="Arial" charset="0"/>
                        </a:rPr>
                        <a:t> </a:t>
                      </a:r>
                      <a:r>
                        <a:rPr kumimoji="0" lang="en-US" sz="1800" b="0" i="0" u="none" strike="noStrike" cap="none" normalizeH="0" baseline="0">
                          <a:ln>
                            <a:noFill/>
                          </a:ln>
                          <a:solidFill>
                            <a:schemeClr val="tx1"/>
                          </a:solidFill>
                          <a:effectLst/>
                          <a:latin typeface="Arial" charset="0"/>
                        </a:rPr>
                        <a:t>+</a:t>
                      </a:r>
                      <a:endParaRPr kumimoji="0" lang="cs-CZ" sz="1800" b="0" i="0" u="none" strike="noStrike" cap="none" normalizeH="0" baseline="0">
                        <a:ln>
                          <a:noFill/>
                        </a:ln>
                        <a:solidFill>
                          <a:schemeClr val="tx1"/>
                        </a:solidFill>
                        <a:effectLst/>
                        <a:latin typeface="Arial" charset="0"/>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a:ln>
                            <a:noFill/>
                          </a:ln>
                          <a:solidFill>
                            <a:schemeClr val="tx1"/>
                          </a:solidFill>
                          <a:effectLst/>
                          <a:latin typeface="Arial" charset="0"/>
                        </a:rPr>
                        <a:t>+</a:t>
                      </a:r>
                      <a:r>
                        <a:rPr kumimoji="0" lang="cs-CZ" sz="1800" b="0" i="0" u="none" strike="noStrike" cap="none" normalizeH="0" baseline="0">
                          <a:ln>
                            <a:noFill/>
                          </a:ln>
                          <a:solidFill>
                            <a:schemeClr val="tx1"/>
                          </a:solidFill>
                          <a:effectLst/>
                          <a:latin typeface="Arial" charset="0"/>
                        </a:rPr>
                        <a:t> </a:t>
                      </a:r>
                      <a:r>
                        <a:rPr kumimoji="0" lang="en-US" sz="1800" b="0" i="0" u="none" strike="noStrike" cap="none" normalizeH="0" baseline="0">
                          <a:ln>
                            <a:noFill/>
                          </a:ln>
                          <a:solidFill>
                            <a:schemeClr val="tx1"/>
                          </a:solidFill>
                          <a:effectLst/>
                          <a:latin typeface="Arial" charset="0"/>
                        </a:rPr>
                        <a:t>/</a:t>
                      </a:r>
                      <a:r>
                        <a:rPr kumimoji="0" lang="cs-CZ" sz="1800" b="0" i="0" u="none" strike="noStrike" cap="none" normalizeH="0" baseline="0">
                          <a:ln>
                            <a:noFill/>
                          </a:ln>
                          <a:solidFill>
                            <a:schemeClr val="tx1"/>
                          </a:solidFill>
                          <a:effectLst/>
                          <a:latin typeface="Arial" charset="0"/>
                        </a:rPr>
                        <a:t> -</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1"/>
                  </a:ext>
                </a:extLst>
              </a:tr>
              <a:tr h="365863">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sz="1800" b="0" i="0" u="none" strike="noStrike" cap="none" normalizeH="0" baseline="0">
                          <a:ln>
                            <a:noFill/>
                          </a:ln>
                          <a:solidFill>
                            <a:schemeClr val="tx1"/>
                          </a:solidFill>
                          <a:effectLst/>
                          <a:latin typeface="Arial" charset="0"/>
                        </a:rPr>
                        <a:t>nepříznivé pro ŽP</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sz="1800" b="0" i="0" u="none" strike="noStrike" cap="none" normalizeH="0" baseline="0">
                          <a:ln>
                            <a:noFill/>
                          </a:ln>
                          <a:solidFill>
                            <a:schemeClr val="tx1"/>
                          </a:solidFill>
                          <a:effectLst/>
                          <a:latin typeface="Arial" charset="0"/>
                        </a:rPr>
                        <a:t>- </a:t>
                      </a:r>
                      <a:r>
                        <a:rPr kumimoji="0" lang="en-US" sz="1800" b="0" i="0" u="none" strike="noStrike" cap="none" normalizeH="0" baseline="0">
                          <a:ln>
                            <a:noFill/>
                          </a:ln>
                          <a:solidFill>
                            <a:schemeClr val="tx1"/>
                          </a:solidFill>
                          <a:effectLst/>
                          <a:latin typeface="Arial" charset="0"/>
                        </a:rPr>
                        <a:t>/</a:t>
                      </a:r>
                      <a:r>
                        <a:rPr kumimoji="0" lang="cs-CZ" sz="1800" b="0" i="0" u="none" strike="noStrike" cap="none" normalizeH="0" baseline="0">
                          <a:ln>
                            <a:noFill/>
                          </a:ln>
                          <a:solidFill>
                            <a:schemeClr val="tx1"/>
                          </a:solidFill>
                          <a:effectLst/>
                          <a:latin typeface="Arial" charset="0"/>
                        </a:rPr>
                        <a:t> </a:t>
                      </a:r>
                      <a:r>
                        <a:rPr kumimoji="0" lang="en-US" sz="1800" b="0" i="0" u="none" strike="noStrike" cap="none" normalizeH="0" baseline="0">
                          <a:ln>
                            <a:noFill/>
                          </a:ln>
                          <a:solidFill>
                            <a:schemeClr val="tx1"/>
                          </a:solidFill>
                          <a:effectLst/>
                          <a:latin typeface="Arial" charset="0"/>
                        </a:rPr>
                        <a:t>+</a:t>
                      </a:r>
                      <a:endParaRPr kumimoji="0" lang="cs-CZ" sz="1800" b="0" i="0" u="none" strike="noStrike" cap="none" normalizeH="0" baseline="0">
                        <a:ln>
                          <a:noFill/>
                        </a:ln>
                        <a:solidFill>
                          <a:schemeClr val="tx1"/>
                        </a:solidFill>
                        <a:effectLst/>
                        <a:latin typeface="Arial" charset="0"/>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sz="1800" b="0" i="0" u="none" strike="noStrike" cap="none" normalizeH="0" baseline="0">
                          <a:ln>
                            <a:noFill/>
                          </a:ln>
                          <a:solidFill>
                            <a:schemeClr val="tx1"/>
                          </a:solidFill>
                          <a:effectLst/>
                          <a:latin typeface="Arial" charset="0"/>
                        </a:rPr>
                        <a:t>- </a:t>
                      </a:r>
                      <a:r>
                        <a:rPr kumimoji="0" lang="en-US" sz="1800" b="0" i="0" u="none" strike="noStrike" cap="none" normalizeH="0" baseline="0">
                          <a:ln>
                            <a:noFill/>
                          </a:ln>
                          <a:solidFill>
                            <a:schemeClr val="tx1"/>
                          </a:solidFill>
                          <a:effectLst/>
                          <a:latin typeface="Arial" charset="0"/>
                        </a:rPr>
                        <a:t>/</a:t>
                      </a:r>
                      <a:r>
                        <a:rPr kumimoji="0" lang="cs-CZ" sz="1800" b="0" i="0" u="none" strike="noStrike" cap="none" normalizeH="0" baseline="0">
                          <a:ln>
                            <a:noFill/>
                          </a:ln>
                          <a:solidFill>
                            <a:schemeClr val="tx1"/>
                          </a:solidFill>
                          <a:effectLst/>
                          <a:latin typeface="Arial" charset="0"/>
                        </a:rPr>
                        <a:t> -</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2"/>
                  </a:ext>
                </a:extLst>
              </a:tr>
            </a:tbl>
          </a:graphicData>
        </a:graphic>
      </p:graphicFrame>
      <p:sp>
        <p:nvSpPr>
          <p:cNvPr id="9238" name="Rectangle 22"/>
          <p:cNvSpPr>
            <a:spLocks noChangeArrowheads="1"/>
          </p:cNvSpPr>
          <p:nvPr/>
        </p:nvSpPr>
        <p:spPr bwMode="auto">
          <a:xfrm>
            <a:off x="1187450" y="4149725"/>
            <a:ext cx="7200900"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47675" indent="-447675"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r>
              <a:rPr lang="cs-CZ" altLang="cs-CZ" sz="2800" b="1"/>
              <a:t>akumulační</a:t>
            </a:r>
          </a:p>
          <a:p>
            <a:pPr eaLnBrk="1" hangingPunct="1">
              <a:buFont typeface="Wingdings" panose="05000000000000000000" pitchFamily="2" charset="2"/>
              <a:buNone/>
            </a:pPr>
            <a:r>
              <a:rPr lang="cs-CZ" altLang="cs-CZ" sz="2800"/>
              <a:t>též: internalizační, fiskální, zajišťovací, kompenzační</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cs-CZ" altLang="cs-CZ"/>
              <a:t>Ekonomické nástroje – druhy</a:t>
            </a:r>
          </a:p>
        </p:txBody>
      </p:sp>
      <p:sp>
        <p:nvSpPr>
          <p:cNvPr id="10243" name="Rectangle 3"/>
          <p:cNvSpPr>
            <a:spLocks noGrp="1" noChangeArrowheads="1"/>
          </p:cNvSpPr>
          <p:nvPr>
            <p:ph type="body" sz="half" idx="1"/>
          </p:nvPr>
        </p:nvSpPr>
        <p:spPr>
          <a:xfrm>
            <a:off x="611188" y="1773238"/>
            <a:ext cx="4103687" cy="4114800"/>
          </a:xfrm>
        </p:spPr>
        <p:txBody>
          <a:bodyPr/>
          <a:lstStyle/>
          <a:p>
            <a:pPr eaLnBrk="1" hangingPunct="1">
              <a:lnSpc>
                <a:spcPct val="80000"/>
              </a:lnSpc>
            </a:pPr>
            <a:r>
              <a:rPr lang="cs-CZ" altLang="cs-CZ" sz="2600"/>
              <a:t>platby k ochraně životního prostředí</a:t>
            </a:r>
          </a:p>
          <a:p>
            <a:pPr lvl="1" eaLnBrk="1" hangingPunct="1">
              <a:lnSpc>
                <a:spcPct val="80000"/>
              </a:lnSpc>
            </a:pPr>
            <a:r>
              <a:rPr lang="cs-CZ" altLang="cs-CZ" sz="1800"/>
              <a:t>daně (včetně daňových úlev)</a:t>
            </a:r>
          </a:p>
          <a:p>
            <a:pPr lvl="1" eaLnBrk="1" hangingPunct="1">
              <a:lnSpc>
                <a:spcPct val="80000"/>
              </a:lnSpc>
            </a:pPr>
            <a:r>
              <a:rPr lang="cs-CZ" altLang="cs-CZ" sz="1800"/>
              <a:t>poplatky</a:t>
            </a:r>
          </a:p>
          <a:p>
            <a:pPr lvl="1" eaLnBrk="1" hangingPunct="1">
              <a:lnSpc>
                <a:spcPct val="80000"/>
              </a:lnSpc>
            </a:pPr>
            <a:r>
              <a:rPr lang="cs-CZ" altLang="cs-CZ" sz="1800"/>
              <a:t>cla</a:t>
            </a:r>
          </a:p>
          <a:p>
            <a:pPr lvl="1" eaLnBrk="1" hangingPunct="1">
              <a:lnSpc>
                <a:spcPct val="80000"/>
              </a:lnSpc>
            </a:pPr>
            <a:r>
              <a:rPr lang="cs-CZ" altLang="cs-CZ" sz="1800"/>
              <a:t>cenové úhrady</a:t>
            </a:r>
          </a:p>
          <a:p>
            <a:pPr eaLnBrk="1" hangingPunct="1">
              <a:lnSpc>
                <a:spcPct val="80000"/>
              </a:lnSpc>
            </a:pPr>
            <a:endParaRPr lang="cs-CZ" altLang="cs-CZ" sz="800"/>
          </a:p>
          <a:p>
            <a:pPr eaLnBrk="1" hangingPunct="1">
              <a:lnSpc>
                <a:spcPct val="80000"/>
              </a:lnSpc>
            </a:pPr>
            <a:r>
              <a:rPr lang="cs-CZ" altLang="cs-CZ" sz="2600"/>
              <a:t>fondy</a:t>
            </a:r>
          </a:p>
          <a:p>
            <a:pPr lvl="1" eaLnBrk="1" hangingPunct="1">
              <a:lnSpc>
                <a:spcPct val="80000"/>
              </a:lnSpc>
            </a:pPr>
            <a:r>
              <a:rPr lang="cs-CZ" altLang="cs-CZ" sz="1800"/>
              <a:t>státní a jiné veřejné fondy</a:t>
            </a:r>
          </a:p>
          <a:p>
            <a:pPr lvl="1" eaLnBrk="1" hangingPunct="1">
              <a:lnSpc>
                <a:spcPct val="80000"/>
              </a:lnSpc>
            </a:pPr>
            <a:r>
              <a:rPr lang="cs-CZ" altLang="cs-CZ" sz="1800"/>
              <a:t>finanční rezervy, finanční jistoty (kauce)</a:t>
            </a:r>
          </a:p>
          <a:p>
            <a:pPr lvl="1" eaLnBrk="1" hangingPunct="1">
              <a:lnSpc>
                <a:spcPct val="80000"/>
              </a:lnSpc>
            </a:pPr>
            <a:r>
              <a:rPr lang="cs-CZ" altLang="cs-CZ" sz="1800"/>
              <a:t>„zelené“ investiční fondy</a:t>
            </a:r>
          </a:p>
          <a:p>
            <a:pPr lvl="1" eaLnBrk="1" hangingPunct="1">
              <a:lnSpc>
                <a:spcPct val="80000"/>
              </a:lnSpc>
            </a:pPr>
            <a:endParaRPr lang="cs-CZ" altLang="cs-CZ" sz="800"/>
          </a:p>
          <a:p>
            <a:pPr eaLnBrk="1" hangingPunct="1">
              <a:lnSpc>
                <a:spcPct val="80000"/>
              </a:lnSpc>
            </a:pPr>
            <a:r>
              <a:rPr lang="cs-CZ" altLang="cs-CZ" sz="2600"/>
              <a:t>povinné environmentální pojištění</a:t>
            </a:r>
          </a:p>
          <a:p>
            <a:pPr eaLnBrk="1" hangingPunct="1">
              <a:lnSpc>
                <a:spcPct val="80000"/>
              </a:lnSpc>
            </a:pPr>
            <a:endParaRPr lang="cs-CZ" altLang="cs-CZ" sz="800"/>
          </a:p>
        </p:txBody>
      </p:sp>
      <p:sp>
        <p:nvSpPr>
          <p:cNvPr id="10244" name="Rectangle 4"/>
          <p:cNvSpPr>
            <a:spLocks noGrp="1" noChangeArrowheads="1"/>
          </p:cNvSpPr>
          <p:nvPr>
            <p:ph type="body" sz="half" idx="2"/>
          </p:nvPr>
        </p:nvSpPr>
        <p:spPr>
          <a:xfrm>
            <a:off x="4787900" y="1700213"/>
            <a:ext cx="3759200" cy="4114800"/>
          </a:xfrm>
        </p:spPr>
        <p:txBody>
          <a:bodyPr/>
          <a:lstStyle/>
          <a:p>
            <a:pPr eaLnBrk="1" hangingPunct="1">
              <a:lnSpc>
                <a:spcPct val="80000"/>
              </a:lnSpc>
            </a:pPr>
            <a:r>
              <a:rPr lang="cs-CZ" altLang="cs-CZ" sz="2600"/>
              <a:t>trhy s obchodovatelnými kvótami a limity</a:t>
            </a:r>
          </a:p>
          <a:p>
            <a:pPr eaLnBrk="1" hangingPunct="1">
              <a:lnSpc>
                <a:spcPct val="80000"/>
              </a:lnSpc>
            </a:pPr>
            <a:endParaRPr lang="cs-CZ" altLang="cs-CZ" sz="800"/>
          </a:p>
          <a:p>
            <a:pPr eaLnBrk="1" hangingPunct="1">
              <a:lnSpc>
                <a:spcPct val="80000"/>
              </a:lnSpc>
            </a:pPr>
            <a:r>
              <a:rPr lang="cs-CZ" altLang="cs-CZ" sz="2600"/>
              <a:t>zálohové systémy</a:t>
            </a:r>
            <a:r>
              <a:rPr lang="cs-CZ" altLang="cs-CZ" sz="1900"/>
              <a:t> </a:t>
            </a:r>
          </a:p>
          <a:p>
            <a:pPr eaLnBrk="1" hangingPunct="1">
              <a:lnSpc>
                <a:spcPct val="80000"/>
              </a:lnSpc>
            </a:pPr>
            <a:endParaRPr lang="cs-CZ" altLang="cs-CZ" sz="800"/>
          </a:p>
          <a:p>
            <a:pPr eaLnBrk="1" hangingPunct="1">
              <a:lnSpc>
                <a:spcPct val="80000"/>
              </a:lnSpc>
            </a:pPr>
            <a:r>
              <a:rPr lang="cs-CZ" altLang="cs-CZ" sz="2600"/>
              <a:t>výdaje z veřejných rozpočtů</a:t>
            </a:r>
            <a:r>
              <a:rPr lang="cs-CZ" altLang="cs-CZ" sz="1900"/>
              <a:t> </a:t>
            </a:r>
          </a:p>
          <a:p>
            <a:pPr lvl="1" eaLnBrk="1" hangingPunct="1">
              <a:lnSpc>
                <a:spcPct val="80000"/>
              </a:lnSpc>
            </a:pPr>
            <a:r>
              <a:rPr lang="cs-CZ" altLang="cs-CZ" sz="1800"/>
              <a:t>přímé výdaje na opatření k ochraně životního prostředí </a:t>
            </a:r>
          </a:p>
          <a:p>
            <a:pPr lvl="1" eaLnBrk="1" hangingPunct="1">
              <a:lnSpc>
                <a:spcPct val="80000"/>
              </a:lnSpc>
            </a:pPr>
            <a:r>
              <a:rPr lang="cs-CZ" altLang="cs-CZ" sz="1800"/>
              <a:t>finanční podpory (dotace, úvěry, záruky za komerční úvěry, cenové garance)</a:t>
            </a:r>
          </a:p>
          <a:p>
            <a:pPr lvl="1" eaLnBrk="1" hangingPunct="1">
              <a:lnSpc>
                <a:spcPct val="80000"/>
              </a:lnSpc>
              <a:buFont typeface="Wingdings" panose="05000000000000000000" pitchFamily="2" charset="2"/>
              <a:buNone/>
            </a:pPr>
            <a:endParaRPr lang="cs-CZ" altLang="cs-CZ" sz="800"/>
          </a:p>
          <a:p>
            <a:pPr eaLnBrk="1" hangingPunct="1">
              <a:lnSpc>
                <a:spcPct val="80000"/>
              </a:lnSpc>
            </a:pPr>
            <a:r>
              <a:rPr lang="cs-CZ" altLang="cs-CZ" sz="2600"/>
              <a:t>(oceňování životního prostředí)</a:t>
            </a:r>
            <a:endParaRPr lang="cs-CZ" altLang="cs-CZ" sz="19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cs-CZ" altLang="cs-CZ"/>
              <a:t>Platební nástroje  I.</a:t>
            </a:r>
          </a:p>
        </p:txBody>
      </p:sp>
      <p:sp>
        <p:nvSpPr>
          <p:cNvPr id="11267" name="Rectangle 3"/>
          <p:cNvSpPr>
            <a:spLocks noGrp="1" noChangeArrowheads="1"/>
          </p:cNvSpPr>
          <p:nvPr>
            <p:ph type="body" idx="1"/>
          </p:nvPr>
        </p:nvSpPr>
        <p:spPr>
          <a:xfrm>
            <a:off x="914400" y="1773238"/>
            <a:ext cx="7689850" cy="4718050"/>
          </a:xfrm>
        </p:spPr>
        <p:txBody>
          <a:bodyPr/>
          <a:lstStyle/>
          <a:p>
            <a:pPr marL="571500" indent="-571500" eaLnBrk="1" hangingPunct="1">
              <a:lnSpc>
                <a:spcPct val="90000"/>
              </a:lnSpc>
            </a:pPr>
            <a:r>
              <a:rPr lang="cs-CZ" altLang="cs-CZ" sz="2800" b="1"/>
              <a:t>Daně </a:t>
            </a:r>
            <a:endParaRPr lang="cs-CZ" altLang="cs-CZ" sz="2800"/>
          </a:p>
          <a:p>
            <a:pPr marL="839788" lvl="1" indent="-495300" eaLnBrk="1" hangingPunct="1">
              <a:lnSpc>
                <a:spcPct val="90000"/>
              </a:lnSpc>
            </a:pPr>
            <a:r>
              <a:rPr lang="cs-CZ" altLang="cs-CZ" sz="2400"/>
              <a:t>tzv. environmentální daně </a:t>
            </a:r>
            <a:br>
              <a:rPr lang="cs-CZ" altLang="cs-CZ" sz="2400"/>
            </a:br>
            <a:r>
              <a:rPr lang="cs-CZ" altLang="cs-CZ" sz="2400"/>
              <a:t>(z uhlí aj. fosilních paliv a energie z nich) </a:t>
            </a:r>
          </a:p>
          <a:p>
            <a:pPr marL="839788" lvl="1" indent="-495300" eaLnBrk="1" hangingPunct="1">
              <a:lnSpc>
                <a:spcPct val="90000"/>
              </a:lnSpc>
            </a:pPr>
            <a:r>
              <a:rPr lang="cs-CZ" altLang="cs-CZ" sz="2400"/>
              <a:t>zvýhodnění / znevýhodnění u „obecných“ daní </a:t>
            </a:r>
            <a:br>
              <a:rPr lang="cs-CZ" altLang="cs-CZ" sz="2400"/>
            </a:br>
            <a:r>
              <a:rPr lang="cs-CZ" altLang="cs-CZ" sz="2400"/>
              <a:t>(různá forma, příklady: DPH, spotřební daně, …)</a:t>
            </a:r>
          </a:p>
          <a:p>
            <a:pPr marL="839788" lvl="1" indent="-495300" eaLnBrk="1" hangingPunct="1">
              <a:lnSpc>
                <a:spcPct val="90000"/>
              </a:lnSpc>
            </a:pPr>
            <a:r>
              <a:rPr lang="cs-CZ" altLang="cs-CZ" sz="2400"/>
              <a:t>celková „bilance“ daňové soustavy</a:t>
            </a:r>
          </a:p>
          <a:p>
            <a:pPr marL="839788" lvl="1" indent="-495300" eaLnBrk="1" hangingPunct="1">
              <a:lnSpc>
                <a:spcPct val="90000"/>
              </a:lnSpc>
            </a:pPr>
            <a:endParaRPr lang="cs-CZ" altLang="cs-CZ" sz="800" b="1"/>
          </a:p>
          <a:p>
            <a:pPr marL="571500" indent="-571500" eaLnBrk="1" hangingPunct="1">
              <a:lnSpc>
                <a:spcPct val="90000"/>
              </a:lnSpc>
            </a:pPr>
            <a:r>
              <a:rPr lang="cs-CZ" altLang="cs-CZ" sz="2800" b="1"/>
              <a:t>Cla</a:t>
            </a:r>
          </a:p>
          <a:p>
            <a:pPr marL="839788" lvl="1" indent="-495300" eaLnBrk="1" hangingPunct="1">
              <a:lnSpc>
                <a:spcPct val="90000"/>
              </a:lnSpc>
            </a:pPr>
            <a:r>
              <a:rPr lang="cs-CZ" altLang="cs-CZ" sz="2400"/>
              <a:t>ústup</a:t>
            </a:r>
          </a:p>
          <a:p>
            <a:pPr marL="839788" lvl="1" indent="-495300" eaLnBrk="1" hangingPunct="1">
              <a:lnSpc>
                <a:spcPct val="90000"/>
              </a:lnSpc>
            </a:pPr>
            <a:endParaRPr lang="cs-CZ" altLang="cs-CZ" sz="800"/>
          </a:p>
          <a:p>
            <a:pPr marL="571500" indent="-571500" eaLnBrk="1" hangingPunct="1">
              <a:lnSpc>
                <a:spcPct val="90000"/>
              </a:lnSpc>
            </a:pPr>
            <a:r>
              <a:rPr lang="cs-CZ" altLang="cs-CZ" sz="2800" b="1"/>
              <a:t>Cenové úhrady</a:t>
            </a:r>
          </a:p>
          <a:p>
            <a:pPr marL="839788" lvl="1" indent="-495300" eaLnBrk="1" hangingPunct="1">
              <a:lnSpc>
                <a:spcPct val="90000"/>
              </a:lnSpc>
            </a:pPr>
            <a:r>
              <a:rPr lang="cs-CZ" altLang="cs-CZ" sz="2400"/>
              <a:t>za užívání veřejných zařízení</a:t>
            </a:r>
          </a:p>
          <a:p>
            <a:pPr marL="839788" lvl="1" indent="-495300" eaLnBrk="1" hangingPunct="1">
              <a:lnSpc>
                <a:spcPct val="90000"/>
              </a:lnSpc>
            </a:pPr>
            <a:endParaRPr lang="cs-CZ" altLang="cs-CZ" sz="24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cs-CZ" altLang="cs-CZ"/>
              <a:t>Daně</a:t>
            </a:r>
          </a:p>
        </p:txBody>
      </p:sp>
      <p:sp>
        <p:nvSpPr>
          <p:cNvPr id="12291" name="Rectangle 3"/>
          <p:cNvSpPr>
            <a:spLocks noGrp="1" noChangeArrowheads="1"/>
          </p:cNvSpPr>
          <p:nvPr>
            <p:ph type="body" idx="1"/>
          </p:nvPr>
        </p:nvSpPr>
        <p:spPr>
          <a:xfrm>
            <a:off x="949325" y="1981200"/>
            <a:ext cx="7661275" cy="4616450"/>
          </a:xfrm>
        </p:spPr>
        <p:txBody>
          <a:bodyPr/>
          <a:lstStyle/>
          <a:p>
            <a:pPr eaLnBrk="1" hangingPunct="1">
              <a:lnSpc>
                <a:spcPct val="80000"/>
              </a:lnSpc>
            </a:pPr>
            <a:r>
              <a:rPr lang="cs-CZ" altLang="cs-CZ" sz="2400"/>
              <a:t>Na základě daňové statistiky OECD jsou za ekologické daně v České republice považovány veškeré poplatky k ochraně ŽP. Mezi tyto daně patří</a:t>
            </a:r>
          </a:p>
          <a:p>
            <a:pPr lvl="1" eaLnBrk="1" hangingPunct="1">
              <a:lnSpc>
                <a:spcPct val="80000"/>
              </a:lnSpc>
            </a:pPr>
            <a:r>
              <a:rPr lang="cs-CZ" altLang="cs-CZ" sz="2000">
                <a:hlinkClick r:id="rId2" tooltip="Dálniční známka (stránka neexistuje)"/>
              </a:rPr>
              <a:t>dálniční známka</a:t>
            </a:r>
            <a:r>
              <a:rPr lang="cs-CZ" altLang="cs-CZ" sz="2000"/>
              <a:t>, </a:t>
            </a:r>
          </a:p>
          <a:p>
            <a:pPr lvl="1" eaLnBrk="1" hangingPunct="1">
              <a:lnSpc>
                <a:spcPct val="80000"/>
              </a:lnSpc>
            </a:pPr>
            <a:r>
              <a:rPr lang="cs-CZ" altLang="cs-CZ" sz="2000"/>
              <a:t>mýtné, </a:t>
            </a:r>
          </a:p>
          <a:p>
            <a:pPr lvl="1" eaLnBrk="1" hangingPunct="1">
              <a:lnSpc>
                <a:spcPct val="80000"/>
              </a:lnSpc>
            </a:pPr>
            <a:r>
              <a:rPr lang="cs-CZ" altLang="cs-CZ" sz="2000">
                <a:hlinkClick r:id="rId3" tooltip="Silniční daň (stránka neexistuje)"/>
              </a:rPr>
              <a:t>silniční daň</a:t>
            </a:r>
            <a:r>
              <a:rPr lang="cs-CZ" altLang="cs-CZ" sz="2000"/>
              <a:t>, </a:t>
            </a:r>
          </a:p>
          <a:p>
            <a:pPr lvl="1" eaLnBrk="1" hangingPunct="1">
              <a:lnSpc>
                <a:spcPct val="80000"/>
              </a:lnSpc>
            </a:pPr>
            <a:r>
              <a:rPr lang="cs-CZ" altLang="cs-CZ" sz="2000"/>
              <a:t>spotřební daň, </a:t>
            </a:r>
          </a:p>
          <a:p>
            <a:pPr lvl="1" eaLnBrk="1" hangingPunct="1">
              <a:lnSpc>
                <a:spcPct val="80000"/>
              </a:lnSpc>
            </a:pPr>
            <a:r>
              <a:rPr lang="cs-CZ" altLang="cs-CZ" sz="2000">
                <a:hlinkClick r:id="rId4" tooltip="Daň z minerálních olejů (stránka neexistuje)"/>
              </a:rPr>
              <a:t>daň z minerálních olejů</a:t>
            </a:r>
            <a:r>
              <a:rPr lang="cs-CZ" altLang="cs-CZ" sz="2000"/>
              <a:t>. </a:t>
            </a:r>
          </a:p>
          <a:p>
            <a:pPr eaLnBrk="1" hangingPunct="1">
              <a:lnSpc>
                <a:spcPct val="80000"/>
              </a:lnSpc>
            </a:pPr>
            <a:r>
              <a:rPr lang="cs-CZ" altLang="cs-CZ" sz="2400"/>
              <a:t>V roce 2007 vznikly v rámci </a:t>
            </a:r>
            <a:r>
              <a:rPr lang="cs-CZ" altLang="cs-CZ" sz="2400">
                <a:hlinkClick r:id="rId5" tooltip="Ekologická daňová reforma"/>
              </a:rPr>
              <a:t>Ekologické daňové reformy</a:t>
            </a:r>
            <a:r>
              <a:rPr lang="cs-CZ" altLang="cs-CZ" sz="2400"/>
              <a:t> tři nové daně  </a:t>
            </a:r>
          </a:p>
          <a:p>
            <a:pPr lvl="1" eaLnBrk="1" hangingPunct="1">
              <a:lnSpc>
                <a:spcPct val="80000"/>
              </a:lnSpc>
            </a:pPr>
            <a:r>
              <a:rPr lang="cs-CZ" altLang="cs-CZ" sz="2000">
                <a:hlinkClick r:id="rId6" tooltip="Daň ze zemního plynu (stránka neexistuje)"/>
              </a:rPr>
              <a:t>daň ze zemního plynu</a:t>
            </a:r>
            <a:r>
              <a:rPr lang="cs-CZ" altLang="cs-CZ" sz="2000"/>
              <a:t>, </a:t>
            </a:r>
          </a:p>
          <a:p>
            <a:pPr lvl="1" eaLnBrk="1" hangingPunct="1">
              <a:lnSpc>
                <a:spcPct val="80000"/>
              </a:lnSpc>
            </a:pPr>
            <a:r>
              <a:rPr lang="cs-CZ" altLang="cs-CZ" sz="2000">
                <a:hlinkClick r:id="rId7" tooltip="Daň z pevných paliv (stránka neexistuje)"/>
              </a:rPr>
              <a:t>daň z pevných paliv</a:t>
            </a:r>
            <a:r>
              <a:rPr lang="cs-CZ" altLang="cs-CZ" sz="2000"/>
              <a:t> a </a:t>
            </a:r>
          </a:p>
          <a:p>
            <a:pPr lvl="1" eaLnBrk="1" hangingPunct="1">
              <a:lnSpc>
                <a:spcPct val="80000"/>
              </a:lnSpc>
            </a:pPr>
            <a:r>
              <a:rPr lang="cs-CZ" altLang="cs-CZ" sz="2000">
                <a:hlinkClick r:id="rId8" tooltip="Daň z elektřiny (stránka neexistuje)"/>
              </a:rPr>
              <a:t>daň z elektřiny</a:t>
            </a:r>
            <a:r>
              <a:rPr lang="cs-CZ" altLang="cs-CZ" sz="2000"/>
              <a:t>.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cs-CZ" altLang="cs-CZ"/>
              <a:t>Ekologická daňová reforma</a:t>
            </a:r>
          </a:p>
        </p:txBody>
      </p:sp>
      <p:sp>
        <p:nvSpPr>
          <p:cNvPr id="13315" name="Rectangle 3"/>
          <p:cNvSpPr>
            <a:spLocks noGrp="1" noChangeArrowheads="1"/>
          </p:cNvSpPr>
          <p:nvPr>
            <p:ph type="body" idx="1"/>
          </p:nvPr>
        </p:nvSpPr>
        <p:spPr/>
        <p:txBody>
          <a:bodyPr/>
          <a:lstStyle/>
          <a:p>
            <a:pPr eaLnBrk="1" hangingPunct="1">
              <a:lnSpc>
                <a:spcPct val="80000"/>
              </a:lnSpc>
            </a:pPr>
            <a:r>
              <a:rPr lang="cs-CZ" altLang="cs-CZ" sz="2000"/>
              <a:t>Vstupem České republiky do EU započalo </a:t>
            </a:r>
            <a:r>
              <a:rPr lang="cs-CZ" altLang="cs-CZ" sz="2000" b="1"/>
              <a:t>přibližování</a:t>
            </a:r>
            <a:r>
              <a:rPr lang="cs-CZ" altLang="cs-CZ" sz="2000"/>
              <a:t> naši země různým </a:t>
            </a:r>
            <a:r>
              <a:rPr lang="cs-CZ" altLang="cs-CZ" sz="2000" b="1"/>
              <a:t>evropským systémům včetně toho daňového</a:t>
            </a:r>
            <a:r>
              <a:rPr lang="cs-CZ" altLang="cs-CZ" sz="2000"/>
              <a:t>. </a:t>
            </a:r>
          </a:p>
          <a:p>
            <a:pPr eaLnBrk="1" hangingPunct="1">
              <a:lnSpc>
                <a:spcPct val="80000"/>
              </a:lnSpc>
            </a:pPr>
            <a:r>
              <a:rPr lang="cs-CZ" altLang="cs-CZ" sz="2000"/>
              <a:t>Jedním z požadavků na Ministerstvo financí (MF) byla i tzv. </a:t>
            </a:r>
            <a:r>
              <a:rPr lang="cs-CZ" altLang="cs-CZ" sz="2000" b="1"/>
              <a:t>Ekologická daňová reforma</a:t>
            </a:r>
            <a:r>
              <a:rPr lang="cs-CZ" altLang="cs-CZ" sz="2000"/>
              <a:t>. </a:t>
            </a:r>
          </a:p>
          <a:p>
            <a:pPr eaLnBrk="1" hangingPunct="1">
              <a:lnSpc>
                <a:spcPct val="80000"/>
              </a:lnSpc>
            </a:pPr>
            <a:r>
              <a:rPr lang="cs-CZ" altLang="cs-CZ" sz="2000"/>
              <a:t>Počínaje rokem 2007 začalo MF realizovat tzv. první etapu, která spočívá ve zdaněné zemního plynu (a některých dalších plynů), pevných paliv a elektřiny. </a:t>
            </a:r>
          </a:p>
          <a:p>
            <a:pPr eaLnBrk="1" hangingPunct="1">
              <a:lnSpc>
                <a:spcPct val="80000"/>
              </a:lnSpc>
            </a:pPr>
            <a:r>
              <a:rPr lang="cs-CZ" altLang="cs-CZ" sz="2000"/>
              <a:t>Už nyní lze konstatovat, že </a:t>
            </a:r>
            <a:r>
              <a:rPr lang="cs-CZ" altLang="cs-CZ" sz="2000" b="1"/>
              <a:t>MF nedodrželo slib kompenzace nových daní snížením sazeb důchodového pojištění</a:t>
            </a:r>
            <a:r>
              <a:rPr lang="cs-CZ" altLang="cs-CZ" sz="2000"/>
              <a:t> – pro rok 2008 se sazby neměnily a jejich pokles v roce 2009 už souvisel s novým systémem nemocenského pojištění. </a:t>
            </a:r>
          </a:p>
          <a:p>
            <a:pPr eaLnBrk="1" hangingPunct="1">
              <a:lnSpc>
                <a:spcPct val="80000"/>
              </a:lnSpc>
              <a:buFont typeface="Wingdings" panose="05000000000000000000" pitchFamily="2" charset="2"/>
              <a:buNone/>
            </a:pPr>
            <a:endParaRPr lang="cs-CZ" altLang="cs-CZ" sz="20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cs-CZ" altLang="cs-CZ"/>
              <a:t>Etapy ekologické daňové reformy</a:t>
            </a:r>
          </a:p>
        </p:txBody>
      </p:sp>
      <p:sp>
        <p:nvSpPr>
          <p:cNvPr id="14339" name="Rectangle 3"/>
          <p:cNvSpPr>
            <a:spLocks noGrp="1" noChangeArrowheads="1"/>
          </p:cNvSpPr>
          <p:nvPr>
            <p:ph type="body" idx="1"/>
          </p:nvPr>
        </p:nvSpPr>
        <p:spPr>
          <a:xfrm>
            <a:off x="949325" y="1981200"/>
            <a:ext cx="7661275" cy="4616450"/>
          </a:xfrm>
        </p:spPr>
        <p:txBody>
          <a:bodyPr/>
          <a:lstStyle/>
          <a:p>
            <a:pPr eaLnBrk="1" hangingPunct="1">
              <a:lnSpc>
                <a:spcPct val="80000"/>
              </a:lnSpc>
            </a:pPr>
            <a:r>
              <a:rPr lang="cs-CZ" altLang="cs-CZ" sz="2400" b="1" dirty="0"/>
              <a:t>První  etapa</a:t>
            </a:r>
            <a:r>
              <a:rPr lang="cs-CZ" altLang="cs-CZ" sz="2400" dirty="0"/>
              <a:t> </a:t>
            </a:r>
          </a:p>
          <a:p>
            <a:pPr lvl="1" eaLnBrk="1" hangingPunct="1">
              <a:lnSpc>
                <a:spcPct val="80000"/>
              </a:lnSpc>
            </a:pPr>
            <a:r>
              <a:rPr lang="cs-CZ" altLang="cs-CZ" sz="2000" dirty="0"/>
              <a:t>2007 – současnost </a:t>
            </a:r>
          </a:p>
          <a:p>
            <a:pPr lvl="1" eaLnBrk="1" hangingPunct="1">
              <a:lnSpc>
                <a:spcPct val="80000"/>
              </a:lnSpc>
            </a:pPr>
            <a:r>
              <a:rPr lang="cs-CZ" altLang="cs-CZ" sz="2000" dirty="0"/>
              <a:t>zdanění zemního plynu (a některých dalších plynů), pevných paliv a elektřiny.</a:t>
            </a:r>
          </a:p>
          <a:p>
            <a:pPr lvl="1" eaLnBrk="1" hangingPunct="1">
              <a:lnSpc>
                <a:spcPct val="80000"/>
              </a:lnSpc>
            </a:pPr>
            <a:r>
              <a:rPr lang="cs-CZ" altLang="cs-CZ" sz="2000" dirty="0"/>
              <a:t>Domácnosti platí od roku 2008</a:t>
            </a:r>
          </a:p>
          <a:p>
            <a:pPr lvl="1" eaLnBrk="1" hangingPunct="1">
              <a:lnSpc>
                <a:spcPct val="80000"/>
              </a:lnSpc>
            </a:pPr>
            <a:r>
              <a:rPr lang="cs-CZ" altLang="cs-CZ" sz="2000" dirty="0"/>
              <a:t>Zdražila topení uhlím o 10% a elektřinu o 1,5%</a:t>
            </a:r>
          </a:p>
          <a:p>
            <a:pPr eaLnBrk="1" hangingPunct="1">
              <a:lnSpc>
                <a:spcPct val="80000"/>
              </a:lnSpc>
            </a:pPr>
            <a:r>
              <a:rPr lang="cs-CZ" altLang="cs-CZ" sz="2400" b="1" dirty="0"/>
              <a:t>Druhá a třetí etapa</a:t>
            </a:r>
          </a:p>
          <a:p>
            <a:pPr lvl="1" eaLnBrk="1" hangingPunct="1">
              <a:lnSpc>
                <a:spcPct val="80000"/>
              </a:lnSpc>
            </a:pPr>
            <a:r>
              <a:rPr lang="cs-CZ" altLang="cs-CZ" sz="2000" dirty="0"/>
              <a:t>V roce 2010 až 2013 by mělo v rámci druhé etapy dojít ke </a:t>
            </a:r>
            <a:r>
              <a:rPr lang="cs-CZ" altLang="cs-CZ" sz="2000" b="1" dirty="0"/>
              <a:t>změnám sazeb a daňových zvýhodnění</a:t>
            </a:r>
            <a:r>
              <a:rPr lang="cs-CZ" altLang="cs-CZ" sz="2000" dirty="0"/>
              <a:t> u pevných paliv elektřiny a zemního plynu. NEREALIZOVALO SE</a:t>
            </a:r>
          </a:p>
          <a:p>
            <a:pPr lvl="1" eaLnBrk="1" hangingPunct="1">
              <a:lnSpc>
                <a:spcPct val="80000"/>
              </a:lnSpc>
            </a:pPr>
            <a:r>
              <a:rPr lang="cs-CZ" altLang="cs-CZ" sz="2000" b="1" dirty="0"/>
              <a:t>Zaměřeno na emise</a:t>
            </a:r>
          </a:p>
          <a:p>
            <a:pPr eaLnBrk="1" hangingPunct="1">
              <a:lnSpc>
                <a:spcPct val="80000"/>
              </a:lnSpc>
            </a:pPr>
            <a:r>
              <a:rPr lang="cs-CZ" altLang="cs-CZ" sz="2400" dirty="0"/>
              <a:t>V poslední fázi, plánované mezi roky 2014 – 2017 pak MF předpokládalo </a:t>
            </a:r>
            <a:r>
              <a:rPr lang="cs-CZ" altLang="cs-CZ" sz="2400" b="1" dirty="0"/>
              <a:t>prohloubení a rozšíření daňové základny</a:t>
            </a:r>
            <a:r>
              <a:rPr lang="cs-CZ" altLang="cs-CZ" sz="2400" dirty="0"/>
              <a:t> v závislosti na výsledcích z předcházejících let.  JAK TO ALE BUDE – NEVÍME!!!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na to MŽP</a:t>
            </a:r>
            <a:endParaRPr lang="en-GB" dirty="0"/>
          </a:p>
        </p:txBody>
      </p:sp>
      <p:sp>
        <p:nvSpPr>
          <p:cNvPr id="3" name="Zástupný symbol pro obsah 2"/>
          <p:cNvSpPr>
            <a:spLocks noGrp="1"/>
          </p:cNvSpPr>
          <p:nvPr>
            <p:ph idx="1"/>
          </p:nvPr>
        </p:nvSpPr>
        <p:spPr/>
        <p:txBody>
          <a:bodyPr/>
          <a:lstStyle/>
          <a:p>
            <a:r>
              <a:rPr lang="en-GB" dirty="0">
                <a:hlinkClick r:id="rId2"/>
              </a:rPr>
              <a:t>https://www.mzp.cz/cz/edr</a:t>
            </a:r>
            <a:endParaRPr lang="cs-CZ" dirty="0"/>
          </a:p>
          <a:p>
            <a:pPr marL="0" indent="0">
              <a:buNone/>
            </a:pPr>
            <a:endParaRPr lang="en-GB" dirty="0"/>
          </a:p>
        </p:txBody>
      </p:sp>
    </p:spTree>
    <p:extLst>
      <p:ext uri="{BB962C8B-B14F-4D97-AF65-F5344CB8AC3E}">
        <p14:creationId xmlns:p14="http://schemas.microsoft.com/office/powerpoint/2010/main" val="2956876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cs-CZ" altLang="cs-CZ" dirty="0"/>
              <a:t>Životní prostředí</a:t>
            </a:r>
          </a:p>
        </p:txBody>
      </p:sp>
      <p:sp>
        <p:nvSpPr>
          <p:cNvPr id="10243" name="Rectangle 3"/>
          <p:cNvSpPr>
            <a:spLocks noGrp="1" noChangeArrowheads="1"/>
          </p:cNvSpPr>
          <p:nvPr>
            <p:ph type="body" idx="1"/>
          </p:nvPr>
        </p:nvSpPr>
        <p:spPr>
          <a:xfrm>
            <a:off x="949325" y="1981200"/>
            <a:ext cx="7726363" cy="4616450"/>
          </a:xfrm>
        </p:spPr>
        <p:txBody>
          <a:bodyPr/>
          <a:lstStyle/>
          <a:p>
            <a:pPr eaLnBrk="1" hangingPunct="1">
              <a:defRPr/>
            </a:pPr>
            <a:r>
              <a:rPr lang="cs-CZ" sz="2800" dirty="0"/>
              <a:t>ŽP a člověk … </a:t>
            </a:r>
          </a:p>
          <a:p>
            <a:pPr marL="441325" lvl="1" indent="0">
              <a:buFont typeface="Wingdings" pitchFamily="2" charset="2"/>
              <a:buNone/>
              <a:defRPr/>
            </a:pPr>
            <a:r>
              <a:rPr lang="cs-CZ" sz="1600" dirty="0"/>
              <a:t>Ve vztahu k životu člověka i všech živých organismů životní prostředí člověku  poskytuje a zabezpečuje:</a:t>
            </a:r>
          </a:p>
          <a:p>
            <a:pPr lvl="1">
              <a:defRPr/>
            </a:pPr>
            <a:r>
              <a:rPr lang="cs-CZ" sz="2000" dirty="0"/>
              <a:t>ochranu proti kosmickým vlivům;</a:t>
            </a:r>
          </a:p>
          <a:p>
            <a:pPr lvl="1">
              <a:defRPr/>
            </a:pPr>
            <a:r>
              <a:rPr lang="cs-CZ" sz="2000" dirty="0"/>
              <a:t>relativně stálé fyzikálně chemické podmínky pro život;</a:t>
            </a:r>
          </a:p>
          <a:p>
            <a:pPr lvl="1">
              <a:defRPr/>
            </a:pPr>
            <a:r>
              <a:rPr lang="cs-CZ" sz="2000" dirty="0"/>
              <a:t>pitnou vodu v rámci přírodního koloběhu vody;</a:t>
            </a:r>
          </a:p>
          <a:p>
            <a:pPr lvl="1">
              <a:defRPr/>
            </a:pPr>
            <a:r>
              <a:rPr lang="cs-CZ" sz="2000" dirty="0"/>
              <a:t>zdroje látek;</a:t>
            </a:r>
          </a:p>
          <a:p>
            <a:pPr lvl="1">
              <a:defRPr/>
            </a:pPr>
            <a:r>
              <a:rPr lang="cs-CZ" sz="2000" dirty="0"/>
              <a:t>přirozenou dekontaminaci;</a:t>
            </a:r>
          </a:p>
          <a:p>
            <a:pPr lvl="1">
              <a:defRPr/>
            </a:pPr>
            <a:r>
              <a:rPr lang="cs-CZ" sz="2000" dirty="0"/>
              <a:t>fertilitu půdy;</a:t>
            </a:r>
          </a:p>
          <a:p>
            <a:pPr lvl="1">
              <a:defRPr/>
            </a:pPr>
            <a:r>
              <a:rPr lang="cs-CZ" sz="2000" dirty="0"/>
              <a:t>zdroje energie;</a:t>
            </a:r>
          </a:p>
          <a:p>
            <a:pPr lvl="1">
              <a:defRPr/>
            </a:pPr>
            <a:r>
              <a:rPr lang="cs-CZ" sz="2000" dirty="0"/>
              <a:t>biologické zdroje a</a:t>
            </a:r>
          </a:p>
          <a:p>
            <a:pPr lvl="1">
              <a:defRPr/>
            </a:pPr>
            <a:r>
              <a:rPr lang="cs-CZ" sz="2000" dirty="0"/>
              <a:t>životní prostor.</a:t>
            </a:r>
          </a:p>
          <a:p>
            <a:pPr lvl="1" eaLnBrk="1" hangingPunct="1">
              <a:defRPr/>
            </a:pPr>
            <a:endParaRPr lang="cs-CZ" sz="2400" dirty="0"/>
          </a:p>
        </p:txBody>
      </p:sp>
    </p:spTree>
    <p:extLst>
      <p:ext uri="{BB962C8B-B14F-4D97-AF65-F5344CB8AC3E}">
        <p14:creationId xmlns:p14="http://schemas.microsoft.com/office/powerpoint/2010/main" val="35640874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cs-CZ" altLang="cs-CZ"/>
              <a:t>Daňové úlevy</a:t>
            </a:r>
          </a:p>
        </p:txBody>
      </p:sp>
      <p:sp>
        <p:nvSpPr>
          <p:cNvPr id="15363" name="Rectangle 3"/>
          <p:cNvSpPr>
            <a:spLocks noGrp="1" noChangeArrowheads="1"/>
          </p:cNvSpPr>
          <p:nvPr>
            <p:ph type="body" idx="1"/>
          </p:nvPr>
        </p:nvSpPr>
        <p:spPr>
          <a:xfrm>
            <a:off x="611188" y="1700213"/>
            <a:ext cx="8137525" cy="4824412"/>
          </a:xfrm>
        </p:spPr>
        <p:txBody>
          <a:bodyPr/>
          <a:lstStyle/>
          <a:p>
            <a:pPr eaLnBrk="1" hangingPunct="1">
              <a:lnSpc>
                <a:spcPct val="80000"/>
              </a:lnSpc>
            </a:pPr>
            <a:r>
              <a:rPr lang="cs-CZ" altLang="cs-CZ" sz="1600" b="1"/>
              <a:t>u DPH</a:t>
            </a:r>
            <a:r>
              <a:rPr lang="cs-CZ" altLang="cs-CZ" sz="1600"/>
              <a:t> – snížená sazba na určité výrobky a služby ekologického charakteru </a:t>
            </a:r>
          </a:p>
          <a:p>
            <a:pPr lvl="1" eaLnBrk="1" hangingPunct="1">
              <a:lnSpc>
                <a:spcPct val="80000"/>
              </a:lnSpc>
            </a:pPr>
            <a:r>
              <a:rPr lang="cs-CZ" altLang="cs-CZ" sz="1400"/>
              <a:t>Výrobky - např. palivové dřevo v polenech, štěpka, třísky, dřevěný odpad aj. – ekologické palivo, rostliny a semena a živé dřeviny, cibule aj aj., </a:t>
            </a:r>
          </a:p>
          <a:p>
            <a:pPr lvl="1" eaLnBrk="1" hangingPunct="1">
              <a:lnSpc>
                <a:spcPct val="80000"/>
              </a:lnSpc>
            </a:pPr>
            <a:r>
              <a:rPr lang="cs-CZ" altLang="cs-CZ" sz="1400"/>
              <a:t>Služby - sběr a svoz komunálního odpadu, odvádění a čištění odpadních vod, vodní doprava, shromažďování, úprava a rozvod vody, . </a:t>
            </a:r>
          </a:p>
          <a:p>
            <a:pPr eaLnBrk="1" hangingPunct="1">
              <a:lnSpc>
                <a:spcPct val="80000"/>
              </a:lnSpc>
            </a:pPr>
            <a:r>
              <a:rPr lang="cs-CZ" altLang="cs-CZ" sz="1600" b="1"/>
              <a:t>u daně z příjmu PO –</a:t>
            </a:r>
            <a:r>
              <a:rPr lang="cs-CZ" altLang="cs-CZ" sz="1600"/>
              <a:t> u nás osvobozeny od daně</a:t>
            </a:r>
          </a:p>
          <a:p>
            <a:pPr lvl="1" eaLnBrk="1" hangingPunct="1">
              <a:lnSpc>
                <a:spcPct val="80000"/>
              </a:lnSpc>
            </a:pPr>
            <a:r>
              <a:rPr lang="cs-CZ" altLang="cs-CZ" sz="1400"/>
              <a:t>Příjmy z provozu malých vodních elektráren do výkonu 1 MW, větrných elektráren, tepelných čerpadel, solárních zařízení, zařízení na výrobu a energetické využití bioplynu a dřevoplynu, zařízení na výrobu elektřiny nebo tepla z biomasy, zařízení na výrobu biologicky degradovatelných látek stanovených zvláštním předpisem, zařízení na využití geotermální energie (dále jen "zařízení"), a to v kalendářním roce, v němž byly poprvé uvedeny do provozu, a v bezprostředně následujících pěti letech </a:t>
            </a:r>
          </a:p>
          <a:p>
            <a:pPr eaLnBrk="1" hangingPunct="1">
              <a:lnSpc>
                <a:spcPct val="80000"/>
              </a:lnSpc>
            </a:pPr>
            <a:r>
              <a:rPr lang="cs-CZ" altLang="cs-CZ" sz="1600" b="1"/>
              <a:t>u spotřební daně</a:t>
            </a:r>
            <a:r>
              <a:rPr lang="cs-CZ" altLang="cs-CZ" sz="1600"/>
              <a:t> – snížená sazba u pohonných hmot  jako je bionafta či bioplyn. Vláda přijala (koncem roku 2009) návrh MŽP, aby se zvedl podíl biopaliv v benzinu i naftě.</a:t>
            </a:r>
          </a:p>
          <a:p>
            <a:pPr eaLnBrk="1" hangingPunct="1">
              <a:lnSpc>
                <a:spcPct val="80000"/>
              </a:lnSpc>
            </a:pPr>
            <a:r>
              <a:rPr lang="cs-CZ" altLang="cs-CZ" sz="1600" b="1"/>
              <a:t>u silniční daně – </a:t>
            </a:r>
            <a:r>
              <a:rPr lang="cs-CZ" altLang="cs-CZ" sz="1600"/>
              <a:t>osvobozeny vozidla která mají elektrický nebo hybridní pohon, používají jako palivo zkapalněný ropný plyn nebo stlačený zemní plyn, jsou vybavena motorem pro spalování benzínu a ethanolu označeného jako E85.</a:t>
            </a:r>
          </a:p>
          <a:p>
            <a:pPr eaLnBrk="1" hangingPunct="1">
              <a:lnSpc>
                <a:spcPct val="80000"/>
              </a:lnSpc>
            </a:pPr>
            <a:r>
              <a:rPr lang="cs-CZ" altLang="cs-CZ" sz="1600" b="1"/>
              <a:t>u daně z nemovitostí – osvobozeny pozemky mající vliv na krajinu –(např. území zvláště chráněných podle zákon a ochraně přírody a krajiny, přístupné parky, remízky, háje a větrolamy, pozemky sloužící výlučně k účelu zlepšení stavu ŽP, aj.)</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cs-CZ" altLang="cs-CZ"/>
              <a:t>Platební nástroje  II. - poplatky</a:t>
            </a:r>
          </a:p>
        </p:txBody>
      </p:sp>
      <p:sp>
        <p:nvSpPr>
          <p:cNvPr id="16387" name="Rectangle 3"/>
          <p:cNvSpPr>
            <a:spLocks noGrp="1" noChangeArrowheads="1"/>
          </p:cNvSpPr>
          <p:nvPr>
            <p:ph type="body" idx="1"/>
          </p:nvPr>
        </p:nvSpPr>
        <p:spPr>
          <a:xfrm>
            <a:off x="914400" y="1700213"/>
            <a:ext cx="8229600" cy="4718050"/>
          </a:xfrm>
        </p:spPr>
        <p:txBody>
          <a:bodyPr/>
          <a:lstStyle/>
          <a:p>
            <a:pPr marL="571500" indent="-571500" eaLnBrk="1" hangingPunct="1">
              <a:lnSpc>
                <a:spcPct val="80000"/>
              </a:lnSpc>
              <a:buFont typeface="Wingdings" panose="05000000000000000000" pitchFamily="2" charset="2"/>
              <a:buNone/>
            </a:pPr>
            <a:endParaRPr lang="cs-CZ" altLang="cs-CZ" sz="1300" b="1"/>
          </a:p>
          <a:p>
            <a:pPr marL="571500" indent="-571500" eaLnBrk="1" hangingPunct="1">
              <a:lnSpc>
                <a:spcPct val="80000"/>
              </a:lnSpc>
              <a:buFont typeface="Wingdings" panose="05000000000000000000" pitchFamily="2" charset="2"/>
              <a:buNone/>
            </a:pPr>
            <a:r>
              <a:rPr lang="cs-CZ" altLang="cs-CZ" sz="2800"/>
              <a:t>pojem, druhy:</a:t>
            </a:r>
          </a:p>
          <a:p>
            <a:pPr marL="839788" lvl="1" indent="-495300" eaLnBrk="1" hangingPunct="1">
              <a:lnSpc>
                <a:spcPct val="80000"/>
              </a:lnSpc>
            </a:pPr>
            <a:endParaRPr lang="cs-CZ" altLang="cs-CZ" sz="300" b="1"/>
          </a:p>
          <a:p>
            <a:pPr marL="571500" indent="-571500" eaLnBrk="1" hangingPunct="1">
              <a:lnSpc>
                <a:spcPct val="80000"/>
              </a:lnSpc>
            </a:pPr>
            <a:r>
              <a:rPr lang="cs-CZ" altLang="cs-CZ" sz="2800"/>
              <a:t>Emisní poplatky </a:t>
            </a:r>
            <a:br>
              <a:rPr lang="cs-CZ" altLang="cs-CZ" sz="2800"/>
            </a:br>
            <a:r>
              <a:rPr lang="cs-CZ" altLang="cs-CZ" sz="2800"/>
              <a:t>(za znečišťování / poškozování život. prostředí)</a:t>
            </a:r>
          </a:p>
          <a:p>
            <a:pPr marL="839788" lvl="1" indent="-495300" eaLnBrk="1" hangingPunct="1">
              <a:lnSpc>
                <a:spcPct val="80000"/>
              </a:lnSpc>
            </a:pPr>
            <a:endParaRPr lang="cs-CZ" altLang="cs-CZ" sz="400"/>
          </a:p>
          <a:p>
            <a:pPr marL="571500" indent="-571500" eaLnBrk="1" hangingPunct="1">
              <a:lnSpc>
                <a:spcPct val="80000"/>
              </a:lnSpc>
            </a:pPr>
            <a:r>
              <a:rPr lang="cs-CZ" altLang="cs-CZ" sz="2800"/>
              <a:t>Poplatky za využívání přírodních zdrojů</a:t>
            </a:r>
          </a:p>
          <a:p>
            <a:pPr marL="571500" indent="-571500" eaLnBrk="1" hangingPunct="1">
              <a:lnSpc>
                <a:spcPct val="80000"/>
              </a:lnSpc>
            </a:pPr>
            <a:r>
              <a:rPr lang="cs-CZ" altLang="cs-CZ" sz="2800"/>
              <a:t>Uživatelské poplatky</a:t>
            </a:r>
          </a:p>
          <a:p>
            <a:pPr marL="839788" lvl="1" indent="-495300" eaLnBrk="1" hangingPunct="1">
              <a:lnSpc>
                <a:spcPct val="80000"/>
              </a:lnSpc>
            </a:pPr>
            <a:endParaRPr lang="cs-CZ" altLang="cs-CZ" sz="400" b="1"/>
          </a:p>
          <a:p>
            <a:pPr marL="571500" indent="-571500" eaLnBrk="1" hangingPunct="1">
              <a:lnSpc>
                <a:spcPct val="80000"/>
              </a:lnSpc>
            </a:pPr>
            <a:r>
              <a:rPr lang="cs-CZ" altLang="cs-CZ" sz="2800"/>
              <a:t>Poplatky za výrobky</a:t>
            </a:r>
          </a:p>
          <a:p>
            <a:pPr marL="839788" lvl="1" indent="-495300" eaLnBrk="1" hangingPunct="1">
              <a:lnSpc>
                <a:spcPct val="80000"/>
              </a:lnSpc>
            </a:pPr>
            <a:r>
              <a:rPr lang="cs-CZ" altLang="cs-CZ" sz="2400"/>
              <a:t>poplatky za spotřebu látek poškozujících ozónovou vrstvu Země</a:t>
            </a:r>
            <a:endParaRPr lang="cs-CZ" altLang="cs-CZ" sz="2400" b="1"/>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cs-CZ" altLang="cs-CZ"/>
              <a:t>Poplatky za znečišťování</a:t>
            </a:r>
          </a:p>
        </p:txBody>
      </p:sp>
      <p:sp>
        <p:nvSpPr>
          <p:cNvPr id="17411" name="Rectangle 3"/>
          <p:cNvSpPr>
            <a:spLocks noGrp="1" noChangeArrowheads="1"/>
          </p:cNvSpPr>
          <p:nvPr>
            <p:ph type="body" idx="1"/>
          </p:nvPr>
        </p:nvSpPr>
        <p:spPr/>
        <p:txBody>
          <a:bodyPr/>
          <a:lstStyle/>
          <a:p>
            <a:pPr eaLnBrk="1" hangingPunct="1">
              <a:lnSpc>
                <a:spcPct val="90000"/>
              </a:lnSpc>
            </a:pPr>
            <a:r>
              <a:rPr lang="cs-CZ" altLang="cs-CZ" sz="2400"/>
              <a:t>Tento typ nástroje vede z ekonomického hlediska k </a:t>
            </a:r>
            <a:r>
              <a:rPr lang="cs-CZ" altLang="cs-CZ" sz="2400">
                <a:hlinkClick r:id="rId2" tooltip="Nákladově efektivní řešení (stránka neexistuje)"/>
              </a:rPr>
              <a:t>nákladově efektivnímu řešení</a:t>
            </a:r>
            <a:r>
              <a:rPr lang="cs-CZ" altLang="cs-CZ" sz="2400"/>
              <a:t>. </a:t>
            </a:r>
          </a:p>
          <a:p>
            <a:pPr lvl="1" eaLnBrk="1" hangingPunct="1">
              <a:lnSpc>
                <a:spcPct val="90000"/>
              </a:lnSpc>
            </a:pPr>
            <a:r>
              <a:rPr lang="cs-CZ" altLang="cs-CZ" sz="2000"/>
              <a:t>Jedná se o řešení, kdy je stanoveného cíle dosahováno s minimálními náklady. Subjekty, pro které je dosažení cílů politiky životního prostředí relativně levnější přispívají relativně více a naopak subjekty, pro které je dosažení těchto cílů relativně dražší, přispívají méně. </a:t>
            </a:r>
          </a:p>
          <a:p>
            <a:pPr eaLnBrk="1" hangingPunct="1">
              <a:lnSpc>
                <a:spcPct val="90000"/>
              </a:lnSpc>
            </a:pPr>
            <a:r>
              <a:rPr lang="cs-CZ" altLang="cs-CZ" sz="2400"/>
              <a:t>Příjemcem poplatků je buď </a:t>
            </a:r>
            <a:r>
              <a:rPr lang="cs-CZ" altLang="cs-CZ" sz="2400">
                <a:hlinkClick r:id="rId3" tooltip="Státní fond životního prostředí"/>
              </a:rPr>
              <a:t>Státní fond životního prostředí</a:t>
            </a:r>
            <a:r>
              <a:rPr lang="cs-CZ" altLang="cs-CZ" sz="2400"/>
              <a:t>, obecní rozpočty, rozpočty krajů, případně státní rozpočty. Tento příjem se využívá účelově k nápravě škod nebo na podporu ekologických projektů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cs-CZ" altLang="cs-CZ"/>
              <a:t>Emisní poplatky</a:t>
            </a:r>
          </a:p>
        </p:txBody>
      </p:sp>
      <p:sp>
        <p:nvSpPr>
          <p:cNvPr id="18435" name="Rectangle 3"/>
          <p:cNvSpPr>
            <a:spLocks noGrp="1" noChangeArrowheads="1"/>
          </p:cNvSpPr>
          <p:nvPr>
            <p:ph type="body" idx="1"/>
          </p:nvPr>
        </p:nvSpPr>
        <p:spPr>
          <a:xfrm>
            <a:off x="949325" y="1981200"/>
            <a:ext cx="7661275" cy="4616450"/>
          </a:xfrm>
        </p:spPr>
        <p:txBody>
          <a:bodyPr/>
          <a:lstStyle/>
          <a:p>
            <a:pPr eaLnBrk="1" hangingPunct="1">
              <a:lnSpc>
                <a:spcPct val="80000"/>
              </a:lnSpc>
            </a:pPr>
            <a:r>
              <a:rPr lang="cs-CZ" altLang="cs-CZ" sz="2800" b="1" dirty="0"/>
              <a:t>poplatky za znečišťování ovzduší</a:t>
            </a:r>
          </a:p>
          <a:p>
            <a:pPr lvl="1" eaLnBrk="1" hangingPunct="1">
              <a:lnSpc>
                <a:spcPct val="80000"/>
              </a:lnSpc>
            </a:pPr>
            <a:r>
              <a:rPr lang="cs-CZ" altLang="cs-CZ" sz="2400" dirty="0"/>
              <a:t>stanoveny zákonem č. 86/2002 Sb., o ochraně ovzduší, ve znění pozdějších předpisů ,</a:t>
            </a:r>
          </a:p>
          <a:p>
            <a:pPr lvl="1" eaLnBrk="1" hangingPunct="1">
              <a:lnSpc>
                <a:spcPct val="80000"/>
              </a:lnSpc>
            </a:pPr>
            <a:r>
              <a:rPr lang="cs-CZ" altLang="cs-CZ" sz="2400" dirty="0"/>
              <a:t>placeny provozovateli stacionárních zdrojů, které se kategorizují podle velikosti na zvláště velké, velké, střední a malé podle jejich výkonu</a:t>
            </a:r>
          </a:p>
          <a:p>
            <a:pPr lvl="1" eaLnBrk="1" hangingPunct="1">
              <a:lnSpc>
                <a:spcPct val="80000"/>
              </a:lnSpc>
            </a:pPr>
            <a:r>
              <a:rPr lang="cs-CZ" altLang="cs-CZ" sz="2400" dirty="0"/>
              <a:t>Mezi zpoplatněné látky patří především tuhé emise, SO2 (oxid siřičitý), </a:t>
            </a:r>
            <a:r>
              <a:rPr lang="cs-CZ" altLang="cs-CZ" sz="2400" dirty="0" err="1"/>
              <a:t>NOx</a:t>
            </a:r>
            <a:r>
              <a:rPr lang="cs-CZ" altLang="cs-CZ" sz="2400" dirty="0"/>
              <a:t>(oxidy dusíku), CO (oxid uhelnatý), CXHY (uhlovodíky). </a:t>
            </a:r>
          </a:p>
          <a:p>
            <a:pPr lvl="1" eaLnBrk="1" hangingPunct="1">
              <a:lnSpc>
                <a:spcPct val="80000"/>
              </a:lnSpc>
            </a:pPr>
            <a:r>
              <a:rPr lang="cs-CZ" altLang="cs-CZ" sz="2400" dirty="0"/>
              <a:t>Způsob výpočtu poplatků je dán zákonem. U malých zdrojů je to roční paušál podle druhu používaného paliva. U zvláště velkých, velkých a středních zdrojů závisí výše poplatků na druhu a množství škodlivin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cs-CZ" altLang="cs-CZ"/>
              <a:t>Emisní poplatky</a:t>
            </a:r>
          </a:p>
        </p:txBody>
      </p:sp>
      <p:sp>
        <p:nvSpPr>
          <p:cNvPr id="19459" name="Rectangle 3"/>
          <p:cNvSpPr>
            <a:spLocks noGrp="1" noChangeArrowheads="1"/>
          </p:cNvSpPr>
          <p:nvPr>
            <p:ph type="body" idx="1"/>
          </p:nvPr>
        </p:nvSpPr>
        <p:spPr>
          <a:xfrm>
            <a:off x="949325" y="1700213"/>
            <a:ext cx="7943850" cy="4897437"/>
          </a:xfrm>
        </p:spPr>
        <p:txBody>
          <a:bodyPr/>
          <a:lstStyle/>
          <a:p>
            <a:pPr eaLnBrk="1" hangingPunct="1">
              <a:lnSpc>
                <a:spcPct val="80000"/>
              </a:lnSpc>
            </a:pPr>
            <a:r>
              <a:rPr lang="cs-CZ" altLang="cs-CZ" sz="2400" b="1" dirty="0"/>
              <a:t>poplatky za vypouštění odpadních vod povrchových a podzemních (dva různé poplatky)</a:t>
            </a:r>
            <a:endParaRPr lang="cs-CZ" altLang="cs-CZ" sz="2400" dirty="0"/>
          </a:p>
          <a:p>
            <a:pPr lvl="1" eaLnBrk="1" hangingPunct="1">
              <a:lnSpc>
                <a:spcPct val="80000"/>
              </a:lnSpc>
            </a:pPr>
            <a:r>
              <a:rPr lang="cs-CZ" altLang="cs-CZ" sz="2000" dirty="0"/>
              <a:t>upraveny ve vodním zákoně č. 254/2001 </a:t>
            </a:r>
            <a:r>
              <a:rPr lang="cs-CZ" altLang="cs-CZ" sz="2000" dirty="0" err="1"/>
              <a:t>Sb</a:t>
            </a:r>
            <a:r>
              <a:rPr lang="cs-CZ" altLang="cs-CZ" sz="2000" dirty="0"/>
              <a:t> </a:t>
            </a:r>
          </a:p>
          <a:p>
            <a:pPr lvl="1" eaLnBrk="1" hangingPunct="1">
              <a:lnSpc>
                <a:spcPct val="80000"/>
              </a:lnSpc>
            </a:pPr>
            <a:r>
              <a:rPr lang="cs-CZ" altLang="cs-CZ" sz="2000" dirty="0"/>
              <a:t>Znečišťovatel je povinen platit poplatek jak za znečištění, tak i za objem vypouštěných odpadních vod. </a:t>
            </a:r>
          </a:p>
          <a:p>
            <a:pPr lvl="1" eaLnBrk="1" hangingPunct="1">
              <a:lnSpc>
                <a:spcPct val="80000"/>
              </a:lnSpc>
            </a:pPr>
            <a:r>
              <a:rPr lang="cs-CZ" altLang="cs-CZ" sz="2000" dirty="0"/>
              <a:t>Poplatek se platí především při vypouštění nerozpuštěných látek, rozpuštěných anorganických solí, ropných látek, nebo pokud je zjištěna zvýšená acidita a alkalita </a:t>
            </a:r>
          </a:p>
          <a:p>
            <a:pPr lvl="1" eaLnBrk="1" hangingPunct="1">
              <a:lnSpc>
                <a:spcPct val="80000"/>
              </a:lnSpc>
            </a:pPr>
            <a:r>
              <a:rPr lang="cs-CZ" altLang="cs-CZ" sz="2000" dirty="0"/>
              <a:t>Poplatek platí kdo</a:t>
            </a:r>
          </a:p>
          <a:p>
            <a:pPr lvl="2" eaLnBrk="1" hangingPunct="1">
              <a:lnSpc>
                <a:spcPct val="80000"/>
              </a:lnSpc>
            </a:pPr>
            <a:r>
              <a:rPr lang="cs-CZ" altLang="cs-CZ" sz="1800" dirty="0"/>
              <a:t>vypouští odpadní vodu do toku </a:t>
            </a:r>
            <a:r>
              <a:rPr lang="cs-CZ" altLang="cs-CZ" sz="1800" b="1" dirty="0"/>
              <a:t>v množství větším než 100 000 m³ za rok</a:t>
            </a:r>
            <a:r>
              <a:rPr lang="cs-CZ" altLang="cs-CZ" sz="1800" dirty="0"/>
              <a:t> nebo </a:t>
            </a:r>
          </a:p>
          <a:p>
            <a:pPr lvl="2" eaLnBrk="1" hangingPunct="1">
              <a:lnSpc>
                <a:spcPct val="80000"/>
              </a:lnSpc>
            </a:pPr>
            <a:r>
              <a:rPr lang="cs-CZ" altLang="cs-CZ" sz="1800" dirty="0"/>
              <a:t>vypouští vodu, </a:t>
            </a:r>
            <a:r>
              <a:rPr lang="cs-CZ" altLang="cs-CZ" sz="1800" b="1" dirty="0"/>
              <a:t>která nese znečištění větší, než uvádí příloha číslo dvě vodního zákona</a:t>
            </a:r>
            <a:r>
              <a:rPr lang="cs-CZ" altLang="cs-CZ" sz="1800" dirty="0"/>
              <a:t> </a:t>
            </a:r>
          </a:p>
          <a:p>
            <a:pPr lvl="1" eaLnBrk="1" hangingPunct="1">
              <a:lnSpc>
                <a:spcPct val="80000"/>
              </a:lnSpc>
            </a:pPr>
            <a:r>
              <a:rPr lang="cs-CZ" altLang="cs-CZ" sz="2000" dirty="0"/>
              <a:t>Poplatky jsou placeny příslušnému celnímu úřadu na základě podkladů ČIŽP</a:t>
            </a:r>
          </a:p>
          <a:p>
            <a:pPr lvl="1" eaLnBrk="1" hangingPunct="1">
              <a:lnSpc>
                <a:spcPct val="80000"/>
              </a:lnSpc>
            </a:pPr>
            <a:r>
              <a:rPr lang="cs-CZ" altLang="cs-CZ" sz="2000" dirty="0"/>
              <a:t>Příjmy směřují do Státního fondu Životního prostředí. </a:t>
            </a:r>
          </a:p>
          <a:p>
            <a:pPr lvl="1" eaLnBrk="1" hangingPunct="1">
              <a:lnSpc>
                <a:spcPct val="80000"/>
              </a:lnSpc>
            </a:pPr>
            <a:endParaRPr lang="cs-CZ" altLang="cs-CZ" sz="20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cs-CZ" altLang="cs-CZ"/>
              <a:t>Emisní poplatky</a:t>
            </a:r>
          </a:p>
        </p:txBody>
      </p:sp>
      <p:sp>
        <p:nvSpPr>
          <p:cNvPr id="20483" name="Rectangle 3"/>
          <p:cNvSpPr>
            <a:spLocks noGrp="1" noChangeArrowheads="1"/>
          </p:cNvSpPr>
          <p:nvPr>
            <p:ph type="body" idx="1"/>
          </p:nvPr>
        </p:nvSpPr>
        <p:spPr>
          <a:xfrm>
            <a:off x="949325" y="1981200"/>
            <a:ext cx="7661275" cy="4471988"/>
          </a:xfrm>
        </p:spPr>
        <p:txBody>
          <a:bodyPr/>
          <a:lstStyle/>
          <a:p>
            <a:pPr eaLnBrk="1" hangingPunct="1">
              <a:lnSpc>
                <a:spcPct val="80000"/>
              </a:lnSpc>
            </a:pPr>
            <a:r>
              <a:rPr lang="cs-CZ" altLang="cs-CZ" sz="2000" b="1" dirty="0"/>
              <a:t>poplatky za ukládání odpadů na skládky,</a:t>
            </a:r>
          </a:p>
          <a:p>
            <a:pPr lvl="1" eaLnBrk="1" hangingPunct="1">
              <a:lnSpc>
                <a:spcPct val="80000"/>
              </a:lnSpc>
            </a:pPr>
            <a:r>
              <a:rPr lang="cs-CZ" altLang="cs-CZ" sz="1800" dirty="0"/>
              <a:t>upraveny zákonem č. 541/2020 Sb., o odpadech </a:t>
            </a:r>
          </a:p>
          <a:p>
            <a:pPr lvl="1" eaLnBrk="1" hangingPunct="1">
              <a:lnSpc>
                <a:spcPct val="80000"/>
              </a:lnSpc>
            </a:pPr>
            <a:r>
              <a:rPr lang="cs-CZ" sz="1800" dirty="0"/>
              <a:t>Poplatníkem je dle zákona č. 541/2020 Sb., o odpadech ten, kdo pozbývá vlastnické právo k odpadu, při jeho předání k uložení na skládku obec, pokud je původcem ukládaného komunálního odpadu, nebo provozovatel skládky, pokud uložil odpad na jím provozovanou skládku, nebo určil odpad při jeho uložení na skládku jako technologický materiál pro technické zabezpečení skládky. Plátcem poplatku je provozovatel skládky. Provozovatel skládky je povinen poplatek za ukládání odpadů na skládku od poplatníka vybrat a odvést správci poplatku, kterým je</a:t>
            </a:r>
            <a:r>
              <a:rPr lang="cs-CZ" dirty="0"/>
              <a:t> </a:t>
            </a:r>
          </a:p>
          <a:p>
            <a:pPr eaLnBrk="1" hangingPunct="1">
              <a:lnSpc>
                <a:spcPct val="80000"/>
              </a:lnSpc>
            </a:pPr>
            <a:r>
              <a:rPr lang="cs-CZ" altLang="cs-CZ" sz="2000" dirty="0"/>
              <a:t>poplatky za spalování odpadů,</a:t>
            </a:r>
          </a:p>
          <a:p>
            <a:pPr eaLnBrk="1" hangingPunct="1">
              <a:lnSpc>
                <a:spcPct val="80000"/>
              </a:lnSpc>
            </a:pPr>
            <a:r>
              <a:rPr lang="cs-CZ" altLang="cs-CZ" sz="2000" dirty="0"/>
              <a:t>poplatky za hluk,</a:t>
            </a:r>
          </a:p>
          <a:p>
            <a:pPr eaLnBrk="1" hangingPunct="1">
              <a:lnSpc>
                <a:spcPct val="80000"/>
              </a:lnSpc>
            </a:pPr>
            <a:r>
              <a:rPr lang="cs-CZ" altLang="cs-CZ" sz="2000" dirty="0"/>
              <a:t>administrativní, resp. místní poplatky </a:t>
            </a:r>
          </a:p>
          <a:p>
            <a:pPr eaLnBrk="1" hangingPunct="1">
              <a:lnSpc>
                <a:spcPct val="80000"/>
              </a:lnSpc>
            </a:pPr>
            <a:endParaRPr lang="cs-CZ" altLang="cs-CZ" sz="20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cs-CZ" altLang="cs-CZ"/>
              <a:t>Poplatky za užití přírodních zdrojů</a:t>
            </a:r>
          </a:p>
        </p:txBody>
      </p:sp>
      <p:sp>
        <p:nvSpPr>
          <p:cNvPr id="21507" name="Rectangle 3"/>
          <p:cNvSpPr>
            <a:spLocks noGrp="1" noChangeArrowheads="1"/>
          </p:cNvSpPr>
          <p:nvPr>
            <p:ph type="body" idx="1"/>
          </p:nvPr>
        </p:nvSpPr>
        <p:spPr>
          <a:xfrm>
            <a:off x="949325" y="1981200"/>
            <a:ext cx="7661275" cy="4471988"/>
          </a:xfrm>
        </p:spPr>
        <p:txBody>
          <a:bodyPr/>
          <a:lstStyle/>
          <a:p>
            <a:pPr eaLnBrk="1" hangingPunct="1">
              <a:lnSpc>
                <a:spcPct val="80000"/>
              </a:lnSpc>
            </a:pPr>
            <a:r>
              <a:rPr lang="cs-CZ" altLang="cs-CZ" sz="2400" b="1"/>
              <a:t>poplatky za odběry podzemní vody</a:t>
            </a:r>
          </a:p>
          <a:p>
            <a:pPr lvl="1" eaLnBrk="1" hangingPunct="1">
              <a:lnSpc>
                <a:spcPct val="80000"/>
              </a:lnSpc>
            </a:pPr>
            <a:r>
              <a:rPr lang="cs-CZ" altLang="cs-CZ" sz="1800"/>
              <a:t>za odebrané množství podzemní vody. Poplatek je stanoven novelou zákona č. 20/2004 Sb., o vodách. Příjemcem poplatků je z 50% </a:t>
            </a:r>
            <a:r>
              <a:rPr lang="cs-CZ" altLang="cs-CZ" sz="1800">
                <a:hlinkClick r:id="rId2" tooltip="Státní fond životního prostředí"/>
              </a:rPr>
              <a:t>Státní fond životního prostředí</a:t>
            </a:r>
            <a:r>
              <a:rPr lang="cs-CZ" altLang="cs-CZ" sz="1800"/>
              <a:t> a z 50 % rozpočty územně příslušného kraje. </a:t>
            </a:r>
          </a:p>
          <a:p>
            <a:pPr eaLnBrk="1" hangingPunct="1">
              <a:lnSpc>
                <a:spcPct val="80000"/>
              </a:lnSpc>
            </a:pPr>
            <a:r>
              <a:rPr lang="cs-CZ" altLang="cs-CZ" sz="2400" b="1"/>
              <a:t>poplatky za odběry povrchových vod</a:t>
            </a:r>
          </a:p>
          <a:p>
            <a:pPr lvl="1" eaLnBrk="1" hangingPunct="1">
              <a:lnSpc>
                <a:spcPct val="80000"/>
              </a:lnSpc>
            </a:pPr>
            <a:r>
              <a:rPr lang="cs-CZ" altLang="cs-CZ" sz="1800"/>
              <a:t>Platba, kterou hradí organizace, které odebírají vodu z povrchových vod jeho správci (tedy Povodí)</a:t>
            </a:r>
          </a:p>
          <a:p>
            <a:pPr eaLnBrk="1" hangingPunct="1">
              <a:lnSpc>
                <a:spcPct val="80000"/>
              </a:lnSpc>
            </a:pPr>
            <a:r>
              <a:rPr lang="cs-CZ" altLang="cs-CZ" sz="2400" b="1"/>
              <a:t>odvody za odnětí půdy ze zemědělského půdního fondu</a:t>
            </a:r>
          </a:p>
          <a:p>
            <a:pPr lvl="1" eaLnBrk="1" hangingPunct="1">
              <a:lnSpc>
                <a:spcPct val="80000"/>
              </a:lnSpc>
            </a:pPr>
            <a:r>
              <a:rPr lang="cs-CZ" altLang="cs-CZ" sz="1800"/>
              <a:t>stanoveny zákonem č. 334/1992 Sb., o ochraně zemědělského půdního fondu, ve znění pozdějších předpisů. Souhlas s odvodem poskytuje příslušný orgán ochrany zemědělského půdního fondu. Výběr mají v kompetenci celní úřady. Výnos z odvodů směřuje z 60 % Státnímu fondu životního prostředí a z 40 % rozpočtům obcí příslušného katastru. </a:t>
            </a:r>
          </a:p>
          <a:p>
            <a:pPr eaLnBrk="1" hangingPunct="1">
              <a:lnSpc>
                <a:spcPct val="80000"/>
              </a:lnSpc>
            </a:pPr>
            <a:endParaRPr lang="cs-CZ" altLang="cs-CZ" sz="200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cs-CZ" altLang="cs-CZ"/>
              <a:t>Poplatky za užití přírodních zdrojů</a:t>
            </a:r>
          </a:p>
        </p:txBody>
      </p:sp>
      <p:sp>
        <p:nvSpPr>
          <p:cNvPr id="22531" name="Rectangle 3"/>
          <p:cNvSpPr>
            <a:spLocks noGrp="1" noChangeArrowheads="1"/>
          </p:cNvSpPr>
          <p:nvPr>
            <p:ph type="body" idx="1"/>
          </p:nvPr>
        </p:nvSpPr>
        <p:spPr>
          <a:xfrm>
            <a:off x="949325" y="1981200"/>
            <a:ext cx="7661275" cy="4543425"/>
          </a:xfrm>
        </p:spPr>
        <p:txBody>
          <a:bodyPr/>
          <a:lstStyle/>
          <a:p>
            <a:pPr eaLnBrk="1" hangingPunct="1">
              <a:lnSpc>
                <a:spcPct val="80000"/>
              </a:lnSpc>
            </a:pPr>
            <a:r>
              <a:rPr lang="cs-CZ" altLang="cs-CZ" sz="2400" b="1"/>
              <a:t>poplatky za odnětí pozemků plnících funkci lesa</a:t>
            </a:r>
          </a:p>
          <a:p>
            <a:pPr lvl="1" eaLnBrk="1" hangingPunct="1">
              <a:lnSpc>
                <a:spcPct val="80000"/>
              </a:lnSpc>
            </a:pPr>
            <a:r>
              <a:rPr lang="cs-CZ" altLang="cs-CZ" sz="2000"/>
              <a:t>Výše poplatku je určena orgánem státní ochrany lesů a výběr mají v kompetenci celní úřady. Příjemcem poplatků je z 60% </a:t>
            </a:r>
            <a:r>
              <a:rPr lang="cs-CZ" altLang="cs-CZ" sz="2000">
                <a:hlinkClick r:id="rId2" tooltip="Státní fond životního prostředí"/>
              </a:rPr>
              <a:t>Státní fond životního prostředí</a:t>
            </a:r>
            <a:r>
              <a:rPr lang="cs-CZ" altLang="cs-CZ" sz="2000"/>
              <a:t> a z 40 % rozpočty obcí příslušného katastru. Vytěžené prostředky musí být využity na zlepšení životního prostředí obce a na zachování lesa. </a:t>
            </a:r>
          </a:p>
          <a:p>
            <a:pPr eaLnBrk="1" hangingPunct="1">
              <a:lnSpc>
                <a:spcPct val="80000"/>
              </a:lnSpc>
            </a:pPr>
            <a:r>
              <a:rPr lang="cs-CZ" altLang="cs-CZ" sz="2400" b="1"/>
              <a:t>úhrady z dobývacího prostoru a </a:t>
            </a:r>
            <a:r>
              <a:rPr lang="cs-CZ" altLang="cs-CZ" sz="2400"/>
              <a:t>z </a:t>
            </a:r>
            <a:r>
              <a:rPr lang="cs-CZ" altLang="cs-CZ" sz="2400" b="1"/>
              <a:t>vydobytých vyhrazených nerostů</a:t>
            </a:r>
          </a:p>
          <a:p>
            <a:pPr lvl="1" eaLnBrk="1" hangingPunct="1">
              <a:lnSpc>
                <a:spcPct val="80000"/>
              </a:lnSpc>
            </a:pPr>
            <a:r>
              <a:rPr lang="cs-CZ" altLang="cs-CZ" sz="2000"/>
              <a:t>Sazba úhrady se pohybuje v rozmezí 100-1000 Kč za 1 hektar </a:t>
            </a:r>
          </a:p>
          <a:p>
            <a:pPr eaLnBrk="1" hangingPunct="1">
              <a:lnSpc>
                <a:spcPct val="80000"/>
              </a:lnSpc>
            </a:pPr>
            <a:r>
              <a:rPr lang="cs-CZ" altLang="cs-CZ" sz="2400"/>
              <a:t>poplatky za kácení dřevin</a:t>
            </a:r>
          </a:p>
          <a:p>
            <a:pPr lvl="1" eaLnBrk="1" hangingPunct="1">
              <a:lnSpc>
                <a:spcPct val="80000"/>
              </a:lnSpc>
            </a:pPr>
            <a:r>
              <a:rPr lang="cs-CZ" altLang="cs-CZ" sz="2000"/>
              <a:t>Nemusí se žádat o povolení, pokud dřeviny nedosahují stanovených rozměrů, tedy pokud dřeviny dosahuje výšky do 80 cm a 130 cm nad zemí nebo se jedná o souvislý keřový porost do 40 m2. </a:t>
            </a:r>
          </a:p>
          <a:p>
            <a:pPr eaLnBrk="1" hangingPunct="1">
              <a:lnSpc>
                <a:spcPct val="80000"/>
              </a:lnSpc>
            </a:pPr>
            <a:endParaRPr lang="cs-CZ" altLang="cs-CZ" sz="24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cs-CZ" altLang="cs-CZ"/>
              <a:t>Uživatelské poplatky</a:t>
            </a:r>
          </a:p>
        </p:txBody>
      </p:sp>
      <p:sp>
        <p:nvSpPr>
          <p:cNvPr id="23555" name="Rectangle 3"/>
          <p:cNvSpPr>
            <a:spLocks noGrp="1" noChangeArrowheads="1"/>
          </p:cNvSpPr>
          <p:nvPr>
            <p:ph type="body" idx="1"/>
          </p:nvPr>
        </p:nvSpPr>
        <p:spPr/>
        <p:txBody>
          <a:bodyPr/>
          <a:lstStyle/>
          <a:p>
            <a:pPr eaLnBrk="1" hangingPunct="1">
              <a:lnSpc>
                <a:spcPct val="90000"/>
              </a:lnSpc>
            </a:pPr>
            <a:r>
              <a:rPr lang="cs-CZ" altLang="cs-CZ" sz="2800"/>
              <a:t>poplatky za spotřebu látek poškozujících ozonovou vrstvu,</a:t>
            </a:r>
          </a:p>
          <a:p>
            <a:pPr lvl="1" eaLnBrk="1" hangingPunct="1">
              <a:lnSpc>
                <a:spcPct val="90000"/>
              </a:lnSpc>
            </a:pPr>
            <a:r>
              <a:rPr lang="cs-CZ" altLang="cs-CZ" sz="2400"/>
              <a:t>poplatek za výrobu a dovoz regulovaných látek, který napomáhá chránit ozonovou vrstvu Země </a:t>
            </a:r>
          </a:p>
          <a:p>
            <a:pPr lvl="1" eaLnBrk="1" hangingPunct="1">
              <a:lnSpc>
                <a:spcPct val="90000"/>
              </a:lnSpc>
            </a:pPr>
            <a:r>
              <a:rPr lang="cs-CZ" altLang="cs-CZ" sz="2400"/>
              <a:t>Poplatky jsou vybírány za látky, které poškozují ozonovou vrstvu a produkty, které je zahrnují </a:t>
            </a:r>
          </a:p>
          <a:p>
            <a:pPr eaLnBrk="1" hangingPunct="1">
              <a:lnSpc>
                <a:spcPct val="90000"/>
              </a:lnSpc>
            </a:pPr>
            <a:r>
              <a:rPr lang="cs-CZ" altLang="cs-CZ" sz="2800"/>
              <a:t>poplatky za užívání vybraných umělých hnojiv a pesticidů,</a:t>
            </a:r>
          </a:p>
          <a:p>
            <a:pPr eaLnBrk="1" hangingPunct="1">
              <a:lnSpc>
                <a:spcPct val="90000"/>
              </a:lnSpc>
            </a:pPr>
            <a:r>
              <a:rPr lang="cs-CZ" altLang="cs-CZ" sz="2800"/>
              <a:t>poplatky za používání tašek z umělých hmot, apod.</a:t>
            </a:r>
          </a:p>
          <a:p>
            <a:pPr eaLnBrk="1" hangingPunct="1">
              <a:lnSpc>
                <a:spcPct val="90000"/>
              </a:lnSpc>
            </a:pPr>
            <a:endParaRPr lang="cs-CZ" altLang="cs-CZ" sz="280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cs-CZ" altLang="cs-CZ"/>
              <a:t>Uživatelské poplatky </a:t>
            </a:r>
          </a:p>
        </p:txBody>
      </p:sp>
      <p:sp>
        <p:nvSpPr>
          <p:cNvPr id="24579" name="Rectangle 3"/>
          <p:cNvSpPr>
            <a:spLocks noGrp="1" noChangeArrowheads="1"/>
          </p:cNvSpPr>
          <p:nvPr>
            <p:ph type="body" idx="1"/>
          </p:nvPr>
        </p:nvSpPr>
        <p:spPr>
          <a:xfrm>
            <a:off x="949325" y="1700213"/>
            <a:ext cx="7661275" cy="4897437"/>
          </a:xfrm>
        </p:spPr>
        <p:txBody>
          <a:bodyPr/>
          <a:lstStyle/>
          <a:p>
            <a:pPr marL="609600" indent="-609600" eaLnBrk="1" hangingPunct="1"/>
            <a:r>
              <a:rPr lang="cs-CZ" altLang="cs-CZ"/>
              <a:t>pokrytí nákladů kolektivních služeb</a:t>
            </a:r>
          </a:p>
          <a:p>
            <a:pPr marL="609600" indent="-609600" eaLnBrk="1" hangingPunct="1"/>
            <a:r>
              <a:rPr lang="cs-CZ" altLang="cs-CZ"/>
              <a:t>financování místních vlád</a:t>
            </a:r>
          </a:p>
          <a:p>
            <a:pPr marL="609600" indent="-609600" eaLnBrk="1" hangingPunct="1"/>
            <a:r>
              <a:rPr lang="cs-CZ" altLang="cs-CZ"/>
              <a:t>sběr odpadu, </a:t>
            </a:r>
          </a:p>
          <a:p>
            <a:pPr marL="609600" indent="-609600" eaLnBrk="1" hangingPunct="1"/>
            <a:r>
              <a:rPr lang="cs-CZ" altLang="cs-CZ"/>
              <a:t>stočné</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cs-CZ" altLang="cs-CZ"/>
              <a:t>ŽP a ekonomika</a:t>
            </a:r>
          </a:p>
        </p:txBody>
      </p:sp>
      <p:sp>
        <p:nvSpPr>
          <p:cNvPr id="11267" name="Rectangle 3"/>
          <p:cNvSpPr>
            <a:spLocks noGrp="1" noChangeArrowheads="1"/>
          </p:cNvSpPr>
          <p:nvPr>
            <p:ph type="body" idx="1"/>
          </p:nvPr>
        </p:nvSpPr>
        <p:spPr>
          <a:xfrm>
            <a:off x="827088" y="1916113"/>
            <a:ext cx="7726362" cy="4392612"/>
          </a:xfrm>
        </p:spPr>
        <p:txBody>
          <a:bodyPr/>
          <a:lstStyle/>
          <a:p>
            <a:r>
              <a:rPr lang="cs-CZ" altLang="cs-CZ" sz="2800" dirty="0"/>
              <a:t>životní prostředí poskytuje:</a:t>
            </a:r>
          </a:p>
          <a:p>
            <a:pPr lvl="1"/>
            <a:r>
              <a:rPr lang="cs-CZ" altLang="cs-CZ" sz="2400" dirty="0"/>
              <a:t>vstupy pro ekonomickou činnost – </a:t>
            </a:r>
            <a:r>
              <a:rPr lang="cs-CZ" altLang="cs-CZ" sz="1400" dirty="0"/>
              <a:t>obnovitelné i neobnovitelné přírodní zdroje (rostliny, zvířata, paliva, nerostné suroviny);</a:t>
            </a:r>
          </a:p>
          <a:p>
            <a:pPr lvl="1"/>
            <a:r>
              <a:rPr lang="cs-CZ" altLang="cs-CZ" sz="2400" dirty="0"/>
              <a:t>místo pro průmysl, zemědělství, komunikace i obytná sídla;</a:t>
            </a:r>
          </a:p>
          <a:p>
            <a:pPr lvl="1"/>
            <a:r>
              <a:rPr lang="cs-CZ" altLang="cs-CZ" sz="2400" dirty="0"/>
              <a:t>místo pro zbytkové látky z výroby a spotřeby </a:t>
            </a:r>
            <a:r>
              <a:rPr lang="cs-CZ" altLang="cs-CZ" sz="1400" dirty="0"/>
              <a:t>(emise, odpady, teplo, hluk);</a:t>
            </a:r>
          </a:p>
          <a:p>
            <a:pPr lvl="1"/>
            <a:r>
              <a:rPr lang="cs-CZ" altLang="cs-CZ" sz="2400" dirty="0"/>
              <a:t>spotřební materiální i imateriální statky </a:t>
            </a:r>
          </a:p>
          <a:p>
            <a:pPr marL="449262" lvl="1" indent="0">
              <a:buNone/>
            </a:pPr>
            <a:r>
              <a:rPr lang="cs-CZ" altLang="cs-CZ" sz="1400" dirty="0"/>
              <a:t>(vodu, čistý vzduch, estetické hodnoty).</a:t>
            </a:r>
          </a:p>
          <a:p>
            <a:pPr lvl="1" eaLnBrk="1" hangingPunct="1"/>
            <a:endParaRPr lang="cs-CZ" altLang="cs-CZ" sz="2400" dirty="0"/>
          </a:p>
        </p:txBody>
      </p:sp>
    </p:spTree>
    <p:extLst>
      <p:ext uri="{BB962C8B-B14F-4D97-AF65-F5344CB8AC3E}">
        <p14:creationId xmlns:p14="http://schemas.microsoft.com/office/powerpoint/2010/main" val="30627210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cs-CZ" altLang="cs-CZ"/>
              <a:t>Platby za komunální odpad</a:t>
            </a:r>
          </a:p>
        </p:txBody>
      </p:sp>
      <p:sp>
        <p:nvSpPr>
          <p:cNvPr id="25603" name="Rectangle 3"/>
          <p:cNvSpPr>
            <a:spLocks noGrp="1" noChangeArrowheads="1"/>
          </p:cNvSpPr>
          <p:nvPr>
            <p:ph type="body" idx="1"/>
          </p:nvPr>
        </p:nvSpPr>
        <p:spPr>
          <a:xfrm>
            <a:off x="179388" y="1700213"/>
            <a:ext cx="8785225" cy="4897437"/>
          </a:xfrm>
        </p:spPr>
        <p:txBody>
          <a:bodyPr/>
          <a:lstStyle/>
          <a:p>
            <a:pPr marL="609600" indent="-609600" eaLnBrk="1" hangingPunct="1"/>
            <a:r>
              <a:rPr lang="cs-CZ" altLang="cs-CZ"/>
              <a:t>Způsoby stanovení:</a:t>
            </a:r>
          </a:p>
          <a:p>
            <a:pPr marL="1050925" lvl="1" indent="-609600" eaLnBrk="1" hangingPunct="1"/>
            <a:r>
              <a:rPr lang="cs-CZ" altLang="cs-CZ" sz="2600"/>
              <a:t>Úhrada za shromažďování, sběr, přepravu, třídění, využívání a odstraňování komunálního odpadu </a:t>
            </a:r>
            <a:r>
              <a:rPr lang="cs-CZ" altLang="cs-CZ" sz="1600"/>
              <a:t>(jde o smluvní poplatek, smlouva musí být uzavřena písemně a obsahovat výši poplatku)</a:t>
            </a:r>
          </a:p>
          <a:p>
            <a:pPr marL="1050925" lvl="1" indent="-609600" eaLnBrk="1" hangingPunct="1"/>
            <a:r>
              <a:rPr lang="cs-CZ" altLang="cs-CZ" sz="2600"/>
              <a:t>Poplatek za komunální odpad </a:t>
            </a:r>
            <a:r>
              <a:rPr lang="cs-CZ" altLang="cs-CZ" sz="1600"/>
              <a:t>(poplatník každá fyzická osoba, při jejíž činnosti vzniká odpad a plátcem je vlastník nemovitosti, kde vzniká komunální odpad) </a:t>
            </a:r>
          </a:p>
          <a:p>
            <a:pPr marL="1050925" lvl="1" indent="-609600" eaLnBrk="1" hangingPunct="1"/>
            <a:r>
              <a:rPr lang="cs-CZ" altLang="cs-CZ" sz="2600"/>
              <a:t>Místní poplatek za provoz systému shromažďování, sběru, přepravy, třídění, využívání a odstraňování komunálního odpadu </a:t>
            </a:r>
            <a:r>
              <a:rPr lang="cs-CZ" altLang="cs-CZ" sz="1800"/>
              <a:t>(v praxi nejrozšířenější, sazbu tvoří částka 250 Kč za osobu a kal. rok a částka stanovená na základě skutečných nákladů obce za předchozí rok)</a:t>
            </a:r>
          </a:p>
          <a:p>
            <a:pPr marL="1050925" lvl="1" indent="-609600" eaLnBrk="1" hangingPunct="1"/>
            <a:endParaRPr lang="cs-CZ" altLang="cs-CZ"/>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cs-CZ" altLang="cs-CZ"/>
              <a:t>Fondy</a:t>
            </a:r>
          </a:p>
        </p:txBody>
      </p:sp>
      <p:sp>
        <p:nvSpPr>
          <p:cNvPr id="26627" name="Rectangle 3"/>
          <p:cNvSpPr>
            <a:spLocks noGrp="1" noChangeArrowheads="1"/>
          </p:cNvSpPr>
          <p:nvPr>
            <p:ph type="body" idx="1"/>
          </p:nvPr>
        </p:nvSpPr>
        <p:spPr>
          <a:xfrm>
            <a:off x="900113" y="1628775"/>
            <a:ext cx="8064500" cy="4608513"/>
          </a:xfrm>
        </p:spPr>
        <p:txBody>
          <a:bodyPr/>
          <a:lstStyle/>
          <a:p>
            <a:pPr marL="571500" indent="-571500" eaLnBrk="1" hangingPunct="1"/>
            <a:r>
              <a:rPr lang="cs-CZ" altLang="cs-CZ" sz="2800"/>
              <a:t>Státní a jiné veřejné fondy</a:t>
            </a:r>
            <a:br>
              <a:rPr lang="cs-CZ" altLang="cs-CZ" sz="2800"/>
            </a:br>
            <a:r>
              <a:rPr lang="cs-CZ" altLang="cs-CZ" sz="1900"/>
              <a:t>účel: </a:t>
            </a:r>
            <a:r>
              <a:rPr lang="cs-CZ" altLang="cs-CZ" sz="1900" i="1"/>
              <a:t>alokace fin. prostředků pro financování opatření k ochraně ŽP</a:t>
            </a:r>
            <a:r>
              <a:rPr lang="cs-CZ" altLang="cs-CZ" sz="1900"/>
              <a:t> </a:t>
            </a:r>
            <a:br>
              <a:rPr lang="cs-CZ" altLang="cs-CZ" sz="1900"/>
            </a:br>
            <a:r>
              <a:rPr lang="cs-CZ" altLang="cs-CZ" sz="1900"/>
              <a:t>např.: SFŽP, krajské fondy pro naléhavá opatření (vody), Jaderný účet, Recyklačný fond (SK), </a:t>
            </a:r>
            <a:endParaRPr lang="cs-CZ" altLang="cs-CZ" sz="300"/>
          </a:p>
          <a:p>
            <a:pPr marL="571500" indent="-571500" eaLnBrk="1" hangingPunct="1"/>
            <a:r>
              <a:rPr lang="cs-CZ" altLang="cs-CZ" sz="2800"/>
              <a:t>Finanční rezervy</a:t>
            </a:r>
            <a:br>
              <a:rPr lang="cs-CZ" altLang="cs-CZ" sz="2800"/>
            </a:br>
            <a:r>
              <a:rPr lang="cs-CZ" altLang="cs-CZ" sz="1900"/>
              <a:t>účel: </a:t>
            </a:r>
            <a:r>
              <a:rPr lang="cs-CZ" altLang="cs-CZ" sz="1900" i="1"/>
              <a:t>zajistit fin. prostředky pro budoucí jistou potřebu</a:t>
            </a:r>
            <a:br>
              <a:rPr lang="cs-CZ" altLang="cs-CZ" sz="1900" i="1"/>
            </a:br>
            <a:r>
              <a:rPr lang="cs-CZ" altLang="cs-CZ" sz="1900"/>
              <a:t>např.: provoz skládek odpadu, těžba nerostů)</a:t>
            </a:r>
          </a:p>
          <a:p>
            <a:pPr marL="571500" indent="-571500" eaLnBrk="1" hangingPunct="1"/>
            <a:endParaRPr lang="cs-CZ" altLang="cs-CZ" sz="300"/>
          </a:p>
          <a:p>
            <a:pPr marL="571500" indent="-571500" eaLnBrk="1" hangingPunct="1"/>
            <a:r>
              <a:rPr lang="cs-CZ" altLang="cs-CZ" sz="2800"/>
              <a:t>Finanční jistiny / kauce</a:t>
            </a:r>
            <a:br>
              <a:rPr lang="cs-CZ" altLang="cs-CZ" sz="2800"/>
            </a:br>
            <a:r>
              <a:rPr lang="cs-CZ" altLang="cs-CZ" sz="1900"/>
              <a:t>účel: </a:t>
            </a:r>
            <a:r>
              <a:rPr lang="cs-CZ" altLang="cs-CZ" sz="1900" i="1"/>
              <a:t>zajistit fin. prostředky pro budoucí možnou potřebu</a:t>
            </a:r>
            <a:br>
              <a:rPr lang="cs-CZ" altLang="cs-CZ" sz="1900" i="1"/>
            </a:br>
            <a:r>
              <a:rPr lang="cs-CZ" altLang="cs-CZ" sz="1900"/>
              <a:t>např. přeshraniční přeprava nebezpečného odpadu</a:t>
            </a:r>
            <a:br>
              <a:rPr lang="cs-CZ" altLang="cs-CZ" sz="1900"/>
            </a:br>
            <a:r>
              <a:rPr lang="cs-CZ" altLang="cs-CZ" sz="1900"/>
              <a:t>alt. k povinnému pojištění</a:t>
            </a:r>
          </a:p>
          <a:p>
            <a:pPr marL="571500" indent="-571500" eaLnBrk="1" hangingPunct="1"/>
            <a:endParaRPr lang="cs-CZ" altLang="cs-CZ" sz="300"/>
          </a:p>
          <a:p>
            <a:pPr marL="571500" indent="-571500" eaLnBrk="1" hangingPunct="1"/>
            <a:r>
              <a:rPr lang="cs-CZ" altLang="cs-CZ" sz="2800"/>
              <a:t>„Zelené“ investiční fondy</a:t>
            </a:r>
          </a:p>
          <a:p>
            <a:pPr marL="571500" indent="-571500" eaLnBrk="1" hangingPunct="1"/>
            <a:endParaRPr lang="cs-CZ" altLang="cs-CZ" sz="280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cs-CZ" altLang="cs-CZ"/>
              <a:t>Povinné environmentální pojištění</a:t>
            </a:r>
          </a:p>
        </p:txBody>
      </p:sp>
      <p:sp>
        <p:nvSpPr>
          <p:cNvPr id="27651" name="Rectangle 3"/>
          <p:cNvSpPr>
            <a:spLocks noGrp="1" noChangeArrowheads="1"/>
          </p:cNvSpPr>
          <p:nvPr>
            <p:ph type="body" idx="1"/>
          </p:nvPr>
        </p:nvSpPr>
        <p:spPr/>
        <p:txBody>
          <a:bodyPr/>
          <a:lstStyle/>
          <a:p>
            <a:pPr eaLnBrk="1" hangingPunct="1"/>
            <a:r>
              <a:rPr lang="cs-CZ" altLang="cs-CZ"/>
              <a:t>Předmětem odpovědnost za poškození životního prostředí, ne škoda! (?) </a:t>
            </a:r>
          </a:p>
          <a:p>
            <a:pPr lvl="1" eaLnBrk="1" hangingPunct="1"/>
            <a:r>
              <a:rPr lang="cs-CZ" altLang="cs-CZ"/>
              <a:t>Např.: prevence závažných havárií, atomové právo, přeshraniční přeprava odpadů</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cs-CZ" altLang="cs-CZ"/>
              <a:t>Zálohové systémy (deposit-refund system)</a:t>
            </a:r>
          </a:p>
        </p:txBody>
      </p:sp>
      <p:sp>
        <p:nvSpPr>
          <p:cNvPr id="28675" name="Rectangle 3"/>
          <p:cNvSpPr>
            <a:spLocks noGrp="1" noChangeArrowheads="1"/>
          </p:cNvSpPr>
          <p:nvPr>
            <p:ph type="body" idx="1"/>
          </p:nvPr>
        </p:nvSpPr>
        <p:spPr/>
        <p:txBody>
          <a:bodyPr/>
          <a:lstStyle/>
          <a:p>
            <a:pPr eaLnBrk="1" hangingPunct="1"/>
            <a:r>
              <a:rPr lang="cs-CZ" altLang="cs-CZ"/>
              <a:t>princip: zboží (příp. obal apod.) se neprodává, ale „vydává na zálohu“ (záruka vrácení peněz při vrácení „zboží“ – neplést s reklamací!!!)  </a:t>
            </a:r>
          </a:p>
          <a:p>
            <a:pPr eaLnBrk="1" hangingPunct="1"/>
            <a:r>
              <a:rPr lang="cs-CZ" altLang="cs-CZ"/>
              <a:t>příklady: vratné lahve aj. obaly</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900113" y="1700213"/>
            <a:ext cx="7661275" cy="4824412"/>
          </a:xfrm>
        </p:spPr>
        <p:txBody>
          <a:bodyPr/>
          <a:lstStyle/>
          <a:p>
            <a:pPr marL="571500" indent="-571500" eaLnBrk="1" hangingPunct="1">
              <a:lnSpc>
                <a:spcPct val="80000"/>
              </a:lnSpc>
            </a:pPr>
            <a:r>
              <a:rPr lang="cs-CZ" altLang="cs-CZ" sz="2400" b="1"/>
              <a:t>Předmět obchodu: </a:t>
            </a:r>
          </a:p>
          <a:p>
            <a:pPr marL="839788" lvl="1" indent="-495300" eaLnBrk="1" hangingPunct="1">
              <a:lnSpc>
                <a:spcPct val="80000"/>
              </a:lnSpc>
            </a:pPr>
            <a:r>
              <a:rPr lang="cs-CZ" altLang="cs-CZ" sz="2200"/>
              <a:t>NE povolení, ale oprávnění, resp. povinnost</a:t>
            </a:r>
          </a:p>
          <a:p>
            <a:pPr marL="839788" lvl="1" indent="-495300" eaLnBrk="1" hangingPunct="1">
              <a:lnSpc>
                <a:spcPct val="80000"/>
              </a:lnSpc>
            </a:pPr>
            <a:r>
              <a:rPr lang="cs-CZ" altLang="cs-CZ" sz="2200"/>
              <a:t>převoditelné, kvantifikovatelné, měřitelné</a:t>
            </a:r>
          </a:p>
          <a:p>
            <a:pPr marL="839788" lvl="1" indent="-495300" eaLnBrk="1" hangingPunct="1">
              <a:lnSpc>
                <a:spcPct val="80000"/>
              </a:lnSpc>
            </a:pPr>
            <a:r>
              <a:rPr lang="cs-CZ" altLang="cs-CZ" sz="2200"/>
              <a:t>příklady: emise CO</a:t>
            </a:r>
            <a:r>
              <a:rPr lang="cs-CZ" altLang="cs-CZ" sz="2200" baseline="-25000"/>
              <a:t>2</a:t>
            </a:r>
            <a:r>
              <a:rPr lang="cs-CZ" altLang="cs-CZ" sz="2200"/>
              <a:t> aj. skleníkových plynů, půda, …</a:t>
            </a:r>
          </a:p>
          <a:p>
            <a:pPr marL="571500" indent="-571500" eaLnBrk="1" hangingPunct="1">
              <a:lnSpc>
                <a:spcPct val="80000"/>
              </a:lnSpc>
            </a:pPr>
            <a:endParaRPr lang="cs-CZ" altLang="cs-CZ" sz="200"/>
          </a:p>
          <a:p>
            <a:pPr marL="571500" indent="-571500" eaLnBrk="1" hangingPunct="1">
              <a:lnSpc>
                <a:spcPct val="80000"/>
              </a:lnSpc>
            </a:pPr>
            <a:r>
              <a:rPr lang="cs-CZ" altLang="cs-CZ" sz="2400" b="1"/>
              <a:t>Vymezení trhu: </a:t>
            </a:r>
          </a:p>
          <a:p>
            <a:pPr marL="839788" lvl="1" indent="-495300" eaLnBrk="1" hangingPunct="1">
              <a:lnSpc>
                <a:spcPct val="80000"/>
              </a:lnSpc>
            </a:pPr>
            <a:r>
              <a:rPr lang="cs-CZ" altLang="cs-CZ" sz="2200"/>
              <a:t>teritoriální (s ohledem na předmět), bubbles </a:t>
            </a:r>
          </a:p>
          <a:p>
            <a:pPr marL="839788" lvl="1" indent="-495300" eaLnBrk="1" hangingPunct="1">
              <a:lnSpc>
                <a:spcPct val="80000"/>
              </a:lnSpc>
            </a:pPr>
            <a:r>
              <a:rPr lang="cs-CZ" altLang="cs-CZ" sz="2200"/>
              <a:t>personální</a:t>
            </a:r>
          </a:p>
          <a:p>
            <a:pPr marL="571500" indent="-571500" eaLnBrk="1" hangingPunct="1">
              <a:lnSpc>
                <a:spcPct val="80000"/>
              </a:lnSpc>
            </a:pPr>
            <a:endParaRPr lang="cs-CZ" altLang="cs-CZ" sz="300"/>
          </a:p>
          <a:p>
            <a:pPr marL="571500" indent="-571500" eaLnBrk="1" hangingPunct="1">
              <a:lnSpc>
                <a:spcPct val="80000"/>
              </a:lnSpc>
            </a:pPr>
            <a:r>
              <a:rPr lang="cs-CZ" altLang="cs-CZ" sz="2400" b="1"/>
              <a:t>Fáze: </a:t>
            </a:r>
          </a:p>
          <a:p>
            <a:pPr marL="839788" lvl="1" indent="-495300" eaLnBrk="1" hangingPunct="1">
              <a:lnSpc>
                <a:spcPct val="80000"/>
              </a:lnSpc>
            </a:pPr>
            <a:r>
              <a:rPr lang="cs-CZ" altLang="cs-CZ" sz="2200"/>
              <a:t>stanovení celkové kvóty a její rozdělení, </a:t>
            </a:r>
            <a:br>
              <a:rPr lang="cs-CZ" altLang="cs-CZ" sz="2200"/>
            </a:br>
            <a:r>
              <a:rPr lang="cs-CZ" altLang="cs-CZ" sz="2200"/>
              <a:t>resp. stanovení indiv. limitů </a:t>
            </a:r>
          </a:p>
          <a:p>
            <a:pPr marL="1090613" lvl="2" indent="-419100" eaLnBrk="1" hangingPunct="1">
              <a:lnSpc>
                <a:spcPct val="80000"/>
              </a:lnSpc>
            </a:pPr>
            <a:r>
              <a:rPr lang="cs-CZ" altLang="cs-CZ" sz="1800"/>
              <a:t>cena, metoda</a:t>
            </a:r>
          </a:p>
          <a:p>
            <a:pPr marL="839788" lvl="1" indent="-495300" eaLnBrk="1" hangingPunct="1">
              <a:lnSpc>
                <a:spcPct val="80000"/>
              </a:lnSpc>
            </a:pPr>
            <a:r>
              <a:rPr lang="cs-CZ" altLang="cs-CZ" sz="2200"/>
              <a:t>„spotřeba“, obchodování (organizace trhu), ofsety aj.</a:t>
            </a:r>
          </a:p>
          <a:p>
            <a:pPr marL="571500" indent="-571500" eaLnBrk="1" hangingPunct="1">
              <a:lnSpc>
                <a:spcPct val="80000"/>
              </a:lnSpc>
            </a:pPr>
            <a:endParaRPr lang="cs-CZ" altLang="cs-CZ" sz="300"/>
          </a:p>
          <a:p>
            <a:pPr marL="571500" indent="-571500" eaLnBrk="1" hangingPunct="1">
              <a:lnSpc>
                <a:spcPct val="80000"/>
              </a:lnSpc>
            </a:pPr>
            <a:r>
              <a:rPr lang="cs-CZ" altLang="cs-CZ" sz="2400" b="1"/>
              <a:t>Zpřísňování podmínek:</a:t>
            </a:r>
            <a:r>
              <a:rPr lang="cs-CZ" altLang="cs-CZ" sz="2400"/>
              <a:t> </a:t>
            </a:r>
          </a:p>
          <a:p>
            <a:pPr marL="839788" lvl="1" indent="-495300" eaLnBrk="1" hangingPunct="1">
              <a:lnSpc>
                <a:spcPct val="80000"/>
              </a:lnSpc>
            </a:pPr>
            <a:r>
              <a:rPr lang="cs-CZ" altLang="cs-CZ" sz="2200"/>
              <a:t>redistribucí, výkupem, snižováním hodnoty</a:t>
            </a:r>
          </a:p>
          <a:p>
            <a:pPr marL="839788" lvl="1" indent="-495300" eaLnBrk="1" hangingPunct="1">
              <a:lnSpc>
                <a:spcPct val="80000"/>
              </a:lnSpc>
              <a:buFont typeface="Wingdings" panose="05000000000000000000" pitchFamily="2" charset="2"/>
              <a:buNone/>
            </a:pPr>
            <a:endParaRPr lang="cs-CZ" altLang="cs-CZ" sz="2200" b="1"/>
          </a:p>
        </p:txBody>
      </p:sp>
      <p:sp>
        <p:nvSpPr>
          <p:cNvPr id="29699" name="Rectangle 3"/>
          <p:cNvSpPr>
            <a:spLocks noGrp="1" noChangeArrowheads="1"/>
          </p:cNvSpPr>
          <p:nvPr>
            <p:ph type="title"/>
          </p:nvPr>
        </p:nvSpPr>
        <p:spPr/>
        <p:txBody>
          <a:bodyPr/>
          <a:lstStyle/>
          <a:p>
            <a:pPr eaLnBrk="1" hangingPunct="1"/>
            <a:r>
              <a:rPr lang="cs-CZ" altLang="cs-CZ" sz="3600"/>
              <a:t>Trhy s obchodovatelnými kvótami a limity</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cs-CZ" altLang="cs-CZ"/>
              <a:t>Flexibilní tržní mechanismy - obchodovatelné povolení</a:t>
            </a:r>
          </a:p>
        </p:txBody>
      </p:sp>
      <p:sp>
        <p:nvSpPr>
          <p:cNvPr id="30723" name="Rectangle 3"/>
          <p:cNvSpPr>
            <a:spLocks noGrp="1" noChangeArrowheads="1"/>
          </p:cNvSpPr>
          <p:nvPr>
            <p:ph type="body" idx="1"/>
          </p:nvPr>
        </p:nvSpPr>
        <p:spPr/>
        <p:txBody>
          <a:bodyPr/>
          <a:lstStyle/>
          <a:p>
            <a:pPr eaLnBrk="1" hangingPunct="1"/>
            <a:r>
              <a:rPr lang="cs-CZ" altLang="cs-CZ"/>
              <a:t>převoditelné kvóty („cap and trade“)</a:t>
            </a:r>
          </a:p>
          <a:p>
            <a:pPr eaLnBrk="1" hangingPunct="1"/>
            <a:r>
              <a:rPr lang="cs-CZ" altLang="cs-CZ"/>
              <a:t>kredity na snížení emisí</a:t>
            </a:r>
          </a:p>
          <a:p>
            <a:pPr eaLnBrk="1" hangingPunct="1"/>
            <a:r>
              <a:rPr lang="cs-CZ" altLang="cs-CZ"/>
              <a:t>průměrné limity na obdobné výrobky</a:t>
            </a:r>
          </a:p>
          <a:p>
            <a:pPr eaLnBrk="1" hangingPunct="1"/>
            <a:r>
              <a:rPr lang="cs-CZ" altLang="cs-CZ"/>
              <a:t>převoditelné uživatelská práva</a:t>
            </a:r>
          </a:p>
          <a:p>
            <a:pPr eaLnBrk="1" hangingPunct="1"/>
            <a:r>
              <a:rPr lang="cs-CZ" altLang="cs-CZ"/>
              <a:t>převoditelná práva čerpat přírodní zdroje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marL="762000" indent="-762000" eaLnBrk="1" hangingPunct="1"/>
            <a:r>
              <a:rPr lang="cs-CZ" altLang="cs-CZ"/>
              <a:t>Finanční podpory</a:t>
            </a:r>
          </a:p>
        </p:txBody>
      </p:sp>
      <p:sp>
        <p:nvSpPr>
          <p:cNvPr id="31747" name="Rectangle 3"/>
          <p:cNvSpPr>
            <a:spLocks noGrp="1" noChangeArrowheads="1"/>
          </p:cNvSpPr>
          <p:nvPr>
            <p:ph type="body" idx="1"/>
          </p:nvPr>
        </p:nvSpPr>
        <p:spPr/>
        <p:txBody>
          <a:bodyPr/>
          <a:lstStyle/>
          <a:p>
            <a:pPr marL="609600" indent="-609600" eaLnBrk="1" hangingPunct="1"/>
            <a:r>
              <a:rPr lang="cs-CZ" altLang="cs-CZ"/>
              <a:t>granty, dotace, dary:</a:t>
            </a:r>
          </a:p>
          <a:p>
            <a:pPr marL="982663" lvl="1" indent="-533400" eaLnBrk="1" hangingPunct="1"/>
            <a:r>
              <a:rPr lang="cs-CZ" altLang="cs-CZ"/>
              <a:t>ze státního rozpočtu,</a:t>
            </a:r>
          </a:p>
          <a:p>
            <a:pPr marL="982663" lvl="1" indent="-533400" eaLnBrk="1" hangingPunct="1"/>
            <a:r>
              <a:rPr lang="cs-CZ" altLang="cs-CZ"/>
              <a:t>z účelových fondů,</a:t>
            </a:r>
          </a:p>
          <a:p>
            <a:pPr marL="982663" lvl="1" indent="-533400" eaLnBrk="1" hangingPunct="1"/>
            <a:r>
              <a:rPr lang="cs-CZ" altLang="cs-CZ"/>
              <a:t>z evropských fondů</a:t>
            </a:r>
          </a:p>
          <a:p>
            <a:pPr marL="982663" lvl="1" indent="-533400" eaLnBrk="1" hangingPunct="1"/>
            <a:r>
              <a:rPr lang="cs-CZ" altLang="cs-CZ"/>
              <a:t>z mezinárodních fondů</a:t>
            </a:r>
          </a:p>
          <a:p>
            <a:pPr marL="609600" indent="-609600" eaLnBrk="1" hangingPunct="1"/>
            <a:r>
              <a:rPr lang="cs-CZ" altLang="cs-CZ"/>
              <a:t>výhodné půjčky (soft loans),</a:t>
            </a:r>
          </a:p>
          <a:p>
            <a:pPr marL="609600" indent="-609600" eaLnBrk="1" hangingPunct="1"/>
            <a:r>
              <a:rPr lang="cs-CZ" altLang="cs-CZ"/>
              <a:t>garance úvěrů.</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cs-CZ" altLang="cs-CZ"/>
              <a:t>Hodnocení ekonomických nástrojů</a:t>
            </a:r>
          </a:p>
        </p:txBody>
      </p:sp>
      <p:sp>
        <p:nvSpPr>
          <p:cNvPr id="32771" name="Rectangle 3"/>
          <p:cNvSpPr>
            <a:spLocks noGrp="1" noChangeArrowheads="1"/>
          </p:cNvSpPr>
          <p:nvPr>
            <p:ph type="body" sz="half" idx="1"/>
          </p:nvPr>
        </p:nvSpPr>
        <p:spPr>
          <a:xfrm>
            <a:off x="827088" y="1960563"/>
            <a:ext cx="4465637" cy="4205287"/>
          </a:xfrm>
        </p:spPr>
        <p:txBody>
          <a:bodyPr/>
          <a:lstStyle/>
          <a:p>
            <a:pPr eaLnBrk="1" hangingPunct="1"/>
            <a:r>
              <a:rPr lang="cs-CZ" altLang="cs-CZ" b="1"/>
              <a:t>Výhody:</a:t>
            </a:r>
          </a:p>
          <a:p>
            <a:pPr lvl="1" eaLnBrk="1" hangingPunct="1"/>
            <a:r>
              <a:rPr lang="cs-CZ" altLang="cs-CZ"/>
              <a:t>Tržní konformita</a:t>
            </a:r>
          </a:p>
          <a:p>
            <a:pPr lvl="1" eaLnBrk="1" hangingPunct="1"/>
            <a:r>
              <a:rPr lang="cs-CZ" altLang="cs-CZ"/>
              <a:t>Nižší náklady regulace</a:t>
            </a:r>
          </a:p>
          <a:p>
            <a:pPr lvl="1" eaLnBrk="1" hangingPunct="1"/>
            <a:r>
              <a:rPr lang="cs-CZ" altLang="cs-CZ"/>
              <a:t>Ekonomická efektivnost</a:t>
            </a:r>
          </a:p>
          <a:p>
            <a:pPr lvl="1" eaLnBrk="1" hangingPunct="1"/>
            <a:r>
              <a:rPr lang="cs-CZ" altLang="cs-CZ"/>
              <a:t>Inovativnost</a:t>
            </a:r>
          </a:p>
          <a:p>
            <a:pPr eaLnBrk="1" hangingPunct="1"/>
            <a:endParaRPr lang="cs-CZ" altLang="cs-CZ" sz="1100"/>
          </a:p>
          <a:p>
            <a:pPr eaLnBrk="1" hangingPunct="1"/>
            <a:r>
              <a:rPr lang="cs-CZ" altLang="cs-CZ" b="1"/>
              <a:t>Nevýhody:</a:t>
            </a:r>
          </a:p>
          <a:p>
            <a:pPr lvl="1" eaLnBrk="1" hangingPunct="1"/>
            <a:r>
              <a:rPr lang="cs-CZ" altLang="cs-CZ"/>
              <a:t>Nejistý výsledek</a:t>
            </a:r>
          </a:p>
          <a:p>
            <a:pPr lvl="1" eaLnBrk="1" hangingPunct="1"/>
            <a:r>
              <a:rPr lang="cs-CZ" altLang="cs-CZ"/>
              <a:t>Omezený věcný dopad</a:t>
            </a:r>
          </a:p>
          <a:p>
            <a:pPr eaLnBrk="1" hangingPunct="1"/>
            <a:endParaRPr lang="cs-CZ" altLang="cs-CZ" sz="900"/>
          </a:p>
        </p:txBody>
      </p:sp>
      <p:sp>
        <p:nvSpPr>
          <p:cNvPr id="32772" name="Rectangle 4"/>
          <p:cNvSpPr>
            <a:spLocks noGrp="1" noChangeArrowheads="1"/>
          </p:cNvSpPr>
          <p:nvPr>
            <p:ph type="body" sz="half" idx="2"/>
          </p:nvPr>
        </p:nvSpPr>
        <p:spPr>
          <a:xfrm>
            <a:off x="4859338" y="1916113"/>
            <a:ext cx="4032250" cy="3817937"/>
          </a:xfrm>
        </p:spPr>
        <p:txBody>
          <a:bodyPr/>
          <a:lstStyle/>
          <a:p>
            <a:pPr eaLnBrk="1" hangingPunct="1"/>
            <a:r>
              <a:rPr lang="cs-CZ" altLang="cs-CZ" b="1"/>
              <a:t>Rizika: </a:t>
            </a:r>
          </a:p>
          <a:p>
            <a:pPr lvl="1" eaLnBrk="1" hangingPunct="1"/>
            <a:r>
              <a:rPr lang="cs-CZ" altLang="cs-CZ"/>
              <a:t>„Kouzlo nechtěného“</a:t>
            </a:r>
          </a:p>
          <a:p>
            <a:pPr lvl="1" eaLnBrk="1" hangingPunct="1"/>
            <a:r>
              <a:rPr lang="cs-CZ" altLang="cs-CZ"/>
              <a:t>„Vytloukání klínu klínem“</a:t>
            </a:r>
          </a:p>
          <a:p>
            <a:pPr lvl="1" eaLnBrk="1" hangingPunct="1"/>
            <a:r>
              <a:rPr lang="cs-CZ" altLang="cs-CZ"/>
              <a:t>„Vyschlé zdroje“</a:t>
            </a:r>
          </a:p>
          <a:p>
            <a:pPr lvl="1" eaLnBrk="1" hangingPunct="1"/>
            <a:r>
              <a:rPr lang="cs-CZ" altLang="cs-CZ"/>
              <a:t>„Motivovaný regulátor“</a:t>
            </a:r>
          </a:p>
          <a:p>
            <a:pPr eaLnBrk="1" hangingPunct="1"/>
            <a:endParaRPr lang="cs-CZ" altLang="cs-CZ"/>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Dobrovolné nástroje</a:t>
            </a:r>
            <a:endParaRPr lang="en-GB" dirty="0"/>
          </a:p>
        </p:txBody>
      </p:sp>
      <p:sp>
        <p:nvSpPr>
          <p:cNvPr id="3" name="Zástupný symbol pro obsah 2"/>
          <p:cNvSpPr>
            <a:spLocks noGrp="1"/>
          </p:cNvSpPr>
          <p:nvPr>
            <p:ph sz="half" idx="1"/>
          </p:nvPr>
        </p:nvSpPr>
        <p:spPr>
          <a:xfrm>
            <a:off x="949324" y="1981200"/>
            <a:ext cx="7223075" cy="4114800"/>
          </a:xfrm>
        </p:spPr>
        <p:txBody>
          <a:bodyPr/>
          <a:lstStyle/>
          <a:p>
            <a:r>
              <a:rPr lang="cs-CZ" dirty="0"/>
              <a:t>Dobrovolné dohody</a:t>
            </a:r>
          </a:p>
          <a:p>
            <a:r>
              <a:rPr lang="cs-CZ" dirty="0"/>
              <a:t>EMAS</a:t>
            </a:r>
          </a:p>
          <a:p>
            <a:r>
              <a:rPr lang="cs-CZ" dirty="0"/>
              <a:t>ISO 14001</a:t>
            </a:r>
          </a:p>
          <a:p>
            <a:r>
              <a:rPr lang="cs-CZ" dirty="0"/>
              <a:t>Národní program čistší produkce</a:t>
            </a:r>
          </a:p>
          <a:p>
            <a:r>
              <a:rPr lang="cs-CZ" dirty="0"/>
              <a:t>Národní program environmentálního značení </a:t>
            </a:r>
            <a:r>
              <a:rPr lang="cs-CZ" sz="3200" dirty="0"/>
              <a:t>(ECOLABELLING)</a:t>
            </a:r>
            <a:endParaRPr lang="en-GB" dirty="0"/>
          </a:p>
        </p:txBody>
      </p:sp>
    </p:spTree>
    <p:extLst>
      <p:ext uri="{BB962C8B-B14F-4D97-AF65-F5344CB8AC3E}">
        <p14:creationId xmlns:p14="http://schemas.microsoft.com/office/powerpoint/2010/main" val="12753622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Motivační nástroje</a:t>
            </a:r>
            <a:endParaRPr lang="en-GB" dirty="0"/>
          </a:p>
        </p:txBody>
      </p:sp>
      <p:sp>
        <p:nvSpPr>
          <p:cNvPr id="3" name="Zástupný symbol pro obsah 2"/>
          <p:cNvSpPr>
            <a:spLocks noGrp="1"/>
          </p:cNvSpPr>
          <p:nvPr>
            <p:ph idx="1"/>
          </p:nvPr>
        </p:nvSpPr>
        <p:spPr/>
        <p:txBody>
          <a:bodyPr/>
          <a:lstStyle/>
          <a:p>
            <a:r>
              <a:rPr lang="cs-CZ" dirty="0"/>
              <a:t>Motivační schémata</a:t>
            </a:r>
          </a:p>
          <a:p>
            <a:r>
              <a:rPr lang="cs-CZ" dirty="0"/>
              <a:t>ISNO a MESOH u odpadů (princip PAYT)</a:t>
            </a:r>
          </a:p>
          <a:p>
            <a:r>
              <a:rPr lang="cs-CZ" dirty="0"/>
              <a:t>Chytrá řešení typu SMART</a:t>
            </a:r>
          </a:p>
          <a:p>
            <a:r>
              <a:rPr lang="cs-CZ" dirty="0"/>
              <a:t>Environmentálně zaměřené hry</a:t>
            </a:r>
          </a:p>
        </p:txBody>
      </p:sp>
    </p:spTree>
    <p:extLst>
      <p:ext uri="{BB962C8B-B14F-4D97-AF65-F5344CB8AC3E}">
        <p14:creationId xmlns:p14="http://schemas.microsoft.com/office/powerpoint/2010/main" val="4010555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Životní prostředí a člověk</a:t>
            </a:r>
            <a:endParaRPr lang="en-GB" dirty="0"/>
          </a:p>
        </p:txBody>
      </p:sp>
      <p:sp>
        <p:nvSpPr>
          <p:cNvPr id="3" name="Zástupný symbol pro obsah 2"/>
          <p:cNvSpPr>
            <a:spLocks noGrp="1"/>
          </p:cNvSpPr>
          <p:nvPr>
            <p:ph idx="1"/>
          </p:nvPr>
        </p:nvSpPr>
        <p:spPr/>
        <p:txBody>
          <a:bodyPr/>
          <a:lstStyle/>
          <a:p>
            <a:r>
              <a:rPr lang="en-GB" dirty="0">
                <a:hlinkClick r:id="rId2"/>
              </a:rPr>
              <a:t>https://www.youtube.com/watch?v=64R2MYUt394</a:t>
            </a:r>
            <a:endParaRPr lang="cs-CZ" dirty="0"/>
          </a:p>
          <a:p>
            <a:pPr marL="0" indent="0">
              <a:buNone/>
            </a:pPr>
            <a:endParaRPr lang="en-GB" dirty="0"/>
          </a:p>
        </p:txBody>
      </p:sp>
    </p:spTree>
    <p:extLst>
      <p:ext uri="{BB962C8B-B14F-4D97-AF65-F5344CB8AC3E}">
        <p14:creationId xmlns:p14="http://schemas.microsoft.com/office/powerpoint/2010/main" val="332411815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Komunikační nástroje</a:t>
            </a:r>
            <a:endParaRPr lang="en-GB" dirty="0"/>
          </a:p>
        </p:txBody>
      </p:sp>
      <p:sp>
        <p:nvSpPr>
          <p:cNvPr id="3" name="Zástupný symbol pro obsah 2"/>
          <p:cNvSpPr>
            <a:spLocks noGrp="1"/>
          </p:cNvSpPr>
          <p:nvPr>
            <p:ph idx="1"/>
          </p:nvPr>
        </p:nvSpPr>
        <p:spPr>
          <a:xfrm>
            <a:off x="931863" y="1916832"/>
            <a:ext cx="7661275" cy="4114800"/>
          </a:xfrm>
        </p:spPr>
        <p:txBody>
          <a:bodyPr/>
          <a:lstStyle/>
          <a:p>
            <a:r>
              <a:rPr lang="cs-CZ" dirty="0"/>
              <a:t>Komunikační kampaně</a:t>
            </a:r>
          </a:p>
          <a:p>
            <a:endParaRPr lang="en-GB" dirty="0"/>
          </a:p>
        </p:txBody>
      </p:sp>
      <p:pic>
        <p:nvPicPr>
          <p:cNvPr id="5" name="Obrázek 4"/>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564904"/>
            <a:ext cx="5616624" cy="3642618"/>
          </a:xfrm>
          <a:prstGeom prst="rect">
            <a:avLst/>
          </a:prstGeom>
          <a:noFill/>
          <a:ln>
            <a:noFill/>
          </a:ln>
        </p:spPr>
      </p:pic>
    </p:spTree>
    <p:extLst>
      <p:ext uri="{BB962C8B-B14F-4D97-AF65-F5344CB8AC3E}">
        <p14:creationId xmlns:p14="http://schemas.microsoft.com/office/powerpoint/2010/main" val="16104771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Komunikační nástroje</a:t>
            </a:r>
            <a:endParaRPr lang="en-GB" dirty="0"/>
          </a:p>
        </p:txBody>
      </p:sp>
      <p:sp>
        <p:nvSpPr>
          <p:cNvPr id="3" name="Zástupný symbol pro obsah 2"/>
          <p:cNvSpPr>
            <a:spLocks noGrp="1"/>
          </p:cNvSpPr>
          <p:nvPr>
            <p:ph idx="1"/>
          </p:nvPr>
        </p:nvSpPr>
        <p:spPr/>
        <p:txBody>
          <a:bodyPr/>
          <a:lstStyle/>
          <a:p>
            <a:r>
              <a:rPr lang="cs-CZ" dirty="0"/>
              <a:t>Sociální média</a:t>
            </a:r>
          </a:p>
          <a:p>
            <a:endParaRPr lang="en-GB" dirty="0"/>
          </a:p>
        </p:txBody>
      </p:sp>
      <p:pic>
        <p:nvPicPr>
          <p:cNvPr id="4" name="Obrázek 3"/>
          <p:cNvPicPr/>
          <p:nvPr/>
        </p:nvPicPr>
        <p:blipFill>
          <a:blip r:embed="rId2"/>
          <a:stretch>
            <a:fillRect/>
          </a:stretch>
        </p:blipFill>
        <p:spPr>
          <a:xfrm>
            <a:off x="2195736" y="2708920"/>
            <a:ext cx="5112568" cy="3456384"/>
          </a:xfrm>
          <a:prstGeom prst="rect">
            <a:avLst/>
          </a:prstGeom>
        </p:spPr>
      </p:pic>
    </p:spTree>
    <p:extLst>
      <p:ext uri="{BB962C8B-B14F-4D97-AF65-F5344CB8AC3E}">
        <p14:creationId xmlns:p14="http://schemas.microsoft.com/office/powerpoint/2010/main" val="22308915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Komunikační nástroje</a:t>
            </a:r>
            <a:endParaRPr lang="en-GB" dirty="0"/>
          </a:p>
        </p:txBody>
      </p:sp>
      <p:sp>
        <p:nvSpPr>
          <p:cNvPr id="3" name="Zástupný symbol pro obsah 2"/>
          <p:cNvSpPr>
            <a:spLocks noGrp="1"/>
          </p:cNvSpPr>
          <p:nvPr>
            <p:ph idx="1"/>
          </p:nvPr>
        </p:nvSpPr>
        <p:spPr/>
        <p:txBody>
          <a:bodyPr/>
          <a:lstStyle/>
          <a:p>
            <a:r>
              <a:rPr lang="cs-CZ" dirty="0"/>
              <a:t>Brožury a letáky</a:t>
            </a:r>
          </a:p>
          <a:p>
            <a:r>
              <a:rPr lang="cs-CZ" dirty="0"/>
              <a:t>Osobní kontakt (</a:t>
            </a:r>
            <a:r>
              <a:rPr lang="cs-CZ" dirty="0" err="1"/>
              <a:t>doorstepping</a:t>
            </a:r>
            <a:r>
              <a:rPr lang="cs-CZ" dirty="0"/>
              <a:t>)</a:t>
            </a:r>
          </a:p>
          <a:p>
            <a:r>
              <a:rPr lang="cs-CZ" dirty="0" err="1"/>
              <a:t>Nudging</a:t>
            </a:r>
            <a:r>
              <a:rPr lang="cs-CZ" dirty="0"/>
              <a:t> (pošťuchování)</a:t>
            </a:r>
          </a:p>
          <a:p>
            <a:r>
              <a:rPr lang="cs-CZ" dirty="0"/>
              <a:t>Pobídkové programy</a:t>
            </a:r>
          </a:p>
          <a:p>
            <a:r>
              <a:rPr lang="cs-CZ" dirty="0"/>
              <a:t>Příkladné chování institucí</a:t>
            </a:r>
          </a:p>
          <a:p>
            <a:r>
              <a:rPr lang="cs-CZ" dirty="0"/>
              <a:t>Tvorba zpráv – </a:t>
            </a:r>
            <a:r>
              <a:rPr lang="cs-CZ" dirty="0" err="1"/>
              <a:t>eventy</a:t>
            </a:r>
            <a:endParaRPr lang="cs-CZ" dirty="0"/>
          </a:p>
          <a:p>
            <a:endParaRPr lang="en-GB" dirty="0"/>
          </a:p>
        </p:txBody>
      </p:sp>
    </p:spTree>
    <p:extLst>
      <p:ext uri="{BB962C8B-B14F-4D97-AF65-F5344CB8AC3E}">
        <p14:creationId xmlns:p14="http://schemas.microsoft.com/office/powerpoint/2010/main" val="2071189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31863" y="96839"/>
            <a:ext cx="7384553" cy="1315938"/>
          </a:xfrm>
        </p:spPr>
        <p:txBody>
          <a:bodyPr/>
          <a:lstStyle/>
          <a:p>
            <a:r>
              <a:rPr lang="cs-CZ" sz="2400" dirty="0"/>
              <a:t>Mapa počtu akcí pořádaných pod záštitou Evropské komise v rámci Týdne pro redukci odpadu</a:t>
            </a:r>
            <a:endParaRPr lang="en-GB" sz="2400" dirty="0"/>
          </a:p>
        </p:txBody>
      </p:sp>
      <p:pic>
        <p:nvPicPr>
          <p:cNvPr id="4" name="Obrázek 3"/>
          <p:cNvPicPr/>
          <p:nvPr/>
        </p:nvPicPr>
        <p:blipFill>
          <a:blip r:embed="rId2"/>
          <a:stretch>
            <a:fillRect/>
          </a:stretch>
        </p:blipFill>
        <p:spPr>
          <a:xfrm>
            <a:off x="1763688" y="1700808"/>
            <a:ext cx="4896544" cy="4896544"/>
          </a:xfrm>
          <a:prstGeom prst="rect">
            <a:avLst/>
          </a:prstGeom>
        </p:spPr>
      </p:pic>
    </p:spTree>
    <p:extLst>
      <p:ext uri="{BB962C8B-B14F-4D97-AF65-F5344CB8AC3E}">
        <p14:creationId xmlns:p14="http://schemas.microsoft.com/office/powerpoint/2010/main" val="23683622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Komunikační nástroje</a:t>
            </a:r>
            <a:endParaRPr lang="en-GB" dirty="0"/>
          </a:p>
        </p:txBody>
      </p:sp>
      <p:sp>
        <p:nvSpPr>
          <p:cNvPr id="3" name="Zástupný symbol pro obsah 2"/>
          <p:cNvSpPr>
            <a:spLocks noGrp="1"/>
          </p:cNvSpPr>
          <p:nvPr>
            <p:ph idx="1"/>
          </p:nvPr>
        </p:nvSpPr>
        <p:spPr/>
        <p:txBody>
          <a:bodyPr/>
          <a:lstStyle/>
          <a:p>
            <a:r>
              <a:rPr lang="cs-CZ" dirty="0"/>
              <a:t>Zábavní průmysl a celebrity</a:t>
            </a:r>
            <a:endParaRPr lang="en-GB" dirty="0"/>
          </a:p>
        </p:txBody>
      </p:sp>
      <p:pic>
        <p:nvPicPr>
          <p:cNvPr id="4" name="Obrázek 3" descr="Tomáš Klus odhalil playlist podzimního turné, písně vybírali ..."/>
          <p:cNvPicPr/>
          <p:nvPr/>
        </p:nvPicPr>
        <p:blipFill>
          <a:blip r:embed="rId2">
            <a:extLst>
              <a:ext uri="{28A0092B-C50C-407E-A947-70E740481C1C}">
                <a14:useLocalDpi xmlns:a14="http://schemas.microsoft.com/office/drawing/2010/main" val="0"/>
              </a:ext>
            </a:extLst>
          </a:blip>
          <a:srcRect/>
          <a:stretch>
            <a:fillRect/>
          </a:stretch>
        </p:blipFill>
        <p:spPr bwMode="auto">
          <a:xfrm>
            <a:off x="2213133" y="2780928"/>
            <a:ext cx="4595495" cy="3060700"/>
          </a:xfrm>
          <a:prstGeom prst="rect">
            <a:avLst/>
          </a:prstGeom>
          <a:noFill/>
          <a:ln>
            <a:noFill/>
          </a:ln>
        </p:spPr>
      </p:pic>
    </p:spTree>
    <p:extLst>
      <p:ext uri="{BB962C8B-B14F-4D97-AF65-F5344CB8AC3E}">
        <p14:creationId xmlns:p14="http://schemas.microsoft.com/office/powerpoint/2010/main" val="27216074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Informační nástroje</a:t>
            </a:r>
            <a:endParaRPr lang="en-GB" dirty="0"/>
          </a:p>
        </p:txBody>
      </p:sp>
      <p:sp>
        <p:nvSpPr>
          <p:cNvPr id="3" name="Zástupný symbol pro obsah 2"/>
          <p:cNvSpPr>
            <a:spLocks noGrp="1"/>
          </p:cNvSpPr>
          <p:nvPr>
            <p:ph idx="1"/>
          </p:nvPr>
        </p:nvSpPr>
        <p:spPr/>
        <p:txBody>
          <a:bodyPr/>
          <a:lstStyle/>
          <a:p>
            <a:r>
              <a:rPr lang="cs-CZ" dirty="0"/>
              <a:t>Státní správa</a:t>
            </a:r>
          </a:p>
          <a:p>
            <a:r>
              <a:rPr lang="cs-CZ" dirty="0"/>
              <a:t>Univerzity a neziskové organizace</a:t>
            </a:r>
          </a:p>
          <a:p>
            <a:r>
              <a:rPr lang="cs-CZ" dirty="0"/>
              <a:t>Internetové portály</a:t>
            </a:r>
          </a:p>
          <a:p>
            <a:r>
              <a:rPr lang="cs-CZ" dirty="0"/>
              <a:t>Konference</a:t>
            </a:r>
          </a:p>
          <a:p>
            <a:r>
              <a:rPr lang="cs-CZ" dirty="0" err="1"/>
              <a:t>Webináře</a:t>
            </a:r>
            <a:r>
              <a:rPr lang="cs-CZ" dirty="0"/>
              <a:t> a kurzy</a:t>
            </a:r>
          </a:p>
          <a:p>
            <a:r>
              <a:rPr lang="cs-CZ"/>
              <a:t>Publikace </a:t>
            </a:r>
            <a:endParaRPr lang="en-GB" dirty="0"/>
          </a:p>
        </p:txBody>
      </p:sp>
    </p:spTree>
    <p:extLst>
      <p:ext uri="{BB962C8B-B14F-4D97-AF65-F5344CB8AC3E}">
        <p14:creationId xmlns:p14="http://schemas.microsoft.com/office/powerpoint/2010/main" val="18375413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755650" y="1916113"/>
            <a:ext cx="7661275" cy="4114800"/>
          </a:xfrm>
        </p:spPr>
        <p:txBody>
          <a:bodyPr/>
          <a:lstStyle/>
          <a:p>
            <a:pPr algn="ctr" eaLnBrk="1" hangingPunct="1">
              <a:buFont typeface="Wingdings" panose="05000000000000000000" pitchFamily="2" charset="2"/>
              <a:buNone/>
            </a:pPr>
            <a:endParaRPr lang="cs-CZ" altLang="cs-CZ"/>
          </a:p>
          <a:p>
            <a:pPr algn="ctr" eaLnBrk="1" hangingPunct="1">
              <a:buFont typeface="Wingdings" panose="05000000000000000000" pitchFamily="2" charset="2"/>
              <a:buNone/>
            </a:pPr>
            <a:endParaRPr lang="cs-CZ" altLang="cs-CZ"/>
          </a:p>
          <a:p>
            <a:pPr algn="ctr" eaLnBrk="1" hangingPunct="1">
              <a:buFont typeface="Wingdings" panose="05000000000000000000" pitchFamily="2" charset="2"/>
              <a:buNone/>
            </a:pPr>
            <a:r>
              <a:rPr lang="cs-CZ" altLang="cs-CZ"/>
              <a:t>Děkuji za pozornost</a:t>
            </a:r>
          </a:p>
          <a:p>
            <a:pPr algn="ctr" eaLnBrk="1" hangingPunct="1">
              <a:buFont typeface="Wingdings" panose="05000000000000000000" pitchFamily="2" charset="2"/>
              <a:buNone/>
            </a:pPr>
            <a:r>
              <a:rPr lang="cs-CZ" altLang="cs-CZ">
                <a:sym typeface="Wingdings" panose="05000000000000000000" pitchFamily="2" charset="2"/>
              </a:rPr>
              <a:t></a:t>
            </a:r>
          </a:p>
          <a:p>
            <a:pPr algn="ctr" eaLnBrk="1" hangingPunct="1">
              <a:buFont typeface="Wingdings" panose="05000000000000000000" pitchFamily="2" charset="2"/>
              <a:buNone/>
            </a:pPr>
            <a:r>
              <a:rPr lang="cs-CZ" altLang="cs-CZ" sz="2800">
                <a:sym typeface="Wingdings" panose="05000000000000000000" pitchFamily="2" charset="2"/>
                <a:hlinkClick r:id="rId2"/>
              </a:rPr>
              <a:t>soukopova@econ.muni.cz</a:t>
            </a:r>
            <a:r>
              <a:rPr lang="cs-CZ" altLang="cs-CZ" sz="2800">
                <a:sym typeface="Wingdings" panose="05000000000000000000" pitchFamily="2" charset="2"/>
              </a:rPr>
              <a:t> </a:t>
            </a:r>
            <a:endParaRPr lang="cs-CZ" altLang="cs-CZ" sz="2800"/>
          </a:p>
        </p:txBody>
      </p:sp>
      <p:pic>
        <p:nvPicPr>
          <p:cNvPr id="33795" name="Picture 3" descr="eco1"/>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539750" y="188913"/>
            <a:ext cx="8135938" cy="151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31863" y="96839"/>
            <a:ext cx="7158037" cy="1243930"/>
          </a:xfrm>
        </p:spPr>
        <p:txBody>
          <a:bodyPr/>
          <a:lstStyle/>
          <a:p>
            <a:r>
              <a:rPr lang="cs-CZ" sz="3600" dirty="0"/>
              <a:t>Nástroje environmentální politiky</a:t>
            </a:r>
          </a:p>
        </p:txBody>
      </p:sp>
      <p:sp>
        <p:nvSpPr>
          <p:cNvPr id="3" name="Zástupný symbol pro obsah 2"/>
          <p:cNvSpPr>
            <a:spLocks noGrp="1"/>
          </p:cNvSpPr>
          <p:nvPr>
            <p:ph idx="1"/>
          </p:nvPr>
        </p:nvSpPr>
        <p:spPr/>
        <p:txBody>
          <a:bodyPr/>
          <a:lstStyle/>
          <a:p>
            <a:r>
              <a:rPr lang="cs-CZ" dirty="0"/>
              <a:t>Podle formy stimulace:</a:t>
            </a:r>
          </a:p>
          <a:p>
            <a:pPr lvl="1"/>
            <a:r>
              <a:rPr lang="cs-CZ" dirty="0"/>
              <a:t>Pozitivní stimulace (daňová zvýhodnění, subvence)</a:t>
            </a:r>
          </a:p>
          <a:p>
            <a:pPr lvl="1"/>
            <a:r>
              <a:rPr lang="cs-CZ" dirty="0"/>
              <a:t>Negativní stimulace (poplatky, daně, povolenky)</a:t>
            </a:r>
          </a:p>
          <a:p>
            <a:r>
              <a:rPr lang="cs-CZ" dirty="0"/>
              <a:t>Podle míry direktivnosti:</a:t>
            </a:r>
          </a:p>
          <a:p>
            <a:pPr lvl="1"/>
            <a:r>
              <a:rPr lang="cs-CZ" dirty="0"/>
              <a:t>Administrativní (přímá regulace)</a:t>
            </a:r>
          </a:p>
          <a:p>
            <a:pPr lvl="1"/>
            <a:r>
              <a:rPr lang="cs-CZ" dirty="0"/>
              <a:t>Ekonomické (nepřímá regulace)</a:t>
            </a:r>
          </a:p>
          <a:p>
            <a:pPr lvl="1"/>
            <a:r>
              <a:rPr lang="cs-CZ" dirty="0"/>
              <a:t>Další (informační, dobrovolné)</a:t>
            </a:r>
          </a:p>
          <a:p>
            <a:endParaRPr lang="cs-CZ" dirty="0"/>
          </a:p>
        </p:txBody>
      </p:sp>
      <p:sp>
        <p:nvSpPr>
          <p:cNvPr id="4" name="Zástupný symbol pro číslo snímku 3"/>
          <p:cNvSpPr>
            <a:spLocks noGrp="1"/>
          </p:cNvSpPr>
          <p:nvPr>
            <p:ph type="sldNum" sz="quarter" idx="11"/>
          </p:nvPr>
        </p:nvSpPr>
        <p:spPr/>
        <p:txBody>
          <a:bodyPr/>
          <a:lstStyle/>
          <a:p>
            <a:pPr>
              <a:defRPr/>
            </a:pPr>
            <a:fld id="{84C61A1B-F696-4D07-8AF3-50AEF1438EAB}" type="slidenum">
              <a:rPr lang="cs-CZ" smtClean="0"/>
              <a:pPr>
                <a:defRPr/>
              </a:pPr>
              <a:t>97</a:t>
            </a:fld>
            <a:endParaRPr lang="cs-CZ"/>
          </a:p>
        </p:txBody>
      </p:sp>
    </p:spTree>
    <p:extLst>
      <p:ext uri="{BB962C8B-B14F-4D97-AF65-F5344CB8AC3E}">
        <p14:creationId xmlns:p14="http://schemas.microsoft.com/office/powerpoint/2010/main" val="28547536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Aplikace různých nástrojů politiky ŽP</a:t>
            </a:r>
          </a:p>
        </p:txBody>
      </p:sp>
      <p:sp>
        <p:nvSpPr>
          <p:cNvPr id="4" name="Zástupný symbol pro číslo snímku 3"/>
          <p:cNvSpPr>
            <a:spLocks noGrp="1"/>
          </p:cNvSpPr>
          <p:nvPr>
            <p:ph type="sldNum" sz="quarter" idx="11"/>
          </p:nvPr>
        </p:nvSpPr>
        <p:spPr/>
        <p:txBody>
          <a:bodyPr/>
          <a:lstStyle/>
          <a:p>
            <a:pPr>
              <a:defRPr/>
            </a:pPr>
            <a:fld id="{84C61A1B-F696-4D07-8AF3-50AEF1438EAB}" type="slidenum">
              <a:rPr lang="cs-CZ" smtClean="0"/>
              <a:pPr>
                <a:defRPr/>
              </a:pPr>
              <a:t>98</a:t>
            </a:fld>
            <a:endParaRPr lang="cs-CZ"/>
          </a:p>
        </p:txBody>
      </p:sp>
      <p:pic>
        <p:nvPicPr>
          <p:cNvPr id="1026" name="Picture 2" descr="http://media.novinky.cz/215/332156-top_foto1-6nqs2.jpg?1346423402"/>
          <p:cNvPicPr>
            <a:picLocks noChangeAspect="1" noChangeArrowheads="1"/>
          </p:cNvPicPr>
          <p:nvPr/>
        </p:nvPicPr>
        <p:blipFill>
          <a:blip r:embed="rId2"/>
          <a:srcRect/>
          <a:stretch>
            <a:fillRect/>
          </a:stretch>
        </p:blipFill>
        <p:spPr bwMode="auto">
          <a:xfrm>
            <a:off x="457200" y="1752600"/>
            <a:ext cx="4114799" cy="2318004"/>
          </a:xfrm>
          <a:prstGeom prst="rect">
            <a:avLst/>
          </a:prstGeom>
          <a:noFill/>
        </p:spPr>
      </p:pic>
      <p:sp>
        <p:nvSpPr>
          <p:cNvPr id="1028" name="AutoShape 4" descr="data:image/jpeg;base64,/9j/4AAQSkZJRgABAQAAAQABAAD/2wCEAAkGBxQTEhQUExQWFhUXFxcbGBgYGRgbGBwZFxgWGhcaHBgYHCggGh0lHBwYIjEhJSorLi4uGCAzODMsNygtLisBCgoKDg0OGhAQGywkICQsLCwsLSwsLCwsLCwsLCwsLCwsLCwsLCwsLCwsLCwsLCwsLCwsLCwsLCwsLCwsLCwsLP/AABEIAMIBAwMBIgACEQEDEQH/xAAbAAABBQEBAAAAAAAAAAAAAAADAAECBAUGB//EAD4QAAECBAQDBgUDAwMEAgMAAAECEQADITEEEkFRYXGBBSKRobHwBhMywdFS4fEUQnIjYoIzkqKyFtIkY8L/xAAZAQADAQEBAAAAAAAAAAAAAAAAAQIDBAX/xAAvEQACAgEDAgQEBgMBAAAAAAAAAQIRAxIhMQRBBRMiUWFxoeGBkbHB0fAyQlIj/9oADAMBAAIRAxEAPwDhpqxdtffKJSEk/wAtAVAMwNYJI7o2jB7IC7LDe/xE8hUWHvaGwn1pCiwUWdqWJEamBkAoKgC7hlBLsakgi9q+656Wxkux8MFJcIKlOKirQbCrzSkZlAJSVVUO7VEwiwtRo0Ph6Z8pU5BAICwVFOgL2FXTa24iEns8ns8KDAyxMKuKUpmVDAve220awiFnN5SEBzVnNXZz5CluMa0vsslLg6JN6V0gWBwC8UMsoswQTnYfSVihSDTvDTQR1vZuAUE950kMH3yu3DQRel2I5P8AoXSHHItTk0YfaeEUglhS7R6bL7MDKBtRvF/25eVbG9jBSa391h6aB7nkqTe7tEpAq5ja7d7FMskgfvXTjw/iMFM02gIo28FMYhlFatP0jxjVlrJfMSxjAwckuMxIHg8a8rFC14zYAF4U5wD9JJrw0vwjTRKAGUfuYUuaka19IbNVwYTk2MSJCUkqF/FoCZ5Km4RawkiZOVklgqJ8BxJ0EaX9HhMMf9Zfz5uqJbBIOxVR/HpD0t7s0x4p5JaYK2c1j5xQkmg526xiT5+Z99npxaPQ/wD5WE0lYaUjnX0Ai/g/iQzKTJMlQ/x/JMOLgu51vw3qEra+qPNJR7iiQygWqKjepr74wJOKVp4x6jieysBiAcyP6dZrmSWQ4sSPp8QI4r4q+E5+F75ZcomkxH01/UP7X8OMPTe63OSeOUHUlRg4jGZnDtxckeEPKxBDJpziiQYnwEKiAk9SnG5A8XguAQvODY0PnQUevODJUaZe8Ske+UaPyQ2YMSA5DGj0qRzAqa1iHIRBE5aiSRpqBd6UTR6xLEyyA44Udid22151iaEzMoUygkkd1mJIY2NCPxCmpcd3vGjvavI1p5xn8xgEpI+oZeBofC7eOu8AnMHOan5PDxg01VXAFmroeHGv8xUmzEAk2tS7Pz9OcUiSvPDlh48Bag4QPENQAknUt79mCKm3b31eAAkG1tDz1igBiTufMfeFBCT+keH5h4W4yyqZ3aULiCYNOYhIqT4VI3iM5Y2FxbzizgcoNaCoJIzDXSKb2KOp7QwyUYMKyMQuWokMQe8HOYEgODrSCSFqVhpuVKh3XKiCHIZk0pU0Z7GorXAl4pXyJstS6VLJFyP1VoPG0dr2XiJc/DZfoe4YpAUS9DR68Xi1UhFDsKT/AE2LQgq/6soZTUA3LVsRk/8AKL+Bpg8Wn9KsSnU2SeNOUch2hNnDEEmfWSopQSE93UVbvVb6nudDG18MT1zJGMQpRUtSVElqlS0rCiwoHYUA1i4ewMs/BIInTALCWm7u5UWbhQ3jskpaOS+ED/qzDY/Kl/8Asv8AaD/HHa0/DolGQoJKlkF0pVTK+ojVbITOpSIZcuOK+De38TPnpTNWFJKFlglIqkgCoHOO6hrdBwc78RdijES1IcpJbvC4Yg/aPKO1ZJQspXcKy5g31AkF3YNxp+feCiPJvifAH582lDMX/wCxjOSoZzuFUp61i+Fmnv3rFHDd1LGuv7GLcsX6+EYsVFlM3eNLs/DKnLTLliqj4bk8AKxilPdfi0dRgVHDYMrf/VxBKEHVMpP1ka1NP+06QfFmuHFLLNQjyw/anaqZSTh8KWSP+pN/umK1Y6J9dKXp9j9hTcRVAARqtVE8hqTy6tBPhfsb+omd5xLQxW1H2SDxr0HKPTJUoABKQAAGAFAANAIqEHk9UuD3Oo6mHQx8nCvV3f8APx/Q5bDfBMofXMWo8MqR4EE+cW0/CcofQuYDxyqHgAPWOhMuGA0jfyo+x5L6/qG7cjlcf2ZMlByxT+oW66iCdndqBIKJgzylBlIIcMbsDpw1jqAd7Rw/xVgjIUFI/wCms0/2q/Ty1HI7RhPG4eqJ2dPnj1P/AJZOf79Tlfjn4d/pFpXKDyJlUG+U3y8aWO3KOWw1Vh21/wDUx6n2bOGLw83CTL5SqWToRXyUx6mPLc+VRSQxBII1cUMDdrUjz8+J4cjgy3JnhISK/SAw4PeK4WFlbqyOOb3u1qeL84EqWTUA10Y78ov4HBpSQtZ718pG4DU3qDwjHZOzFFzApKJZBUpgxY2t/aLj3axmZwJYtViNt7dfMQDEzQnS3Wj0c6WiUvMSLCiWv9RAY+t+G0QvcdIhMmJIYHu156nf3xaKypRLmri1B6tFrEJKUqTZj3jzprvGbOBpfWnJqdfzDskGzFjyfkYJ8w+FrQiKNdxffl184rkH15fmGBZJ9uIaIAngOBZ4UOxhZ63Ie4AFgGYWoItdmSlTFMkOakDgKnqwMQxGGCUIUCo5rvowFqV/aLXZE1MhcucCVEu6bUKVC7bxdxaVjstdo9mzJbhSKHXnbrQxHDYtQQkEnIFCgvpbi4T4Bo30/GEv9Ff8qeOWMHC45IkGWRUl34MGajvfWB44r/FiJY3CTVZyEhRJfu1FAHFBdtDtGj8JLyzCBeZIW+2YKVQ8coHjDSe2ZIYfKUGSEkhZZVKuAK/aMns7GiVPCgCyVK7pd8qgQxLXaNU+GI7H4GmFSZilF3CAN2Gc10102i18Y9mzJ6JQlAKKVkmoFMpGpjl/hTtn5CVgpKnCbPRswslJ4bWjok/FKTaWrxV/9I1i1QPkB8IdiT5M5KpiGSErD5kn6i4DAvHbhUchJ+L0EsZZFQLqJc8Ai0XP/lKaD5ZLlh3uBOzi20NSigds6ZJjmO1sEFLVS6jFeZ8YlKm+SGb9ZfT/AGxm9odvLUCQwUSWAqw5/eJlNUFHIIkhf0JWwa4O1WLdYc5h/aoDZo6nB4xGRKVyi4ADpO1LKf1i8nsWTPAIW2rEB/EGOJSc3S/v6BycUF5A9qdbPVuEdH8UqyzJcnSVJlpPMjMo8y48Ivf/AAxIFJiCGZlO3kDWt4z/AIvT/wDlzjv8sjl8qXFyTUWex4NBPqN+yf7Ha/BuD+XhZZaq++Tvm+n/AMcsb8pJJZJDtR6xm9hEHDYdrfJlf+iY1cL9Q6+hjsgqiqPN6iblmlKXu/1JycKRVZzHc/YWENjDUbN9zF4p4xTx4qOUXpozlK0VYzPiTCfMw01OoSVJ5p7w8WbrGoIDjVAIWTYJUTyAMJq0PFJxnGS7NHlvYGK+XiJStM4B5L7p8jGZ8V4IIxs+rDO4/wCYCj5mDdnD/VlAazJYHVYaLfxmjNjJ5AcAJHUJTevPwjhg/Q/mex43FLJB/A5aXNVSimdrFgKbczGnNXmqSHFA1RuaD1inhwpI/ZmHpztrDzVF/LfasTSPFojNAN2ZIu92b7CCT8UhCy75nsNALX46wNKgSQGcaMaFhr0fqIWJQ61USQokf7q6Ur5w69xtbBcRPzEAsRd7OWbUbuesU8Qah6M/vgY0RLShNmqGJACqaXNLW5xRnSQokgvprVwbO1LbaQadxUAlqcpJL8/20hkK3HB9hDKlkFydDTY6vFTEYcodTkhqaVNLeNeEPTYy+Uj/AGnqIaBoxDAArSCwoQSa1rCiKfsFFtSlpRlWKAuNq8ot9mLeWkONQzPqYXaCHSwvDdmyGDVBvXjGcpasf4k2gkyS5H0ly1uB4xBOGCnDClPdYsmUfYhpWFyklzWM1kpUK0CT2cNiOv7xWxOGyEZXJNGBrw3jYQmJGS8EczT5BNGVghnoCx/EaCZCxtDyezgkuKdftF5Mn20VPqLfpY20Zxw6wQ9fE/eDJRNoxboBw5mNE4cf3EeUSCwLV4xk+pl2ZNmens1RLlUWpPZuXU9S94tyUKUaDweNSR2aSHUeh/mKj52Uai3yZeDwJUeEdFgJaEBiPJ4UmU1AB1H5EFTKOrdBHdixLGviWkkWfmIOhHh+Y5T40k/6kuYPpWjL/wApZYv/AMSmOiWNhAMXgfnyTLpmfNLP+8OwOwUCU9RGk46lR29B1CwZ1J8cP8Sx8C48TMOEP3pRKT/iSSg+Dp/4mOlRMIIO0eSdk9orws7OBZ0rQaOH7yTsQddCOYj0/s3tGXPRnlqcajUHYjQxWGaap8o18U6OWLK8iXplv8n7fwaJxquHnAZk4qvWGaIFVedPJ42PLtknjA+NMeJeGUn+6b3AOB+s8srjmRGp2n2giQgrmKCRpqSdgNTHmPbnaqsTNK1UAohOiU/k6n8CMs2RRVdz0vDOjlmyqbXpW/z+Ab4Sw2bEoJbKh1qJAoE1F7d7LXZ+MLF4rMtSv1qKh/yct9o0pcv+lw5Sqk6cxWP0S65UniauOJGgjNK0lTkAkC9PCOHJLSlH8ReJdTHLndcLYpKSjr9mIHl9oGqUl3bcA8P5jV+UDZqvY1NhtFdckAvvpoPxGakcFozF4cJCy5Yhm2EAEkXe/Dx58uEXZwUxDB6Bhax01sYqLKgCctgwGnh7vGim6HZXTKBO5ehLsNPZ4QioDjx6Nz2EVps5WYd0ttcnamvhrvE5klbOwIfQhh9zcDpFbk7iWoPpw1YU0gWKkJUANB799YiFVBdq8NCxcaRGcqrO5N6RSEN/Rp39YaGUVbHwMKGB0ycPDpwkHBJtBEZruNY822Y2V04c+xBkI3iQS1yPOF8zc+vrCpjVjpR7ESfhDIVmPdDngHMXJHZa1CrJ6/YRccMpcFKDKoXDhKlFg77AVjYk9lIH1Eq8AI0JaQLBhwEbw6P/AKLUEjAkdmKOjczGrhuykpqoufLwi+iW9hB0YfhHXDp4R7FA5aALD31iSk84N8uG+Vx9842ArqpqTprEFFRo4eDzJL2b36wAYQh2LE71/mAB5Uo6lyeXlBwmIScPqSPfOCmWdKe9oYGP2x2L/Ud50pngXNEzGtmP9q+NjY7xyw+dhpn98qYL6FvRQ8QY71KFC6vAftCUyk5JgTMT+laQQOQYFPRoznjT3XJ6vSeKSxR8vItUfr918DnMP8b4hNFJlr4lJB/8S3lDYj41xCnyplo4gFRe1MxI8o1F/D+GU/8ApqT/AIzFei0qaK0nsnCZzLAzqrQznIy/U4lhJFYmsnGo611Hhz9Sxv8AL70cxMmzZ8wZiubMNrk8gBYcBSOg7P7LThmmTmXOuiUKpQdFLIuRoB53HRS8MEJKZSUywbhCWJ5qdz4xi43CAku78PyPH28Ly6V8s5eq8Ulkj5eJaY/X7GdiJuZRUs5iqp3PvaKpGwHt4sYpNSB4tTzJO8UyTWng49dI8/JBxZ4sotE8rfj+OUDLG9CLe+kTSv3ygd30hJslNocKS7PatoEtKagPz/Lc4koqGmw9YrTZ9a3D6sOFeUaJ+xVglykg1AFPw/o/SBrwo38b0+0Wl4gAEUro7+wwgTAMSkE8gDXYnhFa2gspKwWWju/lcQP5BSXN9yON61i5OCifXq7c4GtWYso878iabc9otTZW5lTsMoklnholNxZBIBpo4IhRep+wrOqE3UOfBomJa1fS7da13BoIsJlAe3ME+b7184celXcpRSJYfsglipaRvVz5UEaUns2UBbNarjSMsTNgT5wWWVGyX31/iNo4IR4QzdlywkMGHARIAafmMrD9mzFfU6U6ak9NOsbGD7NSiwrrf+I0oCUtL28IOnDVv5VtzgiUDT394mC9AIAGTKAiWWHKKVhO0AEFD94iUwUr4CIPz8IAB5KU9Kwgk9OVYKkNU784I29POAAJTV2f3tEVA+yYsFVN/fC8CWkHfx9YAKowoLvX+dCawRKANqmCgREiACSRHL9mpA7QVxVN8wVfaOnyklozUdiLTikTsycpWe7V6y1jleJkrOvpskYRyKT5jt87Nxcum3WMjGyTXX3V6c431A/vGRjaG9NtfX3SA5Tm8RhyVFy1NntWjxmTEguGKtn12FBrG9NAVxfbwvz+1ox8WhlMkHZ2N9BZg7/xGGWHdCZVdqMRbUel/wCIhMmE0BPVvL2YU675gNwwZzpw/eALmsBW/AtW3KOWUNyJRHBJvXyGt4ZUwEFmKqWtzgaZjihc32Pu0OpVkim939tEpEEFMD9I046+Voib8za+28RmKI2bwiUhW4tryp+/7RSEmRUSlt+XnFb5zk3cNZibUv8ASK6X9DKIOu44+2MRZgNPJ+cWWmBU76f9v7w0Wvmp38/wIaHYWdHh5SlMEpfkHjTk9kLN2HvYfkRsSZID3iyAKUj0TQypPYyf7iVdaeH5jQl4ZKRTS0TCuTQ4GsICWzBvfOHUDap5e+cLINfCJIYOw6whjBB2bn+9IklD0r0hwHd2odb16xNUyndHu20IBvdIi0RK4TQATy7RNKRtEAo+6e9okk0dve8MBzLeF8k/zCG5HhEszdf3gEDyNA1rrrB14gWemlPbxWmzKadBAAxJ+8M8CHgIQWDAAQGLSlf6SDsseZI+8Ukxk43FzP6mXLzH5eeWWIB1Iuzh7dYV0a48TyN12Tf5HVpLimvExk4yW5Nf56UjXBYXjKnKe/8ALu0BmYy0BR7uU+G52/EUMUjKp2Z7sk33OUttUm0a00VtV7jhFSbiSAe4onUUseLsacYUgMjEXLhVBxDudgH6GKC0Vcgtr15ULNeNzETCSQRWl1Fr8vPhGfNBJ6CMJxGUVhLVpU+gLF+TQKa+gF/Lx4ecW8VKIT/qE5qFAIYFD33FCS3s0RKzVqNLUqaak2jBxpmbiSXN1yjelgNRSIldLNrQb/v72Zchi7lk8NtQ430gSFqQSyjW7OKOC3Gw6tE6TNxIKD8STqXiIWBQ6+PODKS22rs7tx25CGmkHK4SKNYOal6v6w0AFSx+loUSKjoB4PCgsVHqqQKUrp6+MOkDytEEIN7ch74QSSmli/It46/tHpHQTyklvfiImE70I90gedqhyw0A46xNMxw5BS4sWcc2JEICWR7DjqYkoAbH09K/mBmbo1NvLpA8wFq2gAIuZ1hn4eG+kQSk+/ft4k7cuA58IAC2984khPRoilO8IFxV6fxSAAuV9bRNKRagHKKwWHseXusSE0Btbh7NWlGqBAAYzNjz8D4XHhA1860f2IYzGqLcngaib1/iACMxZNvOBn3RoIeb0r9/vAZigKa19ffswCFlF9LwkdIjnGn2giJVHsPfCAYZGX30jA7cOXGSFMWaVp/+xQjelCtKtt74RndsEOC1gPJTwmrNsObym3V2mvzN2eo5S1Cxrt9ox5oonMXOhN3sbUdvWNObNU1EtuVFPkEE16xQnqdVD71vflx4NCMjPnMaWB0s92HHrtFZINSK22GvAtFyfLeha2rDyHT8xnTkKBY0NS4rpy84GIBiAa0d2oXvzsTsNhAJqSA1mtSzUfTbdoJMUqvfDs7VdiBQ7GmrawD5igxNNvsaW3f1jFsZRTKABCVNp+osS+im/mHUtKgEpLFySv6ll3vo3LZ9aGUxFXINLOLV4s2kVJ0oIUCHrqPNzo/t4zbBhJRYi6r3BHpXwirMQkp7j0vUOCl3YXbizDjBlYgGuZstDShIbhU3gRApl1ubu51GnL+Il13IZTIc0NR+NjeIsQ4Nh5nf+YMup4Mz3LWtpSkCRa5qf2qH4GEku5m9mA+a9XHin7mFEwgfoB45YUVpQUesBTMWfqNnZtfZiWZzXXmBWBk7W9YYzSTSvlHcbBxMbj6XLeXvaClh9v484Fmaoby8Lw6ZlztwMIAgme+cSfXTx39vEM28PLGxI8oACJBOla+ETCQG9s0OksL1gay/4r7/AJgAlnF3bhq8QUoG59H93iOff7t4tD5gd2cVroLD94AGLuzV1oaXPD35GloTQvUgNfQ7Gt6NCzfUGLahhruYr58pIL5SdAA1g3i9b+UIAxYOVDfn4PtuIrz8R9JcBywBYV2bza8Wpkom5DNr0rQERFJF3NOYHMPyNf2gAAjVzV9GrWtvbP1kgVr7bjvDKIYMKN04e+EPMPAAvd3Pi8ADUKvQenpBwqosGdn/ACNdOsVxYvrelx+IrzxPzjIZeQAOCDmJBrakDAvTsVkBWQVf4pclqUFzeMztPEZ0ZmUnuKooZVBgdI0Z0xgO8H2NPu8ZvaIUUnMAO6tmcu44iBciZtSiyWZIFaAEDU2MVcT/ALVAF9Qf2+/KKszHKZOdHcUkEzMyPlpcWJKweoGo6Upc+X/YVrF6uA6iwCSsMaOaUADwqKLyUBIYAVawFXZzeK86WS7G9zRw4+ziKfaGOEoArQtIUoJBdB3csFOadIJiJoAuTyHTQ1hMCHyiA5USQXJ00LtoPG/GMfFoCCwCjVtGPQcaxozZoI7utTvW9QaC8UJsihuP8e9R6MN31iGkxlWXMdTlI3FWLvqBr1iOJmDmBt+H7xfjvFeajIMr5QXOZRFTTugam/UdYHIw7JDGxudATV2qaizNSMdImvYmqaH+pqW9CP4/aC56Qos/E6njUUe8TGHSEl3SpyAAaFTh0ku4Ybt1vEVygpPfsS7lqO29BYaPA1XLE4tcsGpaD3Us9OdGDE8ftEJ8spAzA3uDqGJodK+cSm4WW1iP9zgVJd6eHsQ84kJypU2UlhqSohxbQAcRWIq+5nQMYZOprwtDQaTPGUOWLV+r7CFD3GeggnX01/EEz7nX3WsAC+LtzuPfGFn870jvKC5jWt+MMOAbj/MRSxPXf3XWCpB6OK3gGEkoJrwu1dW+0HTKps2pPvnFcTdgAOj/AM8ommeXJPH976OYQBFbPwpXnb8QJzxvep34ekEE0mgsS3j6GHMpye8SasAK3NDo/mYAGRJNKm52qAPdWhpfeUz2uXDtsBQPxPGKolFSqPSlgwaruzPwfUdSSpVGdTuM1zTYg26Ne4hMC6kJFGYGobh1pfbxgE2ZmAGjWDO4FneukJKmcVAdy2x30B0tpxpEKLkOzCpa417zaAXNBAAPDTK5f708HvtwPGwaJuGDGtX1HkDp6xETbk2o/wB+P6hrCM8PyfWvkH8eEADkH708ud/xEQSdOr2NDwZ+vpDKmPYCm7m4ar0OsEQCS5PjY726QwHShmalyGbr5+nOHINyX89m984SlA2Bffj01/Mcf8c9oFCCEkuVJSGv+pR8m6wAavbvZnzFJzzAmSkpKwQe8xJAd7OdtTY1g2JxgWkEMEd4J0BYCorbTptGD2OpXyUEqVmIzXOtvJozVdqzJmLMrOrIk2dx3U97zcQ0iWzdwZQhOZUxawcrJUU0fQJDO9qg/eBdsKxGIXLElXy5aSxUFMdlKAFwBQDnFPtTFmVLUsHvAUJALElhccYBhe25v9MpZUP0p7qQzsKMKFyfCCh2VMfjjMnqStRySywuoJAoah7sHIjocNMStNClrPo9W2Jt7eMXsXCJbM1VbihbjpHRyZQSGINXu5I2ubfjwlgikZSwpgU2cVNbcO7+YWIQUpNTtQu72qRyizMzBml5h4Fzuwe3nEcyzVmDuznxI1uRGWmuCjMCSSosSUsCFaVpQkDe0VVTKlTmtqpu9wLvdxeLmKw+ZxUAkk5coZqnpwtXjWovA5TmY6MpJewer1owA9iJapDboHNm1G2rAtTl3QSWuzvwgGInEn6WZ3Sp66BhpUu+7RZUlALZX4kPrcsBUO1PCBTMICQ4UK3oTY6ZgdLml4l00J78EDNN1FOa6SBR7gmwAB1GsARmPBi1NOtPLbjF2XIR3hppUOPAwxw4SO7UVfvfYHyiYqJnFIrp+Z+gn/s+8NF9MsNRKugpDQekdHYg218/vBE+trxFBepNXDDfQAH3pF+TJADlPCo5PTV+sdxQOVJIPfcHRh49II51pyGwuzBokSSp6abG1XcnrE8TMbTvUAcjmGBpYwgAzBSlLPq3hQw0m4KWbf0YDgwiKk3KweT5aksKtv8AmLa1BLHKTTM/eYDZ3KdNIVgDBIVu+xa27bjTjxiBq19q8tCzP75Gl0qVcfp7zf5Cvi14FiVZXBF02NuA71vEwAOWA7vdqKlI4XqHroPKJlDAVGgoWJLXq4tEES2AfIRdnJLWo6Tx4U5xCZiHttsTag4hmhASCnsXVo5NNgLnjQ6RXmUI5m1OL9K3ictdLMBoA5La8m9tEQuj0fRqX8PHyhgRyfarbi/veJpTR6h25bmILLh7F6tvUg0Lb1hlCnHz/bTzgAZR6bab+GkOksHf3tSFmtx99IdKWFdLdOL++EADKmkVOkcR2jiZc2YDNExOV+6Uj6jckvyjuU0qRR/txO8TVLS9QPLwYinnYQCONHacpqG2jH8NGfgpMuWSszElancg6kubx6CrBSS7y0HT6UnQ04e+MU5vYMlVTKQOiRpQONtaQ7CjkcfJE5IRnSAS57ybB+O5HhA8ZhQmXLkoYurfQOTZ9THUT/hnDlu4df1JpUNQu8V8P8OS5RKg5B3Ng70ccOdGhWFFXs6RlHeFmZg2opXalKRdUtIZihSjXKlY0NKV51h8QMuVg5LgBy502I2NW1gcnDhJJCEpUWqkG22YtX3rEtjoKlRD1s7NUnQ7mnOo4lop4uapkkJJJctoASW72azbxZmOGZtXBuxoRypsdDA5swIAClZXU3ddu8ABXfiXvCoDIxE8qaqqsDlygCz11A2L+dGxUkFmKmuzitWcd22ulI0pk1bZXJBLsLEABqBy9KsdBvFVMrM6mArqRZ92s0TKIzM+bLSSwK3oA7U4prkLvUiwsIJIQpZQkUcEWUQKu/dBNnfxi6cK4zU0D+9+ekUDglBiaaO2r1Fa6bxEo+wtyKWLE0vtXwt74QKcvvOKdRbRy1qk13iac+U5WI12ci1LcX4V1gAUBd6DxBD+VPKu2elk6R/61WmlKPp0EKJSxT6BrZKd+IeFD2FR6VLl/LrVThhQpLFnoPGDpU7kswvrawu29DGSmcTQ86AMdq/eEZnN6MKneo4R20WaJxADs+Y6uE6atbziK5zDMHB1qXO9Xty5Rmp3uKcG4e9ok1S7ag9X69RtCoC4ha3zZi7saV5N+0GTjFNVR4mraX1frFRSgxax0/m/7RFJINBSg24tahgoLLaZ5ckEu55eH5iHzXcmhNKvW72pv5QEF6u9raW4+ZP5h1F7alhfn6crwAHC0kd41vX8NeBFqij0sBC+YGASwpu402NdfGIBRO5ADAMakm9KPXXbhAARRbY2o5Yv0p4XhlKrWx2r78PvEE9A3h70hKXWurl+HtoAJrYWYirWiKSKAE15tT2IHJQpLurNU2Fqmho56xN9m93t94BEwHfhfSptz0hkrYO/oGs9hCQdho9j11rrprE5NTppcUa1A/XxhANLSTrR/fmIeWoZnUodS13vWmsTTehIGuZxYMxNCObQdIuwZxe+zgXL3rVoYxZU0a9s1dresKesggAE8NaGpYX8qgRJSHAoFelA/vlAZkkLZJJBBux00qCOvXYwmBGaGY5QGq5YsSVMwBOjfdrRS/qQGDBz9NU1FXbU1B4c4uT1pDgm12Lki+lxbXaKM2T3yohRDMGUSKWqqhYaitGhAMZ4FRxOUDiwpS93PHYwGbOonKSCRWrV3owy/TSuvCLAUliKlxq7M7XNXABozQy6BVAkHcpcJdyzh/BjAMrSXuC9BQAXOrCo38aQNSSxdLGjsAaaGzam+5gqnBBLtVqaHQcb6aNWkNMmBn0IsxfwvofbQqAz14hIWxpQXygv+nV9C1bwwW763qxBYks9Axv1ipjCqyQAp/7szj/iHAJLCpNwIFh1rfKoJKRQAJatWer2ru0QrEi5MVqd2udWatg1NPtFBRJA73Cj2qwvpFrFzSwKClykfUTRIvS5pmD/AGjOmzCxe4bMQ9y7HkTEzVobVgJoIzfSrYqHCxQaP5QBCUNROWjsKud2U/pBVkuxSRwvT7xkYjFlNALWvRuXSM7lZEpSRdBX/a7aO/2pCiGHWFJCs1/tSFE2yNZ3rMQ2xPWCKoC1IUKPQLDyjRXBQbg0SlGh/wAk/eFChDC/2qOvegUwt5erQoUICUxRyipqz+Jh3qPDptChQwJ4n+7p6mIzL9D6pHpChQgHxBZyKUFoRDGmx8naFCgAGv6X/wBw83go/PrChQADWo1rqPUiLCLHmPQwoUABcMo5BW+V+qg8HQkVpofUwoUABB9IPAesPikj/TpdCX6538YUKAaM/FUyNRykdMppGTLWTOmAkkBSWBqz3aFCiWNcMl2l9PX8wHDlphAt8xf/APH5PjChQ+wi6lIEoECpTU6mqtYrT0gEsAO99lQoUSALHTSmYMpI7mhb+07QIJHypJYPvreFCiX+xXZfMxVD6v8AH7RX7RDBIFAb8aIvvc+MKFEgzOlmh6+hgeMlitBfaFCjH/YxZWUgOaC5hQoUUM//2Q=="/>
          <p:cNvSpPr>
            <a:spLocks noChangeAspect="1" noChangeArrowheads="1"/>
          </p:cNvSpPr>
          <p:nvPr/>
        </p:nvSpPr>
        <p:spPr bwMode="auto">
          <a:xfrm>
            <a:off x="155575" y="-2362200"/>
            <a:ext cx="6581775" cy="4933950"/>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030" name="AutoShape 6" descr="data:image/jpeg;base64,/9j/4AAQSkZJRgABAQAAAQABAAD/2wCEAAkGBxQTEhQUExQWFhUXFxcbGBgYGRgbGBwZFxgWGhcaHBgYHCggGh0lHBwYIjEhJSorLi4uGCAzODMsNygtLisBCgoKDg0OGhAQGywkICQsLCwsLSwsLCwsLCwsLCwsLCwsLCwsLCwsLCwsLCwsLCwsLCwsLCwsLCwsLCwsLCwsLP/AABEIAMIBAwMBIgACEQEDEQH/xAAbAAABBQEBAAAAAAAAAAAAAAADAAECBAUGB//EAD4QAAECBAQDBgUDAwMEAgMAAAECEQADITEEEkFRYXGBBSKRobHwBhMywdFS4fEUQnIjYoIzkqKyFtIkY8L/xAAZAQADAQEBAAAAAAAAAAAAAAAAAQIDBAX/xAAvEQACAgEDAgQEBgMBAAAAAAAAAQIRAxIhMQRBBRMiUWFxoeGBkbHB0fAyQlIj/9oADAMBAAIRAxEAPwDhpqxdtffKJSEk/wAtAVAMwNYJI7o2jB7IC7LDe/xE8hUWHvaGwn1pCiwUWdqWJEamBkAoKgC7hlBLsakgi9q+656Wxkux8MFJcIKlOKirQbCrzSkZlAJSVVUO7VEwiwtRo0Ph6Z8pU5BAICwVFOgL2FXTa24iEns8ns8KDAyxMKuKUpmVDAve220awiFnN5SEBzVnNXZz5CluMa0vsslLg6JN6V0gWBwC8UMsoswQTnYfSVihSDTvDTQR1vZuAUE950kMH3yu3DQRel2I5P8AoXSHHItTk0YfaeEUglhS7R6bL7MDKBtRvF/25eVbG9jBSa391h6aB7nkqTe7tEpAq5ja7d7FMskgfvXTjw/iMFM02gIo28FMYhlFatP0jxjVlrJfMSxjAwckuMxIHg8a8rFC14zYAF4U5wD9JJrw0vwjTRKAGUfuYUuaka19IbNVwYTk2MSJCUkqF/FoCZ5Km4RawkiZOVklgqJ8BxJ0EaX9HhMMf9Zfz5uqJbBIOxVR/HpD0t7s0x4p5JaYK2c1j5xQkmg526xiT5+Z99npxaPQ/wD5WE0lYaUjnX0Ai/g/iQzKTJMlQ/x/JMOLgu51vw3qEra+qPNJR7iiQygWqKjepr74wJOKVp4x6jieysBiAcyP6dZrmSWQ4sSPp8QI4r4q+E5+F75ZcomkxH01/UP7X8OMPTe63OSeOUHUlRg4jGZnDtxckeEPKxBDJpziiQYnwEKiAk9SnG5A8XguAQvODY0PnQUevODJUaZe8Ske+UaPyQ2YMSA5DGj0qRzAqa1iHIRBE5aiSRpqBd6UTR6xLEyyA44Udid22151iaEzMoUygkkd1mJIY2NCPxCmpcd3vGjvavI1p5xn8xgEpI+oZeBofC7eOu8AnMHOan5PDxg01VXAFmroeHGv8xUmzEAk2tS7Pz9OcUiSvPDlh48Bag4QPENQAknUt79mCKm3b31eAAkG1tDz1igBiTufMfeFBCT+keH5h4W4yyqZ3aULiCYNOYhIqT4VI3iM5Y2FxbzizgcoNaCoJIzDXSKb2KOp7QwyUYMKyMQuWokMQe8HOYEgODrSCSFqVhpuVKh3XKiCHIZk0pU0Z7GorXAl4pXyJstS6VLJFyP1VoPG0dr2XiJc/DZfoe4YpAUS9DR68Xi1UhFDsKT/AE2LQgq/6soZTUA3LVsRk/8AKL+Bpg8Wn9KsSnU2SeNOUch2hNnDEEmfWSopQSE93UVbvVb6nudDG18MT1zJGMQpRUtSVElqlS0rCiwoHYUA1i4ewMs/BIInTALCWm7u5UWbhQ3jskpaOS+ED/qzDY/Kl/8Asv8AaD/HHa0/DolGQoJKlkF0pVTK+ojVbITOpSIZcuOK+De38TPnpTNWFJKFlglIqkgCoHOO6hrdBwc78RdijES1IcpJbvC4Yg/aPKO1ZJQspXcKy5g31AkF3YNxp+feCiPJvifAH582lDMX/wCxjOSoZzuFUp61i+Fmnv3rFHDd1LGuv7GLcsX6+EYsVFlM3eNLs/DKnLTLliqj4bk8AKxilPdfi0dRgVHDYMrf/VxBKEHVMpP1ka1NP+06QfFmuHFLLNQjyw/anaqZSTh8KWSP+pN/umK1Y6J9dKXp9j9hTcRVAARqtVE8hqTy6tBPhfsb+omd5xLQxW1H2SDxr0HKPTJUoABKQAAGAFAANAIqEHk9UuD3Oo6mHQx8nCvV3f8APx/Q5bDfBMofXMWo8MqR4EE+cW0/CcofQuYDxyqHgAPWOhMuGA0jfyo+x5L6/qG7cjlcf2ZMlByxT+oW66iCdndqBIKJgzylBlIIcMbsDpw1jqAd7Rw/xVgjIUFI/wCms0/2q/Ty1HI7RhPG4eqJ2dPnj1P/AJZOf79Tlfjn4d/pFpXKDyJlUG+U3y8aWO3KOWw1Vh21/wDUx6n2bOGLw83CTL5SqWToRXyUx6mPLc+VRSQxBII1cUMDdrUjz8+J4cjgy3JnhISK/SAw4PeK4WFlbqyOOb3u1qeL84EqWTUA10Y78ov4HBpSQtZ718pG4DU3qDwjHZOzFFzApKJZBUpgxY2t/aLj3axmZwJYtViNt7dfMQDEzQnS3Wj0c6WiUvMSLCiWv9RAY+t+G0QvcdIhMmJIYHu156nf3xaKypRLmri1B6tFrEJKUqTZj3jzprvGbOBpfWnJqdfzDskGzFjyfkYJ8w+FrQiKNdxffl184rkH15fmGBZJ9uIaIAngOBZ4UOxhZ63Ie4AFgGYWoItdmSlTFMkOakDgKnqwMQxGGCUIUCo5rvowFqV/aLXZE1MhcucCVEu6bUKVC7bxdxaVjstdo9mzJbhSKHXnbrQxHDYtQQkEnIFCgvpbi4T4Bo30/GEv9Ff8qeOWMHC45IkGWRUl34MGajvfWB44r/FiJY3CTVZyEhRJfu1FAHFBdtDtGj8JLyzCBeZIW+2YKVQ8coHjDSe2ZIYfKUGSEkhZZVKuAK/aMns7GiVPCgCyVK7pd8qgQxLXaNU+GI7H4GmFSZilF3CAN2Gc10102i18Y9mzJ6JQlAKKVkmoFMpGpjl/hTtn5CVgpKnCbPRswslJ4bWjok/FKTaWrxV/9I1i1QPkB8IdiT5M5KpiGSErD5kn6i4DAvHbhUchJ+L0EsZZFQLqJc8Ai0XP/lKaD5ZLlh3uBOzi20NSigds6ZJjmO1sEFLVS6jFeZ8YlKm+SGb9ZfT/AGxm9odvLUCQwUSWAqw5/eJlNUFHIIkhf0JWwa4O1WLdYc5h/aoDZo6nB4xGRKVyi4ADpO1LKf1i8nsWTPAIW2rEB/EGOJSc3S/v6BycUF5A9qdbPVuEdH8UqyzJcnSVJlpPMjMo8y48Ivf/AAxIFJiCGZlO3kDWt4z/AIvT/wDlzjv8sjl8qXFyTUWex4NBPqN+yf7Ha/BuD+XhZZaq++Tvm+n/AMcsb8pJJZJDtR6xm9hEHDYdrfJlf+iY1cL9Q6+hjsgqiqPN6iblmlKXu/1JycKRVZzHc/YWENjDUbN9zF4p4xTx4qOUXpozlK0VYzPiTCfMw01OoSVJ5p7w8WbrGoIDjVAIWTYJUTyAMJq0PFJxnGS7NHlvYGK+XiJStM4B5L7p8jGZ8V4IIxs+rDO4/wCYCj5mDdnD/VlAazJYHVYaLfxmjNjJ5AcAJHUJTevPwjhg/Q/mex43FLJB/A5aXNVSimdrFgKbczGnNXmqSHFA1RuaD1inhwpI/ZmHpztrDzVF/LfasTSPFojNAN2ZIu92b7CCT8UhCy75nsNALX46wNKgSQGcaMaFhr0fqIWJQ61USQokf7q6Ur5w69xtbBcRPzEAsRd7OWbUbuesU8Qah6M/vgY0RLShNmqGJACqaXNLW5xRnSQokgvprVwbO1LbaQadxUAlqcpJL8/20hkK3HB9hDKlkFydDTY6vFTEYcodTkhqaVNLeNeEPTYy+Uj/AGnqIaBoxDAArSCwoQSa1rCiKfsFFtSlpRlWKAuNq8ot9mLeWkONQzPqYXaCHSwvDdmyGDVBvXjGcpasf4k2gkyS5H0ly1uB4xBOGCnDClPdYsmUfYhpWFyklzWM1kpUK0CT2cNiOv7xWxOGyEZXJNGBrw3jYQmJGS8EczT5BNGVghnoCx/EaCZCxtDyezgkuKdftF5Mn20VPqLfpY20Zxw6wQ9fE/eDJRNoxboBw5mNE4cf3EeUSCwLV4xk+pl2ZNmens1RLlUWpPZuXU9S94tyUKUaDweNSR2aSHUeh/mKj52Uai3yZeDwJUeEdFgJaEBiPJ4UmU1AB1H5EFTKOrdBHdixLGviWkkWfmIOhHh+Y5T40k/6kuYPpWjL/wApZYv/AMSmOiWNhAMXgfnyTLpmfNLP+8OwOwUCU9RGk46lR29B1CwZ1J8cP8Sx8C48TMOEP3pRKT/iSSg+Dp/4mOlRMIIO0eSdk9orws7OBZ0rQaOH7yTsQddCOYj0/s3tGXPRnlqcajUHYjQxWGaap8o18U6OWLK8iXplv8n7fwaJxquHnAZk4qvWGaIFVedPJ42PLtknjA+NMeJeGUn+6b3AOB+s8srjmRGp2n2giQgrmKCRpqSdgNTHmPbnaqsTNK1UAohOiU/k6n8CMs2RRVdz0vDOjlmyqbXpW/z+Ab4Sw2bEoJbKh1qJAoE1F7d7LXZ+MLF4rMtSv1qKh/yct9o0pcv+lw5Sqk6cxWP0S65UniauOJGgjNK0lTkAkC9PCOHJLSlH8ReJdTHLndcLYpKSjr9mIHl9oGqUl3bcA8P5jV+UDZqvY1NhtFdckAvvpoPxGakcFozF4cJCy5Yhm2EAEkXe/Dx58uEXZwUxDB6Bhax01sYqLKgCctgwGnh7vGim6HZXTKBO5ehLsNPZ4QioDjx6Nz2EVps5WYd0ttcnamvhrvE5klbOwIfQhh9zcDpFbk7iWoPpw1YU0gWKkJUANB799YiFVBdq8NCxcaRGcqrO5N6RSEN/Rp39YaGUVbHwMKGB0ycPDpwkHBJtBEZruNY822Y2V04c+xBkI3iQS1yPOF8zc+vrCpjVjpR7ESfhDIVmPdDngHMXJHZa1CrJ6/YRccMpcFKDKoXDhKlFg77AVjYk9lIH1Eq8AI0JaQLBhwEbw6P/AKLUEjAkdmKOjczGrhuykpqoufLwi+iW9hB0YfhHXDp4R7FA5aALD31iSk84N8uG+Vx9842ArqpqTprEFFRo4eDzJL2b36wAYQh2LE71/mAB5Uo6lyeXlBwmIScPqSPfOCmWdKe9oYGP2x2L/Ud50pngXNEzGtmP9q+NjY7xyw+dhpn98qYL6FvRQ8QY71KFC6vAftCUyk5JgTMT+laQQOQYFPRoznjT3XJ6vSeKSxR8vItUfr918DnMP8b4hNFJlr4lJB/8S3lDYj41xCnyplo4gFRe1MxI8o1F/D+GU/8ApqT/AIzFei0qaK0nsnCZzLAzqrQznIy/U4lhJFYmsnGo611Hhz9Sxv8AL70cxMmzZ8wZiubMNrk8gBYcBSOg7P7LThmmTmXOuiUKpQdFLIuRoB53HRS8MEJKZSUywbhCWJ5qdz4xi43CAku78PyPH28Ly6V8s5eq8Ulkj5eJaY/X7GdiJuZRUs5iqp3PvaKpGwHt4sYpNSB4tTzJO8UyTWng49dI8/JBxZ4sotE8rfj+OUDLG9CLe+kTSv3ygd30hJslNocKS7PatoEtKagPz/Lc4koqGmw9YrTZ9a3D6sOFeUaJ+xVglykg1AFPw/o/SBrwo38b0+0Wl4gAEUro7+wwgTAMSkE8gDXYnhFa2gspKwWWju/lcQP5BSXN9yON61i5OCifXq7c4GtWYso878iabc9otTZW5lTsMoklnholNxZBIBpo4IhRep+wrOqE3UOfBomJa1fS7da13BoIsJlAe3ME+b7184celXcpRSJYfsglipaRvVz5UEaUns2UBbNarjSMsTNgT5wWWVGyX31/iNo4IR4QzdlywkMGHARIAafmMrD9mzFfU6U6ak9NOsbGD7NSiwrrf+I0oCUtL28IOnDVv5VtzgiUDT394mC9AIAGTKAiWWHKKVhO0AEFD94iUwUr4CIPz8IAB5KU9Kwgk9OVYKkNU784I29POAAJTV2f3tEVA+yYsFVN/fC8CWkHfx9YAKowoLvX+dCawRKANqmCgREiACSRHL9mpA7QVxVN8wVfaOnyklozUdiLTikTsycpWe7V6y1jleJkrOvpskYRyKT5jt87Nxcum3WMjGyTXX3V6c431A/vGRjaG9NtfX3SA5Tm8RhyVFy1NntWjxmTEguGKtn12FBrG9NAVxfbwvz+1ox8WhlMkHZ2N9BZg7/xGGWHdCZVdqMRbUel/wCIhMmE0BPVvL2YU675gNwwZzpw/eALmsBW/AtW3KOWUNyJRHBJvXyGt4ZUwEFmKqWtzgaZjihc32Pu0OpVkim939tEpEEFMD9I046+Voib8za+28RmKI2bwiUhW4tryp+/7RSEmRUSlt+XnFb5zk3cNZibUv8ASK6X9DKIOu44+2MRZgNPJ+cWWmBU76f9v7w0Wvmp38/wIaHYWdHh5SlMEpfkHjTk9kLN2HvYfkRsSZID3iyAKUj0TQypPYyf7iVdaeH5jQl4ZKRTS0TCuTQ4GsICWzBvfOHUDap5e+cLINfCJIYOw6whjBB2bn+9IklD0r0hwHd2odb16xNUyndHu20IBvdIi0RK4TQATy7RNKRtEAo+6e9okk0dve8MBzLeF8k/zCG5HhEszdf3gEDyNA1rrrB14gWemlPbxWmzKadBAAxJ+8M8CHgIQWDAAQGLSlf6SDsseZI+8Ukxk43FzP6mXLzH5eeWWIB1Iuzh7dYV0a48TyN12Tf5HVpLimvExk4yW5Nf56UjXBYXjKnKe/8ALu0BmYy0BR7uU+G52/EUMUjKp2Z7sk33OUttUm0a00VtV7jhFSbiSAe4onUUseLsacYUgMjEXLhVBxDudgH6GKC0Vcgtr15ULNeNzETCSQRWl1Fr8vPhGfNBJ6CMJxGUVhLVpU+gLF+TQKa+gF/Lx4ecW8VKIT/qE5qFAIYFD33FCS3s0RKzVqNLUqaak2jBxpmbiSXN1yjelgNRSIldLNrQb/v72Zchi7lk8NtQ430gSFqQSyjW7OKOC3Gw6tE6TNxIKD8STqXiIWBQ6+PODKS22rs7tx25CGmkHK4SKNYOal6v6w0AFSx+loUSKjoB4PCgsVHqqQKUrp6+MOkDytEEIN7ch74QSSmli/It46/tHpHQTyklvfiImE70I90gedqhyw0A46xNMxw5BS4sWcc2JEICWR7DjqYkoAbH09K/mBmbo1NvLpA8wFq2gAIuZ1hn4eG+kQSk+/ft4k7cuA58IAC2984khPRoilO8IFxV6fxSAAuV9bRNKRagHKKwWHseXusSE0Btbh7NWlGqBAAYzNjz8D4XHhA1860f2IYzGqLcngaib1/iACMxZNvOBn3RoIeb0r9/vAZigKa19ffswCFlF9LwkdIjnGn2giJVHsPfCAYZGX30jA7cOXGSFMWaVp/+xQjelCtKtt74RndsEOC1gPJTwmrNsObym3V2mvzN2eo5S1Cxrt9ox5oonMXOhN3sbUdvWNObNU1EtuVFPkEE16xQnqdVD71vflx4NCMjPnMaWB0s92HHrtFZINSK22GvAtFyfLeha2rDyHT8xnTkKBY0NS4rpy84GIBiAa0d2oXvzsTsNhAJqSA1mtSzUfTbdoJMUqvfDs7VdiBQ7GmrawD5igxNNvsaW3f1jFsZRTKABCVNp+osS+im/mHUtKgEpLFySv6ll3vo3LZ9aGUxFXINLOLV4s2kVJ0oIUCHrqPNzo/t4zbBhJRYi6r3BHpXwirMQkp7j0vUOCl3YXbizDjBlYgGuZstDShIbhU3gRApl1ubu51GnL+Il13IZTIc0NR+NjeIsQ4Nh5nf+YMup4Mz3LWtpSkCRa5qf2qH4GEku5m9mA+a9XHin7mFEwgfoB45YUVpQUesBTMWfqNnZtfZiWZzXXmBWBk7W9YYzSTSvlHcbBxMbj6XLeXvaClh9v484Fmaoby8Lw6ZlztwMIAgme+cSfXTx39vEM28PLGxI8oACJBOla+ETCQG9s0OksL1gay/4r7/AJgAlnF3bhq8QUoG59H93iOff7t4tD5gd2cVroLD94AGLuzV1oaXPD35GloTQvUgNfQ7Gt6NCzfUGLahhruYr58pIL5SdAA1g3i9b+UIAxYOVDfn4PtuIrz8R9JcBywBYV2bza8Wpkom5DNr0rQERFJF3NOYHMPyNf2gAAjVzV9GrWtvbP1kgVr7bjvDKIYMKN04e+EPMPAAvd3Pi8ADUKvQenpBwqosGdn/ACNdOsVxYvrelx+IrzxPzjIZeQAOCDmJBrakDAvTsVkBWQVf4pclqUFzeMztPEZ0ZmUnuKooZVBgdI0Z0xgO8H2NPu8ZvaIUUnMAO6tmcu44iBciZtSiyWZIFaAEDU2MVcT/ALVAF9Qf2+/KKszHKZOdHcUkEzMyPlpcWJKweoGo6Upc+X/YVrF6uA6iwCSsMaOaUADwqKLyUBIYAVawFXZzeK86WS7G9zRw4+ziKfaGOEoArQtIUoJBdB3csFOadIJiJoAuTyHTQ1hMCHyiA5USQXJ00LtoPG/GMfFoCCwCjVtGPQcaxozZoI7utTvW9QaC8UJsihuP8e9R6MN31iGkxlWXMdTlI3FWLvqBr1iOJmDmBt+H7xfjvFeajIMr5QXOZRFTTugam/UdYHIw7JDGxudATV2qaizNSMdImvYmqaH+pqW9CP4/aC56Qos/E6njUUe8TGHSEl3SpyAAaFTh0ku4Ybt1vEVygpPfsS7lqO29BYaPA1XLE4tcsGpaD3Us9OdGDE8ftEJ8spAzA3uDqGJodK+cSm4WW1iP9zgVJd6eHsQ84kJypU2UlhqSohxbQAcRWIq+5nQMYZOprwtDQaTPGUOWLV+r7CFD3GeggnX01/EEz7nX3WsAC+LtzuPfGFn870jvKC5jWt+MMOAbj/MRSxPXf3XWCpB6OK3gGEkoJrwu1dW+0HTKps2pPvnFcTdgAOj/AM8ommeXJPH976OYQBFbPwpXnb8QJzxvep34ekEE0mgsS3j6GHMpye8SasAK3NDo/mYAGRJNKm52qAPdWhpfeUz2uXDtsBQPxPGKolFSqPSlgwaruzPwfUdSSpVGdTuM1zTYg26Ne4hMC6kJFGYGobh1pfbxgE2ZmAGjWDO4FneukJKmcVAdy2x30B0tpxpEKLkOzCpa417zaAXNBAAPDTK5f708HvtwPGwaJuGDGtX1HkDp6xETbk2o/wB+P6hrCM8PyfWvkH8eEADkH708ud/xEQSdOr2NDwZ+vpDKmPYCm7m4ar0OsEQCS5PjY726QwHShmalyGbr5+nOHINyX89m984SlA2Bffj01/Mcf8c9oFCCEkuVJSGv+pR8m6wAavbvZnzFJzzAmSkpKwQe8xJAd7OdtTY1g2JxgWkEMEd4J0BYCorbTptGD2OpXyUEqVmIzXOtvJozVdqzJmLMrOrIk2dx3U97zcQ0iWzdwZQhOZUxawcrJUU0fQJDO9qg/eBdsKxGIXLElXy5aSxUFMdlKAFwBQDnFPtTFmVLUsHvAUJALElhccYBhe25v9MpZUP0p7qQzsKMKFyfCCh2VMfjjMnqStRySywuoJAoah7sHIjocNMStNClrPo9W2Jt7eMXsXCJbM1VbihbjpHRyZQSGINXu5I2ubfjwlgikZSwpgU2cVNbcO7+YWIQUpNTtQu72qRyizMzBml5h4Fzuwe3nEcyzVmDuznxI1uRGWmuCjMCSSosSUsCFaVpQkDe0VVTKlTmtqpu9wLvdxeLmKw+ZxUAkk5coZqnpwtXjWovA5TmY6MpJewer1owA9iJapDboHNm1G2rAtTl3QSWuzvwgGInEn6WZ3Sp66BhpUu+7RZUlALZX4kPrcsBUO1PCBTMICQ4UK3oTY6ZgdLml4l00J78EDNN1FOa6SBR7gmwAB1GsARmPBi1NOtPLbjF2XIR3hppUOPAwxw4SO7UVfvfYHyiYqJnFIrp+Z+gn/s+8NF9MsNRKugpDQekdHYg218/vBE+trxFBepNXDDfQAH3pF+TJADlPCo5PTV+sdxQOVJIPfcHRh49II51pyGwuzBokSSp6abG1XcnrE8TMbTvUAcjmGBpYwgAzBSlLPq3hQw0m4KWbf0YDgwiKk3KweT5aksKtv8AmLa1BLHKTTM/eYDZ3KdNIVgDBIVu+xa27bjTjxiBq19q8tCzP75Gl0qVcfp7zf5Cvi14FiVZXBF02NuA71vEwAOWA7vdqKlI4XqHroPKJlDAVGgoWJLXq4tEES2AfIRdnJLWo6Tx4U5xCZiHttsTag4hmhASCnsXVo5NNgLnjQ6RXmUI5m1OL9K3ictdLMBoA5La8m9tEQuj0fRqX8PHyhgRyfarbi/veJpTR6h25bmILLh7F6tvUg0Lb1hlCnHz/bTzgAZR6bab+GkOksHf3tSFmtx99IdKWFdLdOL++EADKmkVOkcR2jiZc2YDNExOV+6Uj6jckvyjuU0qRR/txO8TVLS9QPLwYinnYQCONHacpqG2jH8NGfgpMuWSszElancg6kubx6CrBSS7y0HT6UnQ04e+MU5vYMlVTKQOiRpQONtaQ7CjkcfJE5IRnSAS57ybB+O5HhA8ZhQmXLkoYurfQOTZ9THUT/hnDlu4df1JpUNQu8V8P8OS5RKg5B3Ng70ccOdGhWFFXs6RlHeFmZg2opXalKRdUtIZihSjXKlY0NKV51h8QMuVg5LgBy502I2NW1gcnDhJJCEpUWqkG22YtX3rEtjoKlRD1s7NUnQ7mnOo4lop4uapkkJJJctoASW72azbxZmOGZtXBuxoRypsdDA5swIAClZXU3ddu8ABXfiXvCoDIxE8qaqqsDlygCz11A2L+dGxUkFmKmuzitWcd22ulI0pk1bZXJBLsLEABqBy9KsdBvFVMrM6mArqRZ92s0TKIzM+bLSSwK3oA7U4prkLvUiwsIJIQpZQkUcEWUQKu/dBNnfxi6cK4zU0D+9+ekUDglBiaaO2r1Fa6bxEo+wtyKWLE0vtXwt74QKcvvOKdRbRy1qk13iac+U5WI12ci1LcX4V1gAUBd6DxBD+VPKu2elk6R/61WmlKPp0EKJSxT6BrZKd+IeFD2FR6VLl/LrVThhQpLFnoPGDpU7kswvrawu29DGSmcTQ86AMdq/eEZnN6MKneo4R20WaJxADs+Y6uE6atbziK5zDMHB1qXO9Xty5Rmp3uKcG4e9ok1S7ag9X69RtCoC4ha3zZi7saV5N+0GTjFNVR4mraX1frFRSgxax0/m/7RFJINBSg24tahgoLLaZ5ckEu55eH5iHzXcmhNKvW72pv5QEF6u9raW4+ZP5h1F7alhfn6crwAHC0kd41vX8NeBFqij0sBC+YGASwpu402NdfGIBRO5ADAMakm9KPXXbhAARRbY2o5Yv0p4XhlKrWx2r78PvEE9A3h70hKXWurl+HtoAJrYWYirWiKSKAE15tT2IHJQpLurNU2Fqmho56xN9m93t94BEwHfhfSptz0hkrYO/oGs9hCQdho9j11rrprE5NTppcUa1A/XxhANLSTrR/fmIeWoZnUodS13vWmsTTehIGuZxYMxNCObQdIuwZxe+zgXL3rVoYxZU0a9s1dresKesggAE8NaGpYX8qgRJSHAoFelA/vlAZkkLZJJBBux00qCOvXYwmBGaGY5QGq5YsSVMwBOjfdrRS/qQGDBz9NU1FXbU1B4c4uT1pDgm12Lki+lxbXaKM2T3yohRDMGUSKWqqhYaitGhAMZ4FRxOUDiwpS93PHYwGbOonKSCRWrV3owy/TSuvCLAUliKlxq7M7XNXABozQy6BVAkHcpcJdyzh/BjAMrSXuC9BQAXOrCo38aQNSSxdLGjsAaaGzam+5gqnBBLtVqaHQcb6aNWkNMmBn0IsxfwvofbQqAz14hIWxpQXygv+nV9C1bwwW763qxBYks9Axv1ipjCqyQAp/7szj/iHAJLCpNwIFh1rfKoJKRQAJatWer2ru0QrEi5MVqd2udWatg1NPtFBRJA73Cj2qwvpFrFzSwKClykfUTRIvS5pmD/AGjOmzCxe4bMQ9y7HkTEzVobVgJoIzfSrYqHCxQaP5QBCUNROWjsKud2U/pBVkuxSRwvT7xkYjFlNALWvRuXSM7lZEpSRdBX/a7aO/2pCiGHWFJCs1/tSFE2yNZ3rMQ2xPWCKoC1IUKPQLDyjRXBQbg0SlGh/wAk/eFChDC/2qOvegUwt5erQoUICUxRyipqz+Jh3qPDptChQwJ4n+7p6mIzL9D6pHpChQgHxBZyKUFoRDGmx8naFCgAGv6X/wBw83go/PrChQADWo1rqPUiLCLHmPQwoUABcMo5BW+V+qg8HQkVpofUwoUABB9IPAesPikj/TpdCX6538YUKAaM/FUyNRykdMppGTLWTOmAkkBSWBqz3aFCiWNcMl2l9PX8wHDlphAt8xf/APH5PjChQ+wi6lIEoECpTU6mqtYrT0gEsAO99lQoUSALHTSmYMpI7mhb+07QIJHypJYPvreFCiX+xXZfMxVD6v8AH7RX7RDBIFAb8aIvvc+MKFEgzOlmh6+hgeMlitBfaFCjH/YxZWUgOaC5hQoUUM//2Q=="/>
          <p:cNvSpPr>
            <a:spLocks noChangeAspect="1" noChangeArrowheads="1"/>
          </p:cNvSpPr>
          <p:nvPr/>
        </p:nvSpPr>
        <p:spPr bwMode="auto">
          <a:xfrm>
            <a:off x="155575" y="-2362200"/>
            <a:ext cx="6581775" cy="4933950"/>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1032" name="Picture 8" descr="http://upload.wikimedia.org/wikipedia/commons/f/f0/Pohorsk%C3%A1_Ves,_Leopoldov,_silnice_sm%C4%9Br_Baron%C5%AFv_most,_z%C3%A1kaz_vjezdu.jpg"/>
          <p:cNvPicPr>
            <a:picLocks noChangeAspect="1" noChangeArrowheads="1"/>
          </p:cNvPicPr>
          <p:nvPr/>
        </p:nvPicPr>
        <p:blipFill>
          <a:blip r:embed="rId3" cstate="print"/>
          <a:srcRect/>
          <a:stretch>
            <a:fillRect/>
          </a:stretch>
        </p:blipFill>
        <p:spPr bwMode="auto">
          <a:xfrm>
            <a:off x="3429000" y="3810000"/>
            <a:ext cx="3024059" cy="2266950"/>
          </a:xfrm>
          <a:prstGeom prst="rect">
            <a:avLst/>
          </a:prstGeom>
          <a:noFill/>
        </p:spPr>
      </p:pic>
      <p:pic>
        <p:nvPicPr>
          <p:cNvPr id="1034" name="Picture 10" descr="http://i.idnes.cz/13/053/cl6/FDV4b7d5b_2405_myto1.JPG"/>
          <p:cNvPicPr>
            <a:picLocks noChangeAspect="1" noChangeArrowheads="1"/>
          </p:cNvPicPr>
          <p:nvPr/>
        </p:nvPicPr>
        <p:blipFill>
          <a:blip r:embed="rId4"/>
          <a:srcRect/>
          <a:stretch>
            <a:fillRect/>
          </a:stretch>
        </p:blipFill>
        <p:spPr bwMode="auto">
          <a:xfrm>
            <a:off x="5740831" y="1828800"/>
            <a:ext cx="3152936" cy="2362200"/>
          </a:xfrm>
          <a:prstGeom prst="rect">
            <a:avLst/>
          </a:prstGeom>
          <a:noFill/>
        </p:spPr>
      </p:pic>
      <p:sp>
        <p:nvSpPr>
          <p:cNvPr id="10" name="TextovéPole 9"/>
          <p:cNvSpPr txBox="1"/>
          <p:nvPr/>
        </p:nvSpPr>
        <p:spPr>
          <a:xfrm>
            <a:off x="609600" y="4114800"/>
            <a:ext cx="2590800" cy="400110"/>
          </a:xfrm>
          <a:prstGeom prst="rect">
            <a:avLst/>
          </a:prstGeom>
          <a:noFill/>
        </p:spPr>
        <p:txBody>
          <a:bodyPr wrap="square" rtlCol="0">
            <a:spAutoFit/>
          </a:bodyPr>
          <a:lstStyle/>
          <a:p>
            <a:r>
              <a:rPr lang="cs-CZ" sz="2000" b="1" dirty="0"/>
              <a:t>Žádná regulace</a:t>
            </a:r>
          </a:p>
        </p:txBody>
      </p:sp>
      <p:sp>
        <p:nvSpPr>
          <p:cNvPr id="11" name="TextovéPole 10"/>
          <p:cNvSpPr txBox="1"/>
          <p:nvPr/>
        </p:nvSpPr>
        <p:spPr>
          <a:xfrm>
            <a:off x="2743200" y="6248400"/>
            <a:ext cx="3581400" cy="400110"/>
          </a:xfrm>
          <a:prstGeom prst="rect">
            <a:avLst/>
          </a:prstGeom>
          <a:noFill/>
        </p:spPr>
        <p:txBody>
          <a:bodyPr wrap="square" rtlCol="0">
            <a:spAutoFit/>
          </a:bodyPr>
          <a:lstStyle/>
          <a:p>
            <a:r>
              <a:rPr lang="cs-CZ" sz="2000" b="1" dirty="0"/>
              <a:t>Administrativní nástroje</a:t>
            </a:r>
          </a:p>
        </p:txBody>
      </p:sp>
      <p:sp>
        <p:nvSpPr>
          <p:cNvPr id="12" name="TextovéPole 11"/>
          <p:cNvSpPr txBox="1"/>
          <p:nvPr/>
        </p:nvSpPr>
        <p:spPr>
          <a:xfrm>
            <a:off x="6876256" y="4267200"/>
            <a:ext cx="2267744" cy="707886"/>
          </a:xfrm>
          <a:prstGeom prst="rect">
            <a:avLst/>
          </a:prstGeom>
          <a:noFill/>
        </p:spPr>
        <p:txBody>
          <a:bodyPr wrap="square" rtlCol="0">
            <a:spAutoFit/>
          </a:bodyPr>
          <a:lstStyle/>
          <a:p>
            <a:r>
              <a:rPr lang="cs-CZ" sz="2000" b="1" dirty="0"/>
              <a:t>Ekonomické nástroje</a:t>
            </a:r>
          </a:p>
        </p:txBody>
      </p:sp>
    </p:spTree>
    <p:extLst>
      <p:ext uri="{BB962C8B-B14F-4D97-AF65-F5344CB8AC3E}">
        <p14:creationId xmlns:p14="http://schemas.microsoft.com/office/powerpoint/2010/main" val="273461975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5181600" y="4724400"/>
            <a:ext cx="2935287" cy="1362075"/>
          </a:xfrm>
        </p:spPr>
        <p:txBody>
          <a:bodyPr/>
          <a:lstStyle/>
          <a:p>
            <a:r>
              <a:rPr lang="cs-CZ" dirty="0"/>
              <a:t>Dotazy??</a:t>
            </a:r>
          </a:p>
        </p:txBody>
      </p:sp>
      <p:sp>
        <p:nvSpPr>
          <p:cNvPr id="4" name="Zástupný symbol pro číslo snímku 3"/>
          <p:cNvSpPr>
            <a:spLocks noGrp="1"/>
          </p:cNvSpPr>
          <p:nvPr>
            <p:ph type="sldNum" sz="quarter" idx="11"/>
          </p:nvPr>
        </p:nvSpPr>
        <p:spPr/>
        <p:txBody>
          <a:bodyPr/>
          <a:lstStyle/>
          <a:p>
            <a:pPr>
              <a:defRPr/>
            </a:pPr>
            <a:fld id="{84C61A1B-F696-4D07-8AF3-50AEF1438EAB}" type="slidenum">
              <a:rPr lang="cs-CZ" smtClean="0"/>
              <a:pPr>
                <a:defRPr/>
              </a:pPr>
              <a:t>99</a:t>
            </a:fld>
            <a:endParaRPr lang="cs-CZ"/>
          </a:p>
        </p:txBody>
      </p:sp>
      <p:pic>
        <p:nvPicPr>
          <p:cNvPr id="67586" name="Picture 2" descr="http://en.hdyo.org/assets/ask-question-2-fb180173e13f21ad6ae73ba29b08cd02.jpg"/>
          <p:cNvPicPr>
            <a:picLocks noChangeAspect="1" noChangeArrowheads="1"/>
          </p:cNvPicPr>
          <p:nvPr/>
        </p:nvPicPr>
        <p:blipFill>
          <a:blip r:embed="rId2" cstate="print"/>
          <a:srcRect/>
          <a:stretch>
            <a:fillRect/>
          </a:stretch>
        </p:blipFill>
        <p:spPr bwMode="auto">
          <a:xfrm>
            <a:off x="609600" y="2667000"/>
            <a:ext cx="3867150" cy="3867150"/>
          </a:xfrm>
          <a:prstGeom prst="rect">
            <a:avLst/>
          </a:prstGeom>
          <a:noFill/>
        </p:spPr>
      </p:pic>
    </p:spTree>
    <p:extLst>
      <p:ext uri="{BB962C8B-B14F-4D97-AF65-F5344CB8AC3E}">
        <p14:creationId xmlns:p14="http://schemas.microsoft.com/office/powerpoint/2010/main" val="1910771767"/>
      </p:ext>
    </p:extLst>
  </p:cSld>
  <p:clrMapOvr>
    <a:masterClrMapping/>
  </p:clrMapOvr>
</p:sld>
</file>

<file path=ppt/theme/theme1.xml><?xml version="1.0" encoding="utf-8"?>
<a:theme xmlns:a="http://schemas.openxmlformats.org/drawingml/2006/main" name="Osy">
  <a:themeElements>
    <a:clrScheme name="Osy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Osy">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sy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Osy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Osy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Osy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Osy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Osy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Osy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Osy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Axis</Template>
  <TotalTime>1107</TotalTime>
  <Words>5703</Words>
  <Application>Microsoft Office PowerPoint</Application>
  <PresentationFormat>Předvádění na obrazovce (4:3)</PresentationFormat>
  <Paragraphs>683</Paragraphs>
  <Slides>100</Slides>
  <Notes>5</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100</vt:i4>
      </vt:variant>
    </vt:vector>
  </HeadingPairs>
  <TitlesOfParts>
    <vt:vector size="105" baseType="lpstr">
      <vt:lpstr>Arial</vt:lpstr>
      <vt:lpstr>Calibri</vt:lpstr>
      <vt:lpstr>Times New Roman</vt:lpstr>
      <vt:lpstr>Wingdings</vt:lpstr>
      <vt:lpstr>Osy</vt:lpstr>
      <vt:lpstr>Ekonomika (ekonomie) životního prostředí</vt:lpstr>
      <vt:lpstr>Ekologie a ekonomie</vt:lpstr>
      <vt:lpstr>Životní prostředí a vy</vt:lpstr>
      <vt:lpstr>Současné problémy ŽP</vt:lpstr>
      <vt:lpstr>Problémy dle Zprávy o stavu ŽP – rok 2020</vt:lpstr>
      <vt:lpstr>Ekologie a ekonomie</vt:lpstr>
      <vt:lpstr>Životní prostředí</vt:lpstr>
      <vt:lpstr>ŽP a ekonomika</vt:lpstr>
      <vt:lpstr>Životní prostředí a člověk</vt:lpstr>
      <vt:lpstr>Příčiny problémů ŽP</vt:lpstr>
      <vt:lpstr>Ochrana životního prostředí</vt:lpstr>
      <vt:lpstr>Udržitelný rozvoj</vt:lpstr>
      <vt:lpstr>Zásady UR</vt:lpstr>
      <vt:lpstr>SDGs</vt:lpstr>
      <vt:lpstr>Masarykova univerzita a UR</vt:lpstr>
      <vt:lpstr>ŽP jako veřejný statek</vt:lpstr>
      <vt:lpstr>Problém znečištění ŽP</vt:lpstr>
      <vt:lpstr>ŽP</vt:lpstr>
      <vt:lpstr>Důležité charakteristiky externalit</vt:lpstr>
      <vt:lpstr>Druhy externalit</vt:lpstr>
      <vt:lpstr>Druhy externalit</vt:lpstr>
      <vt:lpstr>Druhy externalit</vt:lpstr>
      <vt:lpstr>ŽP a externality</vt:lpstr>
      <vt:lpstr>Internalizace externalit </vt:lpstr>
      <vt:lpstr>Přístupy jednotlivých ekonomických škol k ochraně ŽP</vt:lpstr>
      <vt:lpstr>Ekonomické aspekty znehodnocení ŽP</vt:lpstr>
      <vt:lpstr>Náklady </vt:lpstr>
      <vt:lpstr>Rozdíly</vt:lpstr>
      <vt:lpstr>Trh (vlastnická práva a vládní regulace)</vt:lpstr>
      <vt:lpstr>Organizace x zájmové skupiny</vt:lpstr>
      <vt:lpstr>Organizace x instituce </vt:lpstr>
      <vt:lpstr>Ziskový sektor v ochraně ŽP</vt:lpstr>
      <vt:lpstr>Eko-inovace</vt:lpstr>
      <vt:lpstr>Neziskový sektor v ochraně ŽP</vt:lpstr>
      <vt:lpstr>Organizace veřejného sektoru</vt:lpstr>
      <vt:lpstr>Organizace veřejného sektoru</vt:lpstr>
      <vt:lpstr>Organizace veřejného sektoru</vt:lpstr>
      <vt:lpstr>NNO  http://www.zelenykruh.cz/cz/ (28)</vt:lpstr>
      <vt:lpstr>Environmentální politika</vt:lpstr>
      <vt:lpstr>Environmentální politika</vt:lpstr>
      <vt:lpstr>Ekologická politika státu</vt:lpstr>
      <vt:lpstr>Organizační systém  ochrany ŽP</vt:lpstr>
      <vt:lpstr>Politika životního prostředí EU</vt:lpstr>
      <vt:lpstr>Historie politiky ŽP EU do 2000</vt:lpstr>
      <vt:lpstr>Historie politiky ŽP EU od 2001</vt:lpstr>
      <vt:lpstr>Zásady politiky ŽP EU</vt:lpstr>
      <vt:lpstr>Nástroje politiky ŽP EU</vt:lpstr>
      <vt:lpstr>Legislativa</vt:lpstr>
      <vt:lpstr>Tržní nástroje</vt:lpstr>
      <vt:lpstr>Horizontální nástroje</vt:lpstr>
      <vt:lpstr>Finanční nástroje</vt:lpstr>
      <vt:lpstr>Obsahové cíle programu „Směrem k udržitelnému rozvoji“</vt:lpstr>
      <vt:lpstr>Program zdůrazňuje tato témata</vt:lpstr>
      <vt:lpstr>Státní politika životního prostředí ČR</vt:lpstr>
      <vt:lpstr>Oblasti SPŽP </vt:lpstr>
      <vt:lpstr>Témata SPŽP</vt:lpstr>
      <vt:lpstr>Výkonná moc</vt:lpstr>
      <vt:lpstr>Ekonomické nástroje – definice</vt:lpstr>
      <vt:lpstr>Ekonomické nástroje </vt:lpstr>
      <vt:lpstr>Podstata</vt:lpstr>
      <vt:lpstr>Znaky</vt:lpstr>
      <vt:lpstr>Výhody</vt:lpstr>
      <vt:lpstr>Ekonomické nástroje – funkce</vt:lpstr>
      <vt:lpstr>Ekonomické nástroje – druhy</vt:lpstr>
      <vt:lpstr>Platební nástroje  I.</vt:lpstr>
      <vt:lpstr>Daně</vt:lpstr>
      <vt:lpstr>Ekologická daňová reforma</vt:lpstr>
      <vt:lpstr>Etapy ekologické daňové reformy</vt:lpstr>
      <vt:lpstr>Co na to MŽP</vt:lpstr>
      <vt:lpstr>Daňové úlevy</vt:lpstr>
      <vt:lpstr>Platební nástroje  II. - poplatky</vt:lpstr>
      <vt:lpstr>Poplatky za znečišťování</vt:lpstr>
      <vt:lpstr>Emisní poplatky</vt:lpstr>
      <vt:lpstr>Emisní poplatky</vt:lpstr>
      <vt:lpstr>Emisní poplatky</vt:lpstr>
      <vt:lpstr>Poplatky za užití přírodních zdrojů</vt:lpstr>
      <vt:lpstr>Poplatky za užití přírodních zdrojů</vt:lpstr>
      <vt:lpstr>Uživatelské poplatky</vt:lpstr>
      <vt:lpstr>Uživatelské poplatky </vt:lpstr>
      <vt:lpstr>Platby za komunální odpad</vt:lpstr>
      <vt:lpstr>Fondy</vt:lpstr>
      <vt:lpstr>Povinné environmentální pojištění</vt:lpstr>
      <vt:lpstr>Zálohové systémy (deposit-refund system)</vt:lpstr>
      <vt:lpstr>Trhy s obchodovatelnými kvótami a limity</vt:lpstr>
      <vt:lpstr>Flexibilní tržní mechanismy - obchodovatelné povolení</vt:lpstr>
      <vt:lpstr>Finanční podpory</vt:lpstr>
      <vt:lpstr>Hodnocení ekonomických nástrojů</vt:lpstr>
      <vt:lpstr>Dobrovolné nástroje</vt:lpstr>
      <vt:lpstr>Motivační nástroje</vt:lpstr>
      <vt:lpstr>Komunikační nástroje</vt:lpstr>
      <vt:lpstr>Komunikační nástroje</vt:lpstr>
      <vt:lpstr>Komunikační nástroje</vt:lpstr>
      <vt:lpstr>Mapa počtu akcí pořádaných pod záštitou Evropské komise v rámci Týdne pro redukci odpadu</vt:lpstr>
      <vt:lpstr>Komunikační nástroje</vt:lpstr>
      <vt:lpstr>Informační nástroje</vt:lpstr>
      <vt:lpstr>Prezentace aplikace PowerPoint</vt:lpstr>
      <vt:lpstr>Nástroje environmentální politiky</vt:lpstr>
      <vt:lpstr>Aplikace různých nástrojů politiky ŽP</vt:lpstr>
      <vt:lpstr>Dotazy??</vt:lpstr>
      <vt:lpstr>Prezentace aplikace PowerPoint</vt:lpstr>
    </vt:vector>
  </TitlesOfParts>
  <Company>rmu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Ekonomika životního prostředí</dc:title>
  <dc:creator>Jana</dc:creator>
  <cp:lastModifiedBy>Jana Soukopová</cp:lastModifiedBy>
  <cp:revision>65</cp:revision>
  <dcterms:created xsi:type="dcterms:W3CDTF">2007-10-28T19:17:49Z</dcterms:created>
  <dcterms:modified xsi:type="dcterms:W3CDTF">2023-04-03T13:50:42Z</dcterms:modified>
</cp:coreProperties>
</file>