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39"/>
  </p:notesMasterIdLst>
  <p:handoutMasterIdLst>
    <p:handoutMasterId r:id="rId40"/>
  </p:handoutMasterIdLst>
  <p:sldIdLst>
    <p:sldId id="262" r:id="rId2"/>
    <p:sldId id="276" r:id="rId3"/>
    <p:sldId id="278" r:id="rId4"/>
    <p:sldId id="279" r:id="rId5"/>
    <p:sldId id="355" r:id="rId6"/>
    <p:sldId id="449" r:id="rId7"/>
    <p:sldId id="458" r:id="rId8"/>
    <p:sldId id="457" r:id="rId9"/>
    <p:sldId id="459" r:id="rId10"/>
    <p:sldId id="460" r:id="rId11"/>
    <p:sldId id="325" r:id="rId12"/>
    <p:sldId id="277" r:id="rId13"/>
    <p:sldId id="348" r:id="rId14"/>
    <p:sldId id="452" r:id="rId15"/>
    <p:sldId id="453" r:id="rId16"/>
    <p:sldId id="454" r:id="rId17"/>
    <p:sldId id="351" r:id="rId18"/>
    <p:sldId id="352" r:id="rId19"/>
    <p:sldId id="353" r:id="rId20"/>
    <p:sldId id="354" r:id="rId21"/>
    <p:sldId id="455" r:id="rId22"/>
    <p:sldId id="456" r:id="rId23"/>
    <p:sldId id="265" r:id="rId24"/>
    <p:sldId id="264" r:id="rId25"/>
    <p:sldId id="263" r:id="rId26"/>
    <p:sldId id="266" r:id="rId27"/>
    <p:sldId id="267" r:id="rId28"/>
    <p:sldId id="268" r:id="rId29"/>
    <p:sldId id="269" r:id="rId30"/>
    <p:sldId id="270" r:id="rId31"/>
    <p:sldId id="271" r:id="rId32"/>
    <p:sldId id="272" r:id="rId33"/>
    <p:sldId id="273" r:id="rId34"/>
    <p:sldId id="274" r:id="rId35"/>
    <p:sldId id="337" r:id="rId36"/>
    <p:sldId id="450" r:id="rId37"/>
    <p:sldId id="260" r:id="rId38"/>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1928"/>
    <a:srgbClr val="B9006E"/>
    <a:srgbClr val="4BC8FF"/>
    <a:srgbClr val="9100DC"/>
    <a:srgbClr val="00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68" autoAdjust="0"/>
    <p:restoredTop sz="95768" autoAdjust="0"/>
  </p:normalViewPr>
  <p:slideViewPr>
    <p:cSldViewPr snapToGrid="0">
      <p:cViewPr varScale="1">
        <p:scale>
          <a:sx n="72" d="100"/>
          <a:sy n="72" d="100"/>
        </p:scale>
        <p:origin x="654" y="66"/>
      </p:cViewPr>
      <p:guideLst>
        <p:guide orient="horz" pos="1117"/>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pPr/>
              <a:t>‹#›</a:t>
            </a:fld>
            <a:endParaRPr lang="cs-CZ" altLang="cs-CZ"/>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Arial" charset="0"/>
              </a:defRPr>
            </a:lvl1pPr>
          </a:lstStyle>
          <a:p>
            <a:endParaRPr lang="cs-CZ" altLang="cs-CZ"/>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endParaRPr lang="cs-CZ" altLang="cs-CZ"/>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a:t>Klepnutím lze upravit styly předlohy textu.</a:t>
            </a:r>
          </a:p>
          <a:p>
            <a:pPr lvl="1"/>
            <a:r>
              <a:rPr lang="cs-CZ" altLang="cs-CZ"/>
              <a:t>Druhá úroveň</a:t>
            </a:r>
          </a:p>
          <a:p>
            <a:pPr lvl="2"/>
            <a:r>
              <a:rPr lang="cs-CZ" altLang="cs-CZ"/>
              <a:t>Třetí úroveň</a:t>
            </a:r>
          </a:p>
          <a:p>
            <a:pPr lvl="3"/>
            <a:r>
              <a:rPr lang="cs-CZ" altLang="cs-CZ"/>
              <a:t>Čtvrtá úroveň</a:t>
            </a:r>
          </a:p>
          <a:p>
            <a:pPr lvl="4"/>
            <a:r>
              <a:rPr lang="cs-CZ" altLang="cs-CZ"/>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Arial" charset="0"/>
              </a:defRPr>
            </a:lvl1pPr>
          </a:lstStyle>
          <a:p>
            <a:endParaRPr lang="cs-CZ" altLang="cs-CZ"/>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fld id="{061A6D36-8CFB-40FE-8D60-D2050488125D}" type="slidenum">
              <a:rPr lang="cs-CZ" altLang="cs-CZ"/>
              <a:pPr/>
              <a:t>‹#›</a:t>
            </a:fld>
            <a:endParaRPr lang="cs-CZ" altLang="cs-CZ"/>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Arial" charset="0"/>
        <a:ea typeface="+mn-ea"/>
        <a:cs typeface="+mn-cs"/>
      </a:defRPr>
    </a:lvl1pPr>
    <a:lvl2pPr marL="457200" algn="l" rtl="0" fontAlgn="base">
      <a:spcBef>
        <a:spcPct val="30000"/>
      </a:spcBef>
      <a:spcAft>
        <a:spcPct val="0"/>
      </a:spcAft>
      <a:defRPr kumimoji="1" sz="1200" kern="1200">
        <a:solidFill>
          <a:schemeClr val="tx1"/>
        </a:solidFill>
        <a:latin typeface="Arial" charset="0"/>
        <a:ea typeface="+mn-ea"/>
        <a:cs typeface="+mn-cs"/>
      </a:defRPr>
    </a:lvl2pPr>
    <a:lvl3pPr marL="914400" algn="l" rtl="0" fontAlgn="base">
      <a:spcBef>
        <a:spcPct val="30000"/>
      </a:spcBef>
      <a:spcAft>
        <a:spcPct val="0"/>
      </a:spcAft>
      <a:defRPr kumimoji="1" sz="1200" kern="1200">
        <a:solidFill>
          <a:schemeClr val="tx1"/>
        </a:solidFill>
        <a:latin typeface="Arial" charset="0"/>
        <a:ea typeface="+mn-ea"/>
        <a:cs typeface="+mn-cs"/>
      </a:defRPr>
    </a:lvl3pPr>
    <a:lvl4pPr marL="1371600" algn="l" rtl="0" fontAlgn="base">
      <a:spcBef>
        <a:spcPct val="30000"/>
      </a:spcBef>
      <a:spcAft>
        <a:spcPct val="0"/>
      </a:spcAft>
      <a:defRPr kumimoji="1" sz="1200" kern="1200">
        <a:solidFill>
          <a:schemeClr val="tx1"/>
        </a:solidFill>
        <a:latin typeface="Arial" charset="0"/>
        <a:ea typeface="+mn-ea"/>
        <a:cs typeface="+mn-cs"/>
      </a:defRPr>
    </a:lvl4pPr>
    <a:lvl5pPr marL="1828800" algn="l" rtl="0" fontAlgn="base">
      <a:spcBef>
        <a:spcPct val="30000"/>
      </a:spcBef>
      <a:spcAft>
        <a:spcPct val="0"/>
      </a:spcAft>
      <a:defRPr kumimoji="1"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en-US"/>
              <a:t>Cellulographics©: A novel smartphone user classification metrics / Department of Business Management</a:t>
            </a:r>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lvl1pPr>
          </a:lstStyle>
          <a:p>
            <a:r>
              <a:rPr lang="en-GB" noProof="0" dirty="0"/>
              <a:t>Click here to insert title</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
        <p:nvSpPr>
          <p:cNvPr id="8" name="Podnadpis 2"/>
          <p:cNvSpPr>
            <a:spLocks noGrp="1"/>
          </p:cNvSpPr>
          <p:nvPr>
            <p:ph type="subTitle" idx="1" hasCustomPrompt="1"/>
          </p:nvPr>
        </p:nvSpPr>
        <p:spPr>
          <a:xfrm>
            <a:off x="398502" y="4116402"/>
            <a:ext cx="11361600" cy="698497"/>
          </a:xfrm>
        </p:spPr>
        <p:txBody>
          <a:bodyPr anchor="t"/>
          <a:lst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lang="cs-CZ" sz="2400" b="0" dirty="0">
                <a:solidFill>
                  <a:schemeClr val="tx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subtitle</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images, two columns">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US" noProof="0"/>
              <a:t>Cellulographics©: A novel smartphone user classification metrics / Department of Business Management</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hasCustomPrompt="1"/>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hasCustomPrompt="1"/>
          </p:nvPr>
        </p:nvSpPr>
        <p:spPr>
          <a:xfrm>
            <a:off x="720724" y="4068000"/>
            <a:ext cx="5220000" cy="360000"/>
          </a:xfrm>
        </p:spPr>
        <p:txBody>
          <a:bodyPr/>
          <a:lstStyle>
            <a:lvl1pPr algn="l">
              <a:lnSpc>
                <a:spcPts val="1100"/>
              </a:lnSpc>
              <a:defRPr sz="1100" b="1"/>
            </a:lvl1pPr>
          </a:lstStyle>
          <a:p>
            <a:pPr lvl="0"/>
            <a:r>
              <a:rPr lang="en-GB" noProof="0" dirty="0"/>
              <a:t>Click here to insert text</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hasCustomPrompt="1"/>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hasCustomPrompt="1"/>
          </p:nvPr>
        </p:nvSpPr>
        <p:spPr>
          <a:xfrm>
            <a:off x="6252003" y="4068000"/>
            <a:ext cx="5220000" cy="360000"/>
          </a:xfrm>
        </p:spPr>
        <p:txBody>
          <a:bodyPr/>
          <a:lstStyle>
            <a:lvl1pPr algn="l">
              <a:lnSpc>
                <a:spcPts val="1100"/>
              </a:lnSpc>
              <a:defRPr sz="1100" b="1"/>
            </a:lvl1pPr>
          </a:lstStyle>
          <a:p>
            <a:pPr lvl="0"/>
            <a:r>
              <a:rPr lang="en-GB" noProof="0" dirty="0"/>
              <a:t>Click here to insert text</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en-GB" noProof="0" dirty="0"/>
              <a:t>Click here to insert text</a:t>
            </a:r>
          </a:p>
        </p:txBody>
      </p:sp>
      <p:pic>
        <p:nvPicPr>
          <p:cNvPr id="16" name="Obrázek 1">
            <a:extLst>
              <a:ext uri="{FF2B5EF4-FFF2-40B4-BE49-F238E27FC236}">
                <a16:creationId xmlns:a16="http://schemas.microsoft.com/office/drawing/2014/main" id="{37F273DF-6817-DC4D-8285-9665115B963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noProof="0"/>
              <a:t>Cellulographics©: A novel smartphone user classification metrics / Department of Business Management</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pic>
        <p:nvPicPr>
          <p:cNvPr id="5" name="Obrázek 1">
            <a:extLst>
              <a:ext uri="{FF2B5EF4-FFF2-40B4-BE49-F238E27FC236}">
                <a16:creationId xmlns:a16="http://schemas.microsoft.com/office/drawing/2014/main" id="{0DB11DDC-AC33-924A-8A33-A64793AA736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11" name="Nadpis 6">
            <a:extLst>
              <a:ext uri="{FF2B5EF4-FFF2-40B4-BE49-F238E27FC236}">
                <a16:creationId xmlns:a16="http://schemas.microsoft.com/office/drawing/2014/main" id="{210CF170-3CE8-4094-B136-F821606CD84B}"/>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rgbClr val="0000DC"/>
                </a:solidFill>
              </a:defRPr>
            </a:lvl1pPr>
          </a:lstStyle>
          <a:p>
            <a:r>
              <a:rPr lang="en-GB" noProof="0" dirty="0"/>
              <a:t>Click here to insert title</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rgbClr val="0000DC"/>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en-GB" noProof="0" dirty="0"/>
              <a:t>Click on the icon to insert image</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en-US" noProof="0"/>
              <a:t>Cellulographics©: A novel smartphone user classification metrics / Department of Business Management</a:t>
            </a:r>
            <a:endParaRPr lang="en-GB" noProof="0" dirty="0"/>
          </a:p>
        </p:txBody>
      </p:sp>
      <p:pic>
        <p:nvPicPr>
          <p:cNvPr id="10" name="Obrázek 5">
            <a:extLst>
              <a:ext uri="{FF2B5EF4-FFF2-40B4-BE49-F238E27FC236}">
                <a16:creationId xmlns:a16="http://schemas.microsoft.com/office/drawing/2014/main" id="{6351BEDD-87CB-6544-B996-307A98B6AD2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0" y="414000"/>
            <a:ext cx="1565999" cy="1061398"/>
          </a:xfrm>
          <a:prstGeom prst="rect">
            <a:avLst/>
          </a:prstGeom>
        </p:spPr>
      </p:pic>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lide - inverse">
    <p:bg>
      <p:bgPr>
        <a:solidFill>
          <a:srgbClr val="B9006E"/>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en-US" noProof="0"/>
              <a:t>Cellulographics©: A novel smartphone user classification metrics / Department of Business Management</a:t>
            </a:r>
            <a:endParaRPr lang="en-GB" noProof="0"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11361600" cy="1171580"/>
          </a:xfrm>
        </p:spPr>
        <p:txBody>
          <a:bodyPr anchor="t"/>
          <a:lstStyle>
            <a:lvl1pPr algn="l">
              <a:lnSpc>
                <a:spcPts val="4400"/>
              </a:lnSpc>
              <a:defRPr sz="4400">
                <a:solidFill>
                  <a:schemeClr val="bg1"/>
                </a:solidFill>
              </a:defRPr>
            </a:lvl1pPr>
          </a:lstStyle>
          <a:p>
            <a:r>
              <a:rPr lang="en-GB" noProof="0" dirty="0"/>
              <a:t>Click here to insert title</a:t>
            </a:r>
            <a:endParaRPr lang="cs-CZ" dirty="0"/>
          </a:p>
        </p:txBody>
      </p:sp>
      <p:sp>
        <p:nvSpPr>
          <p:cNvPr id="8" name="Podnadpis 2"/>
          <p:cNvSpPr>
            <a:spLocks noGrp="1"/>
          </p:cNvSpPr>
          <p:nvPr>
            <p:ph type="subTitle" idx="1" hasCustomPrompt="1"/>
          </p:nvPr>
        </p:nvSpPr>
        <p:spPr>
          <a:xfrm>
            <a:off x="398502" y="4116402"/>
            <a:ext cx="11361600"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pic>
        <p:nvPicPr>
          <p:cNvPr id="9" name="Obrázek 5">
            <a:extLst>
              <a:ext uri="{FF2B5EF4-FFF2-40B4-BE49-F238E27FC236}">
                <a16:creationId xmlns:a16="http://schemas.microsoft.com/office/drawing/2014/main" id="{954346A6-BF32-A742-A8DE-06EF2E8AE81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 inverse">
    <p:bg>
      <p:bgPr>
        <a:solidFill>
          <a:srgbClr val="B9006E"/>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en-GB" altLang="cs-CZ" noProof="0" smtClean="0"/>
              <a:pPr/>
              <a:t>‹#›</a:t>
            </a:fld>
            <a:endParaRPr lang="en-GB"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hasCustomPrompt="1"/>
          </p:nvPr>
        </p:nvSpPr>
        <p:spPr>
          <a:xfrm>
            <a:off x="398502" y="2900365"/>
            <a:ext cx="5246518" cy="1171580"/>
          </a:xfrm>
        </p:spPr>
        <p:txBody>
          <a:bodyPr anchor="t"/>
          <a:lstStyle>
            <a:lvl1pPr algn="l">
              <a:lnSpc>
                <a:spcPts val="4400"/>
              </a:lnSpc>
              <a:defRPr sz="4400">
                <a:solidFill>
                  <a:schemeClr val="bg1"/>
                </a:solidFill>
              </a:defRPr>
            </a:lvl1pPr>
          </a:lstStyle>
          <a:p>
            <a:r>
              <a:rPr lang="en-GB" noProof="0" dirty="0"/>
              <a:t>Click here to insert title</a:t>
            </a:r>
          </a:p>
        </p:txBody>
      </p:sp>
      <p:sp>
        <p:nvSpPr>
          <p:cNvPr id="8" name="Podnadpis 2"/>
          <p:cNvSpPr>
            <a:spLocks noGrp="1"/>
          </p:cNvSpPr>
          <p:nvPr>
            <p:ph type="subTitle" idx="1" hasCustomPrompt="1"/>
          </p:nvPr>
        </p:nvSpPr>
        <p:spPr>
          <a:xfrm>
            <a:off x="398502" y="4116402"/>
            <a:ext cx="5246518" cy="698497"/>
          </a:xfrm>
        </p:spPr>
        <p:txBody>
          <a:bodyPr anchor="t"/>
          <a:lstStyle>
            <a:lvl1pPr marL="0" indent="0" algn="l">
              <a:buNone/>
              <a:defRPr lang="cs-CZ" sz="2400" b="0" dirty="0">
                <a:solidFill>
                  <a:schemeClr val="bg1"/>
                </a:solidFill>
                <a:latin typeface="+mj-lt"/>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GB" noProof="0" dirty="0"/>
              <a:t>Click here to insert subtitle</a:t>
            </a:r>
          </a:p>
        </p:txBody>
      </p:sp>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en-GB" noProof="0" dirty="0"/>
              <a:t>Click on the icon to insert image</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en-US" noProof="0"/>
              <a:t>Cellulographics©: A novel smartphone user classification metrics / Department of Business Management</a:t>
            </a:r>
            <a:endParaRPr lang="en-GB" noProof="0" dirty="0"/>
          </a:p>
        </p:txBody>
      </p:sp>
      <p:pic>
        <p:nvPicPr>
          <p:cNvPr id="9" name="Obrázek 5">
            <a:extLst>
              <a:ext uri="{FF2B5EF4-FFF2-40B4-BE49-F238E27FC236}">
                <a16:creationId xmlns:a16="http://schemas.microsoft.com/office/drawing/2014/main" id="{9E2383A3-6605-9849-9968-A21E7C39F6B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14001" y="414000"/>
            <a:ext cx="1565997" cy="1061398"/>
          </a:xfrm>
          <a:prstGeom prst="rect">
            <a:avLst/>
          </a:prstGeom>
        </p:spPr>
      </p:pic>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se slide with image">
    <p:bg>
      <p:bgPr>
        <a:solidFill>
          <a:srgbClr val="B9006E"/>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en-GB" noProof="0" dirty="0"/>
              <a:t>Click here to insert image</a:t>
            </a: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hasCustomPrompt="1"/>
          </p:nvPr>
        </p:nvSpPr>
        <p:spPr>
          <a:xfrm>
            <a:off x="720000" y="6040795"/>
            <a:ext cx="8555976" cy="510831"/>
          </a:xfrm>
        </p:spPr>
        <p:txBody>
          <a:bodyPr lIns="0" tIns="0" rIns="0" bIns="0" numCol="1" spcCol="324000">
            <a:noAutofit/>
          </a:bodyPr>
          <a:lstStyle>
            <a:lvl1pPr marL="0" marR="0" indent="0" algn="l" defTabSz="914400" rtl="0" eaLnBrk="1" fontAlgn="base" latinLnBrk="0" hangingPunct="1">
              <a:lnSpc>
                <a:spcPts val="1800"/>
              </a:lnSpc>
              <a:spcBef>
                <a:spcPts val="0"/>
              </a:spcBef>
              <a:spcAft>
                <a:spcPct val="0"/>
              </a:spcAft>
              <a:buClr>
                <a:schemeClr val="tx2"/>
              </a:buClr>
              <a:buSzPct val="100000"/>
              <a:buFontTx/>
              <a:buNone/>
              <a:tabLst/>
              <a:defRPr sz="1500" b="0">
                <a:solidFill>
                  <a:schemeClr val="bg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ECON slide">
    <p:bg>
      <p:bgPr>
        <a:solidFill>
          <a:srgbClr val="B9006E"/>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4006200" y="2012580"/>
            <a:ext cx="4179600" cy="2832839"/>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657242" y="2298933"/>
            <a:ext cx="8712448"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ing and conten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en-US"/>
              <a:t>Cellulographics©: A novel smartphone user classification metrics / Department of Business Management</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7" name="Obrázek 1">
            <a:extLst>
              <a:ext uri="{FF2B5EF4-FFF2-40B4-BE49-F238E27FC236}">
                <a16:creationId xmlns:a16="http://schemas.microsoft.com/office/drawing/2014/main" id="{688E37DA-02E4-BB48-8AD7-BC06059FCA5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eading, subheading and text">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en-US"/>
              <a:t>Cellulographics©: A novel smartphone user classification metrics / Department of Business Management</a:t>
            </a:r>
            <a:endParaRPr lang="en-GB" noProof="0"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en-GB" altLang="cs-CZ" noProof="0" smtClean="0"/>
              <a:pPr/>
              <a:t>‹#›</a:t>
            </a:fld>
            <a:endParaRPr lang="en-GB" altLang="cs-CZ" noProof="0"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hasCustomPrompt="1"/>
          </p:nvPr>
        </p:nvSpPr>
        <p:spPr/>
        <p:txBody>
          <a:bodyPr/>
          <a:lstStyle/>
          <a:p>
            <a:r>
              <a:rPr lang="en-GB" noProof="0" dirty="0"/>
              <a:t>Click here to insert heading</a:t>
            </a:r>
            <a:endParaRPr lang="cs-CZ" dirty="0"/>
          </a:p>
        </p:txBody>
      </p:sp>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9" name="Obrázek 1">
            <a:extLst>
              <a:ext uri="{FF2B5EF4-FFF2-40B4-BE49-F238E27FC236}">
                <a16:creationId xmlns:a16="http://schemas.microsoft.com/office/drawing/2014/main" id="{DCCC0367-FBBD-DA4A-9C2A-1CFEDCF0B8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t>Cellulographics©: A novel smartphone user classification metrics / Department of Business Management</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hasCustomPrompt="1"/>
          </p:nvPr>
        </p:nvSpPr>
        <p:spPr/>
        <p:txBody>
          <a:bodyPr/>
          <a:lstStyle/>
          <a:p>
            <a:r>
              <a:rPr lang="en-GB" noProof="0" dirty="0"/>
              <a:t>Click here to insert heading</a:t>
            </a:r>
            <a:endParaRPr lang="cs-CZ" dirty="0"/>
          </a:p>
        </p:txBody>
      </p:sp>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1" name="Obrázek 1">
            <a:extLst>
              <a:ext uri="{FF2B5EF4-FFF2-40B4-BE49-F238E27FC236}">
                <a16:creationId xmlns:a16="http://schemas.microsoft.com/office/drawing/2014/main" id="{6D5EE9C4-2C1F-804A-86FF-3B15929B3EC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Heading, subheading and comparison">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t>Cellulographics©: A novel smartphone user classification metrics / Department of Business Management</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pPr lvl="0"/>
            <a:r>
              <a:rPr lang="en-GB" noProof="0" dirty="0"/>
              <a:t>Click here to insert heading</a:t>
            </a:r>
            <a:endParaRPr lang="cs-CZ" noProof="0"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a:p>
            <a:pPr lvl="1"/>
            <a:r>
              <a:rPr lang="en-GB" noProof="0" dirty="0"/>
              <a:t>Second level</a:t>
            </a:r>
          </a:p>
          <a:p>
            <a:pPr lvl="2"/>
            <a:r>
              <a:rPr lang="en-GB" noProof="0" dirty="0"/>
              <a:t>Third level</a:t>
            </a:r>
          </a:p>
        </p:txBody>
      </p:sp>
      <p:pic>
        <p:nvPicPr>
          <p:cNvPr id="12" name="Obrázek 1">
            <a:extLst>
              <a:ext uri="{FF2B5EF4-FFF2-40B4-BE49-F238E27FC236}">
                <a16:creationId xmlns:a16="http://schemas.microsoft.com/office/drawing/2014/main" id="{04172D81-C53D-2C40-B8B5-EEBCB19EDA3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Heading, subheading, text and imag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en-GB" noProof="0" dirty="0"/>
              <a:t>Click here to insert heading</a:t>
            </a:r>
            <a:endParaRPr lang="cs-CZ" dirty="0"/>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en-GB" altLang="cs-CZ" noProof="0" smtClean="0"/>
              <a:pPr/>
              <a:t>‹#›</a:t>
            </a:fld>
            <a:endParaRPr lang="en-GB" altLang="cs-CZ" noProof="0"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en-GB" noProof="0" dirty="0"/>
              <a:t>Click on the icon to insert image</a:t>
            </a:r>
          </a:p>
        </p:txBody>
      </p:sp>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pic>
        <p:nvPicPr>
          <p:cNvPr id="9" name="Obrázek 1">
            <a:extLst>
              <a:ext uri="{FF2B5EF4-FFF2-40B4-BE49-F238E27FC236}">
                <a16:creationId xmlns:a16="http://schemas.microsoft.com/office/drawing/2014/main" id="{F7B0AD4C-18C5-6A4A-A360-5182EB548BB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eading, subheading and three columns">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en-GB" noProof="0" dirty="0"/>
              <a:t>Click here to insert text</a:t>
            </a:r>
          </a:p>
        </p:txBody>
      </p:sp>
      <p:sp>
        <p:nvSpPr>
          <p:cNvPr id="2" name="Zástupný symbol pro zápatí 1"/>
          <p:cNvSpPr>
            <a:spLocks noGrp="1"/>
          </p:cNvSpPr>
          <p:nvPr>
            <p:ph type="ftr" sz="quarter" idx="10"/>
          </p:nvPr>
        </p:nvSpPr>
        <p:spPr/>
        <p:txBody>
          <a:bodyPr/>
          <a:lstStyle>
            <a:lvl1pPr>
              <a:defRPr/>
            </a:lvl1pPr>
          </a:lstStyle>
          <a:p>
            <a:r>
              <a:rPr lang="en-US" noProof="0"/>
              <a:t>Cellulographics©: A novel smartphone user classification metrics / Department of Business Management</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hasCustomPrompt="1"/>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hasCustomPrompt="1"/>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hasCustomPrompt="1"/>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en-GB" noProof="0" dirty="0"/>
              <a:t>Click here to insert text</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hasCustomPrompt="1"/>
          </p:nvPr>
        </p:nvSpPr>
        <p:spPr>
          <a:xfrm>
            <a:off x="720725" y="4025136"/>
            <a:ext cx="3311525" cy="216000"/>
          </a:xfrm>
        </p:spPr>
        <p:txBody>
          <a:bodyPr anchor="ctr"/>
          <a:lstStyle>
            <a:lvl1pPr>
              <a:lnSpc>
                <a:spcPts val="1100"/>
              </a:lnSpc>
              <a:defRPr sz="1000" b="0"/>
            </a:lvl1pPr>
          </a:lstStyle>
          <a:p>
            <a:pPr lvl="0"/>
            <a:r>
              <a:rPr lang="en-GB" noProof="0" dirty="0"/>
              <a:t>Click here to insert text</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hasCustomPrompt="1"/>
          </p:nvPr>
        </p:nvSpPr>
        <p:spPr>
          <a:xfrm>
            <a:off x="4440475" y="4025136"/>
            <a:ext cx="3311525" cy="216000"/>
          </a:xfrm>
        </p:spPr>
        <p:txBody>
          <a:bodyPr anchor="ctr"/>
          <a:lstStyle>
            <a:lvl1pPr>
              <a:lnSpc>
                <a:spcPts val="1100"/>
              </a:lnSpc>
              <a:defRPr sz="1000" b="0"/>
            </a:lvl1pPr>
          </a:lstStyle>
          <a:p>
            <a:pPr lvl="0"/>
            <a:r>
              <a:rPr lang="en-GB" noProof="0" dirty="0"/>
              <a:t>Click here to insert text</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hasCustomPrompt="1"/>
          </p:nvPr>
        </p:nvSpPr>
        <p:spPr>
          <a:xfrm>
            <a:off x="8161436" y="4025136"/>
            <a:ext cx="3311525" cy="216000"/>
          </a:xfrm>
        </p:spPr>
        <p:txBody>
          <a:bodyPr anchor="ctr"/>
          <a:lstStyle>
            <a:lvl1pPr>
              <a:lnSpc>
                <a:spcPts val="1100"/>
              </a:lnSpc>
              <a:defRPr sz="1000" b="0"/>
            </a:lvl1pPr>
          </a:lstStyle>
          <a:p>
            <a:pPr lvl="0"/>
            <a:r>
              <a:rPr lang="en-GB" noProof="0" dirty="0"/>
              <a:t>Click here to insert text</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en-GB" noProof="0" dirty="0"/>
              <a:t>Click here to insert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en-GB" noProof="0" dirty="0"/>
              <a:t>Click here to insert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en-GB" noProof="0" dirty="0"/>
              <a:t>Click here to insert subheading</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17" name="Obrázek 1">
            <a:extLst>
              <a:ext uri="{FF2B5EF4-FFF2-40B4-BE49-F238E27FC236}">
                <a16:creationId xmlns:a16="http://schemas.microsoft.com/office/drawing/2014/main" id="{DFD1AC9B-6FB5-2340-B4DB-0F32E361A2E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out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t>Cellulographics©: A novel smartphone user classification metrics / Department of Business Management</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en-GB" noProof="0" dirty="0"/>
              <a:t>Click here to insert text</a:t>
            </a:r>
          </a:p>
        </p:txBody>
      </p:sp>
      <p:pic>
        <p:nvPicPr>
          <p:cNvPr id="7" name="Obrázek 1">
            <a:extLst>
              <a:ext uri="{FF2B5EF4-FFF2-40B4-BE49-F238E27FC236}">
                <a16:creationId xmlns:a16="http://schemas.microsoft.com/office/drawing/2014/main" id="{0064709D-8909-7A43-BD41-96E498C3FEE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nly heading">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en-US"/>
              <a:t>Cellulographics©: A novel smartphone user classification metrics / Department of Business Management</a:t>
            </a:r>
            <a:endParaRPr lang="en-GB" noProof="0"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en-GB" altLang="cs-CZ" noProof="0" smtClean="0"/>
              <a:pPr/>
              <a:t>‹#›</a:t>
            </a:fld>
            <a:endParaRPr lang="en-GB" altLang="cs-CZ" noProof="0" dirty="0"/>
          </a:p>
        </p:txBody>
      </p:sp>
      <p:sp>
        <p:nvSpPr>
          <p:cNvPr id="6" name="Nadpis 12">
            <a:extLst>
              <a:ext uri="{FF2B5EF4-FFF2-40B4-BE49-F238E27FC236}">
                <a16:creationId xmlns:a16="http://schemas.microsoft.com/office/drawing/2014/main" id="{C80D1D37-E5CA-42AD-BE6B-219FAFB54670}"/>
              </a:ext>
            </a:extLst>
          </p:cNvPr>
          <p:cNvSpPr>
            <a:spLocks noGrp="1"/>
          </p:cNvSpPr>
          <p:nvPr>
            <p:ph type="title" hasCustomPrompt="1"/>
          </p:nvPr>
        </p:nvSpPr>
        <p:spPr>
          <a:xfrm>
            <a:off x="720000" y="720000"/>
            <a:ext cx="10753200" cy="451576"/>
          </a:xfrm>
        </p:spPr>
        <p:txBody>
          <a:bodyPr/>
          <a:lstStyle/>
          <a:p>
            <a:r>
              <a:rPr lang="en-GB" noProof="0" dirty="0"/>
              <a:t>Click here to insert heading</a:t>
            </a:r>
            <a:endParaRPr lang="cs-CZ" dirty="0"/>
          </a:p>
        </p:txBody>
      </p:sp>
      <p:pic>
        <p:nvPicPr>
          <p:cNvPr id="7" name="Obrázek 1">
            <a:extLst>
              <a:ext uri="{FF2B5EF4-FFF2-40B4-BE49-F238E27FC236}">
                <a16:creationId xmlns:a16="http://schemas.microsoft.com/office/drawing/2014/main" id="{61587C04-9F21-8E42-A24D-BFBADC90546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882800" y="6048000"/>
            <a:ext cx="874800" cy="592920"/>
          </a:xfrm>
          <a:prstGeom prst="rect">
            <a:avLst/>
          </a:prstGeom>
        </p:spPr>
      </p:pic>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mj-lt"/>
              </a:defRPr>
            </a:lvl1pPr>
          </a:lstStyle>
          <a:p>
            <a:r>
              <a:rPr lang="en-US"/>
              <a:t>Cellulographics©: A novel smartphone user classification metrics / Department of Business Management</a:t>
            </a:r>
            <a:endParaRPr lang="en-GB" noProof="0" dirty="0"/>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mj-lt"/>
              </a:defRPr>
            </a:lvl1pPr>
          </a:lstStyle>
          <a:p>
            <a:fld id="{0DE708CC-0C3F-4567-9698-B54C0F35BD31}" type="slidenum">
              <a:rPr lang="en-GB" altLang="cs-CZ" noProof="0" smtClean="0"/>
              <a:pPr/>
              <a:t>‹#›</a:t>
            </a:fld>
            <a:endParaRPr lang="en-GB" altLang="cs-CZ" noProof="0"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r>
              <a:rPr lang="en-GB" noProof="0" dirty="0"/>
              <a:t>Click here to insert heading</a:t>
            </a:r>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marL="0" marR="0" lvl="0" indent="0" algn="l" defTabSz="914400" rtl="0" eaLnBrk="1" fontAlgn="base" latinLnBrk="0" hangingPunct="1">
              <a:lnSpc>
                <a:spcPct val="114000"/>
              </a:lnSpc>
              <a:spcBef>
                <a:spcPts val="0"/>
              </a:spcBef>
              <a:spcAft>
                <a:spcPct val="0"/>
              </a:spcAft>
              <a:buClr>
                <a:schemeClr val="tx2"/>
              </a:buClr>
              <a:buSzPct val="100000"/>
              <a:buFontTx/>
              <a:buNone/>
              <a:tabLst/>
              <a:defRPr/>
            </a:pPr>
            <a:r>
              <a:rPr lang="en-GB" noProof="0" dirty="0"/>
              <a:t>Click here to insert text</a:t>
            </a:r>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Lst>
  <p:hf hdr="0" dt="0"/>
  <p:txStyles>
    <p:titleStyle>
      <a:lvl1pPr algn="l" rtl="0" eaLnBrk="1" fontAlgn="base" hangingPunct="1">
        <a:lnSpc>
          <a:spcPts val="4000"/>
        </a:lnSpc>
        <a:spcBef>
          <a:spcPct val="0"/>
        </a:spcBef>
        <a:spcAft>
          <a:spcPct val="0"/>
        </a:spcAft>
        <a:defRPr sz="4000" b="1">
          <a:solidFill>
            <a:schemeClr val="tx2"/>
          </a:solidFill>
          <a:latin typeface="+mj-lt"/>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marR="0" indent="0" algn="l" defTabSz="914400" rtl="0" eaLnBrk="1" fontAlgn="base" latinLnBrk="0" hangingPunct="1">
        <a:lnSpc>
          <a:spcPct val="114000"/>
        </a:lnSpc>
        <a:spcBef>
          <a:spcPts val="0"/>
        </a:spcBef>
        <a:spcAft>
          <a:spcPct val="0"/>
        </a:spcAft>
        <a:buClr>
          <a:schemeClr val="tx2"/>
        </a:buClr>
        <a:buSzPct val="100000"/>
        <a:buFontTx/>
        <a:buNone/>
        <a:tabLst/>
        <a:defRPr sz="2800" b="0">
          <a:solidFill>
            <a:schemeClr val="tx1"/>
          </a:solidFill>
          <a:latin typeface="+mn-lt"/>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19"/>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doi.org/https:/doi.org/10.1016/j.jik.2022.100179"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econ.muni.cz/en/news/cellulographics-is-a-great-new-tool-to-measure-smartphone-us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4AFB9-6F13-4BE4-A29C-7C254CFEDC37}"/>
              </a:ext>
            </a:extLst>
          </p:cNvPr>
          <p:cNvSpPr>
            <a:spLocks noGrp="1"/>
          </p:cNvSpPr>
          <p:nvPr>
            <p:ph type="ftr" sz="quarter" idx="10"/>
          </p:nvPr>
        </p:nvSpPr>
        <p:spPr/>
        <p:txBody>
          <a:bodyPr/>
          <a:lstStyle/>
          <a:p>
            <a:r>
              <a:rPr lang="fr-FR" dirty="0"/>
              <a:t>Cellulographics©: A </a:t>
            </a:r>
            <a:r>
              <a:rPr lang="fr-FR" dirty="0" err="1"/>
              <a:t>novel</a:t>
            </a:r>
            <a:r>
              <a:rPr lang="fr-FR" dirty="0"/>
              <a:t> smartphone user classification </a:t>
            </a:r>
            <a:r>
              <a:rPr lang="fr-FR" dirty="0" err="1"/>
              <a:t>metrics</a:t>
            </a:r>
            <a:r>
              <a:rPr lang="fr-FR" dirty="0"/>
              <a:t> </a:t>
            </a:r>
            <a:r>
              <a:rPr lang="en-GB" dirty="0"/>
              <a:t>/ Department of Business Management</a:t>
            </a:r>
            <a:endParaRPr lang="en-GB" noProof="0" dirty="0"/>
          </a:p>
        </p:txBody>
      </p:sp>
      <p:sp>
        <p:nvSpPr>
          <p:cNvPr id="3" name="Slide Number Placeholder 2">
            <a:extLst>
              <a:ext uri="{FF2B5EF4-FFF2-40B4-BE49-F238E27FC236}">
                <a16:creationId xmlns:a16="http://schemas.microsoft.com/office/drawing/2014/main" id="{BA4AC21B-A8B3-4C9F-9542-492B8E616FCE}"/>
              </a:ext>
            </a:extLst>
          </p:cNvPr>
          <p:cNvSpPr>
            <a:spLocks noGrp="1"/>
          </p:cNvSpPr>
          <p:nvPr>
            <p:ph type="sldNum" sz="quarter" idx="11"/>
          </p:nvPr>
        </p:nvSpPr>
        <p:spPr/>
        <p:txBody>
          <a:bodyPr/>
          <a:lstStyle/>
          <a:p>
            <a:fld id="{0DE708CC-0C3F-4567-9698-B54C0F35BD31}" type="slidenum">
              <a:rPr lang="en-GB" altLang="cs-CZ" noProof="0" smtClean="0"/>
              <a:pPr/>
              <a:t>1</a:t>
            </a:fld>
            <a:endParaRPr lang="en-GB" altLang="cs-CZ" noProof="0" dirty="0"/>
          </a:p>
        </p:txBody>
      </p:sp>
      <p:sp>
        <p:nvSpPr>
          <p:cNvPr id="4" name="Title 3">
            <a:extLst>
              <a:ext uri="{FF2B5EF4-FFF2-40B4-BE49-F238E27FC236}">
                <a16:creationId xmlns:a16="http://schemas.microsoft.com/office/drawing/2014/main" id="{8816D774-9F8C-4560-9002-9563D0177187}"/>
              </a:ext>
            </a:extLst>
          </p:cNvPr>
          <p:cNvSpPr>
            <a:spLocks noGrp="1"/>
          </p:cNvSpPr>
          <p:nvPr>
            <p:ph type="title"/>
          </p:nvPr>
        </p:nvSpPr>
        <p:spPr/>
        <p:txBody>
          <a:bodyPr/>
          <a:lstStyle/>
          <a:p>
            <a:r>
              <a:rPr lang="fr-FR" dirty="0"/>
              <a:t>D9 - Cellulographics</a:t>
            </a:r>
            <a:r>
              <a:rPr lang="fr-FR" baseline="30000" dirty="0"/>
              <a:t>©</a:t>
            </a:r>
            <a:r>
              <a:rPr lang="fr-FR" dirty="0"/>
              <a:t>: A </a:t>
            </a:r>
            <a:r>
              <a:rPr lang="fr-FR" dirty="0" err="1"/>
              <a:t>novel</a:t>
            </a:r>
            <a:r>
              <a:rPr lang="fr-FR" dirty="0"/>
              <a:t> smartphone user classification </a:t>
            </a:r>
            <a:r>
              <a:rPr lang="fr-FR" dirty="0" err="1"/>
              <a:t>metrics</a:t>
            </a:r>
            <a:endParaRPr lang="en-GB" dirty="0"/>
          </a:p>
        </p:txBody>
      </p:sp>
      <p:sp>
        <p:nvSpPr>
          <p:cNvPr id="5" name="Subtitle 4">
            <a:extLst>
              <a:ext uri="{FF2B5EF4-FFF2-40B4-BE49-F238E27FC236}">
                <a16:creationId xmlns:a16="http://schemas.microsoft.com/office/drawing/2014/main" id="{CA5FDF10-51E8-4367-835D-B8028E0A4253}"/>
              </a:ext>
            </a:extLst>
          </p:cNvPr>
          <p:cNvSpPr>
            <a:spLocks noGrp="1"/>
          </p:cNvSpPr>
          <p:nvPr>
            <p:ph type="subTitle" idx="1"/>
          </p:nvPr>
        </p:nvSpPr>
        <p:spPr/>
        <p:txBody>
          <a:bodyPr/>
          <a:lstStyle/>
          <a:p>
            <a:r>
              <a:rPr lang="en-GB" dirty="0"/>
              <a:t>Prateek Kalia</a:t>
            </a:r>
          </a:p>
          <a:p>
            <a:endParaRPr lang="en-GB" dirty="0"/>
          </a:p>
        </p:txBody>
      </p:sp>
    </p:spTree>
    <p:extLst>
      <p:ext uri="{BB962C8B-B14F-4D97-AF65-F5344CB8AC3E}">
        <p14:creationId xmlns:p14="http://schemas.microsoft.com/office/powerpoint/2010/main" val="109512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24659C-3608-62AB-8B88-F9E01786E920}"/>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6B250107-A526-D4A8-F690-DE63683416A9}"/>
              </a:ext>
            </a:extLst>
          </p:cNvPr>
          <p:cNvSpPr>
            <a:spLocks noGrp="1"/>
          </p:cNvSpPr>
          <p:nvPr>
            <p:ph type="sldNum" sz="quarter" idx="11"/>
          </p:nvPr>
        </p:nvSpPr>
        <p:spPr/>
        <p:txBody>
          <a:bodyPr/>
          <a:lstStyle/>
          <a:p>
            <a:fld id="{0970407D-EE58-4A0B-824B-1D3AE42DD9CF}" type="slidenum">
              <a:rPr lang="en-GB" altLang="cs-CZ" noProof="0" smtClean="0"/>
              <a:pPr/>
              <a:t>10</a:t>
            </a:fld>
            <a:endParaRPr lang="en-GB" altLang="cs-CZ" noProof="0" dirty="0"/>
          </a:p>
        </p:txBody>
      </p:sp>
      <p:sp>
        <p:nvSpPr>
          <p:cNvPr id="4" name="Title 3">
            <a:extLst>
              <a:ext uri="{FF2B5EF4-FFF2-40B4-BE49-F238E27FC236}">
                <a16:creationId xmlns:a16="http://schemas.microsoft.com/office/drawing/2014/main" id="{BD290BC8-8A0E-D420-1662-3A22C6EB7177}"/>
              </a:ext>
            </a:extLst>
          </p:cNvPr>
          <p:cNvSpPr>
            <a:spLocks noGrp="1"/>
          </p:cNvSpPr>
          <p:nvPr>
            <p:ph type="title"/>
          </p:nvPr>
        </p:nvSpPr>
        <p:spPr>
          <a:xfrm>
            <a:off x="865585" y="2881226"/>
            <a:ext cx="4660383" cy="1095548"/>
          </a:xfrm>
        </p:spPr>
        <p:txBody>
          <a:bodyPr/>
          <a:lstStyle/>
          <a:p>
            <a:r>
              <a:rPr lang="en-US" dirty="0"/>
              <a:t>Do you notice BRICS here?</a:t>
            </a:r>
            <a:endParaRPr lang="en-GB" dirty="0"/>
          </a:p>
        </p:txBody>
      </p:sp>
      <p:pic>
        <p:nvPicPr>
          <p:cNvPr id="7" name="Content Placeholder 6" descr="A graph with blue and white stripes&#10;&#10;Description automatically generated">
            <a:extLst>
              <a:ext uri="{FF2B5EF4-FFF2-40B4-BE49-F238E27FC236}">
                <a16:creationId xmlns:a16="http://schemas.microsoft.com/office/drawing/2014/main" id="{69013AC4-F64D-CF2C-602F-32BC6482763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25552" y="18323"/>
            <a:ext cx="5036234" cy="6209678"/>
          </a:xfrm>
        </p:spPr>
      </p:pic>
    </p:spTree>
    <p:extLst>
      <p:ext uri="{BB962C8B-B14F-4D97-AF65-F5344CB8AC3E}">
        <p14:creationId xmlns:p14="http://schemas.microsoft.com/office/powerpoint/2010/main" val="1769003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48F95B-6245-73BF-0F59-C8C0697D1825}"/>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dirty="0"/>
          </a:p>
        </p:txBody>
      </p:sp>
      <p:sp>
        <p:nvSpPr>
          <p:cNvPr id="3" name="Slide Number Placeholder 2">
            <a:extLst>
              <a:ext uri="{FF2B5EF4-FFF2-40B4-BE49-F238E27FC236}">
                <a16:creationId xmlns:a16="http://schemas.microsoft.com/office/drawing/2014/main" id="{45D72F38-E156-CCD0-EB5C-A6F5BCB66234}"/>
              </a:ext>
            </a:extLst>
          </p:cNvPr>
          <p:cNvSpPr>
            <a:spLocks noGrp="1"/>
          </p:cNvSpPr>
          <p:nvPr>
            <p:ph type="sldNum" sz="quarter" idx="11"/>
          </p:nvPr>
        </p:nvSpPr>
        <p:spPr/>
        <p:txBody>
          <a:bodyPr/>
          <a:lstStyle/>
          <a:p>
            <a:fld id="{0970407D-EE58-4A0B-824B-1D3AE42DD9CF}" type="slidenum">
              <a:rPr lang="en-GB" altLang="cs-CZ" noProof="0" smtClean="0"/>
              <a:pPr/>
              <a:t>11</a:t>
            </a:fld>
            <a:endParaRPr lang="en-GB" altLang="cs-CZ" noProof="0" dirty="0"/>
          </a:p>
        </p:txBody>
      </p:sp>
      <p:sp>
        <p:nvSpPr>
          <p:cNvPr id="5" name="Content Placeholder 4">
            <a:extLst>
              <a:ext uri="{FF2B5EF4-FFF2-40B4-BE49-F238E27FC236}">
                <a16:creationId xmlns:a16="http://schemas.microsoft.com/office/drawing/2014/main" id="{8763459B-7F45-6D6A-31B3-2FBBE805208E}"/>
              </a:ext>
            </a:extLst>
          </p:cNvPr>
          <p:cNvSpPr>
            <a:spLocks noGrp="1"/>
          </p:cNvSpPr>
          <p:nvPr>
            <p:ph idx="1"/>
          </p:nvPr>
        </p:nvSpPr>
        <p:spPr>
          <a:xfrm>
            <a:off x="720000" y="1630017"/>
            <a:ext cx="5376000" cy="4201983"/>
          </a:xfrm>
        </p:spPr>
        <p:txBody>
          <a:bodyPr/>
          <a:lstStyle/>
          <a:p>
            <a:r>
              <a:rPr lang="en-US" dirty="0"/>
              <a:t>Major seminal works on segmentation/classification.</a:t>
            </a:r>
          </a:p>
          <a:p>
            <a:r>
              <a:rPr lang="en-US" dirty="0"/>
              <a:t>Cellulographics</a:t>
            </a:r>
            <a:r>
              <a:rPr lang="en-US" baseline="30000" dirty="0"/>
              <a:t>©</a:t>
            </a:r>
            <a:r>
              <a:rPr lang="en-US" dirty="0"/>
              <a:t> conceptual model</a:t>
            </a:r>
          </a:p>
          <a:p>
            <a:r>
              <a:rPr lang="en-US" dirty="0"/>
              <a:t>Creating a research model incorporating cellulographics</a:t>
            </a:r>
          </a:p>
        </p:txBody>
      </p:sp>
      <p:sp>
        <p:nvSpPr>
          <p:cNvPr id="8" name="Title 7">
            <a:extLst>
              <a:ext uri="{FF2B5EF4-FFF2-40B4-BE49-F238E27FC236}">
                <a16:creationId xmlns:a16="http://schemas.microsoft.com/office/drawing/2014/main" id="{A2929010-134E-F87D-219D-8D5FF73601C3}"/>
              </a:ext>
            </a:extLst>
          </p:cNvPr>
          <p:cNvSpPr>
            <a:spLocks noGrp="1"/>
          </p:cNvSpPr>
          <p:nvPr>
            <p:ph type="title"/>
          </p:nvPr>
        </p:nvSpPr>
        <p:spPr/>
        <p:txBody>
          <a:bodyPr/>
          <a:lstStyle/>
          <a:p>
            <a:r>
              <a:rPr lang="en-US" dirty="0"/>
              <a:t>Agenda. Understanding </a:t>
            </a:r>
            <a:r>
              <a:rPr lang="fr-FR" dirty="0"/>
              <a:t>Cellulographics</a:t>
            </a:r>
            <a:r>
              <a:rPr lang="fr-FR" baseline="30000" dirty="0"/>
              <a:t>©</a:t>
            </a:r>
            <a:endParaRPr lang="en-GB" dirty="0"/>
          </a:p>
        </p:txBody>
      </p:sp>
      <p:pic>
        <p:nvPicPr>
          <p:cNvPr id="10" name="Picture 9" descr="A cartoon hands holding a phone&#10;&#10;Description automatically generated">
            <a:extLst>
              <a:ext uri="{FF2B5EF4-FFF2-40B4-BE49-F238E27FC236}">
                <a16:creationId xmlns:a16="http://schemas.microsoft.com/office/drawing/2014/main" id="{01FED7B9-4C36-D84B-10A4-DF66318C5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99720" y="1561166"/>
            <a:ext cx="4480560" cy="3735667"/>
          </a:xfrm>
          <a:prstGeom prst="rect">
            <a:avLst/>
          </a:prstGeom>
        </p:spPr>
      </p:pic>
    </p:spTree>
    <p:extLst>
      <p:ext uri="{BB962C8B-B14F-4D97-AF65-F5344CB8AC3E}">
        <p14:creationId xmlns:p14="http://schemas.microsoft.com/office/powerpoint/2010/main" val="24821725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131C1E-5C2D-4522-8FB4-129EB9FF6F4D}"/>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B8FD5170-D19C-4404-A9A6-0A22E315A0A7}"/>
              </a:ext>
            </a:extLst>
          </p:cNvPr>
          <p:cNvSpPr>
            <a:spLocks noGrp="1"/>
          </p:cNvSpPr>
          <p:nvPr>
            <p:ph type="sldNum" sz="quarter" idx="11"/>
          </p:nvPr>
        </p:nvSpPr>
        <p:spPr/>
        <p:txBody>
          <a:bodyPr/>
          <a:lstStyle/>
          <a:p>
            <a:fld id="{0970407D-EE58-4A0B-824B-1D3AE42DD9CF}" type="slidenum">
              <a:rPr lang="en-GB" altLang="cs-CZ" noProof="0" smtClean="0"/>
              <a:pPr/>
              <a:t>12</a:t>
            </a:fld>
            <a:endParaRPr lang="en-GB" altLang="cs-CZ" noProof="0" dirty="0"/>
          </a:p>
        </p:txBody>
      </p:sp>
      <p:cxnSp>
        <p:nvCxnSpPr>
          <p:cNvPr id="6" name="Straight Connector 5">
            <a:extLst>
              <a:ext uri="{FF2B5EF4-FFF2-40B4-BE49-F238E27FC236}">
                <a16:creationId xmlns:a16="http://schemas.microsoft.com/office/drawing/2014/main" id="{65B1E706-5023-4C74-9F26-1B3FDED66123}"/>
              </a:ext>
            </a:extLst>
          </p:cNvPr>
          <p:cNvCxnSpPr>
            <a:cxnSpLocks/>
          </p:cNvCxnSpPr>
          <p:nvPr/>
        </p:nvCxnSpPr>
        <p:spPr>
          <a:xfrm>
            <a:off x="1390722" y="3436430"/>
            <a:ext cx="9562369" cy="1"/>
          </a:xfrm>
          <a:prstGeom prst="line">
            <a:avLst/>
          </a:prstGeom>
          <a:ln w="38100"/>
        </p:spPr>
        <p:style>
          <a:lnRef idx="1">
            <a:schemeClr val="dk1"/>
          </a:lnRef>
          <a:fillRef idx="0">
            <a:schemeClr val="dk1"/>
          </a:fillRef>
          <a:effectRef idx="0">
            <a:schemeClr val="dk1"/>
          </a:effectRef>
          <a:fontRef idx="minor">
            <a:schemeClr val="tx1"/>
          </a:fontRef>
        </p:style>
      </p:cxnSp>
      <p:sp>
        <p:nvSpPr>
          <p:cNvPr id="7" name="Rectangle: Rounded Corners 6">
            <a:extLst>
              <a:ext uri="{FF2B5EF4-FFF2-40B4-BE49-F238E27FC236}">
                <a16:creationId xmlns:a16="http://schemas.microsoft.com/office/drawing/2014/main" id="{A976A821-902E-48DF-A551-62C5355D4423}"/>
              </a:ext>
            </a:extLst>
          </p:cNvPr>
          <p:cNvSpPr/>
          <p:nvPr/>
        </p:nvSpPr>
        <p:spPr>
          <a:xfrm>
            <a:off x="1518489" y="3645443"/>
            <a:ext cx="1053584" cy="2374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1662</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4FCFBF1-8DCC-4F86-BFCB-BCB715675080}"/>
              </a:ext>
            </a:extLst>
          </p:cNvPr>
          <p:cNvSpPr/>
          <p:nvPr/>
        </p:nvSpPr>
        <p:spPr>
          <a:xfrm>
            <a:off x="1390722" y="2612099"/>
            <a:ext cx="1375449" cy="52238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Times New Roman" panose="02020603050405020304" pitchFamily="18" charset="0"/>
                <a:cs typeface="Times New Roman" panose="02020603050405020304" pitchFamily="18" charset="0"/>
              </a:rPr>
              <a:t>Demographics</a:t>
            </a:r>
          </a:p>
          <a:p>
            <a:pPr algn="ctr"/>
            <a:r>
              <a:rPr lang="en-GB" sz="1200" dirty="0">
                <a:solidFill>
                  <a:schemeClr val="tx1"/>
                </a:solidFill>
                <a:latin typeface="Times New Roman" panose="02020603050405020304" pitchFamily="18" charset="0"/>
                <a:cs typeface="Times New Roman" panose="02020603050405020304" pitchFamily="18" charset="0"/>
              </a:rPr>
              <a:t>John Graunt</a:t>
            </a:r>
          </a:p>
        </p:txBody>
      </p:sp>
      <p:sp>
        <p:nvSpPr>
          <p:cNvPr id="9" name="Rectangle: Rounded Corners 8">
            <a:extLst>
              <a:ext uri="{FF2B5EF4-FFF2-40B4-BE49-F238E27FC236}">
                <a16:creationId xmlns:a16="http://schemas.microsoft.com/office/drawing/2014/main" id="{C65F75E4-1540-48F0-AAAF-C75D8DA79F49}"/>
              </a:ext>
            </a:extLst>
          </p:cNvPr>
          <p:cNvSpPr/>
          <p:nvPr/>
        </p:nvSpPr>
        <p:spPr>
          <a:xfrm>
            <a:off x="2799336" y="3011513"/>
            <a:ext cx="1053584" cy="2374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1855</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0" name="Diamond 9">
            <a:extLst>
              <a:ext uri="{FF2B5EF4-FFF2-40B4-BE49-F238E27FC236}">
                <a16:creationId xmlns:a16="http://schemas.microsoft.com/office/drawing/2014/main" id="{FC18FD24-5DBD-4C3A-94A1-A314B9CC9D0E}"/>
              </a:ext>
            </a:extLst>
          </p:cNvPr>
          <p:cNvSpPr/>
          <p:nvPr/>
        </p:nvSpPr>
        <p:spPr>
          <a:xfrm>
            <a:off x="5559731" y="3316873"/>
            <a:ext cx="251791" cy="26504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3CDA6E91-05B2-4716-AB12-549F1627985B}"/>
              </a:ext>
            </a:extLst>
          </p:cNvPr>
          <p:cNvSpPr/>
          <p:nvPr/>
        </p:nvSpPr>
        <p:spPr>
          <a:xfrm>
            <a:off x="2638403" y="3741228"/>
            <a:ext cx="1375449" cy="536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Times New Roman" panose="02020603050405020304" pitchFamily="18" charset="0"/>
                <a:cs typeface="Times New Roman" panose="02020603050405020304" pitchFamily="18" charset="0"/>
              </a:rPr>
              <a:t>Demographics</a:t>
            </a:r>
          </a:p>
          <a:p>
            <a:pPr algn="ctr"/>
            <a:r>
              <a:rPr lang="en-GB" sz="1200" dirty="0">
                <a:solidFill>
                  <a:schemeClr val="tx1"/>
                </a:solidFill>
                <a:latin typeface="Times New Roman" panose="02020603050405020304" pitchFamily="18" charset="0"/>
                <a:cs typeface="Times New Roman" panose="02020603050405020304" pitchFamily="18" charset="0"/>
              </a:rPr>
              <a:t>Achille Guillard</a:t>
            </a:r>
          </a:p>
        </p:txBody>
      </p:sp>
      <p:sp>
        <p:nvSpPr>
          <p:cNvPr id="12" name="Rectangle: Rounded Corners 11">
            <a:extLst>
              <a:ext uri="{FF2B5EF4-FFF2-40B4-BE49-F238E27FC236}">
                <a16:creationId xmlns:a16="http://schemas.microsoft.com/office/drawing/2014/main" id="{48453C94-0322-4CE5-B943-A3B6B4950C22}"/>
              </a:ext>
            </a:extLst>
          </p:cNvPr>
          <p:cNvSpPr/>
          <p:nvPr/>
        </p:nvSpPr>
        <p:spPr>
          <a:xfrm>
            <a:off x="4165028" y="3649461"/>
            <a:ext cx="1053584" cy="2374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1956</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id="{FE69D0AB-D849-4ECF-9F9E-3FC21D17C001}"/>
              </a:ext>
            </a:extLst>
          </p:cNvPr>
          <p:cNvSpPr/>
          <p:nvPr/>
        </p:nvSpPr>
        <p:spPr>
          <a:xfrm>
            <a:off x="4037261" y="2616117"/>
            <a:ext cx="1375449" cy="522385"/>
          </a:xfrm>
          <a:prstGeom prst="rect">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Times New Roman" panose="02020603050405020304" pitchFamily="18" charset="0"/>
                <a:cs typeface="Times New Roman" panose="02020603050405020304" pitchFamily="18" charset="0"/>
              </a:rPr>
              <a:t>Segmentation</a:t>
            </a:r>
          </a:p>
          <a:p>
            <a:pPr algn="ctr"/>
            <a:r>
              <a:rPr lang="en-GB" sz="1200" dirty="0">
                <a:solidFill>
                  <a:schemeClr val="tx1"/>
                </a:solidFill>
                <a:latin typeface="Times New Roman" panose="02020603050405020304" pitchFamily="18" charset="0"/>
                <a:cs typeface="Times New Roman" panose="02020603050405020304" pitchFamily="18" charset="0"/>
              </a:rPr>
              <a:t>Wendell R. Smith </a:t>
            </a:r>
          </a:p>
        </p:txBody>
      </p:sp>
      <p:sp>
        <p:nvSpPr>
          <p:cNvPr id="14" name="Rectangle: Rounded Corners 13">
            <a:extLst>
              <a:ext uri="{FF2B5EF4-FFF2-40B4-BE49-F238E27FC236}">
                <a16:creationId xmlns:a16="http://schemas.microsoft.com/office/drawing/2014/main" id="{25C37FF5-4A27-4AEB-9189-BD5A268FBB06}"/>
              </a:ext>
            </a:extLst>
          </p:cNvPr>
          <p:cNvSpPr/>
          <p:nvPr/>
        </p:nvSpPr>
        <p:spPr>
          <a:xfrm>
            <a:off x="6451607" y="2983137"/>
            <a:ext cx="1053584" cy="2374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1971</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id="{4FE3FC40-D76A-407A-84EA-99F41C9406D3}"/>
              </a:ext>
            </a:extLst>
          </p:cNvPr>
          <p:cNvSpPr/>
          <p:nvPr/>
        </p:nvSpPr>
        <p:spPr>
          <a:xfrm>
            <a:off x="6253322" y="3712852"/>
            <a:ext cx="1457415" cy="53613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Times New Roman" panose="02020603050405020304" pitchFamily="18" charset="0"/>
                <a:cs typeface="Times New Roman" panose="02020603050405020304" pitchFamily="18" charset="0"/>
              </a:rPr>
              <a:t>Psychographics</a:t>
            </a:r>
          </a:p>
          <a:p>
            <a:pPr algn="ctr"/>
            <a:r>
              <a:rPr lang="en-GB" sz="1200" dirty="0">
                <a:solidFill>
                  <a:schemeClr val="tx1"/>
                </a:solidFill>
                <a:latin typeface="Times New Roman" panose="02020603050405020304" pitchFamily="18" charset="0"/>
                <a:cs typeface="Times New Roman" panose="02020603050405020304" pitchFamily="18" charset="0"/>
              </a:rPr>
              <a:t>Emanuel H. Demby </a:t>
            </a:r>
          </a:p>
        </p:txBody>
      </p:sp>
      <p:sp>
        <p:nvSpPr>
          <p:cNvPr id="16" name="Rectangle: Rounded Corners 15">
            <a:extLst>
              <a:ext uri="{FF2B5EF4-FFF2-40B4-BE49-F238E27FC236}">
                <a16:creationId xmlns:a16="http://schemas.microsoft.com/office/drawing/2014/main" id="{2471318E-4F47-4250-8BFC-BCE93B4B7BD2}"/>
              </a:ext>
            </a:extLst>
          </p:cNvPr>
          <p:cNvSpPr/>
          <p:nvPr/>
        </p:nvSpPr>
        <p:spPr>
          <a:xfrm>
            <a:off x="7467295" y="3621085"/>
            <a:ext cx="1053584" cy="2374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1985</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id="{A63A3CA1-0971-4FC9-8B24-CAED94F9859D}"/>
              </a:ext>
            </a:extLst>
          </p:cNvPr>
          <p:cNvSpPr/>
          <p:nvPr/>
        </p:nvSpPr>
        <p:spPr>
          <a:xfrm>
            <a:off x="7339528" y="2587741"/>
            <a:ext cx="1375449" cy="5223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Times New Roman" panose="02020603050405020304" pitchFamily="18" charset="0"/>
                <a:cs typeface="Times New Roman" panose="02020603050405020304" pitchFamily="18" charset="0"/>
              </a:rPr>
              <a:t>Technographics</a:t>
            </a:r>
          </a:p>
          <a:p>
            <a:pPr algn="ctr"/>
            <a:r>
              <a:rPr lang="en-GB" sz="1200" dirty="0">
                <a:solidFill>
                  <a:schemeClr val="tx1"/>
                </a:solidFill>
                <a:latin typeface="Times New Roman" panose="02020603050405020304" pitchFamily="18" charset="0"/>
                <a:cs typeface="Times New Roman" panose="02020603050405020304" pitchFamily="18" charset="0"/>
              </a:rPr>
              <a:t>Edward Forrest</a:t>
            </a:r>
          </a:p>
        </p:txBody>
      </p:sp>
      <p:sp>
        <p:nvSpPr>
          <p:cNvPr id="18" name="Rectangle: Rounded Corners 17">
            <a:extLst>
              <a:ext uri="{FF2B5EF4-FFF2-40B4-BE49-F238E27FC236}">
                <a16:creationId xmlns:a16="http://schemas.microsoft.com/office/drawing/2014/main" id="{03506219-6E6C-4974-8796-E3296C516412}"/>
              </a:ext>
            </a:extLst>
          </p:cNvPr>
          <p:cNvSpPr/>
          <p:nvPr/>
        </p:nvSpPr>
        <p:spPr>
          <a:xfrm>
            <a:off x="8529861" y="2983137"/>
            <a:ext cx="1053584" cy="2374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2001</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id="{91A88A7A-8138-4E75-8751-F8BC232F627F}"/>
              </a:ext>
            </a:extLst>
          </p:cNvPr>
          <p:cNvSpPr/>
          <p:nvPr/>
        </p:nvSpPr>
        <p:spPr>
          <a:xfrm>
            <a:off x="8368928" y="3708897"/>
            <a:ext cx="1375449" cy="633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Times New Roman" panose="02020603050405020304" pitchFamily="18" charset="0"/>
                <a:cs typeface="Times New Roman" panose="02020603050405020304" pitchFamily="18" charset="0"/>
              </a:rPr>
              <a:t>Webographics</a:t>
            </a:r>
          </a:p>
          <a:p>
            <a:pPr algn="ctr"/>
            <a:r>
              <a:rPr lang="en-GB" sz="1200" dirty="0">
                <a:solidFill>
                  <a:schemeClr val="tx1"/>
                </a:solidFill>
                <a:latin typeface="Times New Roman" panose="02020603050405020304" pitchFamily="18" charset="0"/>
                <a:cs typeface="Times New Roman" panose="02020603050405020304" pitchFamily="18" charset="0"/>
              </a:rPr>
              <a:t>Joshua Grossnickle</a:t>
            </a:r>
          </a:p>
          <a:p>
            <a:pPr algn="ctr"/>
            <a:r>
              <a:rPr lang="en-GB" sz="1200" dirty="0">
                <a:solidFill>
                  <a:schemeClr val="tx1"/>
                </a:solidFill>
                <a:latin typeface="Times New Roman" panose="02020603050405020304" pitchFamily="18" charset="0"/>
                <a:cs typeface="Times New Roman" panose="02020603050405020304" pitchFamily="18" charset="0"/>
              </a:rPr>
              <a:t>Oliver Raskin</a:t>
            </a:r>
          </a:p>
        </p:txBody>
      </p:sp>
      <p:sp>
        <p:nvSpPr>
          <p:cNvPr id="20" name="Rectangle: Rounded Corners 19">
            <a:extLst>
              <a:ext uri="{FF2B5EF4-FFF2-40B4-BE49-F238E27FC236}">
                <a16:creationId xmlns:a16="http://schemas.microsoft.com/office/drawing/2014/main" id="{1CEC864F-510B-4047-B965-9B8DCB96CE91}"/>
              </a:ext>
            </a:extLst>
          </p:cNvPr>
          <p:cNvSpPr/>
          <p:nvPr/>
        </p:nvSpPr>
        <p:spPr>
          <a:xfrm>
            <a:off x="9753012" y="3621085"/>
            <a:ext cx="1053584" cy="2374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2022</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21" name="Diamond 20">
            <a:extLst>
              <a:ext uri="{FF2B5EF4-FFF2-40B4-BE49-F238E27FC236}">
                <a16:creationId xmlns:a16="http://schemas.microsoft.com/office/drawing/2014/main" id="{838FDDA6-A450-4F80-AA72-F616C98A667F}"/>
              </a:ext>
            </a:extLst>
          </p:cNvPr>
          <p:cNvSpPr/>
          <p:nvPr/>
        </p:nvSpPr>
        <p:spPr>
          <a:xfrm>
            <a:off x="10187075" y="3273278"/>
            <a:ext cx="251791" cy="26504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C0F8844E-827E-4699-A157-403141A86286}"/>
              </a:ext>
            </a:extLst>
          </p:cNvPr>
          <p:cNvSpPr/>
          <p:nvPr/>
        </p:nvSpPr>
        <p:spPr>
          <a:xfrm>
            <a:off x="9625245" y="2587741"/>
            <a:ext cx="1375449" cy="5223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Times New Roman" panose="02020603050405020304" pitchFamily="18" charset="0"/>
                <a:cs typeface="Times New Roman" panose="02020603050405020304" pitchFamily="18" charset="0"/>
              </a:rPr>
              <a:t>Cellulographics</a:t>
            </a:r>
          </a:p>
          <a:p>
            <a:pPr algn="ctr"/>
            <a:r>
              <a:rPr lang="en-GB" sz="1200" dirty="0">
                <a:solidFill>
                  <a:schemeClr val="tx1"/>
                </a:solidFill>
                <a:latin typeface="Times New Roman" panose="02020603050405020304" pitchFamily="18" charset="0"/>
                <a:cs typeface="Times New Roman" panose="02020603050405020304" pitchFamily="18" charset="0"/>
              </a:rPr>
              <a:t>Author</a:t>
            </a:r>
          </a:p>
        </p:txBody>
      </p:sp>
      <p:cxnSp>
        <p:nvCxnSpPr>
          <p:cNvPr id="23" name="Straight Connector 22">
            <a:extLst>
              <a:ext uri="{FF2B5EF4-FFF2-40B4-BE49-F238E27FC236}">
                <a16:creationId xmlns:a16="http://schemas.microsoft.com/office/drawing/2014/main" id="{DD833756-44A7-4561-88A4-F0F8C7849971}"/>
              </a:ext>
            </a:extLst>
          </p:cNvPr>
          <p:cNvCxnSpPr>
            <a:cxnSpLocks/>
            <a:stCxn id="8" idx="2"/>
            <a:endCxn id="30" idx="0"/>
          </p:cNvCxnSpPr>
          <p:nvPr/>
        </p:nvCxnSpPr>
        <p:spPr>
          <a:xfrm flipH="1">
            <a:off x="2078445" y="3134485"/>
            <a:ext cx="2" cy="166863"/>
          </a:xfrm>
          <a:prstGeom prst="line">
            <a:avLst/>
          </a:prstGeom>
          <a:ln w="381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1FCC6D6-53BD-4F18-8CAC-1775AEE7B9CE}"/>
              </a:ext>
            </a:extLst>
          </p:cNvPr>
          <p:cNvCxnSpPr>
            <a:cxnSpLocks/>
            <a:endCxn id="11" idx="0"/>
          </p:cNvCxnSpPr>
          <p:nvPr/>
        </p:nvCxnSpPr>
        <p:spPr>
          <a:xfrm flipH="1">
            <a:off x="3326128" y="3562680"/>
            <a:ext cx="2" cy="178548"/>
          </a:xfrm>
          <a:prstGeom prst="line">
            <a:avLst/>
          </a:prstGeom>
          <a:ln w="381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E3133B6A-AAA3-4BC5-9C46-569D54E79EBE}"/>
              </a:ext>
            </a:extLst>
          </p:cNvPr>
          <p:cNvCxnSpPr>
            <a:cxnSpLocks/>
            <a:stCxn id="13" idx="2"/>
          </p:cNvCxnSpPr>
          <p:nvPr/>
        </p:nvCxnSpPr>
        <p:spPr>
          <a:xfrm>
            <a:off x="4724986" y="3138502"/>
            <a:ext cx="1" cy="163152"/>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A61A09D6-A4AD-4471-A105-926EB4C892CD}"/>
              </a:ext>
            </a:extLst>
          </p:cNvPr>
          <p:cNvCxnSpPr>
            <a:cxnSpLocks/>
            <a:stCxn id="33" idx="2"/>
            <a:endCxn id="15" idx="0"/>
          </p:cNvCxnSpPr>
          <p:nvPr/>
        </p:nvCxnSpPr>
        <p:spPr>
          <a:xfrm>
            <a:off x="6978398" y="3538016"/>
            <a:ext cx="3632" cy="174836"/>
          </a:xfrm>
          <a:prstGeom prst="line">
            <a:avLst/>
          </a:prstGeom>
          <a:ln w="38100"/>
        </p:spPr>
        <p:style>
          <a:lnRef idx="1">
            <a:schemeClr val="dk1"/>
          </a:lnRef>
          <a:fillRef idx="0">
            <a:schemeClr val="dk1"/>
          </a:fillRef>
          <a:effectRef idx="0">
            <a:schemeClr val="dk1"/>
          </a:effectRef>
          <a:fontRef idx="minor">
            <a:schemeClr val="tx1"/>
          </a:fontRef>
        </p:style>
      </p:cxnSp>
      <p:cxnSp>
        <p:nvCxnSpPr>
          <p:cNvPr id="27" name="Straight Connector 26">
            <a:extLst>
              <a:ext uri="{FF2B5EF4-FFF2-40B4-BE49-F238E27FC236}">
                <a16:creationId xmlns:a16="http://schemas.microsoft.com/office/drawing/2014/main" id="{2DEF8A30-50B4-4201-9C43-57EA2C403C80}"/>
              </a:ext>
            </a:extLst>
          </p:cNvPr>
          <p:cNvCxnSpPr>
            <a:cxnSpLocks/>
            <a:stCxn id="17" idx="2"/>
          </p:cNvCxnSpPr>
          <p:nvPr/>
        </p:nvCxnSpPr>
        <p:spPr>
          <a:xfrm>
            <a:off x="8027253" y="3110126"/>
            <a:ext cx="1" cy="163152"/>
          </a:xfrm>
          <a:prstGeom prst="line">
            <a:avLst/>
          </a:prstGeom>
          <a:ln w="38100"/>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6A28AE8B-2C6B-4FAA-A554-9B85C05F1160}"/>
              </a:ext>
            </a:extLst>
          </p:cNvPr>
          <p:cNvCxnSpPr>
            <a:cxnSpLocks/>
            <a:endCxn id="19" idx="0"/>
          </p:cNvCxnSpPr>
          <p:nvPr/>
        </p:nvCxnSpPr>
        <p:spPr>
          <a:xfrm flipH="1">
            <a:off x="9056653" y="3534304"/>
            <a:ext cx="2" cy="174593"/>
          </a:xfrm>
          <a:prstGeom prst="line">
            <a:avLst/>
          </a:prstGeom>
          <a:ln w="38100"/>
        </p:spPr>
        <p:style>
          <a:lnRef idx="1">
            <a:schemeClr val="dk1"/>
          </a:lnRef>
          <a:fillRef idx="0">
            <a:schemeClr val="dk1"/>
          </a:fillRef>
          <a:effectRef idx="0">
            <a:schemeClr val="dk1"/>
          </a:effectRef>
          <a:fontRef idx="minor">
            <a:schemeClr val="tx1"/>
          </a:fontRef>
        </p:style>
      </p:cxnSp>
      <p:cxnSp>
        <p:nvCxnSpPr>
          <p:cNvPr id="29" name="Straight Connector 28">
            <a:extLst>
              <a:ext uri="{FF2B5EF4-FFF2-40B4-BE49-F238E27FC236}">
                <a16:creationId xmlns:a16="http://schemas.microsoft.com/office/drawing/2014/main" id="{D6AAD73D-8D76-4BD5-B821-855E784C23BF}"/>
              </a:ext>
            </a:extLst>
          </p:cNvPr>
          <p:cNvCxnSpPr>
            <a:cxnSpLocks/>
            <a:stCxn id="22" idx="2"/>
            <a:endCxn id="21" idx="0"/>
          </p:cNvCxnSpPr>
          <p:nvPr/>
        </p:nvCxnSpPr>
        <p:spPr>
          <a:xfrm>
            <a:off x="10312970" y="3110126"/>
            <a:ext cx="1" cy="163152"/>
          </a:xfrm>
          <a:prstGeom prst="line">
            <a:avLst/>
          </a:prstGeom>
          <a:ln w="38100"/>
        </p:spPr>
        <p:style>
          <a:lnRef idx="1">
            <a:schemeClr val="dk1"/>
          </a:lnRef>
          <a:fillRef idx="0">
            <a:schemeClr val="dk1"/>
          </a:fillRef>
          <a:effectRef idx="0">
            <a:schemeClr val="dk1"/>
          </a:effectRef>
          <a:fontRef idx="minor">
            <a:schemeClr val="tx1"/>
          </a:fontRef>
        </p:style>
      </p:cxnSp>
      <p:sp>
        <p:nvSpPr>
          <p:cNvPr id="30" name="Diamond 29">
            <a:extLst>
              <a:ext uri="{FF2B5EF4-FFF2-40B4-BE49-F238E27FC236}">
                <a16:creationId xmlns:a16="http://schemas.microsoft.com/office/drawing/2014/main" id="{C740CE5A-88A4-4D0E-A218-8027AFDD3C67}"/>
              </a:ext>
            </a:extLst>
          </p:cNvPr>
          <p:cNvSpPr/>
          <p:nvPr/>
        </p:nvSpPr>
        <p:spPr>
          <a:xfrm>
            <a:off x="1952549" y="3301348"/>
            <a:ext cx="251791" cy="26504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Diamond 30">
            <a:extLst>
              <a:ext uri="{FF2B5EF4-FFF2-40B4-BE49-F238E27FC236}">
                <a16:creationId xmlns:a16="http://schemas.microsoft.com/office/drawing/2014/main" id="{E57B43BD-EFC7-4882-ACC9-6FC1A5DFD69B}"/>
              </a:ext>
            </a:extLst>
          </p:cNvPr>
          <p:cNvSpPr/>
          <p:nvPr/>
        </p:nvSpPr>
        <p:spPr>
          <a:xfrm>
            <a:off x="3200231" y="3301348"/>
            <a:ext cx="251791" cy="26504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Diamond 31">
            <a:extLst>
              <a:ext uri="{FF2B5EF4-FFF2-40B4-BE49-F238E27FC236}">
                <a16:creationId xmlns:a16="http://schemas.microsoft.com/office/drawing/2014/main" id="{6F2B5199-B1D5-40A1-94D4-F557CF4E0077}"/>
              </a:ext>
            </a:extLst>
          </p:cNvPr>
          <p:cNvSpPr/>
          <p:nvPr/>
        </p:nvSpPr>
        <p:spPr>
          <a:xfrm>
            <a:off x="4599088" y="3305366"/>
            <a:ext cx="251791" cy="26504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Diamond 32">
            <a:extLst>
              <a:ext uri="{FF2B5EF4-FFF2-40B4-BE49-F238E27FC236}">
                <a16:creationId xmlns:a16="http://schemas.microsoft.com/office/drawing/2014/main" id="{1A22A9AC-754F-45A2-892D-436743D31417}"/>
              </a:ext>
            </a:extLst>
          </p:cNvPr>
          <p:cNvSpPr/>
          <p:nvPr/>
        </p:nvSpPr>
        <p:spPr>
          <a:xfrm>
            <a:off x="6852502" y="3272972"/>
            <a:ext cx="251791" cy="26504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Diamond 33">
            <a:extLst>
              <a:ext uri="{FF2B5EF4-FFF2-40B4-BE49-F238E27FC236}">
                <a16:creationId xmlns:a16="http://schemas.microsoft.com/office/drawing/2014/main" id="{50607827-CDF4-4DAB-BCC2-A33CADA6A2F3}"/>
              </a:ext>
            </a:extLst>
          </p:cNvPr>
          <p:cNvSpPr/>
          <p:nvPr/>
        </p:nvSpPr>
        <p:spPr>
          <a:xfrm>
            <a:off x="7901355" y="3276990"/>
            <a:ext cx="251791" cy="26504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Diamond 34">
            <a:extLst>
              <a:ext uri="{FF2B5EF4-FFF2-40B4-BE49-F238E27FC236}">
                <a16:creationId xmlns:a16="http://schemas.microsoft.com/office/drawing/2014/main" id="{CE129E02-A4F4-4FDC-A8A8-D3F3B47483E5}"/>
              </a:ext>
            </a:extLst>
          </p:cNvPr>
          <p:cNvSpPr/>
          <p:nvPr/>
        </p:nvSpPr>
        <p:spPr>
          <a:xfrm>
            <a:off x="8930756" y="3272972"/>
            <a:ext cx="251791" cy="265044"/>
          </a:xfrm>
          <a:prstGeom prst="diamond">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447EBE7E-D07B-41C2-9D12-3BE0F2A8A749}"/>
              </a:ext>
            </a:extLst>
          </p:cNvPr>
          <p:cNvSpPr/>
          <p:nvPr/>
        </p:nvSpPr>
        <p:spPr>
          <a:xfrm>
            <a:off x="3556839" y="4381880"/>
            <a:ext cx="3187172" cy="9335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Times New Roman" panose="02020603050405020304" pitchFamily="18" charset="0"/>
                <a:cs typeface="Times New Roman" panose="02020603050405020304" pitchFamily="18" charset="0"/>
              </a:rPr>
              <a:t>Behavioural</a:t>
            </a:r>
          </a:p>
          <a:p>
            <a:pPr algn="ctr"/>
            <a:r>
              <a:rPr lang="en-GB" sz="1200" dirty="0">
                <a:solidFill>
                  <a:schemeClr val="tx1"/>
                </a:solidFill>
                <a:latin typeface="Times New Roman" panose="02020603050405020304" pitchFamily="18" charset="0"/>
                <a:cs typeface="Times New Roman" panose="02020603050405020304" pitchFamily="18" charset="0"/>
              </a:rPr>
              <a:t>Brand loyalty: Ross M. Cunningham (1956)</a:t>
            </a:r>
          </a:p>
          <a:p>
            <a:pPr algn="ctr"/>
            <a:r>
              <a:rPr lang="en-GB" sz="1200" dirty="0">
                <a:solidFill>
                  <a:schemeClr val="tx1"/>
                </a:solidFill>
                <a:latin typeface="Times New Roman" panose="02020603050405020304" pitchFamily="18" charset="0"/>
                <a:cs typeface="Times New Roman" panose="02020603050405020304" pitchFamily="18" charset="0"/>
              </a:rPr>
              <a:t>Benefit segmentation: Russell I. Haley (1961)</a:t>
            </a:r>
          </a:p>
          <a:p>
            <a:pPr algn="ctr"/>
            <a:r>
              <a:rPr lang="en-GB" sz="1200" dirty="0">
                <a:solidFill>
                  <a:schemeClr val="tx1"/>
                </a:solidFill>
                <a:latin typeface="Times New Roman" panose="02020603050405020304" pitchFamily="18" charset="0"/>
                <a:cs typeface="Times New Roman" panose="02020603050405020304" pitchFamily="18" charset="0"/>
              </a:rPr>
              <a:t>Usage segmentation: Dik Warren Twedt (1964)</a:t>
            </a:r>
          </a:p>
        </p:txBody>
      </p:sp>
      <p:sp>
        <p:nvSpPr>
          <p:cNvPr id="37" name="Rectangle: Rounded Corners 36">
            <a:extLst>
              <a:ext uri="{FF2B5EF4-FFF2-40B4-BE49-F238E27FC236}">
                <a16:creationId xmlns:a16="http://schemas.microsoft.com/office/drawing/2014/main" id="{D66BB070-F451-40F7-B578-E8F87B643A04}"/>
              </a:ext>
            </a:extLst>
          </p:cNvPr>
          <p:cNvSpPr/>
          <p:nvPr/>
        </p:nvSpPr>
        <p:spPr>
          <a:xfrm>
            <a:off x="5179655" y="3643272"/>
            <a:ext cx="1053584" cy="23749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tx1"/>
                </a:solidFill>
                <a:latin typeface="Times New Roman" panose="02020603050405020304" pitchFamily="18" charset="0"/>
                <a:cs typeface="Times New Roman" panose="02020603050405020304" pitchFamily="18" charset="0"/>
              </a:rPr>
              <a:t>1964</a:t>
            </a:r>
            <a:endParaRPr lang="en-GB" sz="1200" b="1" dirty="0">
              <a:solidFill>
                <a:schemeClr val="tx1"/>
              </a:solidFill>
              <a:latin typeface="Times New Roman" panose="02020603050405020304" pitchFamily="18" charset="0"/>
              <a:cs typeface="Times New Roman" panose="02020603050405020304" pitchFamily="18" charset="0"/>
            </a:endParaRPr>
          </a:p>
        </p:txBody>
      </p:sp>
      <p:sp>
        <p:nvSpPr>
          <p:cNvPr id="38" name="Left Bracket 37">
            <a:extLst>
              <a:ext uri="{FF2B5EF4-FFF2-40B4-BE49-F238E27FC236}">
                <a16:creationId xmlns:a16="http://schemas.microsoft.com/office/drawing/2014/main" id="{EC313161-7AF8-4E71-BC4F-612B3C11015F}"/>
              </a:ext>
            </a:extLst>
          </p:cNvPr>
          <p:cNvSpPr/>
          <p:nvPr/>
        </p:nvSpPr>
        <p:spPr>
          <a:xfrm rot="16200000">
            <a:off x="5127565" y="3398295"/>
            <a:ext cx="45719" cy="996275"/>
          </a:xfrm>
          <a:prstGeom prst="leftBracket">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39" name="Straight Connector 38">
            <a:extLst>
              <a:ext uri="{FF2B5EF4-FFF2-40B4-BE49-F238E27FC236}">
                <a16:creationId xmlns:a16="http://schemas.microsoft.com/office/drawing/2014/main" id="{59D1236D-ECDA-454C-817F-716146E73927}"/>
              </a:ext>
            </a:extLst>
          </p:cNvPr>
          <p:cNvCxnSpPr>
            <a:cxnSpLocks/>
            <a:stCxn id="36" idx="0"/>
            <a:endCxn id="38" idx="1"/>
          </p:cNvCxnSpPr>
          <p:nvPr/>
        </p:nvCxnSpPr>
        <p:spPr>
          <a:xfrm flipV="1">
            <a:off x="5150425" y="3919292"/>
            <a:ext cx="0" cy="462588"/>
          </a:xfrm>
          <a:prstGeom prst="line">
            <a:avLst/>
          </a:prstGeom>
          <a:ln w="38100"/>
        </p:spPr>
        <p:style>
          <a:lnRef idx="1">
            <a:schemeClr val="dk1"/>
          </a:lnRef>
          <a:fillRef idx="0">
            <a:schemeClr val="dk1"/>
          </a:fillRef>
          <a:effectRef idx="0">
            <a:schemeClr val="dk1"/>
          </a:effectRef>
          <a:fontRef idx="minor">
            <a:schemeClr val="tx1"/>
          </a:fontRef>
        </p:style>
      </p:cxnSp>
      <p:sp>
        <p:nvSpPr>
          <p:cNvPr id="41" name="Title 3">
            <a:extLst>
              <a:ext uri="{FF2B5EF4-FFF2-40B4-BE49-F238E27FC236}">
                <a16:creationId xmlns:a16="http://schemas.microsoft.com/office/drawing/2014/main" id="{AE2AFCEC-F4B3-4007-9ECC-342F8120048B}"/>
              </a:ext>
            </a:extLst>
          </p:cNvPr>
          <p:cNvSpPr>
            <a:spLocks noGrp="1"/>
          </p:cNvSpPr>
          <p:nvPr>
            <p:ph type="title"/>
          </p:nvPr>
        </p:nvSpPr>
        <p:spPr>
          <a:xfrm>
            <a:off x="720000" y="719999"/>
            <a:ext cx="10753200" cy="1055791"/>
          </a:xfrm>
        </p:spPr>
        <p:txBody>
          <a:bodyPr/>
          <a:lstStyle/>
          <a:p>
            <a:r>
              <a:rPr lang="en-US" dirty="0"/>
              <a:t>Major seminal works on segmentation/classification.</a:t>
            </a:r>
          </a:p>
        </p:txBody>
      </p:sp>
    </p:spTree>
    <p:extLst>
      <p:ext uri="{BB962C8B-B14F-4D97-AF65-F5344CB8AC3E}">
        <p14:creationId xmlns:p14="http://schemas.microsoft.com/office/powerpoint/2010/main" val="3820576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par>
                                <p:cTn id="35" presetID="10" presetClass="entr" presetSubtype="0" fill="hold"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500"/>
                                        <p:tgtEl>
                                          <p:spTgt spid="3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fade">
                                      <p:cBhvr>
                                        <p:cTn id="40" dur="500"/>
                                        <p:tgtEl>
                                          <p:spTgt spid="38"/>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Effect transition="in" filter="fade">
                                      <p:cBhvr>
                                        <p:cTn id="45" dur="500"/>
                                        <p:tgtEl>
                                          <p:spTgt spid="15"/>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500"/>
                                        <p:tgtEl>
                                          <p:spTgt spid="1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fade">
                                      <p:cBhvr>
                                        <p:cTn id="56" dur="500"/>
                                        <p:tgtEl>
                                          <p:spTgt spid="16"/>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500"/>
                                        <p:tgtEl>
                                          <p:spTgt spid="19"/>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Effect transition="in" filter="fade">
                                      <p:cBhvr>
                                        <p:cTn id="64" dur="500"/>
                                        <p:tgtEl>
                                          <p:spTgt spid="18"/>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fade">
                                      <p:cBhvr>
                                        <p:cTn id="69" dur="500"/>
                                        <p:tgtEl>
                                          <p:spTgt spid="22"/>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0"/>
                                        </p:tgtEl>
                                        <p:attrNameLst>
                                          <p:attrName>style.visibility</p:attrName>
                                        </p:attrNameLst>
                                      </p:cBhvr>
                                      <p:to>
                                        <p:strVal val="visible"/>
                                      </p:to>
                                    </p:set>
                                    <p:animEffect transition="in" filter="fade">
                                      <p:cBhvr>
                                        <p:cTn id="7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p:bldP spid="11" grpId="0" animBg="1"/>
      <p:bldP spid="12" grpId="0"/>
      <p:bldP spid="13" grpId="0" animBg="1"/>
      <p:bldP spid="14" grpId="0"/>
      <p:bldP spid="15" grpId="0" animBg="1"/>
      <p:bldP spid="16" grpId="0"/>
      <p:bldP spid="17" grpId="0" animBg="1"/>
      <p:bldP spid="18" grpId="0"/>
      <p:bldP spid="19" grpId="0" animBg="1"/>
      <p:bldP spid="20" grpId="0"/>
      <p:bldP spid="22" grpId="0" animBg="1"/>
      <p:bldP spid="36" grpId="0" animBg="1"/>
      <p:bldP spid="37" grpId="0"/>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FE9970-C632-7149-2F69-85137DD79835}"/>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dirty="0"/>
          </a:p>
        </p:txBody>
      </p:sp>
      <p:sp>
        <p:nvSpPr>
          <p:cNvPr id="3" name="Slide Number Placeholder 2">
            <a:extLst>
              <a:ext uri="{FF2B5EF4-FFF2-40B4-BE49-F238E27FC236}">
                <a16:creationId xmlns:a16="http://schemas.microsoft.com/office/drawing/2014/main" id="{8153FEB0-404C-B75B-6A6F-D78EB4FDF3D7}"/>
              </a:ext>
            </a:extLst>
          </p:cNvPr>
          <p:cNvSpPr>
            <a:spLocks noGrp="1"/>
          </p:cNvSpPr>
          <p:nvPr>
            <p:ph type="sldNum" sz="quarter" idx="11"/>
          </p:nvPr>
        </p:nvSpPr>
        <p:spPr/>
        <p:txBody>
          <a:bodyPr/>
          <a:lstStyle/>
          <a:p>
            <a:fld id="{0970407D-EE58-4A0B-824B-1D3AE42DD9CF}" type="slidenum">
              <a:rPr lang="en-GB" altLang="cs-CZ" noProof="0" smtClean="0"/>
              <a:pPr/>
              <a:t>13</a:t>
            </a:fld>
            <a:endParaRPr lang="en-GB" altLang="cs-CZ" noProof="0" dirty="0"/>
          </a:p>
        </p:txBody>
      </p:sp>
      <p:sp>
        <p:nvSpPr>
          <p:cNvPr id="4" name="Title 3">
            <a:extLst>
              <a:ext uri="{FF2B5EF4-FFF2-40B4-BE49-F238E27FC236}">
                <a16:creationId xmlns:a16="http://schemas.microsoft.com/office/drawing/2014/main" id="{FA1CB23D-1CCE-0C66-239D-7AF383293648}"/>
              </a:ext>
            </a:extLst>
          </p:cNvPr>
          <p:cNvSpPr>
            <a:spLocks noGrp="1"/>
          </p:cNvSpPr>
          <p:nvPr>
            <p:ph type="title"/>
          </p:nvPr>
        </p:nvSpPr>
        <p:spPr/>
        <p:txBody>
          <a:bodyPr/>
          <a:lstStyle/>
          <a:p>
            <a:r>
              <a:rPr lang="en-GB" dirty="0"/>
              <a:t>Geographic</a:t>
            </a:r>
          </a:p>
        </p:txBody>
      </p:sp>
      <p:sp>
        <p:nvSpPr>
          <p:cNvPr id="5" name="Content Placeholder 4">
            <a:extLst>
              <a:ext uri="{FF2B5EF4-FFF2-40B4-BE49-F238E27FC236}">
                <a16:creationId xmlns:a16="http://schemas.microsoft.com/office/drawing/2014/main" id="{E1FA6CBF-C241-5744-DF0A-5E10E9A77ED8}"/>
              </a:ext>
            </a:extLst>
          </p:cNvPr>
          <p:cNvSpPr>
            <a:spLocks noGrp="1"/>
          </p:cNvSpPr>
          <p:nvPr>
            <p:ph idx="1"/>
          </p:nvPr>
        </p:nvSpPr>
        <p:spPr/>
        <p:txBody>
          <a:bodyPr/>
          <a:lstStyle/>
          <a:p>
            <a:r>
              <a:rPr lang="en-US" dirty="0">
                <a:solidFill>
                  <a:srgbClr val="FF0000"/>
                </a:solidFill>
              </a:rPr>
              <a:t>Region</a:t>
            </a:r>
            <a:r>
              <a:rPr lang="en-US" dirty="0"/>
              <a:t> Pacific, Mountain, West North Central…</a:t>
            </a:r>
          </a:p>
          <a:p>
            <a:r>
              <a:rPr lang="en-US" dirty="0">
                <a:solidFill>
                  <a:srgbClr val="FF0000"/>
                </a:solidFill>
              </a:rPr>
              <a:t>City or metro size </a:t>
            </a:r>
            <a:r>
              <a:rPr lang="en-US" dirty="0"/>
              <a:t>Under 4,999; 5,000–19,999; 20,000–49,999..</a:t>
            </a:r>
          </a:p>
          <a:p>
            <a:r>
              <a:rPr lang="en-US" dirty="0">
                <a:solidFill>
                  <a:srgbClr val="FF0000"/>
                </a:solidFill>
              </a:rPr>
              <a:t>Density</a:t>
            </a:r>
            <a:r>
              <a:rPr lang="en-US" dirty="0"/>
              <a:t> Urban, suburban, rural</a:t>
            </a:r>
          </a:p>
          <a:p>
            <a:r>
              <a:rPr lang="en-US" dirty="0">
                <a:solidFill>
                  <a:srgbClr val="FF0000"/>
                </a:solidFill>
              </a:rPr>
              <a:t>Climate</a:t>
            </a:r>
            <a:r>
              <a:rPr lang="en-US" dirty="0"/>
              <a:t> Northern, southern</a:t>
            </a:r>
            <a:endParaRPr lang="en-GB" dirty="0"/>
          </a:p>
        </p:txBody>
      </p:sp>
      <p:pic>
        <p:nvPicPr>
          <p:cNvPr id="7" name="Picture 6" descr="A cartoon of a person sitting on a couch&#10;&#10;Description automatically generated">
            <a:extLst>
              <a:ext uri="{FF2B5EF4-FFF2-40B4-BE49-F238E27FC236}">
                <a16:creationId xmlns:a16="http://schemas.microsoft.com/office/drawing/2014/main" id="{B22BCB9B-D104-20AF-7A2C-63862A5BBA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32173" y="3285793"/>
            <a:ext cx="5977011" cy="2546207"/>
          </a:xfrm>
          <a:prstGeom prst="rect">
            <a:avLst/>
          </a:prstGeom>
        </p:spPr>
      </p:pic>
    </p:spTree>
    <p:extLst>
      <p:ext uri="{BB962C8B-B14F-4D97-AF65-F5344CB8AC3E}">
        <p14:creationId xmlns:p14="http://schemas.microsoft.com/office/powerpoint/2010/main" val="196461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0078FBE-6F4C-ED5E-16F4-6BA71B0ED363}"/>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3A3B5495-9BA2-705B-9231-935FA627B2EB}"/>
              </a:ext>
            </a:extLst>
          </p:cNvPr>
          <p:cNvSpPr>
            <a:spLocks noGrp="1"/>
          </p:cNvSpPr>
          <p:nvPr>
            <p:ph type="sldNum" sz="quarter" idx="11"/>
          </p:nvPr>
        </p:nvSpPr>
        <p:spPr/>
        <p:txBody>
          <a:bodyPr/>
          <a:lstStyle/>
          <a:p>
            <a:fld id="{0970407D-EE58-4A0B-824B-1D3AE42DD9CF}" type="slidenum">
              <a:rPr lang="en-GB" altLang="cs-CZ" noProof="0" smtClean="0"/>
              <a:pPr/>
              <a:t>14</a:t>
            </a:fld>
            <a:endParaRPr lang="en-GB" altLang="cs-CZ" noProof="0" dirty="0"/>
          </a:p>
        </p:txBody>
      </p:sp>
      <p:sp>
        <p:nvSpPr>
          <p:cNvPr id="4" name="Title 3">
            <a:extLst>
              <a:ext uri="{FF2B5EF4-FFF2-40B4-BE49-F238E27FC236}">
                <a16:creationId xmlns:a16="http://schemas.microsoft.com/office/drawing/2014/main" id="{E8AFCE15-0496-5606-5515-007B4247DCF6}"/>
              </a:ext>
            </a:extLst>
          </p:cNvPr>
          <p:cNvSpPr>
            <a:spLocks noGrp="1"/>
          </p:cNvSpPr>
          <p:nvPr>
            <p:ph type="title"/>
          </p:nvPr>
        </p:nvSpPr>
        <p:spPr>
          <a:xfrm>
            <a:off x="698031" y="461135"/>
            <a:ext cx="5065670" cy="830996"/>
          </a:xfrm>
        </p:spPr>
        <p:txBody>
          <a:bodyPr/>
          <a:lstStyle/>
          <a:p>
            <a:pPr algn="ctr">
              <a:lnSpc>
                <a:spcPct val="100000"/>
              </a:lnSpc>
            </a:pPr>
            <a:r>
              <a:rPr lang="en-US" sz="2800" dirty="0"/>
              <a:t>John </a:t>
            </a:r>
            <a:r>
              <a:rPr lang="en-US" sz="2800" dirty="0" err="1"/>
              <a:t>Graunt</a:t>
            </a:r>
            <a:r>
              <a:rPr lang="en-US" sz="2800" dirty="0"/>
              <a:t> (1620-1674): The Father of Demography</a:t>
            </a:r>
            <a:endParaRPr lang="en-GB" sz="2800" dirty="0"/>
          </a:p>
        </p:txBody>
      </p:sp>
      <p:pic>
        <p:nvPicPr>
          <p:cNvPr id="7" name="Picture 6" descr="A close-up of a paper&#10;&#10;Description automatically generated">
            <a:extLst>
              <a:ext uri="{FF2B5EF4-FFF2-40B4-BE49-F238E27FC236}">
                <a16:creationId xmlns:a16="http://schemas.microsoft.com/office/drawing/2014/main" id="{644C40B2-EF86-489E-17F7-455C33D3F1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71029" y="233125"/>
            <a:ext cx="4234011" cy="5936623"/>
          </a:xfrm>
          <a:prstGeom prst="rect">
            <a:avLst/>
          </a:prstGeom>
        </p:spPr>
      </p:pic>
      <p:pic>
        <p:nvPicPr>
          <p:cNvPr id="9" name="Picture 8" descr="A close-up of a person&#10;&#10;Description automatically generated">
            <a:extLst>
              <a:ext uri="{FF2B5EF4-FFF2-40B4-BE49-F238E27FC236}">
                <a16:creationId xmlns:a16="http://schemas.microsoft.com/office/drawing/2014/main" id="{52B8300C-E282-C151-A04C-ABB6852C1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857" y="1352809"/>
            <a:ext cx="2857143" cy="4152381"/>
          </a:xfrm>
          <a:prstGeom prst="rect">
            <a:avLst/>
          </a:prstGeom>
        </p:spPr>
      </p:pic>
      <p:sp>
        <p:nvSpPr>
          <p:cNvPr id="13" name="TextBox 12">
            <a:extLst>
              <a:ext uri="{FF2B5EF4-FFF2-40B4-BE49-F238E27FC236}">
                <a16:creationId xmlns:a16="http://schemas.microsoft.com/office/drawing/2014/main" id="{360B0F0E-B31E-1D8C-5EFE-74C842EBEBD1}"/>
              </a:ext>
            </a:extLst>
          </p:cNvPr>
          <p:cNvSpPr txBox="1"/>
          <p:nvPr/>
        </p:nvSpPr>
        <p:spPr>
          <a:xfrm rot="16200000">
            <a:off x="8208583" y="2778623"/>
            <a:ext cx="5526158" cy="461665"/>
          </a:xfrm>
          <a:prstGeom prst="rect">
            <a:avLst/>
          </a:prstGeom>
          <a:noFill/>
        </p:spPr>
        <p:txBody>
          <a:bodyPr wrap="square">
            <a:spAutoFit/>
          </a:bodyPr>
          <a:lstStyle/>
          <a:p>
            <a:r>
              <a:rPr lang="en-US" sz="1200" dirty="0"/>
              <a:t>Source: Wynder, E. L. (1975). John </a:t>
            </a:r>
            <a:r>
              <a:rPr lang="en-US" sz="1200" dirty="0" err="1"/>
              <a:t>Graunt</a:t>
            </a:r>
            <a:r>
              <a:rPr lang="en-US" sz="1200" dirty="0"/>
              <a:t> 1620–1674 The Father of Demography. Preventive Medicine, 4(1), 85–88. </a:t>
            </a:r>
            <a:endParaRPr lang="en-GB" sz="1200" dirty="0"/>
          </a:p>
        </p:txBody>
      </p:sp>
      <p:sp>
        <p:nvSpPr>
          <p:cNvPr id="15" name="TextBox 14">
            <a:extLst>
              <a:ext uri="{FF2B5EF4-FFF2-40B4-BE49-F238E27FC236}">
                <a16:creationId xmlns:a16="http://schemas.microsoft.com/office/drawing/2014/main" id="{D602E747-9CFB-4139-2D66-33251A160560}"/>
              </a:ext>
            </a:extLst>
          </p:cNvPr>
          <p:cNvSpPr txBox="1"/>
          <p:nvPr/>
        </p:nvSpPr>
        <p:spPr>
          <a:xfrm>
            <a:off x="540000" y="5418592"/>
            <a:ext cx="5381732" cy="707886"/>
          </a:xfrm>
          <a:prstGeom prst="rect">
            <a:avLst/>
          </a:prstGeom>
          <a:noFill/>
        </p:spPr>
        <p:txBody>
          <a:bodyPr wrap="square">
            <a:spAutoFit/>
          </a:bodyPr>
          <a:lstStyle/>
          <a:p>
            <a:pPr algn="ctr"/>
            <a:r>
              <a:rPr lang="en-US" sz="2000" dirty="0"/>
              <a:t>Natural and Political Observations Upon the Bills of Mortality, 1662</a:t>
            </a:r>
            <a:endParaRPr lang="en-GB" sz="2000" dirty="0"/>
          </a:p>
        </p:txBody>
      </p:sp>
    </p:spTree>
    <p:extLst>
      <p:ext uri="{BB962C8B-B14F-4D97-AF65-F5344CB8AC3E}">
        <p14:creationId xmlns:p14="http://schemas.microsoft.com/office/powerpoint/2010/main" val="24564192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1462B0-1A7C-D8E8-219D-C044E77A5EEB}"/>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DCB1FEB0-1C39-CF1C-6815-5D0BB71EFB0E}"/>
              </a:ext>
            </a:extLst>
          </p:cNvPr>
          <p:cNvSpPr>
            <a:spLocks noGrp="1"/>
          </p:cNvSpPr>
          <p:nvPr>
            <p:ph type="sldNum" sz="quarter" idx="11"/>
          </p:nvPr>
        </p:nvSpPr>
        <p:spPr/>
        <p:txBody>
          <a:bodyPr/>
          <a:lstStyle/>
          <a:p>
            <a:fld id="{0970407D-EE58-4A0B-824B-1D3AE42DD9CF}" type="slidenum">
              <a:rPr lang="en-GB" altLang="cs-CZ" noProof="0" smtClean="0"/>
              <a:pPr/>
              <a:t>15</a:t>
            </a:fld>
            <a:endParaRPr lang="en-GB" altLang="cs-CZ" noProof="0" dirty="0"/>
          </a:p>
        </p:txBody>
      </p:sp>
      <p:sp>
        <p:nvSpPr>
          <p:cNvPr id="4" name="Title 3">
            <a:extLst>
              <a:ext uri="{FF2B5EF4-FFF2-40B4-BE49-F238E27FC236}">
                <a16:creationId xmlns:a16="http://schemas.microsoft.com/office/drawing/2014/main" id="{1CE4EA64-5817-EE7E-9EF4-0CF887FB505D}"/>
              </a:ext>
            </a:extLst>
          </p:cNvPr>
          <p:cNvSpPr>
            <a:spLocks noGrp="1"/>
          </p:cNvSpPr>
          <p:nvPr>
            <p:ph type="title"/>
          </p:nvPr>
        </p:nvSpPr>
        <p:spPr>
          <a:xfrm>
            <a:off x="720000" y="720000"/>
            <a:ext cx="6820487" cy="451576"/>
          </a:xfrm>
        </p:spPr>
        <p:txBody>
          <a:bodyPr/>
          <a:lstStyle/>
          <a:p>
            <a:r>
              <a:rPr lang="en-US" dirty="0"/>
              <a:t>Achille Guillard (1799-1876)</a:t>
            </a:r>
            <a:endParaRPr lang="en-GB" dirty="0"/>
          </a:p>
        </p:txBody>
      </p:sp>
      <p:pic>
        <p:nvPicPr>
          <p:cNvPr id="7" name="Picture 6" descr="A close-up of a person&#10;&#10;Description automatically generated">
            <a:extLst>
              <a:ext uri="{FF2B5EF4-FFF2-40B4-BE49-F238E27FC236}">
                <a16:creationId xmlns:a16="http://schemas.microsoft.com/office/drawing/2014/main" id="{799278A0-A014-C9C1-B596-07E4F3697EA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53902" y="862920"/>
            <a:ext cx="3818098" cy="5132160"/>
          </a:xfrm>
          <a:prstGeom prst="rect">
            <a:avLst/>
          </a:prstGeom>
        </p:spPr>
      </p:pic>
      <p:sp>
        <p:nvSpPr>
          <p:cNvPr id="9" name="TextBox 8">
            <a:extLst>
              <a:ext uri="{FF2B5EF4-FFF2-40B4-BE49-F238E27FC236}">
                <a16:creationId xmlns:a16="http://schemas.microsoft.com/office/drawing/2014/main" id="{308BD461-A177-AA16-E75A-4261B8E17079}"/>
              </a:ext>
            </a:extLst>
          </p:cNvPr>
          <p:cNvSpPr txBox="1"/>
          <p:nvPr/>
        </p:nvSpPr>
        <p:spPr>
          <a:xfrm>
            <a:off x="666000" y="2274838"/>
            <a:ext cx="6098344" cy="2308324"/>
          </a:xfrm>
          <a:prstGeom prst="rect">
            <a:avLst/>
          </a:prstGeom>
          <a:noFill/>
        </p:spPr>
        <p:txBody>
          <a:bodyPr wrap="square">
            <a:spAutoFit/>
          </a:bodyPr>
          <a:lstStyle/>
          <a:p>
            <a:pPr algn="just"/>
            <a:r>
              <a:rPr lang="en-US" dirty="0"/>
              <a:t>In 1855, a Belgian scholar Achille Guillard defined </a:t>
            </a:r>
            <a:r>
              <a:rPr lang="en-US" dirty="0">
                <a:solidFill>
                  <a:srgbClr val="FF0000"/>
                </a:solidFill>
              </a:rPr>
              <a:t>demography</a:t>
            </a:r>
            <a:r>
              <a:rPr lang="en-US" dirty="0"/>
              <a:t> as the natural and social history of human species or the mathematical knowledge of populations, of their general changes, and of their physical, civil, intellectual, and moral condition.</a:t>
            </a:r>
            <a:endParaRPr lang="en-GB" dirty="0"/>
          </a:p>
        </p:txBody>
      </p:sp>
    </p:spTree>
    <p:extLst>
      <p:ext uri="{BB962C8B-B14F-4D97-AF65-F5344CB8AC3E}">
        <p14:creationId xmlns:p14="http://schemas.microsoft.com/office/powerpoint/2010/main" val="17032903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CEF5A6B-859C-123F-2363-3A4E749FBFB9}"/>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8E07FE2B-0CFE-12C1-A7D1-C747915D5F89}"/>
              </a:ext>
            </a:extLst>
          </p:cNvPr>
          <p:cNvSpPr>
            <a:spLocks noGrp="1"/>
          </p:cNvSpPr>
          <p:nvPr>
            <p:ph type="sldNum" sz="quarter" idx="11"/>
          </p:nvPr>
        </p:nvSpPr>
        <p:spPr/>
        <p:txBody>
          <a:bodyPr/>
          <a:lstStyle/>
          <a:p>
            <a:fld id="{0970407D-EE58-4A0B-824B-1D3AE42DD9CF}" type="slidenum">
              <a:rPr lang="en-GB" altLang="cs-CZ" noProof="0" smtClean="0"/>
              <a:pPr/>
              <a:t>16</a:t>
            </a:fld>
            <a:endParaRPr lang="en-GB" altLang="cs-CZ" noProof="0" dirty="0"/>
          </a:p>
        </p:txBody>
      </p:sp>
      <p:sp>
        <p:nvSpPr>
          <p:cNvPr id="4" name="Title 3">
            <a:extLst>
              <a:ext uri="{FF2B5EF4-FFF2-40B4-BE49-F238E27FC236}">
                <a16:creationId xmlns:a16="http://schemas.microsoft.com/office/drawing/2014/main" id="{B0ECE139-80B8-32C0-B42B-7C1A4425AB31}"/>
              </a:ext>
            </a:extLst>
          </p:cNvPr>
          <p:cNvSpPr>
            <a:spLocks noGrp="1"/>
          </p:cNvSpPr>
          <p:nvPr>
            <p:ph type="title"/>
          </p:nvPr>
        </p:nvSpPr>
        <p:spPr>
          <a:xfrm>
            <a:off x="720000" y="720000"/>
            <a:ext cx="4368835" cy="451576"/>
          </a:xfrm>
        </p:spPr>
        <p:txBody>
          <a:bodyPr/>
          <a:lstStyle/>
          <a:p>
            <a:r>
              <a:rPr lang="en-GB" dirty="0"/>
              <a:t>Wendell R. Smith</a:t>
            </a:r>
          </a:p>
        </p:txBody>
      </p:sp>
      <p:pic>
        <p:nvPicPr>
          <p:cNvPr id="7" name="Content Placeholder 6" descr="A person wearing glasses and a suit&#10;&#10;Description automatically generated">
            <a:extLst>
              <a:ext uri="{FF2B5EF4-FFF2-40B4-BE49-F238E27FC236}">
                <a16:creationId xmlns:a16="http://schemas.microsoft.com/office/drawing/2014/main" id="{C655926C-1C1D-E8E1-2B29-11539250183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63955" y="930174"/>
            <a:ext cx="3482235" cy="4997652"/>
          </a:xfrm>
        </p:spPr>
      </p:pic>
      <p:sp>
        <p:nvSpPr>
          <p:cNvPr id="9" name="TextBox 8">
            <a:extLst>
              <a:ext uri="{FF2B5EF4-FFF2-40B4-BE49-F238E27FC236}">
                <a16:creationId xmlns:a16="http://schemas.microsoft.com/office/drawing/2014/main" id="{6A5FDC71-2186-272C-8086-B8DDDD2CBEED}"/>
              </a:ext>
            </a:extLst>
          </p:cNvPr>
          <p:cNvSpPr txBox="1"/>
          <p:nvPr/>
        </p:nvSpPr>
        <p:spPr>
          <a:xfrm>
            <a:off x="720000" y="2644170"/>
            <a:ext cx="6096000" cy="1569660"/>
          </a:xfrm>
          <a:prstGeom prst="rect">
            <a:avLst/>
          </a:prstGeom>
          <a:noFill/>
        </p:spPr>
        <p:txBody>
          <a:bodyPr wrap="square">
            <a:spAutoFit/>
          </a:bodyPr>
          <a:lstStyle/>
          <a:p>
            <a:pPr algn="just"/>
            <a:r>
              <a:rPr lang="en-US" dirty="0"/>
              <a:t>Smith, W. R. (1956). Product Differentiation and </a:t>
            </a:r>
            <a:r>
              <a:rPr lang="en-US" dirty="0">
                <a:solidFill>
                  <a:srgbClr val="FF0000"/>
                </a:solidFill>
              </a:rPr>
              <a:t>Market Segmentation </a:t>
            </a:r>
            <a:r>
              <a:rPr lang="en-US" dirty="0"/>
              <a:t>as Alternative Marketing Strategies. Journal of Marketing, 21(1), 3–8.</a:t>
            </a:r>
            <a:endParaRPr lang="en-GB" dirty="0"/>
          </a:p>
        </p:txBody>
      </p:sp>
    </p:spTree>
    <p:extLst>
      <p:ext uri="{BB962C8B-B14F-4D97-AF65-F5344CB8AC3E}">
        <p14:creationId xmlns:p14="http://schemas.microsoft.com/office/powerpoint/2010/main" val="6372110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57152B-2EA4-21FF-92E0-2F4B8D2157AB}"/>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dirty="0"/>
          </a:p>
        </p:txBody>
      </p:sp>
      <p:sp>
        <p:nvSpPr>
          <p:cNvPr id="3" name="Slide Number Placeholder 2">
            <a:extLst>
              <a:ext uri="{FF2B5EF4-FFF2-40B4-BE49-F238E27FC236}">
                <a16:creationId xmlns:a16="http://schemas.microsoft.com/office/drawing/2014/main" id="{26F12C3B-92A5-1B0B-4AA3-5AC3EA082ECF}"/>
              </a:ext>
            </a:extLst>
          </p:cNvPr>
          <p:cNvSpPr>
            <a:spLocks noGrp="1"/>
          </p:cNvSpPr>
          <p:nvPr>
            <p:ph type="sldNum" sz="quarter" idx="11"/>
          </p:nvPr>
        </p:nvSpPr>
        <p:spPr/>
        <p:txBody>
          <a:bodyPr/>
          <a:lstStyle/>
          <a:p>
            <a:fld id="{0970407D-EE58-4A0B-824B-1D3AE42DD9CF}" type="slidenum">
              <a:rPr lang="en-GB" altLang="cs-CZ" noProof="0" smtClean="0"/>
              <a:pPr/>
              <a:t>17</a:t>
            </a:fld>
            <a:endParaRPr lang="en-GB" altLang="cs-CZ" noProof="0" dirty="0"/>
          </a:p>
        </p:txBody>
      </p:sp>
      <p:sp>
        <p:nvSpPr>
          <p:cNvPr id="4" name="Title 3">
            <a:extLst>
              <a:ext uri="{FF2B5EF4-FFF2-40B4-BE49-F238E27FC236}">
                <a16:creationId xmlns:a16="http://schemas.microsoft.com/office/drawing/2014/main" id="{1CF468DE-A1D8-8CDF-A211-1E73FFC2DE0B}"/>
              </a:ext>
            </a:extLst>
          </p:cNvPr>
          <p:cNvSpPr>
            <a:spLocks noGrp="1"/>
          </p:cNvSpPr>
          <p:nvPr>
            <p:ph type="title"/>
          </p:nvPr>
        </p:nvSpPr>
        <p:spPr/>
        <p:txBody>
          <a:bodyPr/>
          <a:lstStyle/>
          <a:p>
            <a:r>
              <a:rPr lang="en-GB" dirty="0"/>
              <a:t>Demographic</a:t>
            </a:r>
          </a:p>
        </p:txBody>
      </p:sp>
      <p:sp>
        <p:nvSpPr>
          <p:cNvPr id="5" name="Content Placeholder 4">
            <a:extLst>
              <a:ext uri="{FF2B5EF4-FFF2-40B4-BE49-F238E27FC236}">
                <a16:creationId xmlns:a16="http://schemas.microsoft.com/office/drawing/2014/main" id="{FCA8535B-75C5-47D0-5E6A-2C4FC162F84A}"/>
              </a:ext>
            </a:extLst>
          </p:cNvPr>
          <p:cNvSpPr>
            <a:spLocks noGrp="1"/>
          </p:cNvSpPr>
          <p:nvPr>
            <p:ph idx="1"/>
          </p:nvPr>
        </p:nvSpPr>
        <p:spPr/>
        <p:txBody>
          <a:bodyPr/>
          <a:lstStyle/>
          <a:p>
            <a:r>
              <a:rPr lang="en-US" dirty="0">
                <a:solidFill>
                  <a:srgbClr val="FF0000"/>
                </a:solidFill>
              </a:rPr>
              <a:t>Age</a:t>
            </a:r>
            <a:r>
              <a:rPr lang="en-US" dirty="0"/>
              <a:t> Under 6, 6–11, 12–19, 20–34, 35–49, 50–64, 65</a:t>
            </a:r>
          </a:p>
          <a:p>
            <a:r>
              <a:rPr lang="en-US" dirty="0">
                <a:solidFill>
                  <a:srgbClr val="FF0000"/>
                </a:solidFill>
              </a:rPr>
              <a:t>Family Size </a:t>
            </a:r>
            <a:r>
              <a:rPr lang="en-US" dirty="0"/>
              <a:t>1–2, 3–4, 5</a:t>
            </a:r>
          </a:p>
          <a:p>
            <a:r>
              <a:rPr lang="en-US" dirty="0">
                <a:solidFill>
                  <a:srgbClr val="FF0000"/>
                </a:solidFill>
              </a:rPr>
              <a:t>Family life cycle </a:t>
            </a:r>
            <a:r>
              <a:rPr lang="en-US" dirty="0"/>
              <a:t>Young, single; young, married, no children..</a:t>
            </a:r>
          </a:p>
          <a:p>
            <a:r>
              <a:rPr lang="en-US" dirty="0"/>
              <a:t>Gender Male, female</a:t>
            </a:r>
          </a:p>
          <a:p>
            <a:r>
              <a:rPr lang="en-US" dirty="0">
                <a:solidFill>
                  <a:srgbClr val="FF0000"/>
                </a:solidFill>
              </a:rPr>
              <a:t>Income</a:t>
            </a:r>
            <a:r>
              <a:rPr lang="en-US" dirty="0"/>
              <a:t> Under $9,999; $10,000–$14,999; $15,000–$19,999..</a:t>
            </a:r>
          </a:p>
          <a:p>
            <a:r>
              <a:rPr lang="en-US" dirty="0">
                <a:solidFill>
                  <a:srgbClr val="FF0000"/>
                </a:solidFill>
              </a:rPr>
              <a:t>Occupation</a:t>
            </a:r>
            <a:r>
              <a:rPr lang="en-US" dirty="0"/>
              <a:t> farmers; retired; students; homemakers; unemployed</a:t>
            </a:r>
          </a:p>
          <a:p>
            <a:r>
              <a:rPr lang="en-US" dirty="0">
                <a:solidFill>
                  <a:srgbClr val="FF0000"/>
                </a:solidFill>
              </a:rPr>
              <a:t>Education</a:t>
            </a:r>
            <a:r>
              <a:rPr lang="en-US" dirty="0"/>
              <a:t> high school graduate; some college; college graduate</a:t>
            </a:r>
          </a:p>
          <a:p>
            <a:r>
              <a:rPr lang="en-US" dirty="0">
                <a:solidFill>
                  <a:srgbClr val="FF0000"/>
                </a:solidFill>
              </a:rPr>
              <a:t>Religion</a:t>
            </a:r>
            <a:r>
              <a:rPr lang="en-US" dirty="0"/>
              <a:t> Catholic, Protestant, Jewish, Muslim, Hindu, other</a:t>
            </a:r>
          </a:p>
          <a:p>
            <a:r>
              <a:rPr lang="en-US" dirty="0">
                <a:solidFill>
                  <a:srgbClr val="FF0000"/>
                </a:solidFill>
              </a:rPr>
              <a:t>Race</a:t>
            </a:r>
            <a:r>
              <a:rPr lang="en-US" dirty="0"/>
              <a:t> White, </a:t>
            </a:r>
            <a:r>
              <a:rPr lang="en-US" dirty="0" err="1"/>
              <a:t>Black,Asian</a:t>
            </a:r>
            <a:r>
              <a:rPr lang="en-US" dirty="0"/>
              <a:t>, Hispanic</a:t>
            </a:r>
          </a:p>
        </p:txBody>
      </p:sp>
    </p:spTree>
    <p:extLst>
      <p:ext uri="{BB962C8B-B14F-4D97-AF65-F5344CB8AC3E}">
        <p14:creationId xmlns:p14="http://schemas.microsoft.com/office/powerpoint/2010/main" val="27864937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4FAC50F-F3B3-68A5-8835-2E071B2FD1D9}"/>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dirty="0"/>
          </a:p>
        </p:txBody>
      </p:sp>
      <p:sp>
        <p:nvSpPr>
          <p:cNvPr id="3" name="Slide Number Placeholder 2">
            <a:extLst>
              <a:ext uri="{FF2B5EF4-FFF2-40B4-BE49-F238E27FC236}">
                <a16:creationId xmlns:a16="http://schemas.microsoft.com/office/drawing/2014/main" id="{89D576E6-1C44-1FA9-ECC1-0AD6C51B842D}"/>
              </a:ext>
            </a:extLst>
          </p:cNvPr>
          <p:cNvSpPr>
            <a:spLocks noGrp="1"/>
          </p:cNvSpPr>
          <p:nvPr>
            <p:ph type="sldNum" sz="quarter" idx="11"/>
          </p:nvPr>
        </p:nvSpPr>
        <p:spPr/>
        <p:txBody>
          <a:bodyPr/>
          <a:lstStyle/>
          <a:p>
            <a:fld id="{0970407D-EE58-4A0B-824B-1D3AE42DD9CF}" type="slidenum">
              <a:rPr lang="en-GB" altLang="cs-CZ" noProof="0" smtClean="0"/>
              <a:pPr/>
              <a:t>18</a:t>
            </a:fld>
            <a:endParaRPr lang="en-GB" altLang="cs-CZ" noProof="0" dirty="0"/>
          </a:p>
        </p:txBody>
      </p:sp>
      <p:sp>
        <p:nvSpPr>
          <p:cNvPr id="4" name="Title 3">
            <a:extLst>
              <a:ext uri="{FF2B5EF4-FFF2-40B4-BE49-F238E27FC236}">
                <a16:creationId xmlns:a16="http://schemas.microsoft.com/office/drawing/2014/main" id="{CD51C727-23AD-8BD7-A050-CBFA39317135}"/>
              </a:ext>
            </a:extLst>
          </p:cNvPr>
          <p:cNvSpPr>
            <a:spLocks noGrp="1"/>
          </p:cNvSpPr>
          <p:nvPr>
            <p:ph type="title"/>
          </p:nvPr>
        </p:nvSpPr>
        <p:spPr/>
        <p:txBody>
          <a:bodyPr/>
          <a:lstStyle/>
          <a:p>
            <a:r>
              <a:rPr lang="en-GB" dirty="0"/>
              <a:t>Demographic (Contd..)</a:t>
            </a:r>
          </a:p>
        </p:txBody>
      </p:sp>
      <p:sp>
        <p:nvSpPr>
          <p:cNvPr id="5" name="Content Placeholder 4">
            <a:extLst>
              <a:ext uri="{FF2B5EF4-FFF2-40B4-BE49-F238E27FC236}">
                <a16:creationId xmlns:a16="http://schemas.microsoft.com/office/drawing/2014/main" id="{1DF5057A-912C-AE26-CBA6-2E46AB4B5F8B}"/>
              </a:ext>
            </a:extLst>
          </p:cNvPr>
          <p:cNvSpPr>
            <a:spLocks noGrp="1"/>
          </p:cNvSpPr>
          <p:nvPr>
            <p:ph idx="1"/>
          </p:nvPr>
        </p:nvSpPr>
        <p:spPr/>
        <p:txBody>
          <a:bodyPr/>
          <a:lstStyle/>
          <a:p>
            <a:r>
              <a:rPr lang="en-US" dirty="0">
                <a:solidFill>
                  <a:srgbClr val="FF0000"/>
                </a:solidFill>
              </a:rPr>
              <a:t>Generation</a:t>
            </a:r>
            <a:r>
              <a:rPr lang="en-US" dirty="0"/>
              <a:t> Baby boomers, Generation Xers</a:t>
            </a:r>
          </a:p>
          <a:p>
            <a:r>
              <a:rPr lang="en-US" dirty="0">
                <a:solidFill>
                  <a:srgbClr val="FF0000"/>
                </a:solidFill>
              </a:rPr>
              <a:t>Nationality</a:t>
            </a:r>
            <a:r>
              <a:rPr lang="en-US" dirty="0"/>
              <a:t> British, French, German, Italian, Japanese</a:t>
            </a:r>
          </a:p>
          <a:p>
            <a:r>
              <a:rPr lang="en-US" dirty="0">
                <a:solidFill>
                  <a:srgbClr val="FF0000"/>
                </a:solidFill>
              </a:rPr>
              <a:t>Social class </a:t>
            </a:r>
            <a:r>
              <a:rPr lang="en-US" dirty="0"/>
              <a:t>Lower, working, middle, upper</a:t>
            </a:r>
            <a:endParaRPr lang="en-GB" dirty="0"/>
          </a:p>
        </p:txBody>
      </p:sp>
    </p:spTree>
    <p:extLst>
      <p:ext uri="{BB962C8B-B14F-4D97-AF65-F5344CB8AC3E}">
        <p14:creationId xmlns:p14="http://schemas.microsoft.com/office/powerpoint/2010/main" val="1749249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459CA00-97CB-9C1E-2FCB-6C7D779DEF5D}"/>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dirty="0"/>
          </a:p>
        </p:txBody>
      </p:sp>
      <p:sp>
        <p:nvSpPr>
          <p:cNvPr id="3" name="Slide Number Placeholder 2">
            <a:extLst>
              <a:ext uri="{FF2B5EF4-FFF2-40B4-BE49-F238E27FC236}">
                <a16:creationId xmlns:a16="http://schemas.microsoft.com/office/drawing/2014/main" id="{1B9C2BEF-5E2D-8CC7-F0CA-3F022C62A0C6}"/>
              </a:ext>
            </a:extLst>
          </p:cNvPr>
          <p:cNvSpPr>
            <a:spLocks noGrp="1"/>
          </p:cNvSpPr>
          <p:nvPr>
            <p:ph type="sldNum" sz="quarter" idx="11"/>
          </p:nvPr>
        </p:nvSpPr>
        <p:spPr/>
        <p:txBody>
          <a:bodyPr/>
          <a:lstStyle/>
          <a:p>
            <a:fld id="{0970407D-EE58-4A0B-824B-1D3AE42DD9CF}" type="slidenum">
              <a:rPr lang="en-GB" altLang="cs-CZ" noProof="0" smtClean="0"/>
              <a:pPr/>
              <a:t>19</a:t>
            </a:fld>
            <a:endParaRPr lang="en-GB" altLang="cs-CZ" noProof="0" dirty="0"/>
          </a:p>
        </p:txBody>
      </p:sp>
      <p:sp>
        <p:nvSpPr>
          <p:cNvPr id="4" name="Title 3">
            <a:extLst>
              <a:ext uri="{FF2B5EF4-FFF2-40B4-BE49-F238E27FC236}">
                <a16:creationId xmlns:a16="http://schemas.microsoft.com/office/drawing/2014/main" id="{2BC08E88-4F17-359E-9B9E-222CF487D8F1}"/>
              </a:ext>
            </a:extLst>
          </p:cNvPr>
          <p:cNvSpPr>
            <a:spLocks noGrp="1"/>
          </p:cNvSpPr>
          <p:nvPr>
            <p:ph type="title"/>
          </p:nvPr>
        </p:nvSpPr>
        <p:spPr/>
        <p:txBody>
          <a:bodyPr/>
          <a:lstStyle/>
          <a:p>
            <a:r>
              <a:rPr lang="en-GB" dirty="0"/>
              <a:t>Psychographic</a:t>
            </a:r>
          </a:p>
        </p:txBody>
      </p:sp>
      <p:sp>
        <p:nvSpPr>
          <p:cNvPr id="5" name="Content Placeholder 4">
            <a:extLst>
              <a:ext uri="{FF2B5EF4-FFF2-40B4-BE49-F238E27FC236}">
                <a16:creationId xmlns:a16="http://schemas.microsoft.com/office/drawing/2014/main" id="{547FACF6-E0C7-1B45-622B-1FDEBA9ADD1C}"/>
              </a:ext>
            </a:extLst>
          </p:cNvPr>
          <p:cNvSpPr>
            <a:spLocks noGrp="1"/>
          </p:cNvSpPr>
          <p:nvPr>
            <p:ph idx="1"/>
          </p:nvPr>
        </p:nvSpPr>
        <p:spPr/>
        <p:txBody>
          <a:bodyPr/>
          <a:lstStyle/>
          <a:p>
            <a:r>
              <a:rPr lang="en-US" dirty="0">
                <a:solidFill>
                  <a:srgbClr val="FF0000"/>
                </a:solidFill>
              </a:rPr>
              <a:t>Lifestyle</a:t>
            </a:r>
            <a:r>
              <a:rPr lang="en-US" dirty="0"/>
              <a:t> Straights, swingers, longhairs</a:t>
            </a:r>
          </a:p>
          <a:p>
            <a:r>
              <a:rPr lang="en-US" dirty="0">
                <a:solidFill>
                  <a:srgbClr val="FF0000"/>
                </a:solidFill>
              </a:rPr>
              <a:t>Personality</a:t>
            </a:r>
            <a:r>
              <a:rPr lang="en-US" dirty="0"/>
              <a:t> Compulsive, gregarious, authoritarian, ambitious</a:t>
            </a:r>
          </a:p>
          <a:p>
            <a:r>
              <a:rPr lang="en-GB" dirty="0">
                <a:solidFill>
                  <a:srgbClr val="FF0000"/>
                </a:solidFill>
              </a:rPr>
              <a:t>Values and attitude</a:t>
            </a:r>
          </a:p>
        </p:txBody>
      </p:sp>
      <p:pic>
        <p:nvPicPr>
          <p:cNvPr id="6" name="Content Placeholder 6" descr="A person holding a knife&#10;&#10;Description automatically generated">
            <a:extLst>
              <a:ext uri="{FF2B5EF4-FFF2-40B4-BE49-F238E27FC236}">
                <a16:creationId xmlns:a16="http://schemas.microsoft.com/office/drawing/2014/main" id="{E9E1FEE7-3516-34D8-6785-C729C1FA5C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01238" y="2778829"/>
            <a:ext cx="3191733" cy="3191733"/>
          </a:xfrm>
          <a:prstGeom prst="rect">
            <a:avLst/>
          </a:prstGeom>
        </p:spPr>
      </p:pic>
      <p:sp>
        <p:nvSpPr>
          <p:cNvPr id="8" name="TextBox 7">
            <a:extLst>
              <a:ext uri="{FF2B5EF4-FFF2-40B4-BE49-F238E27FC236}">
                <a16:creationId xmlns:a16="http://schemas.microsoft.com/office/drawing/2014/main" id="{1CFFA55D-71AA-F94B-2D07-FC92DA33820E}"/>
              </a:ext>
            </a:extLst>
          </p:cNvPr>
          <p:cNvSpPr txBox="1"/>
          <p:nvPr/>
        </p:nvSpPr>
        <p:spPr>
          <a:xfrm>
            <a:off x="540000" y="3297451"/>
            <a:ext cx="6096000" cy="1200329"/>
          </a:xfrm>
          <a:prstGeom prst="rect">
            <a:avLst/>
          </a:prstGeom>
          <a:solidFill>
            <a:schemeClr val="accent4">
              <a:lumMod val="20000"/>
              <a:lumOff val="80000"/>
            </a:schemeClr>
          </a:solidFill>
        </p:spPr>
        <p:txBody>
          <a:bodyPr wrap="square">
            <a:spAutoFit/>
          </a:bodyPr>
          <a:lstStyle/>
          <a:p>
            <a:pPr algn="just"/>
            <a:r>
              <a:rPr lang="en-US" sz="1800" dirty="0"/>
              <a:t>Demby, E. H. (1971). </a:t>
            </a:r>
            <a:r>
              <a:rPr lang="en-US" sz="1800" dirty="0">
                <a:solidFill>
                  <a:srgbClr val="FF0000"/>
                </a:solidFill>
              </a:rPr>
              <a:t>Psychographics</a:t>
            </a:r>
            <a:r>
              <a:rPr lang="en-US" sz="1800" dirty="0"/>
              <a:t>: Who, What, Why, When, Where and How. In C. W. King &amp; D. </a:t>
            </a:r>
            <a:r>
              <a:rPr lang="en-US" sz="1800" dirty="0" err="1"/>
              <a:t>Tigert</a:t>
            </a:r>
            <a:r>
              <a:rPr lang="en-US" sz="1800" dirty="0"/>
              <a:t> (Eds.), Attitude Research Reaches New Heights, Proceedings of the Attitude Research Conference.</a:t>
            </a:r>
            <a:endParaRPr lang="en-GB" sz="1800" dirty="0"/>
          </a:p>
        </p:txBody>
      </p:sp>
      <p:sp>
        <p:nvSpPr>
          <p:cNvPr id="10" name="TextBox 9">
            <a:extLst>
              <a:ext uri="{FF2B5EF4-FFF2-40B4-BE49-F238E27FC236}">
                <a16:creationId xmlns:a16="http://schemas.microsoft.com/office/drawing/2014/main" id="{E835852D-C0C0-1828-7A61-39415BA1B8D8}"/>
              </a:ext>
            </a:extLst>
          </p:cNvPr>
          <p:cNvSpPr txBox="1"/>
          <p:nvPr/>
        </p:nvSpPr>
        <p:spPr>
          <a:xfrm>
            <a:off x="540000" y="4631671"/>
            <a:ext cx="6096000" cy="1200329"/>
          </a:xfrm>
          <a:prstGeom prst="rect">
            <a:avLst/>
          </a:prstGeom>
          <a:solidFill>
            <a:schemeClr val="accent5">
              <a:lumMod val="20000"/>
              <a:lumOff val="80000"/>
            </a:schemeClr>
          </a:solidFill>
        </p:spPr>
        <p:txBody>
          <a:bodyPr wrap="square">
            <a:spAutoFit/>
          </a:bodyPr>
          <a:lstStyle/>
          <a:p>
            <a:pPr algn="just"/>
            <a:r>
              <a:rPr lang="en-US" sz="1800" dirty="0"/>
              <a:t>Arnold Mitchell (February 18, 1918 – July 17, 1985) was a social scientist and consumer futurist who worked for SRI International and created a noted psychographic methodology, </a:t>
            </a:r>
            <a:r>
              <a:rPr lang="en-US" sz="1800" dirty="0">
                <a:solidFill>
                  <a:srgbClr val="FF0000"/>
                </a:solidFill>
              </a:rPr>
              <a:t>Values, Attitudes and Lifestyles</a:t>
            </a:r>
            <a:r>
              <a:rPr lang="en-US" sz="1800" dirty="0"/>
              <a:t> (VALS). </a:t>
            </a:r>
            <a:endParaRPr lang="en-GB" sz="1800" dirty="0"/>
          </a:p>
        </p:txBody>
      </p:sp>
    </p:spTree>
    <p:extLst>
      <p:ext uri="{BB962C8B-B14F-4D97-AF65-F5344CB8AC3E}">
        <p14:creationId xmlns:p14="http://schemas.microsoft.com/office/powerpoint/2010/main" val="2791776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497DCDF-EB3B-4D26-85C1-42C42DF87C7C}"/>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086B4BA8-1F0F-4D3B-BA31-948B6DCBFB59}"/>
              </a:ext>
            </a:extLst>
          </p:cNvPr>
          <p:cNvSpPr>
            <a:spLocks noGrp="1"/>
          </p:cNvSpPr>
          <p:nvPr>
            <p:ph type="sldNum" sz="quarter" idx="11"/>
          </p:nvPr>
        </p:nvSpPr>
        <p:spPr/>
        <p:txBody>
          <a:bodyPr/>
          <a:lstStyle/>
          <a:p>
            <a:fld id="{0970407D-EE58-4A0B-824B-1D3AE42DD9CF}" type="slidenum">
              <a:rPr lang="en-GB" altLang="cs-CZ" noProof="0" smtClean="0"/>
              <a:pPr/>
              <a:t>2</a:t>
            </a:fld>
            <a:endParaRPr lang="en-GB" altLang="cs-CZ" noProof="0" dirty="0"/>
          </a:p>
        </p:txBody>
      </p:sp>
      <p:sp>
        <p:nvSpPr>
          <p:cNvPr id="4" name="Title 3">
            <a:extLst>
              <a:ext uri="{FF2B5EF4-FFF2-40B4-BE49-F238E27FC236}">
                <a16:creationId xmlns:a16="http://schemas.microsoft.com/office/drawing/2014/main" id="{CBA331D0-4549-411A-90E6-77E5E8F7506B}"/>
              </a:ext>
            </a:extLst>
          </p:cNvPr>
          <p:cNvSpPr>
            <a:spLocks noGrp="1"/>
          </p:cNvSpPr>
          <p:nvPr>
            <p:ph type="title"/>
          </p:nvPr>
        </p:nvSpPr>
        <p:spPr/>
        <p:txBody>
          <a:bodyPr/>
          <a:lstStyle/>
          <a:p>
            <a:r>
              <a:rPr lang="en-US" dirty="0"/>
              <a:t>Copyright</a:t>
            </a:r>
            <a:endParaRPr lang="en-GB" dirty="0"/>
          </a:p>
        </p:txBody>
      </p:sp>
      <p:sp>
        <p:nvSpPr>
          <p:cNvPr id="5" name="Content Placeholder 4">
            <a:extLst>
              <a:ext uri="{FF2B5EF4-FFF2-40B4-BE49-F238E27FC236}">
                <a16:creationId xmlns:a16="http://schemas.microsoft.com/office/drawing/2014/main" id="{679B5A12-AD19-4D76-AF45-25363937C0AF}"/>
              </a:ext>
            </a:extLst>
          </p:cNvPr>
          <p:cNvSpPr>
            <a:spLocks noGrp="1"/>
          </p:cNvSpPr>
          <p:nvPr>
            <p:ph idx="1"/>
          </p:nvPr>
        </p:nvSpPr>
        <p:spPr/>
        <p:txBody>
          <a:bodyPr/>
          <a:lstStyle/>
          <a:p>
            <a:pPr marL="72000" indent="0">
              <a:buNone/>
            </a:pPr>
            <a:r>
              <a:rPr lang="en-US" dirty="0"/>
              <a:t>This concept is based on </a:t>
            </a:r>
            <a:r>
              <a:rPr lang="en-US" b="1" dirty="0">
                <a:solidFill>
                  <a:srgbClr val="FF0000"/>
                </a:solidFill>
              </a:rPr>
              <a:t>Copyright No. L-68022/2017 </a:t>
            </a:r>
            <a:r>
              <a:rPr lang="en-US" dirty="0"/>
              <a:t>(Copyright Division, Department of Industrial Policy &amp; Promotion, Ministry of Commerce and Industry, India). </a:t>
            </a:r>
          </a:p>
          <a:p>
            <a:pPr marL="72000" indent="0">
              <a:buNone/>
            </a:pPr>
            <a:endParaRPr lang="en-US" dirty="0"/>
          </a:p>
          <a:p>
            <a:pPr marL="72000" indent="0">
              <a:buNone/>
            </a:pPr>
            <a:endParaRPr lang="en-GB" dirty="0"/>
          </a:p>
        </p:txBody>
      </p:sp>
    </p:spTree>
    <p:extLst>
      <p:ext uri="{BB962C8B-B14F-4D97-AF65-F5344CB8AC3E}">
        <p14:creationId xmlns:p14="http://schemas.microsoft.com/office/powerpoint/2010/main" val="21816525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1BB2DE6-2E43-FC32-5D3B-59F6A8D4C8ED}"/>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dirty="0"/>
          </a:p>
        </p:txBody>
      </p:sp>
      <p:sp>
        <p:nvSpPr>
          <p:cNvPr id="3" name="Slide Number Placeholder 2">
            <a:extLst>
              <a:ext uri="{FF2B5EF4-FFF2-40B4-BE49-F238E27FC236}">
                <a16:creationId xmlns:a16="http://schemas.microsoft.com/office/drawing/2014/main" id="{BB535359-27CA-365F-3FCB-C11FDF363F1D}"/>
              </a:ext>
            </a:extLst>
          </p:cNvPr>
          <p:cNvSpPr>
            <a:spLocks noGrp="1"/>
          </p:cNvSpPr>
          <p:nvPr>
            <p:ph type="sldNum" sz="quarter" idx="11"/>
          </p:nvPr>
        </p:nvSpPr>
        <p:spPr/>
        <p:txBody>
          <a:bodyPr/>
          <a:lstStyle/>
          <a:p>
            <a:fld id="{0970407D-EE58-4A0B-824B-1D3AE42DD9CF}" type="slidenum">
              <a:rPr lang="en-GB" altLang="cs-CZ" noProof="0" smtClean="0"/>
              <a:pPr/>
              <a:t>20</a:t>
            </a:fld>
            <a:endParaRPr lang="en-GB" altLang="cs-CZ" noProof="0" dirty="0"/>
          </a:p>
        </p:txBody>
      </p:sp>
      <p:sp>
        <p:nvSpPr>
          <p:cNvPr id="4" name="Title 3">
            <a:extLst>
              <a:ext uri="{FF2B5EF4-FFF2-40B4-BE49-F238E27FC236}">
                <a16:creationId xmlns:a16="http://schemas.microsoft.com/office/drawing/2014/main" id="{EAF04AD4-B0A9-C27D-D2B5-4B3AD4B74721}"/>
              </a:ext>
            </a:extLst>
          </p:cNvPr>
          <p:cNvSpPr>
            <a:spLocks noGrp="1"/>
          </p:cNvSpPr>
          <p:nvPr>
            <p:ph type="title"/>
          </p:nvPr>
        </p:nvSpPr>
        <p:spPr>
          <a:xfrm>
            <a:off x="720000" y="530650"/>
            <a:ext cx="10753200" cy="451576"/>
          </a:xfrm>
        </p:spPr>
        <p:txBody>
          <a:bodyPr/>
          <a:lstStyle/>
          <a:p>
            <a:r>
              <a:rPr lang="en-GB" dirty="0" err="1"/>
              <a:t>Behavioral</a:t>
            </a:r>
            <a:endParaRPr lang="en-GB" dirty="0"/>
          </a:p>
        </p:txBody>
      </p:sp>
      <p:sp>
        <p:nvSpPr>
          <p:cNvPr id="5" name="Content Placeholder 4">
            <a:extLst>
              <a:ext uri="{FF2B5EF4-FFF2-40B4-BE49-F238E27FC236}">
                <a16:creationId xmlns:a16="http://schemas.microsoft.com/office/drawing/2014/main" id="{7DEB162B-D340-AAAD-159A-66DA81FFD42E}"/>
              </a:ext>
            </a:extLst>
          </p:cNvPr>
          <p:cNvSpPr>
            <a:spLocks noGrp="1"/>
          </p:cNvSpPr>
          <p:nvPr>
            <p:ph idx="1"/>
          </p:nvPr>
        </p:nvSpPr>
        <p:spPr>
          <a:xfrm>
            <a:off x="720000" y="1378226"/>
            <a:ext cx="10753200" cy="4453774"/>
          </a:xfrm>
        </p:spPr>
        <p:txBody>
          <a:bodyPr/>
          <a:lstStyle/>
          <a:p>
            <a:pPr algn="just"/>
            <a:r>
              <a:rPr lang="en-GB" dirty="0">
                <a:solidFill>
                  <a:srgbClr val="FF0000"/>
                </a:solidFill>
              </a:rPr>
              <a:t>Occasions</a:t>
            </a:r>
            <a:r>
              <a:rPr lang="en-GB" dirty="0"/>
              <a:t> Regular occasion, special occasion</a:t>
            </a:r>
          </a:p>
          <a:p>
            <a:pPr algn="just"/>
            <a:r>
              <a:rPr lang="en-GB" dirty="0">
                <a:solidFill>
                  <a:srgbClr val="FF0000"/>
                </a:solidFill>
              </a:rPr>
              <a:t>Benefits</a:t>
            </a:r>
            <a:r>
              <a:rPr lang="en-GB" dirty="0"/>
              <a:t> Quality, service, economy, speed</a:t>
            </a:r>
          </a:p>
          <a:p>
            <a:pPr algn="just"/>
            <a:r>
              <a:rPr lang="en-GB" dirty="0">
                <a:solidFill>
                  <a:srgbClr val="FF0000"/>
                </a:solidFill>
              </a:rPr>
              <a:t>User status </a:t>
            </a:r>
            <a:r>
              <a:rPr lang="en-GB" dirty="0"/>
              <a:t>Nonuser, ex-user, potential user, first-time user, regular user</a:t>
            </a:r>
          </a:p>
          <a:p>
            <a:pPr algn="just"/>
            <a:r>
              <a:rPr lang="en-GB" dirty="0">
                <a:solidFill>
                  <a:srgbClr val="FF0000"/>
                </a:solidFill>
              </a:rPr>
              <a:t>Usage rate </a:t>
            </a:r>
            <a:r>
              <a:rPr lang="en-GB" dirty="0"/>
              <a:t>Light user, medium user, heavy user</a:t>
            </a:r>
          </a:p>
          <a:p>
            <a:pPr algn="just"/>
            <a:r>
              <a:rPr lang="en-GB" dirty="0">
                <a:solidFill>
                  <a:srgbClr val="FF0000"/>
                </a:solidFill>
              </a:rPr>
              <a:t>Loyalty status </a:t>
            </a:r>
            <a:r>
              <a:rPr lang="en-GB" dirty="0"/>
              <a:t>None, medium, strong, absolute</a:t>
            </a:r>
          </a:p>
          <a:p>
            <a:pPr algn="just"/>
            <a:r>
              <a:rPr lang="en-GB" dirty="0">
                <a:solidFill>
                  <a:srgbClr val="FF0000"/>
                </a:solidFill>
              </a:rPr>
              <a:t>Readiness stage </a:t>
            </a:r>
            <a:r>
              <a:rPr lang="en-GB" dirty="0"/>
              <a:t>Unaware, aware, informed, interested, desirous, intending to buy</a:t>
            </a:r>
          </a:p>
          <a:p>
            <a:pPr algn="just"/>
            <a:r>
              <a:rPr lang="en-GB" dirty="0">
                <a:solidFill>
                  <a:srgbClr val="FF0000"/>
                </a:solidFill>
              </a:rPr>
              <a:t>Attitude toward product </a:t>
            </a:r>
            <a:r>
              <a:rPr lang="en-GB" dirty="0"/>
              <a:t>Enthusiastic, positive, indifferent, negative, hostile</a:t>
            </a:r>
          </a:p>
          <a:p>
            <a:pPr algn="just"/>
            <a:endParaRPr lang="en-GB" dirty="0"/>
          </a:p>
        </p:txBody>
      </p:sp>
    </p:spTree>
    <p:extLst>
      <p:ext uri="{BB962C8B-B14F-4D97-AF65-F5344CB8AC3E}">
        <p14:creationId xmlns:p14="http://schemas.microsoft.com/office/powerpoint/2010/main" val="456982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7EA0ACD-E2B6-6590-C60A-A93463ACA43A}"/>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7B7960A0-C585-3BFA-C590-6094CF2DEB3A}"/>
              </a:ext>
            </a:extLst>
          </p:cNvPr>
          <p:cNvSpPr>
            <a:spLocks noGrp="1"/>
          </p:cNvSpPr>
          <p:nvPr>
            <p:ph type="sldNum" sz="quarter" idx="11"/>
          </p:nvPr>
        </p:nvSpPr>
        <p:spPr/>
        <p:txBody>
          <a:bodyPr/>
          <a:lstStyle/>
          <a:p>
            <a:fld id="{0970407D-EE58-4A0B-824B-1D3AE42DD9CF}" type="slidenum">
              <a:rPr lang="en-GB" altLang="cs-CZ" noProof="0" smtClean="0"/>
              <a:pPr/>
              <a:t>21</a:t>
            </a:fld>
            <a:endParaRPr lang="en-GB" altLang="cs-CZ" noProof="0" dirty="0"/>
          </a:p>
        </p:txBody>
      </p:sp>
      <p:sp>
        <p:nvSpPr>
          <p:cNvPr id="4" name="Title 3">
            <a:extLst>
              <a:ext uri="{FF2B5EF4-FFF2-40B4-BE49-F238E27FC236}">
                <a16:creationId xmlns:a16="http://schemas.microsoft.com/office/drawing/2014/main" id="{066C847B-D228-8C1C-605F-A49E01F2391F}"/>
              </a:ext>
            </a:extLst>
          </p:cNvPr>
          <p:cNvSpPr>
            <a:spLocks noGrp="1"/>
          </p:cNvSpPr>
          <p:nvPr>
            <p:ph type="title"/>
          </p:nvPr>
        </p:nvSpPr>
        <p:spPr/>
        <p:txBody>
          <a:bodyPr/>
          <a:lstStyle/>
          <a:p>
            <a:r>
              <a:rPr lang="en-GB" dirty="0"/>
              <a:t>Behavioural</a:t>
            </a:r>
          </a:p>
        </p:txBody>
      </p:sp>
      <p:pic>
        <p:nvPicPr>
          <p:cNvPr id="6" name="Picture 5" descr="A close-up of a person smiling&#10;&#10;Description automatically generated">
            <a:extLst>
              <a:ext uri="{FF2B5EF4-FFF2-40B4-BE49-F238E27FC236}">
                <a16:creationId xmlns:a16="http://schemas.microsoft.com/office/drawing/2014/main" id="{C411052F-531D-8556-80E4-FB601FB4F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42678" y="2342440"/>
            <a:ext cx="1717287" cy="2219908"/>
          </a:xfrm>
          <a:prstGeom prst="rect">
            <a:avLst/>
          </a:prstGeom>
        </p:spPr>
      </p:pic>
      <p:sp>
        <p:nvSpPr>
          <p:cNvPr id="9" name="TextBox 8">
            <a:extLst>
              <a:ext uri="{FF2B5EF4-FFF2-40B4-BE49-F238E27FC236}">
                <a16:creationId xmlns:a16="http://schemas.microsoft.com/office/drawing/2014/main" id="{A8DAA534-ED9A-5394-D4C4-1FC262005356}"/>
              </a:ext>
            </a:extLst>
          </p:cNvPr>
          <p:cNvSpPr txBox="1"/>
          <p:nvPr/>
        </p:nvSpPr>
        <p:spPr>
          <a:xfrm>
            <a:off x="3303002" y="2974607"/>
            <a:ext cx="6098344" cy="1200329"/>
          </a:xfrm>
          <a:prstGeom prst="rect">
            <a:avLst/>
          </a:prstGeom>
          <a:solidFill>
            <a:schemeClr val="accent4">
              <a:lumMod val="20000"/>
              <a:lumOff val="80000"/>
            </a:schemeClr>
          </a:solidFill>
        </p:spPr>
        <p:txBody>
          <a:bodyPr wrap="square">
            <a:spAutoFit/>
          </a:bodyPr>
          <a:lstStyle/>
          <a:p>
            <a:pPr algn="just"/>
            <a:r>
              <a:rPr lang="en-US" dirty="0"/>
              <a:t>Haley, R. I. (1968). </a:t>
            </a:r>
            <a:r>
              <a:rPr lang="en-US" dirty="0">
                <a:solidFill>
                  <a:srgbClr val="FF0000"/>
                </a:solidFill>
              </a:rPr>
              <a:t>Benefit Segmentation</a:t>
            </a:r>
            <a:r>
              <a:rPr lang="en-US" dirty="0"/>
              <a:t>: A Decision-oriented Research Tool. Journal of Marketing, 32(3), 30–35.</a:t>
            </a:r>
            <a:endParaRPr lang="en-GB" dirty="0"/>
          </a:p>
        </p:txBody>
      </p:sp>
      <p:sp>
        <p:nvSpPr>
          <p:cNvPr id="11" name="TextBox 10">
            <a:extLst>
              <a:ext uri="{FF2B5EF4-FFF2-40B4-BE49-F238E27FC236}">
                <a16:creationId xmlns:a16="http://schemas.microsoft.com/office/drawing/2014/main" id="{F8294EC4-E776-A684-EC68-026990CD9FFD}"/>
              </a:ext>
            </a:extLst>
          </p:cNvPr>
          <p:cNvSpPr txBox="1"/>
          <p:nvPr/>
        </p:nvSpPr>
        <p:spPr>
          <a:xfrm>
            <a:off x="720000" y="1454968"/>
            <a:ext cx="6096000" cy="1200329"/>
          </a:xfrm>
          <a:prstGeom prst="rect">
            <a:avLst/>
          </a:prstGeom>
          <a:solidFill>
            <a:schemeClr val="accent3">
              <a:lumMod val="20000"/>
              <a:lumOff val="80000"/>
            </a:schemeClr>
          </a:solidFill>
        </p:spPr>
        <p:txBody>
          <a:bodyPr wrap="square">
            <a:spAutoFit/>
          </a:bodyPr>
          <a:lstStyle/>
          <a:p>
            <a:pPr algn="just"/>
            <a:r>
              <a:rPr lang="en-US" dirty="0"/>
              <a:t>Cunningham, R. M. (1956). </a:t>
            </a:r>
            <a:r>
              <a:rPr lang="en-US" dirty="0">
                <a:solidFill>
                  <a:srgbClr val="FF0000"/>
                </a:solidFill>
              </a:rPr>
              <a:t>Brand loyalty</a:t>
            </a:r>
            <a:r>
              <a:rPr lang="en-US" dirty="0"/>
              <a:t>, what, where, how much? Harvard Business Review, 34(1), 116–128.</a:t>
            </a:r>
            <a:endParaRPr lang="en-GB" dirty="0"/>
          </a:p>
        </p:txBody>
      </p:sp>
      <p:sp>
        <p:nvSpPr>
          <p:cNvPr id="15" name="TextBox 14">
            <a:extLst>
              <a:ext uri="{FF2B5EF4-FFF2-40B4-BE49-F238E27FC236}">
                <a16:creationId xmlns:a16="http://schemas.microsoft.com/office/drawing/2014/main" id="{74789122-81DE-EC4B-B56E-2C94D30E39CA}"/>
              </a:ext>
            </a:extLst>
          </p:cNvPr>
          <p:cNvSpPr txBox="1"/>
          <p:nvPr/>
        </p:nvSpPr>
        <p:spPr>
          <a:xfrm>
            <a:off x="2719907" y="4468475"/>
            <a:ext cx="6096000" cy="1200329"/>
          </a:xfrm>
          <a:prstGeom prst="rect">
            <a:avLst/>
          </a:prstGeom>
          <a:solidFill>
            <a:schemeClr val="accent5">
              <a:lumMod val="20000"/>
              <a:lumOff val="80000"/>
            </a:schemeClr>
          </a:solidFill>
        </p:spPr>
        <p:txBody>
          <a:bodyPr wrap="square">
            <a:spAutoFit/>
          </a:bodyPr>
          <a:lstStyle/>
          <a:p>
            <a:pPr algn="just"/>
            <a:r>
              <a:rPr lang="en-US" dirty="0" err="1"/>
              <a:t>Twedt</a:t>
            </a:r>
            <a:r>
              <a:rPr lang="en-US" dirty="0"/>
              <a:t>, D. W. (1964). How Important to Marketing Strategy Is the "</a:t>
            </a:r>
            <a:r>
              <a:rPr lang="en-US" dirty="0">
                <a:solidFill>
                  <a:srgbClr val="FF0000"/>
                </a:solidFill>
              </a:rPr>
              <a:t>Heavy User</a:t>
            </a:r>
            <a:r>
              <a:rPr lang="en-US" dirty="0"/>
              <a:t>"? Journal of Marketing, 28(1), 71–72.</a:t>
            </a:r>
            <a:endParaRPr lang="en-GB" dirty="0"/>
          </a:p>
        </p:txBody>
      </p:sp>
      <p:pic>
        <p:nvPicPr>
          <p:cNvPr id="16" name="Picture 15">
            <a:extLst>
              <a:ext uri="{FF2B5EF4-FFF2-40B4-BE49-F238E27FC236}">
                <a16:creationId xmlns:a16="http://schemas.microsoft.com/office/drawing/2014/main" id="{66EC168C-9C4C-FAE7-6B31-39A58092AA66}"/>
              </a:ext>
            </a:extLst>
          </p:cNvPr>
          <p:cNvPicPr>
            <a:picLocks noChangeAspect="1"/>
          </p:cNvPicPr>
          <p:nvPr/>
        </p:nvPicPr>
        <p:blipFill>
          <a:blip r:embed="rId3"/>
          <a:stretch>
            <a:fillRect/>
          </a:stretch>
        </p:blipFill>
        <p:spPr>
          <a:xfrm>
            <a:off x="720000" y="3906787"/>
            <a:ext cx="1812157" cy="2211446"/>
          </a:xfrm>
          <a:prstGeom prst="rect">
            <a:avLst/>
          </a:prstGeom>
        </p:spPr>
      </p:pic>
    </p:spTree>
    <p:extLst>
      <p:ext uri="{BB962C8B-B14F-4D97-AF65-F5344CB8AC3E}">
        <p14:creationId xmlns:p14="http://schemas.microsoft.com/office/powerpoint/2010/main" val="27720788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C57678-B8AA-4122-A2A8-289509818BDB}"/>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AD538050-05A2-58F8-66DD-FA83010DACB1}"/>
              </a:ext>
            </a:extLst>
          </p:cNvPr>
          <p:cNvSpPr>
            <a:spLocks noGrp="1"/>
          </p:cNvSpPr>
          <p:nvPr>
            <p:ph type="sldNum" sz="quarter" idx="11"/>
          </p:nvPr>
        </p:nvSpPr>
        <p:spPr/>
        <p:txBody>
          <a:bodyPr/>
          <a:lstStyle/>
          <a:p>
            <a:fld id="{0970407D-EE58-4A0B-824B-1D3AE42DD9CF}" type="slidenum">
              <a:rPr lang="en-GB" altLang="cs-CZ" noProof="0" smtClean="0"/>
              <a:pPr/>
              <a:t>22</a:t>
            </a:fld>
            <a:endParaRPr lang="en-GB" altLang="cs-CZ" noProof="0" dirty="0"/>
          </a:p>
        </p:txBody>
      </p:sp>
      <p:sp>
        <p:nvSpPr>
          <p:cNvPr id="4" name="Title 3">
            <a:extLst>
              <a:ext uri="{FF2B5EF4-FFF2-40B4-BE49-F238E27FC236}">
                <a16:creationId xmlns:a16="http://schemas.microsoft.com/office/drawing/2014/main" id="{74B47AA1-7A66-9149-EFA5-E7D4E93AFD46}"/>
              </a:ext>
            </a:extLst>
          </p:cNvPr>
          <p:cNvSpPr>
            <a:spLocks noGrp="1"/>
          </p:cNvSpPr>
          <p:nvPr>
            <p:ph type="title"/>
          </p:nvPr>
        </p:nvSpPr>
        <p:spPr/>
        <p:txBody>
          <a:bodyPr/>
          <a:lstStyle/>
          <a:p>
            <a:r>
              <a:rPr lang="en-US" dirty="0"/>
              <a:t>Other segmentations</a:t>
            </a:r>
            <a:endParaRPr lang="en-GB" dirty="0"/>
          </a:p>
        </p:txBody>
      </p:sp>
      <p:pic>
        <p:nvPicPr>
          <p:cNvPr id="7" name="Picture 6" descr="A person with a beard and glasses&#10;&#10;Description automatically generated">
            <a:extLst>
              <a:ext uri="{FF2B5EF4-FFF2-40B4-BE49-F238E27FC236}">
                <a16:creationId xmlns:a16="http://schemas.microsoft.com/office/drawing/2014/main" id="{F708F355-41C4-8DA4-7EBD-D8303E7F8B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9648" y="1589578"/>
            <a:ext cx="1765748" cy="2653446"/>
          </a:xfrm>
          <a:prstGeom prst="rect">
            <a:avLst/>
          </a:prstGeom>
        </p:spPr>
      </p:pic>
      <p:sp>
        <p:nvSpPr>
          <p:cNvPr id="9" name="TextBox 8">
            <a:extLst>
              <a:ext uri="{FF2B5EF4-FFF2-40B4-BE49-F238E27FC236}">
                <a16:creationId xmlns:a16="http://schemas.microsoft.com/office/drawing/2014/main" id="{F472AE61-7E26-29FA-7080-B64B7754D1D2}"/>
              </a:ext>
            </a:extLst>
          </p:cNvPr>
          <p:cNvSpPr txBox="1"/>
          <p:nvPr/>
        </p:nvSpPr>
        <p:spPr>
          <a:xfrm>
            <a:off x="8566791" y="4391259"/>
            <a:ext cx="2431462" cy="830997"/>
          </a:xfrm>
          <a:prstGeom prst="rect">
            <a:avLst/>
          </a:prstGeom>
          <a:noFill/>
        </p:spPr>
        <p:txBody>
          <a:bodyPr wrap="square">
            <a:spAutoFit/>
          </a:bodyPr>
          <a:lstStyle/>
          <a:p>
            <a:r>
              <a:rPr lang="en-GB" dirty="0">
                <a:solidFill>
                  <a:srgbClr val="FF0000"/>
                </a:solidFill>
              </a:rPr>
              <a:t>Technographics</a:t>
            </a:r>
            <a:r>
              <a:rPr lang="en-GB" dirty="0"/>
              <a:t>: </a:t>
            </a:r>
          </a:p>
          <a:p>
            <a:r>
              <a:rPr lang="en-GB" dirty="0"/>
              <a:t>Edward Forrest</a:t>
            </a:r>
          </a:p>
        </p:txBody>
      </p:sp>
      <p:pic>
        <p:nvPicPr>
          <p:cNvPr id="11" name="Picture 10" descr="A person smiling for the camera&#10;&#10;Description automatically generated">
            <a:extLst>
              <a:ext uri="{FF2B5EF4-FFF2-40B4-BE49-F238E27FC236}">
                <a16:creationId xmlns:a16="http://schemas.microsoft.com/office/drawing/2014/main" id="{41FDFA86-4A9A-4131-422E-7A77486E4B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67481" y="2312958"/>
            <a:ext cx="1816584" cy="1816584"/>
          </a:xfrm>
          <a:prstGeom prst="rect">
            <a:avLst/>
          </a:prstGeom>
        </p:spPr>
      </p:pic>
      <p:sp>
        <p:nvSpPr>
          <p:cNvPr id="15" name="TextBox 14">
            <a:extLst>
              <a:ext uri="{FF2B5EF4-FFF2-40B4-BE49-F238E27FC236}">
                <a16:creationId xmlns:a16="http://schemas.microsoft.com/office/drawing/2014/main" id="{48578094-82FA-79DA-87EA-78D7DBF64FFD}"/>
              </a:ext>
            </a:extLst>
          </p:cNvPr>
          <p:cNvSpPr txBox="1"/>
          <p:nvPr/>
        </p:nvSpPr>
        <p:spPr>
          <a:xfrm>
            <a:off x="598330" y="1589578"/>
            <a:ext cx="8163339" cy="461665"/>
          </a:xfrm>
          <a:prstGeom prst="rect">
            <a:avLst/>
          </a:prstGeom>
          <a:noFill/>
        </p:spPr>
        <p:txBody>
          <a:bodyPr wrap="square">
            <a:spAutoFit/>
          </a:bodyPr>
          <a:lstStyle/>
          <a:p>
            <a:r>
              <a:rPr lang="en-GB" dirty="0" err="1">
                <a:solidFill>
                  <a:srgbClr val="FF0000"/>
                </a:solidFill>
              </a:rPr>
              <a:t>Webographics</a:t>
            </a:r>
            <a:r>
              <a:rPr lang="en-GB" dirty="0"/>
              <a:t>: Joshua </a:t>
            </a:r>
            <a:r>
              <a:rPr lang="en-GB" dirty="0" err="1"/>
              <a:t>Grossnickle</a:t>
            </a:r>
            <a:r>
              <a:rPr lang="en-GB" dirty="0"/>
              <a:t> and Oliver </a:t>
            </a:r>
            <a:r>
              <a:rPr lang="en-GB" dirty="0" err="1"/>
              <a:t>Raskin</a:t>
            </a:r>
            <a:endParaRPr lang="en-GB" dirty="0"/>
          </a:p>
        </p:txBody>
      </p:sp>
      <p:sp>
        <p:nvSpPr>
          <p:cNvPr id="17" name="TextBox 16">
            <a:extLst>
              <a:ext uri="{FF2B5EF4-FFF2-40B4-BE49-F238E27FC236}">
                <a16:creationId xmlns:a16="http://schemas.microsoft.com/office/drawing/2014/main" id="{163E489F-D684-35AC-9EDC-5C2C33CFD758}"/>
              </a:ext>
            </a:extLst>
          </p:cNvPr>
          <p:cNvSpPr txBox="1"/>
          <p:nvPr/>
        </p:nvSpPr>
        <p:spPr>
          <a:xfrm>
            <a:off x="598330" y="4391258"/>
            <a:ext cx="7326470" cy="830997"/>
          </a:xfrm>
          <a:prstGeom prst="rect">
            <a:avLst/>
          </a:prstGeom>
          <a:noFill/>
        </p:spPr>
        <p:txBody>
          <a:bodyPr wrap="square">
            <a:spAutoFit/>
          </a:bodyPr>
          <a:lstStyle/>
          <a:p>
            <a:r>
              <a:rPr lang="en-US" dirty="0" err="1"/>
              <a:t>Grossnickle</a:t>
            </a:r>
            <a:r>
              <a:rPr lang="en-US" dirty="0"/>
              <a:t>, J., &amp; </a:t>
            </a:r>
            <a:r>
              <a:rPr lang="en-US" dirty="0" err="1"/>
              <a:t>Raskin</a:t>
            </a:r>
            <a:r>
              <a:rPr lang="en-US" dirty="0"/>
              <a:t>, O. (2001). Handbook of Online Marketing Research. New York: McGraw-Hill.</a:t>
            </a:r>
            <a:endParaRPr lang="en-GB" dirty="0"/>
          </a:p>
        </p:txBody>
      </p:sp>
      <p:pic>
        <p:nvPicPr>
          <p:cNvPr id="19" name="Picture 18" descr="A person smiling at the camera&#10;&#10;Description automatically generated">
            <a:extLst>
              <a:ext uri="{FF2B5EF4-FFF2-40B4-BE49-F238E27FC236}">
                <a16:creationId xmlns:a16="http://schemas.microsoft.com/office/drawing/2014/main" id="{22FCF197-0214-42BE-2F23-FB2DBF828A1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3565" y="2312958"/>
            <a:ext cx="1816583" cy="1816583"/>
          </a:xfrm>
          <a:prstGeom prst="rect">
            <a:avLst/>
          </a:prstGeom>
        </p:spPr>
      </p:pic>
    </p:spTree>
    <p:extLst>
      <p:ext uri="{BB962C8B-B14F-4D97-AF65-F5344CB8AC3E}">
        <p14:creationId xmlns:p14="http://schemas.microsoft.com/office/powerpoint/2010/main" val="656174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2C8571D-AB60-4F20-B4D0-2A235E62A52E}"/>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C3A96643-67D4-45ED-A9E1-80F6E477B875}"/>
              </a:ext>
            </a:extLst>
          </p:cNvPr>
          <p:cNvSpPr>
            <a:spLocks noGrp="1"/>
          </p:cNvSpPr>
          <p:nvPr>
            <p:ph type="sldNum" sz="quarter" idx="11"/>
          </p:nvPr>
        </p:nvSpPr>
        <p:spPr/>
        <p:txBody>
          <a:bodyPr/>
          <a:lstStyle/>
          <a:p>
            <a:fld id="{0970407D-EE58-4A0B-824B-1D3AE42DD9CF}" type="slidenum">
              <a:rPr lang="en-GB" altLang="cs-CZ" noProof="0" smtClean="0"/>
              <a:pPr/>
              <a:t>23</a:t>
            </a:fld>
            <a:endParaRPr lang="en-GB" altLang="cs-CZ" noProof="0" dirty="0"/>
          </a:p>
        </p:txBody>
      </p:sp>
      <p:sp>
        <p:nvSpPr>
          <p:cNvPr id="4" name="Title 3">
            <a:extLst>
              <a:ext uri="{FF2B5EF4-FFF2-40B4-BE49-F238E27FC236}">
                <a16:creationId xmlns:a16="http://schemas.microsoft.com/office/drawing/2014/main" id="{6EFEE52A-DA04-4975-A5FB-D142FC2CF8CA}"/>
              </a:ext>
            </a:extLst>
          </p:cNvPr>
          <p:cNvSpPr>
            <a:spLocks noGrp="1"/>
          </p:cNvSpPr>
          <p:nvPr>
            <p:ph type="title"/>
          </p:nvPr>
        </p:nvSpPr>
        <p:spPr/>
        <p:txBody>
          <a:bodyPr/>
          <a:lstStyle/>
          <a:p>
            <a:r>
              <a:rPr lang="en-GB" dirty="0"/>
              <a:t>Cellulographics: The new metrics</a:t>
            </a:r>
            <a:br>
              <a:rPr lang="en-GB" dirty="0"/>
            </a:br>
            <a:endParaRPr lang="en-GB" dirty="0"/>
          </a:p>
        </p:txBody>
      </p:sp>
      <p:sp>
        <p:nvSpPr>
          <p:cNvPr id="5" name="Content Placeholder 4">
            <a:extLst>
              <a:ext uri="{FF2B5EF4-FFF2-40B4-BE49-F238E27FC236}">
                <a16:creationId xmlns:a16="http://schemas.microsoft.com/office/drawing/2014/main" id="{255C83F9-BCC4-4AA3-94E5-FFCC46B780CC}"/>
              </a:ext>
            </a:extLst>
          </p:cNvPr>
          <p:cNvSpPr>
            <a:spLocks noGrp="1"/>
          </p:cNvSpPr>
          <p:nvPr>
            <p:ph idx="1"/>
          </p:nvPr>
        </p:nvSpPr>
        <p:spPr/>
        <p:txBody>
          <a:bodyPr/>
          <a:lstStyle/>
          <a:p>
            <a:pPr algn="just"/>
            <a:r>
              <a:rPr lang="en-US" dirty="0"/>
              <a:t>The </a:t>
            </a:r>
            <a:r>
              <a:rPr lang="en-US" b="1" dirty="0">
                <a:solidFill>
                  <a:srgbClr val="FF0000"/>
                </a:solidFill>
              </a:rPr>
              <a:t>traditional segmentations</a:t>
            </a:r>
            <a:r>
              <a:rPr lang="en-US" dirty="0"/>
              <a:t> are getting </a:t>
            </a:r>
            <a:r>
              <a:rPr lang="en-US" b="1" dirty="0">
                <a:solidFill>
                  <a:srgbClr val="FF0000"/>
                </a:solidFill>
              </a:rPr>
              <a:t>dated</a:t>
            </a:r>
            <a:r>
              <a:rPr lang="en-US" dirty="0"/>
              <a:t> because consumers are migrating to smartphones for their daily online activities. Smartphones are versatile, portable, and 24/7 accessible. Worldwide, </a:t>
            </a:r>
            <a:r>
              <a:rPr lang="en-US" b="1" dirty="0">
                <a:solidFill>
                  <a:srgbClr val="FF0000"/>
                </a:solidFill>
              </a:rPr>
              <a:t>smartphone subscription</a:t>
            </a:r>
            <a:r>
              <a:rPr lang="en-US" dirty="0"/>
              <a:t> is expected to grow to </a:t>
            </a:r>
            <a:r>
              <a:rPr lang="en-US" b="1" dirty="0">
                <a:solidFill>
                  <a:srgbClr val="FF0000"/>
                </a:solidFill>
              </a:rPr>
              <a:t>7216 million users by 2026 </a:t>
            </a:r>
            <a:r>
              <a:rPr lang="en-US" dirty="0"/>
              <a:t>(Statista, 2021), but there is </a:t>
            </a:r>
            <a:r>
              <a:rPr lang="en-US" b="1" dirty="0">
                <a:solidFill>
                  <a:srgbClr val="FF0000"/>
                </a:solidFill>
              </a:rPr>
              <a:t>no classification metrics based on smartphone use to date</a:t>
            </a:r>
            <a:r>
              <a:rPr lang="en-US" dirty="0">
                <a:solidFill>
                  <a:srgbClr val="FF0000"/>
                </a:solidFill>
              </a:rPr>
              <a:t>. </a:t>
            </a:r>
            <a:r>
              <a:rPr lang="en-US" dirty="0"/>
              <a:t>To fill this gap ‘Cellulographics’ has been proposed and defined as below.</a:t>
            </a:r>
          </a:p>
          <a:p>
            <a:pPr algn="just"/>
            <a:endParaRPr lang="en-GB" dirty="0"/>
          </a:p>
        </p:txBody>
      </p:sp>
    </p:spTree>
    <p:extLst>
      <p:ext uri="{BB962C8B-B14F-4D97-AF65-F5344CB8AC3E}">
        <p14:creationId xmlns:p14="http://schemas.microsoft.com/office/powerpoint/2010/main" val="101345980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6A4F06-CD8B-408B-A13F-304648990CD5}"/>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92BE05F1-2F66-481F-8B3E-65F9F2567E0A}"/>
              </a:ext>
            </a:extLst>
          </p:cNvPr>
          <p:cNvSpPr>
            <a:spLocks noGrp="1"/>
          </p:cNvSpPr>
          <p:nvPr>
            <p:ph type="sldNum" sz="quarter" idx="11"/>
          </p:nvPr>
        </p:nvSpPr>
        <p:spPr/>
        <p:txBody>
          <a:bodyPr/>
          <a:lstStyle/>
          <a:p>
            <a:fld id="{0970407D-EE58-4A0B-824B-1D3AE42DD9CF}" type="slidenum">
              <a:rPr lang="en-GB" altLang="cs-CZ" noProof="0" smtClean="0"/>
              <a:pPr/>
              <a:t>24</a:t>
            </a:fld>
            <a:endParaRPr lang="en-GB" altLang="cs-CZ" noProof="0" dirty="0"/>
          </a:p>
        </p:txBody>
      </p:sp>
      <p:sp>
        <p:nvSpPr>
          <p:cNvPr id="4" name="Title 3">
            <a:extLst>
              <a:ext uri="{FF2B5EF4-FFF2-40B4-BE49-F238E27FC236}">
                <a16:creationId xmlns:a16="http://schemas.microsoft.com/office/drawing/2014/main" id="{4CD65FF8-2285-4891-AB77-CC891E465C6A}"/>
              </a:ext>
            </a:extLst>
          </p:cNvPr>
          <p:cNvSpPr>
            <a:spLocks noGrp="1"/>
          </p:cNvSpPr>
          <p:nvPr>
            <p:ph type="title"/>
          </p:nvPr>
        </p:nvSpPr>
        <p:spPr/>
        <p:txBody>
          <a:bodyPr/>
          <a:lstStyle/>
          <a:p>
            <a:r>
              <a:rPr lang="en-GB" dirty="0"/>
              <a:t>Definition</a:t>
            </a:r>
          </a:p>
        </p:txBody>
      </p:sp>
      <p:sp>
        <p:nvSpPr>
          <p:cNvPr id="5" name="Content Placeholder 4">
            <a:extLst>
              <a:ext uri="{FF2B5EF4-FFF2-40B4-BE49-F238E27FC236}">
                <a16:creationId xmlns:a16="http://schemas.microsoft.com/office/drawing/2014/main" id="{969C1668-13D1-4206-82C2-499DCE557DAE}"/>
              </a:ext>
            </a:extLst>
          </p:cNvPr>
          <p:cNvSpPr>
            <a:spLocks noGrp="1"/>
          </p:cNvSpPr>
          <p:nvPr>
            <p:ph idx="1"/>
          </p:nvPr>
        </p:nvSpPr>
        <p:spPr/>
        <p:txBody>
          <a:bodyPr/>
          <a:lstStyle/>
          <a:p>
            <a:pPr algn="just"/>
            <a:r>
              <a:rPr lang="en-GB" dirty="0"/>
              <a:t>Cellulographics is a term developed for </a:t>
            </a:r>
            <a:r>
              <a:rPr lang="en-GB" b="1" dirty="0" err="1">
                <a:solidFill>
                  <a:srgbClr val="FF0000"/>
                </a:solidFill>
              </a:rPr>
              <a:t>behavioral</a:t>
            </a:r>
            <a:r>
              <a:rPr lang="en-GB" b="1" dirty="0">
                <a:solidFill>
                  <a:srgbClr val="FF0000"/>
                </a:solidFill>
              </a:rPr>
              <a:t> classification </a:t>
            </a:r>
            <a:r>
              <a:rPr lang="en-GB" dirty="0"/>
              <a:t>of </a:t>
            </a:r>
            <a:r>
              <a:rPr lang="en-GB" b="1" dirty="0">
                <a:solidFill>
                  <a:srgbClr val="FF0000"/>
                </a:solidFill>
              </a:rPr>
              <a:t>smartphone users </a:t>
            </a:r>
            <a:r>
              <a:rPr lang="en-GB" dirty="0"/>
              <a:t>based on smartphone experience (SE), smartphone use skill (SUS), smartphone internet experience (SIE), smartphone use periods (SUP), smartphone screen time (SST), smartphone use frequency (SUF), smartphone use activities (SUA), and smartphone use location (SUL). These terms are explained below.</a:t>
            </a:r>
          </a:p>
        </p:txBody>
      </p:sp>
    </p:spTree>
    <p:extLst>
      <p:ext uri="{BB962C8B-B14F-4D97-AF65-F5344CB8AC3E}">
        <p14:creationId xmlns:p14="http://schemas.microsoft.com/office/powerpoint/2010/main" val="2503634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977B608-5A84-4986-A410-606023132126}"/>
              </a:ext>
            </a:extLst>
          </p:cNvPr>
          <p:cNvSpPr>
            <a:spLocks noGrp="1"/>
          </p:cNvSpPr>
          <p:nvPr>
            <p:ph type="ftr" sz="quarter" idx="10"/>
          </p:nvPr>
        </p:nvSpPr>
        <p:spPr>
          <a:xfrm>
            <a:off x="720000" y="6228000"/>
            <a:ext cx="7920000" cy="252000"/>
          </a:xfrm>
        </p:spPr>
        <p:txBody>
          <a:bodyPr wrap="square" anchor="ctr">
            <a:normAutofit/>
          </a:bodyPr>
          <a:lstStyle/>
          <a:p>
            <a:pPr>
              <a:spcAft>
                <a:spcPts val="600"/>
              </a:spcAft>
            </a:pPr>
            <a:r>
              <a:rPr lang="en-US"/>
              <a:t>Cellulographics©: A novel smartphone user classification metrics / Department of Business Management</a:t>
            </a:r>
            <a:endParaRPr lang="en-GB" noProof="0"/>
          </a:p>
        </p:txBody>
      </p:sp>
      <p:sp>
        <p:nvSpPr>
          <p:cNvPr id="3" name="Slide Number Placeholder 2">
            <a:extLst>
              <a:ext uri="{FF2B5EF4-FFF2-40B4-BE49-F238E27FC236}">
                <a16:creationId xmlns:a16="http://schemas.microsoft.com/office/drawing/2014/main" id="{62D5867F-113D-44F3-ACFF-D67C1F9E75AB}"/>
              </a:ext>
            </a:extLst>
          </p:cNvPr>
          <p:cNvSpPr>
            <a:spLocks noGrp="1"/>
          </p:cNvSpPr>
          <p:nvPr>
            <p:ph type="sldNum" sz="quarter" idx="11"/>
          </p:nvPr>
        </p:nvSpPr>
        <p:spPr>
          <a:xfrm>
            <a:off x="414000" y="6228000"/>
            <a:ext cx="252000" cy="252000"/>
          </a:xfrm>
        </p:spPr>
        <p:txBody>
          <a:bodyPr wrap="none" anchor="ctr">
            <a:normAutofit/>
          </a:bodyPr>
          <a:lstStyle/>
          <a:p>
            <a:pPr>
              <a:spcAft>
                <a:spcPts val="600"/>
              </a:spcAft>
            </a:pPr>
            <a:fld id="{0970407D-EE58-4A0B-824B-1D3AE42DD9CF}" type="slidenum">
              <a:rPr lang="en-GB" altLang="cs-CZ" noProof="0" smtClean="0"/>
              <a:pPr>
                <a:spcAft>
                  <a:spcPts val="600"/>
                </a:spcAft>
              </a:pPr>
              <a:t>25</a:t>
            </a:fld>
            <a:endParaRPr lang="en-GB" altLang="cs-CZ" noProof="0"/>
          </a:p>
        </p:txBody>
      </p:sp>
      <p:sp>
        <p:nvSpPr>
          <p:cNvPr id="11" name="Title 3">
            <a:extLst>
              <a:ext uri="{FF2B5EF4-FFF2-40B4-BE49-F238E27FC236}">
                <a16:creationId xmlns:a16="http://schemas.microsoft.com/office/drawing/2014/main" id="{B05B2692-9ABB-4FDE-A09F-93720F03F442}"/>
              </a:ext>
            </a:extLst>
          </p:cNvPr>
          <p:cNvSpPr>
            <a:spLocks noGrp="1"/>
          </p:cNvSpPr>
          <p:nvPr>
            <p:ph type="title"/>
          </p:nvPr>
        </p:nvSpPr>
        <p:spPr>
          <a:xfrm>
            <a:off x="720000" y="720000"/>
            <a:ext cx="10753200" cy="451576"/>
          </a:xfrm>
        </p:spPr>
        <p:txBody>
          <a:bodyPr/>
          <a:lstStyle/>
          <a:p>
            <a:r>
              <a:rPr lang="en-US" dirty="0"/>
              <a:t>Cellulographics</a:t>
            </a:r>
            <a:r>
              <a:rPr lang="en-US" baseline="30000" dirty="0"/>
              <a:t>©</a:t>
            </a:r>
            <a:r>
              <a:rPr lang="en-US" dirty="0"/>
              <a:t> conceptual model</a:t>
            </a:r>
          </a:p>
        </p:txBody>
      </p:sp>
      <p:pic>
        <p:nvPicPr>
          <p:cNvPr id="6" name="Picture 5">
            <a:extLst>
              <a:ext uri="{FF2B5EF4-FFF2-40B4-BE49-F238E27FC236}">
                <a16:creationId xmlns:a16="http://schemas.microsoft.com/office/drawing/2014/main" id="{727565BC-26BB-47A6-BC1B-6DD67F330C62}"/>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1895269" y="1692002"/>
            <a:ext cx="8402662" cy="4139998"/>
          </a:xfrm>
          <a:prstGeom prst="rect">
            <a:avLst/>
          </a:prstGeom>
          <a:noFill/>
        </p:spPr>
      </p:pic>
    </p:spTree>
    <p:extLst>
      <p:ext uri="{BB962C8B-B14F-4D97-AF65-F5344CB8AC3E}">
        <p14:creationId xmlns:p14="http://schemas.microsoft.com/office/powerpoint/2010/main" val="758677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855A3D6-E043-4D63-8D61-38EF9AE1ABA8}"/>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56DB3DB7-7E2B-45B2-BCE4-BA7342E01F89}"/>
              </a:ext>
            </a:extLst>
          </p:cNvPr>
          <p:cNvSpPr>
            <a:spLocks noGrp="1"/>
          </p:cNvSpPr>
          <p:nvPr>
            <p:ph type="sldNum" sz="quarter" idx="11"/>
          </p:nvPr>
        </p:nvSpPr>
        <p:spPr/>
        <p:txBody>
          <a:bodyPr/>
          <a:lstStyle/>
          <a:p>
            <a:fld id="{0970407D-EE58-4A0B-824B-1D3AE42DD9CF}" type="slidenum">
              <a:rPr lang="en-GB" altLang="cs-CZ" noProof="0" smtClean="0"/>
              <a:pPr/>
              <a:t>26</a:t>
            </a:fld>
            <a:endParaRPr lang="en-GB" altLang="cs-CZ" noProof="0" dirty="0"/>
          </a:p>
        </p:txBody>
      </p:sp>
      <p:sp>
        <p:nvSpPr>
          <p:cNvPr id="4" name="Title 3">
            <a:extLst>
              <a:ext uri="{FF2B5EF4-FFF2-40B4-BE49-F238E27FC236}">
                <a16:creationId xmlns:a16="http://schemas.microsoft.com/office/drawing/2014/main" id="{80F133EF-AE64-41C1-A109-7E24F40C99CB}"/>
              </a:ext>
            </a:extLst>
          </p:cNvPr>
          <p:cNvSpPr>
            <a:spLocks noGrp="1"/>
          </p:cNvSpPr>
          <p:nvPr>
            <p:ph type="title"/>
          </p:nvPr>
        </p:nvSpPr>
        <p:spPr/>
        <p:txBody>
          <a:bodyPr/>
          <a:lstStyle/>
          <a:p>
            <a:r>
              <a:rPr lang="en-GB" dirty="0"/>
              <a:t>Smartphone experience (SE) </a:t>
            </a:r>
          </a:p>
        </p:txBody>
      </p:sp>
      <p:sp>
        <p:nvSpPr>
          <p:cNvPr id="5" name="Content Placeholder 4">
            <a:extLst>
              <a:ext uri="{FF2B5EF4-FFF2-40B4-BE49-F238E27FC236}">
                <a16:creationId xmlns:a16="http://schemas.microsoft.com/office/drawing/2014/main" id="{CAF29DD3-F1EE-41B2-8D1D-6ED971219294}"/>
              </a:ext>
            </a:extLst>
          </p:cNvPr>
          <p:cNvSpPr>
            <a:spLocks noGrp="1"/>
          </p:cNvSpPr>
          <p:nvPr>
            <p:ph idx="1"/>
          </p:nvPr>
        </p:nvSpPr>
        <p:spPr/>
        <p:txBody>
          <a:bodyPr/>
          <a:lstStyle/>
          <a:p>
            <a:pPr algn="just"/>
            <a:r>
              <a:rPr lang="en-US" dirty="0"/>
              <a:t>It is the </a:t>
            </a:r>
            <a:r>
              <a:rPr lang="en-US" b="1" dirty="0">
                <a:solidFill>
                  <a:srgbClr val="FF0000"/>
                </a:solidFill>
              </a:rPr>
              <a:t>number of years </a:t>
            </a:r>
            <a:r>
              <a:rPr lang="en-US" dirty="0"/>
              <a:t>an individual is using a smartphone. This criterion is important because the length of usage, familiarity, compatibility of the innovation with past experiences, existing values, needs, expertise, background, and prior knowledge can inhibit or motivate technology use.</a:t>
            </a:r>
            <a:endParaRPr lang="en-GB" dirty="0"/>
          </a:p>
        </p:txBody>
      </p:sp>
    </p:spTree>
    <p:extLst>
      <p:ext uri="{BB962C8B-B14F-4D97-AF65-F5344CB8AC3E}">
        <p14:creationId xmlns:p14="http://schemas.microsoft.com/office/powerpoint/2010/main" val="37690603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92B9ADB-0A2A-4ADB-9204-B520B80B4093}"/>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E79099D2-3CA4-43B6-AE56-D05EE3A50B6E}"/>
              </a:ext>
            </a:extLst>
          </p:cNvPr>
          <p:cNvSpPr>
            <a:spLocks noGrp="1"/>
          </p:cNvSpPr>
          <p:nvPr>
            <p:ph type="sldNum" sz="quarter" idx="11"/>
          </p:nvPr>
        </p:nvSpPr>
        <p:spPr/>
        <p:txBody>
          <a:bodyPr/>
          <a:lstStyle/>
          <a:p>
            <a:fld id="{0970407D-EE58-4A0B-824B-1D3AE42DD9CF}" type="slidenum">
              <a:rPr lang="en-GB" altLang="cs-CZ" noProof="0" smtClean="0"/>
              <a:pPr/>
              <a:t>27</a:t>
            </a:fld>
            <a:endParaRPr lang="en-GB" altLang="cs-CZ" noProof="0" dirty="0"/>
          </a:p>
        </p:txBody>
      </p:sp>
      <p:sp>
        <p:nvSpPr>
          <p:cNvPr id="4" name="Title 3">
            <a:extLst>
              <a:ext uri="{FF2B5EF4-FFF2-40B4-BE49-F238E27FC236}">
                <a16:creationId xmlns:a16="http://schemas.microsoft.com/office/drawing/2014/main" id="{EAA39D58-F997-45C7-92A5-840ECCDECDEB}"/>
              </a:ext>
            </a:extLst>
          </p:cNvPr>
          <p:cNvSpPr>
            <a:spLocks noGrp="1"/>
          </p:cNvSpPr>
          <p:nvPr>
            <p:ph type="title"/>
          </p:nvPr>
        </p:nvSpPr>
        <p:spPr/>
        <p:txBody>
          <a:bodyPr/>
          <a:lstStyle/>
          <a:p>
            <a:r>
              <a:rPr lang="en-GB" dirty="0"/>
              <a:t>Smartphone use skill (SUS)</a:t>
            </a:r>
          </a:p>
        </p:txBody>
      </p:sp>
      <p:sp>
        <p:nvSpPr>
          <p:cNvPr id="5" name="Content Placeholder 4">
            <a:extLst>
              <a:ext uri="{FF2B5EF4-FFF2-40B4-BE49-F238E27FC236}">
                <a16:creationId xmlns:a16="http://schemas.microsoft.com/office/drawing/2014/main" id="{9D68A090-8396-4A08-A7D0-300AF36635F2}"/>
              </a:ext>
            </a:extLst>
          </p:cNvPr>
          <p:cNvSpPr>
            <a:spLocks noGrp="1"/>
          </p:cNvSpPr>
          <p:nvPr>
            <p:ph idx="1"/>
          </p:nvPr>
        </p:nvSpPr>
        <p:spPr/>
        <p:txBody>
          <a:bodyPr/>
          <a:lstStyle/>
          <a:p>
            <a:pPr algn="just"/>
            <a:r>
              <a:rPr lang="en-US" dirty="0"/>
              <a:t>It is an </a:t>
            </a:r>
            <a:r>
              <a:rPr lang="en-US" b="1" dirty="0">
                <a:solidFill>
                  <a:srgbClr val="FF0000"/>
                </a:solidFill>
              </a:rPr>
              <a:t>individual’s self-assessment</a:t>
            </a:r>
            <a:r>
              <a:rPr lang="en-US" dirty="0"/>
              <a:t> of the </a:t>
            </a:r>
            <a:r>
              <a:rPr lang="en-US" b="1" dirty="0">
                <a:solidFill>
                  <a:srgbClr val="FF0000"/>
                </a:solidFill>
              </a:rPr>
              <a:t>ability</a:t>
            </a:r>
            <a:r>
              <a:rPr lang="en-US" dirty="0"/>
              <a:t> and </a:t>
            </a:r>
            <a:r>
              <a:rPr lang="en-US" b="1" dirty="0">
                <a:solidFill>
                  <a:srgbClr val="FF0000"/>
                </a:solidFill>
              </a:rPr>
              <a:t>proficiency</a:t>
            </a:r>
            <a:r>
              <a:rPr lang="en-US" dirty="0"/>
              <a:t> to </a:t>
            </a:r>
            <a:r>
              <a:rPr lang="en-US" b="1" dirty="0">
                <a:solidFill>
                  <a:srgbClr val="FF0000"/>
                </a:solidFill>
              </a:rPr>
              <a:t>use</a:t>
            </a:r>
            <a:r>
              <a:rPr lang="en-US" dirty="0"/>
              <a:t> the smartphone. Due to differences in culture, social environment, personal characteristics, technological context, etc., information communication and technology (ICT) skills may vary in individuals. </a:t>
            </a:r>
            <a:endParaRPr lang="en-GB" dirty="0"/>
          </a:p>
        </p:txBody>
      </p:sp>
    </p:spTree>
    <p:extLst>
      <p:ext uri="{BB962C8B-B14F-4D97-AF65-F5344CB8AC3E}">
        <p14:creationId xmlns:p14="http://schemas.microsoft.com/office/powerpoint/2010/main" val="5852013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52EAF68-AEEA-48B1-8BF5-D0F3C1C8CCFC}"/>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38B7AD6D-8A13-49F5-9D2E-0B71EEF9B41C}"/>
              </a:ext>
            </a:extLst>
          </p:cNvPr>
          <p:cNvSpPr>
            <a:spLocks noGrp="1"/>
          </p:cNvSpPr>
          <p:nvPr>
            <p:ph type="sldNum" sz="quarter" idx="11"/>
          </p:nvPr>
        </p:nvSpPr>
        <p:spPr/>
        <p:txBody>
          <a:bodyPr/>
          <a:lstStyle/>
          <a:p>
            <a:fld id="{0970407D-EE58-4A0B-824B-1D3AE42DD9CF}" type="slidenum">
              <a:rPr lang="en-GB" altLang="cs-CZ" noProof="0" smtClean="0"/>
              <a:pPr/>
              <a:t>28</a:t>
            </a:fld>
            <a:endParaRPr lang="en-GB" altLang="cs-CZ" noProof="0" dirty="0"/>
          </a:p>
        </p:txBody>
      </p:sp>
      <p:sp>
        <p:nvSpPr>
          <p:cNvPr id="4" name="Title 3">
            <a:extLst>
              <a:ext uri="{FF2B5EF4-FFF2-40B4-BE49-F238E27FC236}">
                <a16:creationId xmlns:a16="http://schemas.microsoft.com/office/drawing/2014/main" id="{5199BB5E-79A7-4F66-BF72-096006B35FC6}"/>
              </a:ext>
            </a:extLst>
          </p:cNvPr>
          <p:cNvSpPr>
            <a:spLocks noGrp="1"/>
          </p:cNvSpPr>
          <p:nvPr>
            <p:ph type="title"/>
          </p:nvPr>
        </p:nvSpPr>
        <p:spPr/>
        <p:txBody>
          <a:bodyPr/>
          <a:lstStyle/>
          <a:p>
            <a:r>
              <a:rPr lang="en-GB" dirty="0"/>
              <a:t>Smartphone internet experience (SIE)</a:t>
            </a:r>
          </a:p>
        </p:txBody>
      </p:sp>
      <p:sp>
        <p:nvSpPr>
          <p:cNvPr id="5" name="Content Placeholder 4">
            <a:extLst>
              <a:ext uri="{FF2B5EF4-FFF2-40B4-BE49-F238E27FC236}">
                <a16:creationId xmlns:a16="http://schemas.microsoft.com/office/drawing/2014/main" id="{5A392BF7-748F-4C3E-9048-BEAC1BCBA802}"/>
              </a:ext>
            </a:extLst>
          </p:cNvPr>
          <p:cNvSpPr>
            <a:spLocks noGrp="1"/>
          </p:cNvSpPr>
          <p:nvPr>
            <p:ph idx="1"/>
          </p:nvPr>
        </p:nvSpPr>
        <p:spPr/>
        <p:txBody>
          <a:bodyPr/>
          <a:lstStyle/>
          <a:p>
            <a:pPr algn="just"/>
            <a:r>
              <a:rPr lang="en-US" dirty="0"/>
              <a:t>It is an </a:t>
            </a:r>
            <a:r>
              <a:rPr lang="en-US" b="1" dirty="0">
                <a:solidFill>
                  <a:srgbClr val="FF0000"/>
                </a:solidFill>
              </a:rPr>
              <a:t>individual’s internet experience through a smartphone</a:t>
            </a:r>
            <a:r>
              <a:rPr lang="en-US" dirty="0"/>
              <a:t>. Marketers are trying to provide a seamless mobile internet experience to the users (</a:t>
            </a:r>
            <a:r>
              <a:rPr lang="en-US" dirty="0" err="1"/>
              <a:t>Asunmaa</a:t>
            </a:r>
            <a:r>
              <a:rPr lang="en-US" dirty="0"/>
              <a:t> et al., 2002). Advantages like, mobility, lightweight, long battery life, instant-on capability, high-definition touch screen, and interactivity are leading to higher smartphone dependency and gratifications. </a:t>
            </a:r>
            <a:endParaRPr lang="en-GB" dirty="0"/>
          </a:p>
        </p:txBody>
      </p:sp>
    </p:spTree>
    <p:extLst>
      <p:ext uri="{BB962C8B-B14F-4D97-AF65-F5344CB8AC3E}">
        <p14:creationId xmlns:p14="http://schemas.microsoft.com/office/powerpoint/2010/main" val="1476544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04965690-6854-422A-886A-C4FAEB44DD6D}"/>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A6DF1AAD-DC69-4182-9F40-983FD81E2301}"/>
              </a:ext>
            </a:extLst>
          </p:cNvPr>
          <p:cNvSpPr>
            <a:spLocks noGrp="1"/>
          </p:cNvSpPr>
          <p:nvPr>
            <p:ph type="sldNum" sz="quarter" idx="11"/>
          </p:nvPr>
        </p:nvSpPr>
        <p:spPr/>
        <p:txBody>
          <a:bodyPr/>
          <a:lstStyle/>
          <a:p>
            <a:fld id="{0970407D-EE58-4A0B-824B-1D3AE42DD9CF}" type="slidenum">
              <a:rPr lang="en-GB" altLang="cs-CZ" noProof="0" smtClean="0"/>
              <a:pPr/>
              <a:t>29</a:t>
            </a:fld>
            <a:endParaRPr lang="en-GB" altLang="cs-CZ" noProof="0" dirty="0"/>
          </a:p>
        </p:txBody>
      </p:sp>
      <p:sp>
        <p:nvSpPr>
          <p:cNvPr id="4" name="Title 3">
            <a:extLst>
              <a:ext uri="{FF2B5EF4-FFF2-40B4-BE49-F238E27FC236}">
                <a16:creationId xmlns:a16="http://schemas.microsoft.com/office/drawing/2014/main" id="{F742BB88-B054-434F-B948-46D04C0F5FE6}"/>
              </a:ext>
            </a:extLst>
          </p:cNvPr>
          <p:cNvSpPr>
            <a:spLocks noGrp="1"/>
          </p:cNvSpPr>
          <p:nvPr>
            <p:ph type="title"/>
          </p:nvPr>
        </p:nvSpPr>
        <p:spPr/>
        <p:txBody>
          <a:bodyPr/>
          <a:lstStyle/>
          <a:p>
            <a:r>
              <a:rPr lang="en-GB" dirty="0"/>
              <a:t>Smartphone use periods (SUP)</a:t>
            </a:r>
          </a:p>
        </p:txBody>
      </p:sp>
      <p:sp>
        <p:nvSpPr>
          <p:cNvPr id="5" name="Content Placeholder 4">
            <a:extLst>
              <a:ext uri="{FF2B5EF4-FFF2-40B4-BE49-F238E27FC236}">
                <a16:creationId xmlns:a16="http://schemas.microsoft.com/office/drawing/2014/main" id="{C66E492C-2160-4944-8ACF-14D40DB696E1}"/>
              </a:ext>
            </a:extLst>
          </p:cNvPr>
          <p:cNvSpPr>
            <a:spLocks noGrp="1"/>
          </p:cNvSpPr>
          <p:nvPr>
            <p:ph idx="1"/>
          </p:nvPr>
        </p:nvSpPr>
        <p:spPr/>
        <p:txBody>
          <a:bodyPr/>
          <a:lstStyle/>
          <a:p>
            <a:pPr algn="just"/>
            <a:r>
              <a:rPr lang="en-US" dirty="0"/>
              <a:t>It is the </a:t>
            </a:r>
            <a:r>
              <a:rPr lang="en-US" b="1" dirty="0">
                <a:solidFill>
                  <a:srgbClr val="FF0000"/>
                </a:solidFill>
              </a:rPr>
              <a:t>time when the user indulges in smartphone use in a day</a:t>
            </a:r>
            <a:r>
              <a:rPr lang="en-US" dirty="0"/>
              <a:t>, like morning (6:01 to 12:00), afternoon (12:01 to 18:00), evening (18:01 to 0:00), and night (01:00 to 6:00) (MAEN). Researchers believe that differences may exist in total daily duration, number of uses, and use length at different times of the day. </a:t>
            </a:r>
            <a:endParaRPr lang="en-GB" dirty="0"/>
          </a:p>
        </p:txBody>
      </p:sp>
    </p:spTree>
    <p:extLst>
      <p:ext uri="{BB962C8B-B14F-4D97-AF65-F5344CB8AC3E}">
        <p14:creationId xmlns:p14="http://schemas.microsoft.com/office/powerpoint/2010/main" val="17559978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D920F8A-E725-0AE6-8C12-AE840F3734AF}"/>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64B63403-D6F3-76D7-AB96-65F16ECD5B95}"/>
              </a:ext>
            </a:extLst>
          </p:cNvPr>
          <p:cNvSpPr>
            <a:spLocks noGrp="1"/>
          </p:cNvSpPr>
          <p:nvPr>
            <p:ph type="sldNum" sz="quarter" idx="11"/>
          </p:nvPr>
        </p:nvSpPr>
        <p:spPr/>
        <p:txBody>
          <a:bodyPr/>
          <a:lstStyle/>
          <a:p>
            <a:fld id="{0970407D-EE58-4A0B-824B-1D3AE42DD9CF}" type="slidenum">
              <a:rPr lang="en-GB" altLang="cs-CZ" noProof="0" smtClean="0"/>
              <a:pPr/>
              <a:t>3</a:t>
            </a:fld>
            <a:endParaRPr lang="en-GB" altLang="cs-CZ" noProof="0" dirty="0"/>
          </a:p>
        </p:txBody>
      </p:sp>
      <p:sp>
        <p:nvSpPr>
          <p:cNvPr id="4" name="Title 3">
            <a:extLst>
              <a:ext uri="{FF2B5EF4-FFF2-40B4-BE49-F238E27FC236}">
                <a16:creationId xmlns:a16="http://schemas.microsoft.com/office/drawing/2014/main" id="{CA3AB40B-BF4A-AA2D-EFDE-02B65DB1C8E0}"/>
              </a:ext>
            </a:extLst>
          </p:cNvPr>
          <p:cNvSpPr>
            <a:spLocks noGrp="1"/>
          </p:cNvSpPr>
          <p:nvPr>
            <p:ph type="title"/>
          </p:nvPr>
        </p:nvSpPr>
        <p:spPr/>
        <p:txBody>
          <a:bodyPr/>
          <a:lstStyle/>
          <a:p>
            <a:r>
              <a:rPr lang="en-US" dirty="0"/>
              <a:t>Publication</a:t>
            </a:r>
            <a:endParaRPr lang="en-GB" dirty="0"/>
          </a:p>
        </p:txBody>
      </p:sp>
      <p:sp>
        <p:nvSpPr>
          <p:cNvPr id="5" name="Content Placeholder 4">
            <a:extLst>
              <a:ext uri="{FF2B5EF4-FFF2-40B4-BE49-F238E27FC236}">
                <a16:creationId xmlns:a16="http://schemas.microsoft.com/office/drawing/2014/main" id="{6B71E969-89F2-4C02-B174-6DF134664BD8}"/>
              </a:ext>
            </a:extLst>
          </p:cNvPr>
          <p:cNvSpPr>
            <a:spLocks noGrp="1"/>
          </p:cNvSpPr>
          <p:nvPr>
            <p:ph idx="1"/>
          </p:nvPr>
        </p:nvSpPr>
        <p:spPr>
          <a:xfrm>
            <a:off x="720000" y="1705254"/>
            <a:ext cx="10753200" cy="4139998"/>
          </a:xfrm>
        </p:spPr>
        <p:txBody>
          <a:bodyPr/>
          <a:lstStyle/>
          <a:p>
            <a:pPr marL="72000" indent="0">
              <a:buNone/>
            </a:pPr>
            <a:r>
              <a:rPr lang="en-US" dirty="0"/>
              <a:t>Kalia, P., Dwivedi, Y. K., &amp; Acevedo-Duque, Á. (2022). Cellulographics©: A novel smartphone user classification metrics. Journal of Innovation &amp; Knowledge, 7(2), 100179. </a:t>
            </a:r>
            <a:r>
              <a:rPr lang="en-US" dirty="0">
                <a:hlinkClick r:id="rId2"/>
              </a:rPr>
              <a:t>https://doi.org/https://doi.org/10.1016/j.jik.2022.100179</a:t>
            </a:r>
            <a:endParaRPr lang="en-US" dirty="0"/>
          </a:p>
          <a:p>
            <a:pPr marL="72000" indent="0">
              <a:buNone/>
            </a:pPr>
            <a:endParaRPr lang="en-GB" dirty="0"/>
          </a:p>
          <a:p>
            <a:pPr marL="72000" indent="0">
              <a:buNone/>
            </a:pPr>
            <a:endParaRPr lang="en-GB" dirty="0"/>
          </a:p>
        </p:txBody>
      </p:sp>
    </p:spTree>
    <p:extLst>
      <p:ext uri="{BB962C8B-B14F-4D97-AF65-F5344CB8AC3E}">
        <p14:creationId xmlns:p14="http://schemas.microsoft.com/office/powerpoint/2010/main" val="4255717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BEC2FD9-A871-4292-9567-152ECD38F631}"/>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8489B10D-3873-434F-8041-C5B1A4A0A2F7}"/>
              </a:ext>
            </a:extLst>
          </p:cNvPr>
          <p:cNvSpPr>
            <a:spLocks noGrp="1"/>
          </p:cNvSpPr>
          <p:nvPr>
            <p:ph type="sldNum" sz="quarter" idx="11"/>
          </p:nvPr>
        </p:nvSpPr>
        <p:spPr/>
        <p:txBody>
          <a:bodyPr/>
          <a:lstStyle/>
          <a:p>
            <a:fld id="{0970407D-EE58-4A0B-824B-1D3AE42DD9CF}" type="slidenum">
              <a:rPr lang="en-GB" altLang="cs-CZ" noProof="0" smtClean="0"/>
              <a:pPr/>
              <a:t>30</a:t>
            </a:fld>
            <a:endParaRPr lang="en-GB" altLang="cs-CZ" noProof="0" dirty="0"/>
          </a:p>
        </p:txBody>
      </p:sp>
      <p:sp>
        <p:nvSpPr>
          <p:cNvPr id="4" name="Title 3">
            <a:extLst>
              <a:ext uri="{FF2B5EF4-FFF2-40B4-BE49-F238E27FC236}">
                <a16:creationId xmlns:a16="http://schemas.microsoft.com/office/drawing/2014/main" id="{35196D56-F0C4-4F4C-96F9-F231BA1AFB1A}"/>
              </a:ext>
            </a:extLst>
          </p:cNvPr>
          <p:cNvSpPr>
            <a:spLocks noGrp="1"/>
          </p:cNvSpPr>
          <p:nvPr>
            <p:ph type="title"/>
          </p:nvPr>
        </p:nvSpPr>
        <p:spPr/>
        <p:txBody>
          <a:bodyPr/>
          <a:lstStyle/>
          <a:p>
            <a:r>
              <a:rPr lang="en-GB" dirty="0"/>
              <a:t>Smartphone screen time (SST)</a:t>
            </a:r>
          </a:p>
        </p:txBody>
      </p:sp>
      <p:sp>
        <p:nvSpPr>
          <p:cNvPr id="5" name="Content Placeholder 4">
            <a:extLst>
              <a:ext uri="{FF2B5EF4-FFF2-40B4-BE49-F238E27FC236}">
                <a16:creationId xmlns:a16="http://schemas.microsoft.com/office/drawing/2014/main" id="{04C29BFB-76F7-4147-A33F-0019CBF3DAE6}"/>
              </a:ext>
            </a:extLst>
          </p:cNvPr>
          <p:cNvSpPr>
            <a:spLocks noGrp="1"/>
          </p:cNvSpPr>
          <p:nvPr>
            <p:ph idx="1"/>
          </p:nvPr>
        </p:nvSpPr>
        <p:spPr/>
        <p:txBody>
          <a:bodyPr/>
          <a:lstStyle/>
          <a:p>
            <a:pPr algn="just"/>
            <a:r>
              <a:rPr lang="en-US" dirty="0"/>
              <a:t>It is the </a:t>
            </a:r>
            <a:r>
              <a:rPr lang="en-US" b="1" dirty="0">
                <a:solidFill>
                  <a:srgbClr val="FF0000"/>
                </a:solidFill>
              </a:rPr>
              <a:t>time measured in the number of hours or minutes per day</a:t>
            </a:r>
            <a:r>
              <a:rPr lang="en-US" dirty="0"/>
              <a:t>, </a:t>
            </a:r>
            <a:r>
              <a:rPr lang="en-US" b="1" dirty="0">
                <a:solidFill>
                  <a:srgbClr val="FF0000"/>
                </a:solidFill>
              </a:rPr>
              <a:t>spent by an individual on smartphone use</a:t>
            </a:r>
            <a:r>
              <a:rPr lang="en-US" dirty="0"/>
              <a:t>. Researchers believe that screen time is one of the effective methods for determining technology usage. </a:t>
            </a:r>
            <a:endParaRPr lang="en-GB" dirty="0"/>
          </a:p>
        </p:txBody>
      </p:sp>
    </p:spTree>
    <p:extLst>
      <p:ext uri="{BB962C8B-B14F-4D97-AF65-F5344CB8AC3E}">
        <p14:creationId xmlns:p14="http://schemas.microsoft.com/office/powerpoint/2010/main" val="329587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7DB009-36F8-4EEB-8495-7C261E9A0EBF}"/>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1522F600-714C-4492-86F5-230FEBF5B228}"/>
              </a:ext>
            </a:extLst>
          </p:cNvPr>
          <p:cNvSpPr>
            <a:spLocks noGrp="1"/>
          </p:cNvSpPr>
          <p:nvPr>
            <p:ph type="sldNum" sz="quarter" idx="11"/>
          </p:nvPr>
        </p:nvSpPr>
        <p:spPr/>
        <p:txBody>
          <a:bodyPr/>
          <a:lstStyle/>
          <a:p>
            <a:fld id="{0970407D-EE58-4A0B-824B-1D3AE42DD9CF}" type="slidenum">
              <a:rPr lang="en-GB" altLang="cs-CZ" noProof="0" smtClean="0"/>
              <a:pPr/>
              <a:t>31</a:t>
            </a:fld>
            <a:endParaRPr lang="en-GB" altLang="cs-CZ" noProof="0" dirty="0"/>
          </a:p>
        </p:txBody>
      </p:sp>
      <p:sp>
        <p:nvSpPr>
          <p:cNvPr id="4" name="Title 3">
            <a:extLst>
              <a:ext uri="{FF2B5EF4-FFF2-40B4-BE49-F238E27FC236}">
                <a16:creationId xmlns:a16="http://schemas.microsoft.com/office/drawing/2014/main" id="{08314E08-02AA-4F30-B34B-61C5940D7F9E}"/>
              </a:ext>
            </a:extLst>
          </p:cNvPr>
          <p:cNvSpPr>
            <a:spLocks noGrp="1"/>
          </p:cNvSpPr>
          <p:nvPr>
            <p:ph type="title"/>
          </p:nvPr>
        </p:nvSpPr>
        <p:spPr/>
        <p:txBody>
          <a:bodyPr/>
          <a:lstStyle/>
          <a:p>
            <a:r>
              <a:rPr lang="en-GB" dirty="0"/>
              <a:t>Smartphone use frequency (SUF)</a:t>
            </a:r>
          </a:p>
        </p:txBody>
      </p:sp>
      <p:sp>
        <p:nvSpPr>
          <p:cNvPr id="5" name="Content Placeholder 4">
            <a:extLst>
              <a:ext uri="{FF2B5EF4-FFF2-40B4-BE49-F238E27FC236}">
                <a16:creationId xmlns:a16="http://schemas.microsoft.com/office/drawing/2014/main" id="{76E0B518-B46E-4FCA-921E-F81307F7B107}"/>
              </a:ext>
            </a:extLst>
          </p:cNvPr>
          <p:cNvSpPr>
            <a:spLocks noGrp="1"/>
          </p:cNvSpPr>
          <p:nvPr>
            <p:ph idx="1"/>
          </p:nvPr>
        </p:nvSpPr>
        <p:spPr/>
        <p:txBody>
          <a:bodyPr/>
          <a:lstStyle/>
          <a:p>
            <a:pPr algn="just"/>
            <a:r>
              <a:rPr lang="en-US" dirty="0"/>
              <a:t>It is the </a:t>
            </a:r>
            <a:r>
              <a:rPr lang="en-US" b="1" dirty="0">
                <a:solidFill>
                  <a:srgbClr val="FF0000"/>
                </a:solidFill>
              </a:rPr>
              <a:t>number of use sessions in a specific time period</a:t>
            </a:r>
            <a:r>
              <a:rPr lang="en-US" dirty="0"/>
              <a:t> or the </a:t>
            </a:r>
            <a:r>
              <a:rPr lang="en-US" b="1" dirty="0">
                <a:solidFill>
                  <a:srgbClr val="FF0000"/>
                </a:solidFill>
              </a:rPr>
              <a:t>number of times an individual checks his or her smartphone</a:t>
            </a:r>
            <a:r>
              <a:rPr lang="en-US" dirty="0"/>
              <a:t>. SUF is also one of the important criteria to access technology usage. </a:t>
            </a:r>
            <a:endParaRPr lang="en-GB" dirty="0"/>
          </a:p>
        </p:txBody>
      </p:sp>
    </p:spTree>
    <p:extLst>
      <p:ext uri="{BB962C8B-B14F-4D97-AF65-F5344CB8AC3E}">
        <p14:creationId xmlns:p14="http://schemas.microsoft.com/office/powerpoint/2010/main" val="19171032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D992894-8533-4982-A7C4-ED31F46FB084}"/>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6DE673EA-D900-47A5-B2CE-6407005FBE3A}"/>
              </a:ext>
            </a:extLst>
          </p:cNvPr>
          <p:cNvSpPr>
            <a:spLocks noGrp="1"/>
          </p:cNvSpPr>
          <p:nvPr>
            <p:ph type="sldNum" sz="quarter" idx="11"/>
          </p:nvPr>
        </p:nvSpPr>
        <p:spPr/>
        <p:txBody>
          <a:bodyPr/>
          <a:lstStyle/>
          <a:p>
            <a:fld id="{0970407D-EE58-4A0B-824B-1D3AE42DD9CF}" type="slidenum">
              <a:rPr lang="en-GB" altLang="cs-CZ" noProof="0" smtClean="0"/>
              <a:pPr/>
              <a:t>32</a:t>
            </a:fld>
            <a:endParaRPr lang="en-GB" altLang="cs-CZ" noProof="0" dirty="0"/>
          </a:p>
        </p:txBody>
      </p:sp>
      <p:sp>
        <p:nvSpPr>
          <p:cNvPr id="4" name="Title 3">
            <a:extLst>
              <a:ext uri="{FF2B5EF4-FFF2-40B4-BE49-F238E27FC236}">
                <a16:creationId xmlns:a16="http://schemas.microsoft.com/office/drawing/2014/main" id="{5FB3CE72-99E6-4027-BE32-7D05AC41F477}"/>
              </a:ext>
            </a:extLst>
          </p:cNvPr>
          <p:cNvSpPr>
            <a:spLocks noGrp="1"/>
          </p:cNvSpPr>
          <p:nvPr>
            <p:ph type="title"/>
          </p:nvPr>
        </p:nvSpPr>
        <p:spPr/>
        <p:txBody>
          <a:bodyPr/>
          <a:lstStyle/>
          <a:p>
            <a:r>
              <a:rPr lang="en-GB" dirty="0"/>
              <a:t>Smartphone use location (SUL)</a:t>
            </a:r>
          </a:p>
        </p:txBody>
      </p:sp>
      <p:sp>
        <p:nvSpPr>
          <p:cNvPr id="5" name="Content Placeholder 4">
            <a:extLst>
              <a:ext uri="{FF2B5EF4-FFF2-40B4-BE49-F238E27FC236}">
                <a16:creationId xmlns:a16="http://schemas.microsoft.com/office/drawing/2014/main" id="{B3E7B7FE-D345-4385-9F25-B26864F53C26}"/>
              </a:ext>
            </a:extLst>
          </p:cNvPr>
          <p:cNvSpPr>
            <a:spLocks noGrp="1"/>
          </p:cNvSpPr>
          <p:nvPr>
            <p:ph idx="1"/>
          </p:nvPr>
        </p:nvSpPr>
        <p:spPr/>
        <p:txBody>
          <a:bodyPr/>
          <a:lstStyle/>
          <a:p>
            <a:pPr algn="just"/>
            <a:r>
              <a:rPr lang="en-US" dirty="0"/>
              <a:t>It is the </a:t>
            </a:r>
            <a:r>
              <a:rPr lang="en-US" b="1" dirty="0">
                <a:solidFill>
                  <a:srgbClr val="FF0000"/>
                </a:solidFill>
              </a:rPr>
              <a:t>location from where an individual uses the smartphone </a:t>
            </a:r>
            <a:r>
              <a:rPr lang="en-US" dirty="0"/>
              <a:t>or access the internet through it, such as home, office, leisure place, etc. Locational categories (shopping, movie and shows, work and education, recreation and amusement, food and drink, and sports and exercise) proposed by </a:t>
            </a:r>
            <a:r>
              <a:rPr lang="en-US" dirty="0" err="1"/>
              <a:t>Exler</a:t>
            </a:r>
            <a:r>
              <a:rPr lang="en-US" dirty="0"/>
              <a:t> et al. (2016) are quite balanced.</a:t>
            </a:r>
            <a:endParaRPr lang="en-GB" dirty="0"/>
          </a:p>
        </p:txBody>
      </p:sp>
    </p:spTree>
    <p:extLst>
      <p:ext uri="{BB962C8B-B14F-4D97-AF65-F5344CB8AC3E}">
        <p14:creationId xmlns:p14="http://schemas.microsoft.com/office/powerpoint/2010/main" val="4539379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1FD09B8-8B24-4A6B-BE7A-337420F5B456}"/>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B3E33D0C-4B8A-4D5E-9444-01B68BCB7528}"/>
              </a:ext>
            </a:extLst>
          </p:cNvPr>
          <p:cNvSpPr>
            <a:spLocks noGrp="1"/>
          </p:cNvSpPr>
          <p:nvPr>
            <p:ph type="sldNum" sz="quarter" idx="11"/>
          </p:nvPr>
        </p:nvSpPr>
        <p:spPr/>
        <p:txBody>
          <a:bodyPr/>
          <a:lstStyle/>
          <a:p>
            <a:fld id="{0970407D-EE58-4A0B-824B-1D3AE42DD9CF}" type="slidenum">
              <a:rPr lang="en-GB" altLang="cs-CZ" noProof="0" smtClean="0"/>
              <a:pPr/>
              <a:t>33</a:t>
            </a:fld>
            <a:endParaRPr lang="en-GB" altLang="cs-CZ" noProof="0" dirty="0"/>
          </a:p>
        </p:txBody>
      </p:sp>
      <p:sp>
        <p:nvSpPr>
          <p:cNvPr id="4" name="Title 3">
            <a:extLst>
              <a:ext uri="{FF2B5EF4-FFF2-40B4-BE49-F238E27FC236}">
                <a16:creationId xmlns:a16="http://schemas.microsoft.com/office/drawing/2014/main" id="{FD10343F-8CD1-4DD4-817F-8C601E76E58B}"/>
              </a:ext>
            </a:extLst>
          </p:cNvPr>
          <p:cNvSpPr>
            <a:spLocks noGrp="1"/>
          </p:cNvSpPr>
          <p:nvPr>
            <p:ph type="title"/>
          </p:nvPr>
        </p:nvSpPr>
        <p:spPr/>
        <p:txBody>
          <a:bodyPr/>
          <a:lstStyle/>
          <a:p>
            <a:r>
              <a:rPr lang="en-GB" dirty="0"/>
              <a:t>Smartphone use activities (SUA)</a:t>
            </a:r>
          </a:p>
        </p:txBody>
      </p:sp>
      <p:sp>
        <p:nvSpPr>
          <p:cNvPr id="5" name="Content Placeholder 4">
            <a:extLst>
              <a:ext uri="{FF2B5EF4-FFF2-40B4-BE49-F238E27FC236}">
                <a16:creationId xmlns:a16="http://schemas.microsoft.com/office/drawing/2014/main" id="{F7CBDA02-8595-4FEA-8243-DD1B22EEF48B}"/>
              </a:ext>
            </a:extLst>
          </p:cNvPr>
          <p:cNvSpPr>
            <a:spLocks noGrp="1"/>
          </p:cNvSpPr>
          <p:nvPr>
            <p:ph idx="1"/>
          </p:nvPr>
        </p:nvSpPr>
        <p:spPr/>
        <p:txBody>
          <a:bodyPr/>
          <a:lstStyle/>
          <a:p>
            <a:pPr algn="just"/>
            <a:r>
              <a:rPr lang="en-US" dirty="0"/>
              <a:t>A smartphone is a versatile device, it can be used for a variety of work or leisure activities. </a:t>
            </a:r>
            <a:r>
              <a:rPr lang="en-US" dirty="0" err="1"/>
              <a:t>Elhai</a:t>
            </a:r>
            <a:r>
              <a:rPr lang="en-US" dirty="0"/>
              <a:t> et al. (2016) proposed an extensive  list that includes 11 activities which are, voice/video calls, email, texting/instant messaging, internet/websites, social networking sites, games, music/podcasts/radio, watching video/tv/movies, taking pictures or videos, maps/navigation and reading books/magazines. </a:t>
            </a:r>
            <a:endParaRPr lang="en-GB" dirty="0"/>
          </a:p>
        </p:txBody>
      </p:sp>
    </p:spTree>
    <p:extLst>
      <p:ext uri="{BB962C8B-B14F-4D97-AF65-F5344CB8AC3E}">
        <p14:creationId xmlns:p14="http://schemas.microsoft.com/office/powerpoint/2010/main" val="41680102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54C4554-E332-4452-B12E-7D0F35B340F6}"/>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C3B07B6F-E16C-4037-9729-B95784AF5D2F}"/>
              </a:ext>
            </a:extLst>
          </p:cNvPr>
          <p:cNvSpPr>
            <a:spLocks noGrp="1"/>
          </p:cNvSpPr>
          <p:nvPr>
            <p:ph type="sldNum" sz="quarter" idx="11"/>
          </p:nvPr>
        </p:nvSpPr>
        <p:spPr/>
        <p:txBody>
          <a:bodyPr/>
          <a:lstStyle/>
          <a:p>
            <a:fld id="{0970407D-EE58-4A0B-824B-1D3AE42DD9CF}" type="slidenum">
              <a:rPr lang="en-GB" altLang="cs-CZ" noProof="0" smtClean="0"/>
              <a:pPr/>
              <a:t>34</a:t>
            </a:fld>
            <a:endParaRPr lang="en-GB" altLang="cs-CZ" noProof="0" dirty="0"/>
          </a:p>
        </p:txBody>
      </p:sp>
      <p:sp>
        <p:nvSpPr>
          <p:cNvPr id="4" name="Title 3">
            <a:extLst>
              <a:ext uri="{FF2B5EF4-FFF2-40B4-BE49-F238E27FC236}">
                <a16:creationId xmlns:a16="http://schemas.microsoft.com/office/drawing/2014/main" id="{4A7F8DC3-233C-471F-BA92-AF8A48435BB7}"/>
              </a:ext>
            </a:extLst>
          </p:cNvPr>
          <p:cNvSpPr>
            <a:spLocks noGrp="1"/>
          </p:cNvSpPr>
          <p:nvPr>
            <p:ph type="title"/>
          </p:nvPr>
        </p:nvSpPr>
        <p:spPr/>
        <p:txBody>
          <a:bodyPr/>
          <a:lstStyle/>
          <a:p>
            <a:r>
              <a:rPr lang="en-US" dirty="0"/>
              <a:t>Future</a:t>
            </a:r>
            <a:endParaRPr lang="en-GB" dirty="0"/>
          </a:p>
        </p:txBody>
      </p:sp>
      <p:sp>
        <p:nvSpPr>
          <p:cNvPr id="5" name="Content Placeholder 4">
            <a:extLst>
              <a:ext uri="{FF2B5EF4-FFF2-40B4-BE49-F238E27FC236}">
                <a16:creationId xmlns:a16="http://schemas.microsoft.com/office/drawing/2014/main" id="{C9321C72-3357-4731-86E5-7B2E121619A7}"/>
              </a:ext>
            </a:extLst>
          </p:cNvPr>
          <p:cNvSpPr>
            <a:spLocks noGrp="1"/>
          </p:cNvSpPr>
          <p:nvPr>
            <p:ph idx="1"/>
          </p:nvPr>
        </p:nvSpPr>
        <p:spPr>
          <a:xfrm>
            <a:off x="720000" y="1692002"/>
            <a:ext cx="6555443" cy="4139998"/>
          </a:xfrm>
        </p:spPr>
        <p:txBody>
          <a:bodyPr/>
          <a:lstStyle/>
          <a:p>
            <a:pPr algn="just"/>
            <a:r>
              <a:rPr lang="en-US" dirty="0"/>
              <a:t>This concept can be applied to any field of study without limitations, where smartphone use is involved. For example, </a:t>
            </a:r>
            <a:r>
              <a:rPr lang="en-US" b="1" dirty="0">
                <a:solidFill>
                  <a:srgbClr val="FF0000"/>
                </a:solidFill>
              </a:rPr>
              <a:t>medicine</a:t>
            </a:r>
            <a:r>
              <a:rPr lang="en-US" dirty="0"/>
              <a:t> (sleep and health issues due to smartphone use), </a:t>
            </a:r>
            <a:r>
              <a:rPr lang="en-US" b="1" dirty="0">
                <a:solidFill>
                  <a:srgbClr val="FF0000"/>
                </a:solidFill>
              </a:rPr>
              <a:t>psychology</a:t>
            </a:r>
            <a:r>
              <a:rPr lang="en-US" dirty="0"/>
              <a:t> (smartphone addiction), </a:t>
            </a:r>
            <a:r>
              <a:rPr lang="en-US" b="1" dirty="0">
                <a:solidFill>
                  <a:srgbClr val="FF0000"/>
                </a:solidFill>
              </a:rPr>
              <a:t>business management </a:t>
            </a:r>
            <a:r>
              <a:rPr lang="en-US" dirty="0"/>
              <a:t>(mobile commerce), </a:t>
            </a:r>
            <a:r>
              <a:rPr lang="en-US" b="1" dirty="0">
                <a:solidFill>
                  <a:srgbClr val="FF0000"/>
                </a:solidFill>
              </a:rPr>
              <a:t>computers</a:t>
            </a:r>
            <a:r>
              <a:rPr lang="en-US" dirty="0"/>
              <a:t> (human-computer interactions), etc. </a:t>
            </a:r>
            <a:endParaRPr lang="en-GB" dirty="0"/>
          </a:p>
        </p:txBody>
      </p:sp>
      <p:pic>
        <p:nvPicPr>
          <p:cNvPr id="7" name="Picture 6" descr="Engineering drawing&#10;&#10;Description automatically generated">
            <a:extLst>
              <a:ext uri="{FF2B5EF4-FFF2-40B4-BE49-F238E27FC236}">
                <a16:creationId xmlns:a16="http://schemas.microsoft.com/office/drawing/2014/main" id="{2D6F55D6-B0F3-47A1-BCA5-06A4DFD34A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42578" y="1728445"/>
            <a:ext cx="4139998" cy="4139998"/>
          </a:xfrm>
          <a:prstGeom prst="rect">
            <a:avLst/>
          </a:prstGeom>
        </p:spPr>
      </p:pic>
    </p:spTree>
    <p:extLst>
      <p:ext uri="{BB962C8B-B14F-4D97-AF65-F5344CB8AC3E}">
        <p14:creationId xmlns:p14="http://schemas.microsoft.com/office/powerpoint/2010/main" val="38465384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6B444F7-5D8B-A2FE-AF54-FC666B034D30}"/>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dirty="0"/>
          </a:p>
        </p:txBody>
      </p:sp>
      <p:sp>
        <p:nvSpPr>
          <p:cNvPr id="3" name="Slide Number Placeholder 2">
            <a:extLst>
              <a:ext uri="{FF2B5EF4-FFF2-40B4-BE49-F238E27FC236}">
                <a16:creationId xmlns:a16="http://schemas.microsoft.com/office/drawing/2014/main" id="{A1EE1B4E-E8A9-D84E-C6D9-C5CB5DBD026F}"/>
              </a:ext>
            </a:extLst>
          </p:cNvPr>
          <p:cNvSpPr>
            <a:spLocks noGrp="1"/>
          </p:cNvSpPr>
          <p:nvPr>
            <p:ph type="sldNum" sz="quarter" idx="11"/>
          </p:nvPr>
        </p:nvSpPr>
        <p:spPr/>
        <p:txBody>
          <a:bodyPr/>
          <a:lstStyle/>
          <a:p>
            <a:fld id="{0970407D-EE58-4A0B-824B-1D3AE42DD9CF}" type="slidenum">
              <a:rPr lang="en-GB" altLang="cs-CZ" noProof="0" smtClean="0"/>
              <a:pPr/>
              <a:t>35</a:t>
            </a:fld>
            <a:endParaRPr lang="en-GB" altLang="cs-CZ" noProof="0" dirty="0"/>
          </a:p>
        </p:txBody>
      </p:sp>
      <p:sp>
        <p:nvSpPr>
          <p:cNvPr id="4" name="Title 3">
            <a:extLst>
              <a:ext uri="{FF2B5EF4-FFF2-40B4-BE49-F238E27FC236}">
                <a16:creationId xmlns:a16="http://schemas.microsoft.com/office/drawing/2014/main" id="{036BFCF8-5A4B-E293-72C7-96CBD7A3B72A}"/>
              </a:ext>
            </a:extLst>
          </p:cNvPr>
          <p:cNvSpPr>
            <a:spLocks noGrp="1"/>
          </p:cNvSpPr>
          <p:nvPr>
            <p:ph type="title"/>
          </p:nvPr>
        </p:nvSpPr>
        <p:spPr/>
        <p:txBody>
          <a:bodyPr/>
          <a:lstStyle/>
          <a:p>
            <a:r>
              <a:rPr lang="en-US" dirty="0"/>
              <a:t>Any questions?</a:t>
            </a:r>
            <a:endParaRPr lang="en-GB" dirty="0"/>
          </a:p>
        </p:txBody>
      </p:sp>
      <p:pic>
        <p:nvPicPr>
          <p:cNvPr id="7" name="Content Placeholder 6" descr="A picture containing text&#10;&#10;Description automatically generated">
            <a:extLst>
              <a:ext uri="{FF2B5EF4-FFF2-40B4-BE49-F238E27FC236}">
                <a16:creationId xmlns:a16="http://schemas.microsoft.com/office/drawing/2014/main" id="{F319E331-C317-55D2-ADAA-F5377423900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61711" y="1629688"/>
            <a:ext cx="3268578" cy="4140200"/>
          </a:xfrm>
        </p:spPr>
      </p:pic>
    </p:spTree>
    <p:extLst>
      <p:ext uri="{BB962C8B-B14F-4D97-AF65-F5344CB8AC3E}">
        <p14:creationId xmlns:p14="http://schemas.microsoft.com/office/powerpoint/2010/main" val="7276457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322DDAE-BE8F-B5A7-6E82-74F82CA75A81}"/>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dirty="0"/>
          </a:p>
        </p:txBody>
      </p:sp>
      <p:sp>
        <p:nvSpPr>
          <p:cNvPr id="3" name="Slide Number Placeholder 2">
            <a:extLst>
              <a:ext uri="{FF2B5EF4-FFF2-40B4-BE49-F238E27FC236}">
                <a16:creationId xmlns:a16="http://schemas.microsoft.com/office/drawing/2014/main" id="{1B20570E-815D-46C1-8340-A3940A5DE10D}"/>
              </a:ext>
            </a:extLst>
          </p:cNvPr>
          <p:cNvSpPr>
            <a:spLocks noGrp="1"/>
          </p:cNvSpPr>
          <p:nvPr>
            <p:ph type="sldNum" sz="quarter" idx="11"/>
          </p:nvPr>
        </p:nvSpPr>
        <p:spPr/>
        <p:txBody>
          <a:bodyPr/>
          <a:lstStyle/>
          <a:p>
            <a:fld id="{0970407D-EE58-4A0B-824B-1D3AE42DD9CF}" type="slidenum">
              <a:rPr lang="en-GB" altLang="cs-CZ" noProof="0" smtClean="0"/>
              <a:pPr/>
              <a:t>36</a:t>
            </a:fld>
            <a:endParaRPr lang="en-GB" altLang="cs-CZ" noProof="0" dirty="0"/>
          </a:p>
        </p:txBody>
      </p:sp>
      <p:sp>
        <p:nvSpPr>
          <p:cNvPr id="4" name="Title 3">
            <a:extLst>
              <a:ext uri="{FF2B5EF4-FFF2-40B4-BE49-F238E27FC236}">
                <a16:creationId xmlns:a16="http://schemas.microsoft.com/office/drawing/2014/main" id="{05A52DCA-A6F9-451F-F70A-962D2CBB0417}"/>
              </a:ext>
            </a:extLst>
          </p:cNvPr>
          <p:cNvSpPr>
            <a:spLocks noGrp="1"/>
          </p:cNvSpPr>
          <p:nvPr>
            <p:ph type="title"/>
          </p:nvPr>
        </p:nvSpPr>
        <p:spPr/>
        <p:txBody>
          <a:bodyPr/>
          <a:lstStyle/>
          <a:p>
            <a:r>
              <a:rPr lang="en-US" dirty="0"/>
              <a:t>Some real practice now !</a:t>
            </a:r>
            <a:endParaRPr lang="en-GB" dirty="0"/>
          </a:p>
        </p:txBody>
      </p:sp>
      <p:sp>
        <p:nvSpPr>
          <p:cNvPr id="8" name="Content Placeholder 4">
            <a:extLst>
              <a:ext uri="{FF2B5EF4-FFF2-40B4-BE49-F238E27FC236}">
                <a16:creationId xmlns:a16="http://schemas.microsoft.com/office/drawing/2014/main" id="{3E9EE182-3BF1-99DE-2747-C02D90C28883}"/>
              </a:ext>
            </a:extLst>
          </p:cNvPr>
          <p:cNvSpPr txBox="1">
            <a:spLocks/>
          </p:cNvSpPr>
          <p:nvPr/>
        </p:nvSpPr>
        <p:spPr>
          <a:xfrm>
            <a:off x="720001" y="1904996"/>
            <a:ext cx="5321012" cy="3927004"/>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algn="just"/>
            <a:r>
              <a:rPr lang="en-US" b="1" kern="0" dirty="0">
                <a:solidFill>
                  <a:srgbClr val="FF0000"/>
                </a:solidFill>
              </a:rPr>
              <a:t>Task </a:t>
            </a:r>
          </a:p>
          <a:p>
            <a:pPr algn="just"/>
            <a:r>
              <a:rPr lang="en-US" kern="0" dirty="0"/>
              <a:t>To create a research model incorporating cellulographics and your field of interest.</a:t>
            </a:r>
          </a:p>
          <a:p>
            <a:pPr lvl="1" algn="just"/>
            <a:r>
              <a:rPr lang="en-US" kern="0" dirty="0"/>
              <a:t>Be original and creative, don’t copy. </a:t>
            </a:r>
          </a:p>
          <a:p>
            <a:pPr lvl="1" algn="just"/>
            <a:endParaRPr lang="en-US" kern="0" dirty="0"/>
          </a:p>
          <a:p>
            <a:pPr lvl="1" algn="just"/>
            <a:endParaRPr lang="en-US" kern="0" dirty="0"/>
          </a:p>
          <a:p>
            <a:pPr lvl="1" algn="just"/>
            <a:endParaRPr lang="en-US" kern="0" dirty="0"/>
          </a:p>
          <a:p>
            <a:pPr lvl="1" algn="just"/>
            <a:endParaRPr lang="en-US" kern="0" dirty="0"/>
          </a:p>
          <a:p>
            <a:pPr marL="324000" lvl="1" indent="0" algn="just">
              <a:buNone/>
            </a:pPr>
            <a:endParaRPr lang="en-GB" kern="0" dirty="0"/>
          </a:p>
        </p:txBody>
      </p:sp>
      <p:pic>
        <p:nvPicPr>
          <p:cNvPr id="10" name="Picture 9" descr="A cartoon of a person standing on a road&#10;&#10;Description automatically generated">
            <a:extLst>
              <a:ext uri="{FF2B5EF4-FFF2-40B4-BE49-F238E27FC236}">
                <a16:creationId xmlns:a16="http://schemas.microsoft.com/office/drawing/2014/main" id="{51D0917A-8DF8-0D57-E255-5E54DF58D1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3235" y="1660456"/>
            <a:ext cx="5321011" cy="3537088"/>
          </a:xfrm>
          <a:prstGeom prst="rect">
            <a:avLst/>
          </a:prstGeom>
        </p:spPr>
      </p:pic>
    </p:spTree>
    <p:extLst>
      <p:ext uri="{BB962C8B-B14F-4D97-AF65-F5344CB8AC3E}">
        <p14:creationId xmlns:p14="http://schemas.microsoft.com/office/powerpoint/2010/main" val="39256368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794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2408B442-4738-F98E-9C91-7A7E8825AB4D}"/>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D3825353-3841-059F-2A8A-7884202CE7A8}"/>
              </a:ext>
            </a:extLst>
          </p:cNvPr>
          <p:cNvSpPr>
            <a:spLocks noGrp="1"/>
          </p:cNvSpPr>
          <p:nvPr>
            <p:ph type="sldNum" sz="quarter" idx="11"/>
          </p:nvPr>
        </p:nvSpPr>
        <p:spPr/>
        <p:txBody>
          <a:bodyPr/>
          <a:lstStyle/>
          <a:p>
            <a:fld id="{0970407D-EE58-4A0B-824B-1D3AE42DD9CF}" type="slidenum">
              <a:rPr lang="en-GB" altLang="cs-CZ" noProof="0" smtClean="0"/>
              <a:pPr/>
              <a:t>4</a:t>
            </a:fld>
            <a:endParaRPr lang="en-GB" altLang="cs-CZ" noProof="0" dirty="0"/>
          </a:p>
        </p:txBody>
      </p:sp>
      <p:sp>
        <p:nvSpPr>
          <p:cNvPr id="4" name="Title 3">
            <a:extLst>
              <a:ext uri="{FF2B5EF4-FFF2-40B4-BE49-F238E27FC236}">
                <a16:creationId xmlns:a16="http://schemas.microsoft.com/office/drawing/2014/main" id="{6D3B6BC7-8883-D04B-A6A5-5B12F94A417C}"/>
              </a:ext>
            </a:extLst>
          </p:cNvPr>
          <p:cNvSpPr>
            <a:spLocks noGrp="1"/>
          </p:cNvSpPr>
          <p:nvPr>
            <p:ph type="title"/>
          </p:nvPr>
        </p:nvSpPr>
        <p:spPr>
          <a:xfrm>
            <a:off x="720000" y="239454"/>
            <a:ext cx="10753200" cy="946493"/>
          </a:xfrm>
        </p:spPr>
        <p:txBody>
          <a:bodyPr/>
          <a:lstStyle/>
          <a:p>
            <a:pPr algn="ctr"/>
            <a:r>
              <a:rPr lang="en-US" sz="3200" dirty="0"/>
              <a:t>Trending as a most popular article since its publication in JIK (WOS Q1, IF=18.1)</a:t>
            </a:r>
            <a:endParaRPr lang="en-GB" sz="3200" dirty="0"/>
          </a:p>
        </p:txBody>
      </p:sp>
      <p:pic>
        <p:nvPicPr>
          <p:cNvPr id="7" name="Picture 6">
            <a:extLst>
              <a:ext uri="{FF2B5EF4-FFF2-40B4-BE49-F238E27FC236}">
                <a16:creationId xmlns:a16="http://schemas.microsoft.com/office/drawing/2014/main" id="{756E2073-7829-B04F-42E7-A17730569EB6}"/>
              </a:ext>
            </a:extLst>
          </p:cNvPr>
          <p:cNvPicPr>
            <a:picLocks noChangeAspect="1"/>
          </p:cNvPicPr>
          <p:nvPr/>
        </p:nvPicPr>
        <p:blipFill>
          <a:blip r:embed="rId2"/>
          <a:stretch>
            <a:fillRect/>
          </a:stretch>
        </p:blipFill>
        <p:spPr>
          <a:xfrm>
            <a:off x="1097280" y="1371687"/>
            <a:ext cx="9677178" cy="4856313"/>
          </a:xfrm>
          <a:prstGeom prst="rect">
            <a:avLst/>
          </a:prstGeom>
        </p:spPr>
      </p:pic>
      <p:sp>
        <p:nvSpPr>
          <p:cNvPr id="9" name="Rectangle: Rounded Corners 8">
            <a:extLst>
              <a:ext uri="{FF2B5EF4-FFF2-40B4-BE49-F238E27FC236}">
                <a16:creationId xmlns:a16="http://schemas.microsoft.com/office/drawing/2014/main" id="{A2074C6C-BA37-EF02-BDAB-8561F12441CA}"/>
              </a:ext>
            </a:extLst>
          </p:cNvPr>
          <p:cNvSpPr/>
          <p:nvPr/>
        </p:nvSpPr>
        <p:spPr bwMode="auto">
          <a:xfrm>
            <a:off x="1097280" y="4306957"/>
            <a:ext cx="2282024" cy="1669043"/>
          </a:xfrm>
          <a:prstGeom prst="roundRect">
            <a:avLst/>
          </a:prstGeom>
          <a:noFill/>
          <a:ln w="57150" cap="flat" cmpd="sng" algn="ctr">
            <a:solidFill>
              <a:srgbClr val="FF0000"/>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
        <p:nvSpPr>
          <p:cNvPr id="12" name="Arrow: Down 11">
            <a:extLst>
              <a:ext uri="{FF2B5EF4-FFF2-40B4-BE49-F238E27FC236}">
                <a16:creationId xmlns:a16="http://schemas.microsoft.com/office/drawing/2014/main" id="{1EA0E37A-3D38-0951-3A26-6DA22A22544E}"/>
              </a:ext>
            </a:extLst>
          </p:cNvPr>
          <p:cNvSpPr/>
          <p:nvPr/>
        </p:nvSpPr>
        <p:spPr bwMode="auto">
          <a:xfrm>
            <a:off x="4870174" y="3273287"/>
            <a:ext cx="304800" cy="384313"/>
          </a:xfrm>
          <a:prstGeom prst="downArrow">
            <a:avLst/>
          </a:prstGeom>
          <a:solidFill>
            <a:srgbClr val="FF0000"/>
          </a:solidFill>
          <a:ln w="9525" cap="flat" cmpd="sng" algn="ctr">
            <a:solidFill>
              <a:schemeClr val="tx1"/>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800"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3604099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0266F84-AD23-1BFD-3974-FF7D53215571}"/>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dirty="0"/>
          </a:p>
        </p:txBody>
      </p:sp>
      <p:sp>
        <p:nvSpPr>
          <p:cNvPr id="3" name="Slide Number Placeholder 2">
            <a:extLst>
              <a:ext uri="{FF2B5EF4-FFF2-40B4-BE49-F238E27FC236}">
                <a16:creationId xmlns:a16="http://schemas.microsoft.com/office/drawing/2014/main" id="{7FD8291A-6B3E-1937-A7D2-0A278A8451E3}"/>
              </a:ext>
            </a:extLst>
          </p:cNvPr>
          <p:cNvSpPr>
            <a:spLocks noGrp="1"/>
          </p:cNvSpPr>
          <p:nvPr>
            <p:ph type="sldNum" sz="quarter" idx="11"/>
          </p:nvPr>
        </p:nvSpPr>
        <p:spPr/>
        <p:txBody>
          <a:bodyPr/>
          <a:lstStyle/>
          <a:p>
            <a:fld id="{0970407D-EE58-4A0B-824B-1D3AE42DD9CF}" type="slidenum">
              <a:rPr lang="en-GB" altLang="cs-CZ" noProof="0" smtClean="0"/>
              <a:pPr/>
              <a:t>5</a:t>
            </a:fld>
            <a:endParaRPr lang="en-GB" altLang="cs-CZ" noProof="0" dirty="0"/>
          </a:p>
        </p:txBody>
      </p:sp>
      <p:sp>
        <p:nvSpPr>
          <p:cNvPr id="4" name="Title 3">
            <a:extLst>
              <a:ext uri="{FF2B5EF4-FFF2-40B4-BE49-F238E27FC236}">
                <a16:creationId xmlns:a16="http://schemas.microsoft.com/office/drawing/2014/main" id="{320379A2-0C70-F357-F863-1774938BF0AD}"/>
              </a:ext>
            </a:extLst>
          </p:cNvPr>
          <p:cNvSpPr>
            <a:spLocks noGrp="1"/>
          </p:cNvSpPr>
          <p:nvPr>
            <p:ph type="title"/>
          </p:nvPr>
        </p:nvSpPr>
        <p:spPr>
          <a:xfrm>
            <a:off x="719400" y="739126"/>
            <a:ext cx="10753200" cy="451576"/>
          </a:xfrm>
        </p:spPr>
        <p:txBody>
          <a:bodyPr/>
          <a:lstStyle/>
          <a:p>
            <a:r>
              <a:rPr lang="en-US" dirty="0"/>
              <a:t>In news</a:t>
            </a:r>
            <a:endParaRPr lang="en-GB" dirty="0"/>
          </a:p>
        </p:txBody>
      </p:sp>
      <p:sp>
        <p:nvSpPr>
          <p:cNvPr id="5" name="Content Placeholder 4">
            <a:extLst>
              <a:ext uri="{FF2B5EF4-FFF2-40B4-BE49-F238E27FC236}">
                <a16:creationId xmlns:a16="http://schemas.microsoft.com/office/drawing/2014/main" id="{5C6BD446-758D-4C50-B786-A1C1CBCC6409}"/>
              </a:ext>
            </a:extLst>
          </p:cNvPr>
          <p:cNvSpPr>
            <a:spLocks noGrp="1"/>
          </p:cNvSpPr>
          <p:nvPr>
            <p:ph idx="1"/>
          </p:nvPr>
        </p:nvSpPr>
        <p:spPr>
          <a:xfrm>
            <a:off x="719400" y="1766719"/>
            <a:ext cx="10753200" cy="3885264"/>
          </a:xfrm>
        </p:spPr>
        <p:txBody>
          <a:bodyPr/>
          <a:lstStyle/>
          <a:p>
            <a:r>
              <a:rPr lang="en-GB" dirty="0">
                <a:hlinkClick r:id="rId2"/>
              </a:rPr>
              <a:t>https://www.econ.muni.cz/en/news/cellulographics-is-a-great-new-tool-to-measure-smartphone-use</a:t>
            </a:r>
            <a:endParaRPr lang="en-GB" dirty="0"/>
          </a:p>
          <a:p>
            <a:endParaRPr lang="en-GB" dirty="0"/>
          </a:p>
          <a:p>
            <a:endParaRPr lang="en-GB" dirty="0"/>
          </a:p>
        </p:txBody>
      </p:sp>
    </p:spTree>
    <p:extLst>
      <p:ext uri="{BB962C8B-B14F-4D97-AF65-F5344CB8AC3E}">
        <p14:creationId xmlns:p14="http://schemas.microsoft.com/office/powerpoint/2010/main" val="2278312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73FA4B6-9542-BA8B-6C16-180347117A8A}"/>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dirty="0"/>
          </a:p>
        </p:txBody>
      </p:sp>
      <p:sp>
        <p:nvSpPr>
          <p:cNvPr id="3" name="Slide Number Placeholder 2">
            <a:extLst>
              <a:ext uri="{FF2B5EF4-FFF2-40B4-BE49-F238E27FC236}">
                <a16:creationId xmlns:a16="http://schemas.microsoft.com/office/drawing/2014/main" id="{9771EF7A-FF94-5A9F-D8D7-587A3EBFAC64}"/>
              </a:ext>
            </a:extLst>
          </p:cNvPr>
          <p:cNvSpPr>
            <a:spLocks noGrp="1"/>
          </p:cNvSpPr>
          <p:nvPr>
            <p:ph type="sldNum" sz="quarter" idx="11"/>
          </p:nvPr>
        </p:nvSpPr>
        <p:spPr/>
        <p:txBody>
          <a:bodyPr/>
          <a:lstStyle/>
          <a:p>
            <a:fld id="{0970407D-EE58-4A0B-824B-1D3AE42DD9CF}" type="slidenum">
              <a:rPr lang="en-GB" altLang="cs-CZ" noProof="0" smtClean="0"/>
              <a:pPr/>
              <a:t>6</a:t>
            </a:fld>
            <a:endParaRPr lang="en-GB" altLang="cs-CZ" noProof="0" dirty="0"/>
          </a:p>
        </p:txBody>
      </p:sp>
      <p:sp>
        <p:nvSpPr>
          <p:cNvPr id="4" name="Title 3">
            <a:extLst>
              <a:ext uri="{FF2B5EF4-FFF2-40B4-BE49-F238E27FC236}">
                <a16:creationId xmlns:a16="http://schemas.microsoft.com/office/drawing/2014/main" id="{2CAD3D7F-7217-A856-65F2-579B6DA9F258}"/>
              </a:ext>
            </a:extLst>
          </p:cNvPr>
          <p:cNvSpPr>
            <a:spLocks noGrp="1"/>
          </p:cNvSpPr>
          <p:nvPr>
            <p:ph type="title"/>
          </p:nvPr>
        </p:nvSpPr>
        <p:spPr/>
        <p:txBody>
          <a:bodyPr/>
          <a:lstStyle/>
          <a:p>
            <a:r>
              <a:rPr lang="en-US" dirty="0"/>
              <a:t>Minute-to-minute program</a:t>
            </a:r>
            <a:endParaRPr lang="en-GB" dirty="0"/>
          </a:p>
        </p:txBody>
      </p:sp>
      <p:sp>
        <p:nvSpPr>
          <p:cNvPr id="5" name="Content Placeholder 4">
            <a:extLst>
              <a:ext uri="{FF2B5EF4-FFF2-40B4-BE49-F238E27FC236}">
                <a16:creationId xmlns:a16="http://schemas.microsoft.com/office/drawing/2014/main" id="{2A80CCE8-97A0-AC84-C0FF-55CA6EAC0677}"/>
              </a:ext>
            </a:extLst>
          </p:cNvPr>
          <p:cNvSpPr>
            <a:spLocks noGrp="1"/>
          </p:cNvSpPr>
          <p:nvPr>
            <p:ph idx="1"/>
          </p:nvPr>
        </p:nvSpPr>
        <p:spPr/>
        <p:txBody>
          <a:bodyPr/>
          <a:lstStyle/>
          <a:p>
            <a:r>
              <a:rPr lang="en-US" dirty="0"/>
              <a:t>Basic introduction (10 mins)				9.00-9.10</a:t>
            </a:r>
          </a:p>
          <a:p>
            <a:r>
              <a:rPr lang="en-US" dirty="0"/>
              <a:t>Theoretical elaboration (60 mins) 			9.10-10.10</a:t>
            </a:r>
          </a:p>
          <a:p>
            <a:r>
              <a:rPr lang="en-US" dirty="0"/>
              <a:t>Instruction for practical task (20 mins)			10.10-10.30</a:t>
            </a:r>
          </a:p>
          <a:p>
            <a:r>
              <a:rPr lang="en-US" dirty="0"/>
              <a:t>Break (30 mins)						10.30-11.00</a:t>
            </a:r>
          </a:p>
          <a:p>
            <a:r>
              <a:rPr lang="en-US" dirty="0"/>
              <a:t>Creating conceptual models (60 mins)			11.00-12.00</a:t>
            </a:r>
          </a:p>
          <a:p>
            <a:r>
              <a:rPr lang="en-US" dirty="0"/>
              <a:t>Presentation of conceptual models (60 mins)		12.00-13.00</a:t>
            </a:r>
            <a:endParaRPr lang="en-GB" dirty="0"/>
          </a:p>
        </p:txBody>
      </p:sp>
    </p:spTree>
    <p:extLst>
      <p:ext uri="{BB962C8B-B14F-4D97-AF65-F5344CB8AC3E}">
        <p14:creationId xmlns:p14="http://schemas.microsoft.com/office/powerpoint/2010/main" val="3640095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171A781-1367-AA25-F1FF-CC07774436FA}"/>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25B00CDD-34EF-937B-0A56-0A83CFC99F7B}"/>
              </a:ext>
            </a:extLst>
          </p:cNvPr>
          <p:cNvSpPr>
            <a:spLocks noGrp="1"/>
          </p:cNvSpPr>
          <p:nvPr>
            <p:ph type="sldNum" sz="quarter" idx="11"/>
          </p:nvPr>
        </p:nvSpPr>
        <p:spPr/>
        <p:txBody>
          <a:bodyPr/>
          <a:lstStyle/>
          <a:p>
            <a:fld id="{0970407D-EE58-4A0B-824B-1D3AE42DD9CF}" type="slidenum">
              <a:rPr lang="en-GB" altLang="cs-CZ" noProof="0" smtClean="0"/>
              <a:pPr/>
              <a:t>7</a:t>
            </a:fld>
            <a:endParaRPr lang="en-GB" altLang="cs-CZ" noProof="0" dirty="0"/>
          </a:p>
        </p:txBody>
      </p:sp>
      <p:sp>
        <p:nvSpPr>
          <p:cNvPr id="4" name="Title 3">
            <a:extLst>
              <a:ext uri="{FF2B5EF4-FFF2-40B4-BE49-F238E27FC236}">
                <a16:creationId xmlns:a16="http://schemas.microsoft.com/office/drawing/2014/main" id="{29CF00E5-23A6-8288-3E91-79D127889E55}"/>
              </a:ext>
            </a:extLst>
          </p:cNvPr>
          <p:cNvSpPr>
            <a:spLocks noGrp="1"/>
          </p:cNvSpPr>
          <p:nvPr>
            <p:ph type="title"/>
          </p:nvPr>
        </p:nvSpPr>
        <p:spPr>
          <a:xfrm>
            <a:off x="720000" y="392012"/>
            <a:ext cx="10753200" cy="993152"/>
          </a:xfrm>
        </p:spPr>
        <p:txBody>
          <a:bodyPr/>
          <a:lstStyle/>
          <a:p>
            <a:pPr algn="ctr"/>
            <a:r>
              <a:rPr lang="en-US" sz="3200" dirty="0"/>
              <a:t>When did you meet a person without a smartphone recently?</a:t>
            </a:r>
            <a:endParaRPr lang="en-GB" sz="3200" dirty="0"/>
          </a:p>
        </p:txBody>
      </p:sp>
      <p:pic>
        <p:nvPicPr>
          <p:cNvPr id="7" name="Content Placeholder 6" descr="A person standing in different poses&#10;&#10;Description automatically generated">
            <a:extLst>
              <a:ext uri="{FF2B5EF4-FFF2-40B4-BE49-F238E27FC236}">
                <a16:creationId xmlns:a16="http://schemas.microsoft.com/office/drawing/2014/main" id="{E577054A-2FF3-3267-4191-73D46868317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0199" y="1598751"/>
            <a:ext cx="10583001" cy="4202074"/>
          </a:xfrm>
        </p:spPr>
      </p:pic>
      <p:sp>
        <p:nvSpPr>
          <p:cNvPr id="5" name="Speech Bubble: Rectangle 4">
            <a:extLst>
              <a:ext uri="{FF2B5EF4-FFF2-40B4-BE49-F238E27FC236}">
                <a16:creationId xmlns:a16="http://schemas.microsoft.com/office/drawing/2014/main" id="{3D23215F-85B7-ACA8-6DB5-19FA24906ED9}"/>
              </a:ext>
            </a:extLst>
          </p:cNvPr>
          <p:cNvSpPr/>
          <p:nvPr/>
        </p:nvSpPr>
        <p:spPr bwMode="auto">
          <a:xfrm>
            <a:off x="7368209" y="1171576"/>
            <a:ext cx="2915478" cy="1633122"/>
          </a:xfrm>
          <a:prstGeom prst="wedgeRectCallout">
            <a:avLst>
              <a:gd name="adj1" fmla="val 59454"/>
              <a:gd name="adj2" fmla="val 42467"/>
            </a:avLst>
          </a:pr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mn-lt"/>
              </a:rPr>
              <a:t>Let us start with </a:t>
            </a:r>
          </a:p>
          <a:p>
            <a:pPr marL="0" marR="0" indent="0" algn="l"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a:ln>
                  <a:noFill/>
                </a:ln>
                <a:solidFill>
                  <a:schemeClr val="bg1"/>
                </a:solidFill>
                <a:effectLst/>
                <a:latin typeface="+mn-lt"/>
              </a:rPr>
              <a:t>some statistical </a:t>
            </a:r>
          </a:p>
          <a:p>
            <a:pPr marL="0" marR="0" indent="0" algn="l" defTabSz="914400" rtl="0" eaLnBrk="1" fontAlgn="base" latinLnBrk="0" hangingPunct="1">
              <a:lnSpc>
                <a:spcPct val="100000"/>
              </a:lnSpc>
              <a:spcBef>
                <a:spcPct val="0"/>
              </a:spcBef>
              <a:spcAft>
                <a:spcPct val="0"/>
              </a:spcAft>
              <a:buClrTx/>
              <a:buSzTx/>
              <a:buFontTx/>
              <a:buNone/>
              <a:tabLst/>
            </a:pPr>
            <a:r>
              <a:rPr lang="en-US" dirty="0">
                <a:solidFill>
                  <a:schemeClr val="bg1"/>
                </a:solidFill>
                <a:latin typeface="+mn-lt"/>
              </a:rPr>
              <a:t>Information related </a:t>
            </a:r>
          </a:p>
          <a:p>
            <a:pPr marL="0" marR="0" indent="0" algn="l" defTabSz="914400" rtl="0" eaLnBrk="1" fontAlgn="base" latinLnBrk="0" hangingPunct="1">
              <a:lnSpc>
                <a:spcPct val="100000"/>
              </a:lnSpc>
              <a:spcBef>
                <a:spcPct val="0"/>
              </a:spcBef>
              <a:spcAft>
                <a:spcPct val="0"/>
              </a:spcAft>
              <a:buClrTx/>
              <a:buSzTx/>
              <a:buFontTx/>
              <a:buNone/>
              <a:tabLst/>
            </a:pPr>
            <a:r>
              <a:rPr lang="en-US" dirty="0">
                <a:solidFill>
                  <a:schemeClr val="bg1"/>
                </a:solidFill>
                <a:latin typeface="+mn-lt"/>
              </a:rPr>
              <a:t>to smartphones</a:t>
            </a:r>
            <a:endParaRPr kumimoji="0" lang="en-GB" b="0" i="0" u="none" strike="noStrike" cap="none" normalizeH="0" baseline="0" dirty="0" err="1">
              <a:ln>
                <a:noFill/>
              </a:ln>
              <a:solidFill>
                <a:schemeClr val="bg1"/>
              </a:solidFill>
              <a:effectLst/>
              <a:latin typeface="+mn-lt"/>
            </a:endParaRPr>
          </a:p>
        </p:txBody>
      </p:sp>
    </p:spTree>
    <p:extLst>
      <p:ext uri="{BB962C8B-B14F-4D97-AF65-F5344CB8AC3E}">
        <p14:creationId xmlns:p14="http://schemas.microsoft.com/office/powerpoint/2010/main" val="507828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719CBD2-4933-8C61-6F18-F6C6AA4A3EC5}"/>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287FEA1B-551A-32B1-E42A-C490FA488018}"/>
              </a:ext>
            </a:extLst>
          </p:cNvPr>
          <p:cNvSpPr>
            <a:spLocks noGrp="1"/>
          </p:cNvSpPr>
          <p:nvPr>
            <p:ph type="sldNum" sz="quarter" idx="11"/>
          </p:nvPr>
        </p:nvSpPr>
        <p:spPr/>
        <p:txBody>
          <a:bodyPr/>
          <a:lstStyle/>
          <a:p>
            <a:fld id="{0970407D-EE58-4A0B-824B-1D3AE42DD9CF}" type="slidenum">
              <a:rPr lang="en-GB" altLang="cs-CZ" noProof="0" smtClean="0"/>
              <a:pPr/>
              <a:t>8</a:t>
            </a:fld>
            <a:endParaRPr lang="en-GB" altLang="cs-CZ" noProof="0" dirty="0"/>
          </a:p>
        </p:txBody>
      </p:sp>
      <p:sp>
        <p:nvSpPr>
          <p:cNvPr id="4" name="Title 3">
            <a:extLst>
              <a:ext uri="{FF2B5EF4-FFF2-40B4-BE49-F238E27FC236}">
                <a16:creationId xmlns:a16="http://schemas.microsoft.com/office/drawing/2014/main" id="{22D1A726-8180-8DB3-7ACF-3ACA43D220B5}"/>
              </a:ext>
            </a:extLst>
          </p:cNvPr>
          <p:cNvSpPr>
            <a:spLocks noGrp="1"/>
          </p:cNvSpPr>
          <p:nvPr>
            <p:ph type="title"/>
          </p:nvPr>
        </p:nvSpPr>
        <p:spPr/>
        <p:txBody>
          <a:bodyPr/>
          <a:lstStyle/>
          <a:p>
            <a:endParaRPr lang="en-GB"/>
          </a:p>
        </p:txBody>
      </p:sp>
      <p:pic>
        <p:nvPicPr>
          <p:cNvPr id="7" name="Content Placeholder 6" descr="A graph of a number of blue bars&#10;&#10;Description automatically generated">
            <a:extLst>
              <a:ext uri="{FF2B5EF4-FFF2-40B4-BE49-F238E27FC236}">
                <a16:creationId xmlns:a16="http://schemas.microsoft.com/office/drawing/2014/main" id="{C3CD51E1-7B59-2F7E-A33A-E6057FE1C8B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84512" y="81337"/>
            <a:ext cx="8222975" cy="6109671"/>
          </a:xfrm>
        </p:spPr>
      </p:pic>
    </p:spTree>
    <p:extLst>
      <p:ext uri="{BB962C8B-B14F-4D97-AF65-F5344CB8AC3E}">
        <p14:creationId xmlns:p14="http://schemas.microsoft.com/office/powerpoint/2010/main" val="19985590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3ED4B67-C14B-5C7F-2F30-ADC51AAE4F14}"/>
              </a:ext>
            </a:extLst>
          </p:cNvPr>
          <p:cNvSpPr>
            <a:spLocks noGrp="1"/>
          </p:cNvSpPr>
          <p:nvPr>
            <p:ph type="ftr" sz="quarter" idx="10"/>
          </p:nvPr>
        </p:nvSpPr>
        <p:spPr/>
        <p:txBody>
          <a:bodyPr/>
          <a:lstStyle/>
          <a:p>
            <a:r>
              <a:rPr lang="en-US"/>
              <a:t>Cellulographics©: A novel smartphone user classification metrics / Department of Business Management</a:t>
            </a:r>
            <a:endParaRPr lang="en-GB" noProof="0" dirty="0"/>
          </a:p>
        </p:txBody>
      </p:sp>
      <p:sp>
        <p:nvSpPr>
          <p:cNvPr id="3" name="Slide Number Placeholder 2">
            <a:extLst>
              <a:ext uri="{FF2B5EF4-FFF2-40B4-BE49-F238E27FC236}">
                <a16:creationId xmlns:a16="http://schemas.microsoft.com/office/drawing/2014/main" id="{EE4973A5-8F02-7993-679A-9077A9EA5515}"/>
              </a:ext>
            </a:extLst>
          </p:cNvPr>
          <p:cNvSpPr>
            <a:spLocks noGrp="1"/>
          </p:cNvSpPr>
          <p:nvPr>
            <p:ph type="sldNum" sz="quarter" idx="11"/>
          </p:nvPr>
        </p:nvSpPr>
        <p:spPr/>
        <p:txBody>
          <a:bodyPr/>
          <a:lstStyle/>
          <a:p>
            <a:fld id="{0970407D-EE58-4A0B-824B-1D3AE42DD9CF}" type="slidenum">
              <a:rPr lang="en-GB" altLang="cs-CZ" noProof="0" smtClean="0"/>
              <a:pPr/>
              <a:t>9</a:t>
            </a:fld>
            <a:endParaRPr lang="en-GB" altLang="cs-CZ" noProof="0" dirty="0"/>
          </a:p>
        </p:txBody>
      </p:sp>
      <p:sp>
        <p:nvSpPr>
          <p:cNvPr id="4" name="Title 3">
            <a:extLst>
              <a:ext uri="{FF2B5EF4-FFF2-40B4-BE49-F238E27FC236}">
                <a16:creationId xmlns:a16="http://schemas.microsoft.com/office/drawing/2014/main" id="{290315E4-467A-1452-5472-08BC248AF91A}"/>
              </a:ext>
            </a:extLst>
          </p:cNvPr>
          <p:cNvSpPr>
            <a:spLocks noGrp="1"/>
          </p:cNvSpPr>
          <p:nvPr>
            <p:ph type="title"/>
          </p:nvPr>
        </p:nvSpPr>
        <p:spPr/>
        <p:txBody>
          <a:bodyPr/>
          <a:lstStyle/>
          <a:p>
            <a:r>
              <a:rPr lang="en-GB" dirty="0"/>
              <a:t>BRICS</a:t>
            </a:r>
            <a:br>
              <a:rPr lang="en-GB" dirty="0"/>
            </a:br>
            <a:endParaRPr lang="en-GB" dirty="0"/>
          </a:p>
        </p:txBody>
      </p:sp>
      <p:pic>
        <p:nvPicPr>
          <p:cNvPr id="7" name="Content Placeholder 6" descr="A screenshot of a graph&#10;&#10;Description automatically generated">
            <a:extLst>
              <a:ext uri="{FF2B5EF4-FFF2-40B4-BE49-F238E27FC236}">
                <a16:creationId xmlns:a16="http://schemas.microsoft.com/office/drawing/2014/main" id="{762E5F68-F94B-3BAA-204B-4E2BDB5AC5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1444" y="18826"/>
            <a:ext cx="5035826" cy="6209174"/>
          </a:xfrm>
        </p:spPr>
      </p:pic>
      <p:sp>
        <p:nvSpPr>
          <p:cNvPr id="8" name="Content Placeholder 4">
            <a:extLst>
              <a:ext uri="{FF2B5EF4-FFF2-40B4-BE49-F238E27FC236}">
                <a16:creationId xmlns:a16="http://schemas.microsoft.com/office/drawing/2014/main" id="{0570AC44-5404-5E7B-804E-14F8EC9B87E0}"/>
              </a:ext>
            </a:extLst>
          </p:cNvPr>
          <p:cNvSpPr txBox="1">
            <a:spLocks/>
          </p:cNvSpPr>
          <p:nvPr/>
        </p:nvSpPr>
        <p:spPr>
          <a:xfrm>
            <a:off x="720000" y="1705254"/>
            <a:ext cx="4726643" cy="4139998"/>
          </a:xfrm>
          <a:prstGeom prst="rect">
            <a:avLst/>
          </a:prstGeom>
        </p:spPr>
        <p:txBody>
          <a:bodyPr vert="horz" lIns="0" tIns="0" rIns="0" bIns="0" rtlCol="0">
            <a:noAutofit/>
          </a:bodyPr>
          <a:lstStyle>
            <a:lvl1pPr marL="252000" marR="0" indent="-180000" algn="l" defTabSz="914400" rtl="0" eaLnBrk="1" fontAlgn="base" latinLnBrk="0" hangingPunct="1">
              <a:lnSpc>
                <a:spcPts val="3600"/>
              </a:lnSpc>
              <a:spcBef>
                <a:spcPts val="0"/>
              </a:spcBef>
              <a:spcAft>
                <a:spcPct val="0"/>
              </a:spcAft>
              <a:buClr>
                <a:schemeClr val="tx2"/>
              </a:buClr>
              <a:buSzPct val="100000"/>
              <a:buFont typeface="Arial" panose="020B0604020202020204" pitchFamily="34" charset="0"/>
              <a:buChar char="̶"/>
              <a:tabLst/>
              <a:defRPr sz="2800" b="0">
                <a:solidFill>
                  <a:schemeClr val="tx1"/>
                </a:solidFill>
                <a:latin typeface="+mn-lt"/>
                <a:ea typeface="+mn-ea"/>
                <a:cs typeface="+mn-cs"/>
              </a:defRPr>
            </a:lvl1pPr>
            <a:lvl2pPr marL="504000" indent="-180000" algn="l" rtl="0" eaLnBrk="1" fontAlgn="base" hangingPunct="1">
              <a:lnSpc>
                <a:spcPct val="100000"/>
              </a:lnSpc>
              <a:spcBef>
                <a:spcPts val="0"/>
              </a:spcBef>
              <a:spcAft>
                <a:spcPct val="0"/>
              </a:spcAft>
              <a:buClr>
                <a:schemeClr val="tx2"/>
              </a:buClr>
              <a:buSzPct val="100000"/>
              <a:buFont typeface="Arial" panose="020B0604020202020204" pitchFamily="34" charset="0"/>
              <a:buChar char="̶"/>
              <a:defRPr sz="2000" b="0">
                <a:solidFill>
                  <a:schemeClr val="tx1"/>
                </a:solidFill>
                <a:latin typeface="+mn-lt"/>
              </a:defRPr>
            </a:lvl2pPr>
            <a:lvl3pPr marL="914400" indent="0" algn="l" rtl="0" eaLnBrk="1" fontAlgn="base" hangingPunct="1">
              <a:lnSpc>
                <a:spcPct val="100000"/>
              </a:lnSpc>
              <a:spcBef>
                <a:spcPts val="0"/>
              </a:spcBef>
              <a:spcAft>
                <a:spcPct val="0"/>
              </a:spcAft>
              <a:buClr>
                <a:schemeClr val="folHlink"/>
              </a:buClr>
              <a:buSzPct val="80000"/>
              <a:buFontTx/>
              <a:buNone/>
              <a:defRPr sz="16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3"/>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a:lstStyle>
          <a:p>
            <a:pPr marL="72000" indent="0">
              <a:buFont typeface="Arial" panose="020B0604020202020204" pitchFamily="34" charset="0"/>
              <a:buNone/>
            </a:pPr>
            <a:r>
              <a:rPr lang="en-US" kern="0" dirty="0">
                <a:solidFill>
                  <a:srgbClr val="00B050"/>
                </a:solidFill>
              </a:rPr>
              <a:t>Brazil </a:t>
            </a:r>
            <a:r>
              <a:rPr lang="en-US" kern="0" dirty="0">
                <a:solidFill>
                  <a:srgbClr val="00B050"/>
                </a:solidFill>
                <a:sym typeface="Wingdings" panose="05000000000000000000" pitchFamily="2" charset="2"/>
              </a:rPr>
              <a:t></a:t>
            </a:r>
            <a:endParaRPr lang="en-US" kern="0" dirty="0">
              <a:solidFill>
                <a:srgbClr val="00B050"/>
              </a:solidFill>
            </a:endParaRPr>
          </a:p>
          <a:p>
            <a:pPr marL="72000" indent="0">
              <a:buNone/>
            </a:pPr>
            <a:r>
              <a:rPr lang="en-US" kern="0" dirty="0">
                <a:solidFill>
                  <a:srgbClr val="00B050"/>
                </a:solidFill>
              </a:rPr>
              <a:t>Russia </a:t>
            </a:r>
            <a:r>
              <a:rPr lang="en-US" kern="0" dirty="0">
                <a:solidFill>
                  <a:srgbClr val="00B050"/>
                </a:solidFill>
                <a:sym typeface="Wingdings" panose="05000000000000000000" pitchFamily="2" charset="2"/>
              </a:rPr>
              <a:t></a:t>
            </a:r>
            <a:endParaRPr lang="en-US" kern="0" dirty="0">
              <a:solidFill>
                <a:srgbClr val="00B050"/>
              </a:solidFill>
            </a:endParaRPr>
          </a:p>
          <a:p>
            <a:pPr marL="72000" indent="0">
              <a:buNone/>
            </a:pPr>
            <a:r>
              <a:rPr lang="en-US" kern="0" dirty="0">
                <a:solidFill>
                  <a:srgbClr val="00B050"/>
                </a:solidFill>
              </a:rPr>
              <a:t>India </a:t>
            </a:r>
            <a:r>
              <a:rPr lang="en-US" kern="0" dirty="0">
                <a:solidFill>
                  <a:srgbClr val="00B050"/>
                </a:solidFill>
                <a:sym typeface="Wingdings" panose="05000000000000000000" pitchFamily="2" charset="2"/>
              </a:rPr>
              <a:t></a:t>
            </a:r>
            <a:endParaRPr lang="en-US" kern="0" dirty="0">
              <a:solidFill>
                <a:srgbClr val="00B050"/>
              </a:solidFill>
            </a:endParaRPr>
          </a:p>
          <a:p>
            <a:pPr marL="72000" indent="0">
              <a:buNone/>
            </a:pPr>
            <a:r>
              <a:rPr lang="en-US" kern="0" dirty="0">
                <a:solidFill>
                  <a:srgbClr val="00B050"/>
                </a:solidFill>
              </a:rPr>
              <a:t>China </a:t>
            </a:r>
            <a:r>
              <a:rPr lang="en-US" kern="0" dirty="0">
                <a:solidFill>
                  <a:srgbClr val="00B050"/>
                </a:solidFill>
                <a:sym typeface="Wingdings" panose="05000000000000000000" pitchFamily="2" charset="2"/>
              </a:rPr>
              <a:t></a:t>
            </a:r>
            <a:endParaRPr lang="en-US" kern="0" dirty="0">
              <a:solidFill>
                <a:srgbClr val="00B050"/>
              </a:solidFill>
            </a:endParaRPr>
          </a:p>
          <a:p>
            <a:pPr marL="72000" indent="0">
              <a:buFont typeface="Arial" panose="020B0604020202020204" pitchFamily="34" charset="0"/>
              <a:buNone/>
            </a:pPr>
            <a:r>
              <a:rPr lang="en-US" kern="0" dirty="0">
                <a:solidFill>
                  <a:srgbClr val="F01928"/>
                </a:solidFill>
              </a:rPr>
              <a:t>South Africa </a:t>
            </a:r>
            <a:r>
              <a:rPr lang="el-GR" kern="0" dirty="0">
                <a:solidFill>
                  <a:srgbClr val="F01928"/>
                </a:solidFill>
                <a:sym typeface="Wingdings" panose="05000000000000000000" pitchFamily="2" charset="2"/>
              </a:rPr>
              <a:t>χ</a:t>
            </a:r>
            <a:endParaRPr lang="en-US" kern="0" dirty="0">
              <a:solidFill>
                <a:srgbClr val="F01928"/>
              </a:solidFill>
            </a:endParaRPr>
          </a:p>
          <a:p>
            <a:pPr marL="72000" indent="0">
              <a:buFont typeface="Arial" panose="020B0604020202020204" pitchFamily="34" charset="0"/>
              <a:buNone/>
            </a:pPr>
            <a:endParaRPr lang="en-GB" kern="0" dirty="0"/>
          </a:p>
          <a:p>
            <a:pPr marL="72000" indent="0">
              <a:buFont typeface="Arial" panose="020B0604020202020204" pitchFamily="34" charset="0"/>
              <a:buNone/>
            </a:pPr>
            <a:endParaRPr lang="en-GB" kern="0" dirty="0"/>
          </a:p>
        </p:txBody>
      </p:sp>
    </p:spTree>
    <p:extLst>
      <p:ext uri="{BB962C8B-B14F-4D97-AF65-F5344CB8AC3E}">
        <p14:creationId xmlns:p14="http://schemas.microsoft.com/office/powerpoint/2010/main" val="1813034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theme/theme1.xml><?xml version="1.0" encoding="utf-8"?>
<a:theme xmlns:a="http://schemas.openxmlformats.org/drawingml/2006/main" name="Presentation_MU_EN">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muni-econ-prezentace-16-9-en-v10.potx" id="{CA4D81FE-238A-4A84-B5FE-EF7F9B2E3BBC}" vid="{F2DA8804-0AF2-4B2C-9DC8-D5C2B90AF597}"/>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muni-econ-prezentace-16-9-en-v10</Template>
  <TotalTime>3325</TotalTime>
  <Words>2162</Words>
  <Application>Microsoft Office PowerPoint</Application>
  <PresentationFormat>Widescreen</PresentationFormat>
  <Paragraphs>212</Paragraphs>
  <Slides>37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Tahoma</vt:lpstr>
      <vt:lpstr>Times New Roman</vt:lpstr>
      <vt:lpstr>Wingdings</vt:lpstr>
      <vt:lpstr>Presentation_MU_EN</vt:lpstr>
      <vt:lpstr>D9 - Cellulographics©: A novel smartphone user classification metrics</vt:lpstr>
      <vt:lpstr>Copyright</vt:lpstr>
      <vt:lpstr>Publication</vt:lpstr>
      <vt:lpstr>Trending as a most popular article since its publication in JIK (WOS Q1, IF=18.1)</vt:lpstr>
      <vt:lpstr>In news</vt:lpstr>
      <vt:lpstr>Minute-to-minute program</vt:lpstr>
      <vt:lpstr>When did you meet a person without a smartphone recently?</vt:lpstr>
      <vt:lpstr>PowerPoint Presentation</vt:lpstr>
      <vt:lpstr>BRICS </vt:lpstr>
      <vt:lpstr>Do you notice BRICS here?</vt:lpstr>
      <vt:lpstr>Agenda. Understanding Cellulographics©</vt:lpstr>
      <vt:lpstr>Major seminal works on segmentation/classification.</vt:lpstr>
      <vt:lpstr>Geographic</vt:lpstr>
      <vt:lpstr>John Graunt (1620-1674): The Father of Demography</vt:lpstr>
      <vt:lpstr>Achille Guillard (1799-1876)</vt:lpstr>
      <vt:lpstr>Wendell R. Smith</vt:lpstr>
      <vt:lpstr>Demographic</vt:lpstr>
      <vt:lpstr>Demographic (Contd..)</vt:lpstr>
      <vt:lpstr>Psychographic</vt:lpstr>
      <vt:lpstr>Behavioral</vt:lpstr>
      <vt:lpstr>Behavioural</vt:lpstr>
      <vt:lpstr>Other segmentations</vt:lpstr>
      <vt:lpstr>Cellulographics: The new metrics </vt:lpstr>
      <vt:lpstr>Definition</vt:lpstr>
      <vt:lpstr>Cellulographics© conceptual model</vt:lpstr>
      <vt:lpstr>Smartphone experience (SE) </vt:lpstr>
      <vt:lpstr>Smartphone use skill (SUS)</vt:lpstr>
      <vt:lpstr>Smartphone internet experience (SIE)</vt:lpstr>
      <vt:lpstr>Smartphone use periods (SUP)</vt:lpstr>
      <vt:lpstr>Smartphone screen time (SST)</vt:lpstr>
      <vt:lpstr>Smartphone use frequency (SUF)</vt:lpstr>
      <vt:lpstr>Smartphone use location (SUL)</vt:lpstr>
      <vt:lpstr>Smartphone use activities (SUA)</vt:lpstr>
      <vt:lpstr>Future</vt:lpstr>
      <vt:lpstr>Any questions?</vt:lpstr>
      <vt:lpstr>Some real practice now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Prateek  Kalia</dc:creator>
  <cp:lastModifiedBy>Prateek Kalia</cp:lastModifiedBy>
  <cp:revision>28</cp:revision>
  <cp:lastPrinted>1601-01-01T00:00:00Z</cp:lastPrinted>
  <dcterms:created xsi:type="dcterms:W3CDTF">2021-09-07T07:19:05Z</dcterms:created>
  <dcterms:modified xsi:type="dcterms:W3CDTF">2023-07-19T21:36:50Z</dcterms:modified>
</cp:coreProperties>
</file>