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4"/>
  </p:notesMasterIdLst>
  <p:handoutMasterIdLst>
    <p:handoutMasterId r:id="rId55"/>
  </p:handoutMasterIdLst>
  <p:sldIdLst>
    <p:sldId id="256" r:id="rId2"/>
    <p:sldId id="262" r:id="rId3"/>
    <p:sldId id="364" r:id="rId4"/>
    <p:sldId id="265" r:id="rId5"/>
    <p:sldId id="368" r:id="rId6"/>
    <p:sldId id="347" r:id="rId7"/>
    <p:sldId id="330" r:id="rId8"/>
    <p:sldId id="348" r:id="rId9"/>
    <p:sldId id="350" r:id="rId10"/>
    <p:sldId id="332" r:id="rId11"/>
    <p:sldId id="331" r:id="rId12"/>
    <p:sldId id="351" r:id="rId13"/>
    <p:sldId id="352" r:id="rId14"/>
    <p:sldId id="329" r:id="rId15"/>
    <p:sldId id="353" r:id="rId16"/>
    <p:sldId id="354" r:id="rId17"/>
    <p:sldId id="266" r:id="rId18"/>
    <p:sldId id="355" r:id="rId19"/>
    <p:sldId id="356" r:id="rId20"/>
    <p:sldId id="357" r:id="rId21"/>
    <p:sldId id="369" r:id="rId22"/>
    <p:sldId id="263" r:id="rId23"/>
    <p:sldId id="371" r:id="rId24"/>
    <p:sldId id="372" r:id="rId25"/>
    <p:sldId id="373" r:id="rId26"/>
    <p:sldId id="374" r:id="rId27"/>
    <p:sldId id="375" r:id="rId28"/>
    <p:sldId id="376" r:id="rId29"/>
    <p:sldId id="377" r:id="rId30"/>
    <p:sldId id="370" r:id="rId31"/>
    <p:sldId id="345" r:id="rId32"/>
    <p:sldId id="346" r:id="rId33"/>
    <p:sldId id="273" r:id="rId34"/>
    <p:sldId id="287" r:id="rId35"/>
    <p:sldId id="288" r:id="rId36"/>
    <p:sldId id="289" r:id="rId37"/>
    <p:sldId id="362" r:id="rId38"/>
    <p:sldId id="367" r:id="rId39"/>
    <p:sldId id="327" r:id="rId40"/>
    <p:sldId id="363" r:id="rId41"/>
    <p:sldId id="378" r:id="rId42"/>
    <p:sldId id="323" r:id="rId43"/>
    <p:sldId id="335" r:id="rId44"/>
    <p:sldId id="336" r:id="rId45"/>
    <p:sldId id="337" r:id="rId46"/>
    <p:sldId id="322" r:id="rId47"/>
    <p:sldId id="324" r:id="rId48"/>
    <p:sldId id="325" r:id="rId49"/>
    <p:sldId id="338" r:id="rId50"/>
    <p:sldId id="358" r:id="rId51"/>
    <p:sldId id="359" r:id="rId52"/>
    <p:sldId id="379" r:id="rId5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109C89-78DA-42B2-934D-35111903180C}" v="58" dt="2023-02-20T11:57:45.9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3792" autoAdjust="0"/>
  </p:normalViewPr>
  <p:slideViewPr>
    <p:cSldViewPr snapToGrid="0">
      <p:cViewPr varScale="1">
        <p:scale>
          <a:sx n="59" d="100"/>
          <a:sy n="59" d="100"/>
        </p:scale>
        <p:origin x="936" y="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microsoft.com/office/2015/10/relationships/revisionInfo" Target="revisionInfo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a Sponerová" userId="ccc0f243-98c2-4971-ae6b-3630abf27fc2" providerId="ADAL" clId="{28109C89-78DA-42B2-934D-35111903180C}"/>
    <pc:docChg chg="undo redo custSel addSld delSld modSld sldOrd">
      <pc:chgData name="Martina Sponerová" userId="ccc0f243-98c2-4971-ae6b-3630abf27fc2" providerId="ADAL" clId="{28109C89-78DA-42B2-934D-35111903180C}" dt="2023-02-20T11:58:04.123" v="3788" actId="20577"/>
      <pc:docMkLst>
        <pc:docMk/>
      </pc:docMkLst>
      <pc:sldChg chg="modSp mod">
        <pc:chgData name="Martina Sponerová" userId="ccc0f243-98c2-4971-ae6b-3630abf27fc2" providerId="ADAL" clId="{28109C89-78DA-42B2-934D-35111903180C}" dt="2023-02-20T11:58:04.123" v="3788" actId="20577"/>
        <pc:sldMkLst>
          <pc:docMk/>
          <pc:sldMk cId="3210843558" sldId="256"/>
        </pc:sldMkLst>
        <pc:spChg chg="mod">
          <ac:chgData name="Martina Sponerová" userId="ccc0f243-98c2-4971-ae6b-3630abf27fc2" providerId="ADAL" clId="{28109C89-78DA-42B2-934D-35111903180C}" dt="2023-02-20T11:58:04.123" v="3788" actId="20577"/>
          <ac:spMkLst>
            <pc:docMk/>
            <pc:sldMk cId="3210843558" sldId="256"/>
            <ac:spMk id="5" creationId="{B2C2A405-E89C-44BE-90A4-EEFF98AD9526}"/>
          </ac:spMkLst>
        </pc:spChg>
      </pc:sldChg>
      <pc:sldChg chg="add">
        <pc:chgData name="Martina Sponerová" userId="ccc0f243-98c2-4971-ae6b-3630abf27fc2" providerId="ADAL" clId="{28109C89-78DA-42B2-934D-35111903180C}" dt="2023-02-17T14:27:47.819" v="1"/>
        <pc:sldMkLst>
          <pc:docMk/>
          <pc:sldMk cId="8228214" sldId="262"/>
        </pc:sldMkLst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3312116591" sldId="262"/>
        </pc:sldMkLst>
      </pc:sldChg>
      <pc:sldChg chg="modSp add mod ord">
        <pc:chgData name="Martina Sponerová" userId="ccc0f243-98c2-4971-ae6b-3630abf27fc2" providerId="ADAL" clId="{28109C89-78DA-42B2-934D-35111903180C}" dt="2023-02-17T15:13:26.667" v="242" actId="2710"/>
        <pc:sldMkLst>
          <pc:docMk/>
          <pc:sldMk cId="165399905" sldId="263"/>
        </pc:sldMkLst>
        <pc:spChg chg="mod">
          <ac:chgData name="Martina Sponerová" userId="ccc0f243-98c2-4971-ae6b-3630abf27fc2" providerId="ADAL" clId="{28109C89-78DA-42B2-934D-35111903180C}" dt="2023-02-17T15:09:04.368" v="111" actId="20577"/>
          <ac:spMkLst>
            <pc:docMk/>
            <pc:sldMk cId="165399905" sldId="263"/>
            <ac:spMk id="4" creationId="{3D1F1F90-E05C-4D87-953A-CA7423770AB6}"/>
          </ac:spMkLst>
        </pc:spChg>
        <pc:spChg chg="mod">
          <ac:chgData name="Martina Sponerová" userId="ccc0f243-98c2-4971-ae6b-3630abf27fc2" providerId="ADAL" clId="{28109C89-78DA-42B2-934D-35111903180C}" dt="2023-02-17T15:13:26.667" v="242" actId="2710"/>
          <ac:spMkLst>
            <pc:docMk/>
            <pc:sldMk cId="165399905" sldId="263"/>
            <ac:spMk id="5" creationId="{962BDBAB-94C3-42AD-8916-B33241B45517}"/>
          </ac:spMkLst>
        </pc:spChg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1269729345" sldId="263"/>
        </pc:sldMkLst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2101492506" sldId="265"/>
        </pc:sldMkLst>
      </pc:sldChg>
      <pc:sldChg chg="add del">
        <pc:chgData name="Martina Sponerová" userId="ccc0f243-98c2-4971-ae6b-3630abf27fc2" providerId="ADAL" clId="{28109C89-78DA-42B2-934D-35111903180C}" dt="2023-02-17T14:32:16.752" v="10" actId="2696"/>
        <pc:sldMkLst>
          <pc:docMk/>
          <pc:sldMk cId="2545921854" sldId="265"/>
        </pc:sldMkLst>
      </pc:sldChg>
      <pc:sldChg chg="add del">
        <pc:chgData name="Martina Sponerová" userId="ccc0f243-98c2-4971-ae6b-3630abf27fc2" providerId="ADAL" clId="{28109C89-78DA-42B2-934D-35111903180C}" dt="2023-02-17T14:35:32.563" v="15"/>
        <pc:sldMkLst>
          <pc:docMk/>
          <pc:sldMk cId="3647907579" sldId="265"/>
        </pc:sldMkLst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1051133966" sldId="266"/>
        </pc:sldMkLst>
      </pc:sldChg>
      <pc:sldChg chg="add">
        <pc:chgData name="Martina Sponerová" userId="ccc0f243-98c2-4971-ae6b-3630abf27fc2" providerId="ADAL" clId="{28109C89-78DA-42B2-934D-35111903180C}" dt="2023-02-17T14:36:25.497" v="17"/>
        <pc:sldMkLst>
          <pc:docMk/>
          <pc:sldMk cId="2827274244" sldId="266"/>
        </pc:sldMkLst>
      </pc:sldChg>
      <pc:sldChg chg="add del">
        <pc:chgData name="Martina Sponerová" userId="ccc0f243-98c2-4971-ae6b-3630abf27fc2" providerId="ADAL" clId="{28109C89-78DA-42B2-934D-35111903180C}" dt="2023-02-17T14:36:05.912" v="16" actId="2696"/>
        <pc:sldMkLst>
          <pc:docMk/>
          <pc:sldMk cId="3225366194" sldId="266"/>
        </pc:sldMkLst>
      </pc:sldChg>
      <pc:sldChg chg="modSp add mod ord">
        <pc:chgData name="Martina Sponerová" userId="ccc0f243-98c2-4971-ae6b-3630abf27fc2" providerId="ADAL" clId="{28109C89-78DA-42B2-934D-35111903180C}" dt="2023-02-20T11:36:57.620" v="3318" actId="20577"/>
        <pc:sldMkLst>
          <pc:docMk/>
          <pc:sldMk cId="2052470992" sldId="273"/>
        </pc:sldMkLst>
        <pc:spChg chg="mod">
          <ac:chgData name="Martina Sponerová" userId="ccc0f243-98c2-4971-ae6b-3630abf27fc2" providerId="ADAL" clId="{28109C89-78DA-42B2-934D-35111903180C}" dt="2023-02-20T11:36:57.620" v="3318" actId="20577"/>
          <ac:spMkLst>
            <pc:docMk/>
            <pc:sldMk cId="2052470992" sldId="273"/>
            <ac:spMk id="5" creationId="{962BDBAB-94C3-42AD-8916-B33241B45517}"/>
          </ac:spMkLst>
        </pc:spChg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3833669084" sldId="273"/>
        </pc:sldMkLst>
      </pc:sldChg>
      <pc:sldChg chg="add ord">
        <pc:chgData name="Martina Sponerová" userId="ccc0f243-98c2-4971-ae6b-3630abf27fc2" providerId="ADAL" clId="{28109C89-78DA-42B2-934D-35111903180C}" dt="2023-02-17T14:28:37.466" v="3"/>
        <pc:sldMkLst>
          <pc:docMk/>
          <pc:sldMk cId="263655339" sldId="287"/>
        </pc:sldMkLst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4176539862" sldId="287"/>
        </pc:sldMkLst>
      </pc:sldChg>
      <pc:sldChg chg="add ord">
        <pc:chgData name="Martina Sponerová" userId="ccc0f243-98c2-4971-ae6b-3630abf27fc2" providerId="ADAL" clId="{28109C89-78DA-42B2-934D-35111903180C}" dt="2023-02-17T14:28:37.466" v="3"/>
        <pc:sldMkLst>
          <pc:docMk/>
          <pc:sldMk cId="3199398609" sldId="288"/>
        </pc:sldMkLst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3849146298" sldId="288"/>
        </pc:sldMkLst>
      </pc:sldChg>
      <pc:sldChg chg="add ord">
        <pc:chgData name="Martina Sponerová" userId="ccc0f243-98c2-4971-ae6b-3630abf27fc2" providerId="ADAL" clId="{28109C89-78DA-42B2-934D-35111903180C}" dt="2023-02-17T14:28:37.466" v="3"/>
        <pc:sldMkLst>
          <pc:docMk/>
          <pc:sldMk cId="789049379" sldId="289"/>
        </pc:sldMkLst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2609147942" sldId="289"/>
        </pc:sldMkLst>
      </pc:sldChg>
      <pc:sldChg chg="addSp modSp">
        <pc:chgData name="Martina Sponerová" userId="ccc0f243-98c2-4971-ae6b-3630abf27fc2" providerId="ADAL" clId="{28109C89-78DA-42B2-934D-35111903180C}" dt="2023-02-20T11:56:43.123" v="3748"/>
        <pc:sldMkLst>
          <pc:docMk/>
          <pc:sldMk cId="745640387" sldId="324"/>
        </pc:sldMkLst>
        <pc:spChg chg="add mod">
          <ac:chgData name="Martina Sponerová" userId="ccc0f243-98c2-4971-ae6b-3630abf27fc2" providerId="ADAL" clId="{28109C89-78DA-42B2-934D-35111903180C}" dt="2023-02-20T11:56:43.123" v="3748"/>
          <ac:spMkLst>
            <pc:docMk/>
            <pc:sldMk cId="745640387" sldId="324"/>
            <ac:spMk id="2" creationId="{73517AC2-86C7-7476-49A8-9A5B00AD4731}"/>
          </ac:spMkLst>
        </pc:spChg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869169402" sldId="327"/>
        </pc:sldMkLst>
      </pc:sldChg>
      <pc:sldChg chg="modSp add mod">
        <pc:chgData name="Martina Sponerová" userId="ccc0f243-98c2-4971-ae6b-3630abf27fc2" providerId="ADAL" clId="{28109C89-78DA-42B2-934D-35111903180C}" dt="2023-02-20T11:38:22.695" v="3321"/>
        <pc:sldMkLst>
          <pc:docMk/>
          <pc:sldMk cId="1246528567" sldId="327"/>
        </pc:sldMkLst>
        <pc:spChg chg="mod">
          <ac:chgData name="Martina Sponerová" userId="ccc0f243-98c2-4971-ae6b-3630abf27fc2" providerId="ADAL" clId="{28109C89-78DA-42B2-934D-35111903180C}" dt="2023-02-20T11:38:22.695" v="3321"/>
          <ac:spMkLst>
            <pc:docMk/>
            <pc:sldMk cId="1246528567" sldId="327"/>
            <ac:spMk id="5" creationId="{557028C9-2BC1-4380-82F0-E7F2FB5C2D3A}"/>
          </ac:spMkLst>
        </pc:spChg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1223251869" sldId="328"/>
        </pc:sldMkLst>
      </pc:sldChg>
      <pc:sldChg chg="add del">
        <pc:chgData name="Martina Sponerová" userId="ccc0f243-98c2-4971-ae6b-3630abf27fc2" providerId="ADAL" clId="{28109C89-78DA-42B2-934D-35111903180C}" dt="2023-02-20T11:38:25.607" v="3322" actId="47"/>
        <pc:sldMkLst>
          <pc:docMk/>
          <pc:sldMk cId="1914889292" sldId="328"/>
        </pc:sldMkLst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1040107305" sldId="329"/>
        </pc:sldMkLst>
      </pc:sldChg>
      <pc:sldChg chg="add">
        <pc:chgData name="Martina Sponerová" userId="ccc0f243-98c2-4971-ae6b-3630abf27fc2" providerId="ADAL" clId="{28109C89-78DA-42B2-934D-35111903180C}" dt="2023-02-17T14:36:25.497" v="17"/>
        <pc:sldMkLst>
          <pc:docMk/>
          <pc:sldMk cId="2217166844" sldId="329"/>
        </pc:sldMkLst>
      </pc:sldChg>
      <pc:sldChg chg="add del">
        <pc:chgData name="Martina Sponerová" userId="ccc0f243-98c2-4971-ae6b-3630abf27fc2" providerId="ADAL" clId="{28109C89-78DA-42B2-934D-35111903180C}" dt="2023-02-17T14:36:05.912" v="16" actId="2696"/>
        <pc:sldMkLst>
          <pc:docMk/>
          <pc:sldMk cId="3991514210" sldId="329"/>
        </pc:sldMkLst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348372028" sldId="330"/>
        </pc:sldMkLst>
      </pc:sldChg>
      <pc:sldChg chg="modSp add mod">
        <pc:chgData name="Martina Sponerová" userId="ccc0f243-98c2-4971-ae6b-3630abf27fc2" providerId="ADAL" clId="{28109C89-78DA-42B2-934D-35111903180C}" dt="2023-02-17T14:42:21.357" v="80" actId="14734"/>
        <pc:sldMkLst>
          <pc:docMk/>
          <pc:sldMk cId="352905707" sldId="330"/>
        </pc:sldMkLst>
        <pc:graphicFrameChg chg="modGraphic">
          <ac:chgData name="Martina Sponerová" userId="ccc0f243-98c2-4971-ae6b-3630abf27fc2" providerId="ADAL" clId="{28109C89-78DA-42B2-934D-35111903180C}" dt="2023-02-17T14:42:21.357" v="80" actId="14734"/>
          <ac:graphicFrameMkLst>
            <pc:docMk/>
            <pc:sldMk cId="352905707" sldId="330"/>
            <ac:graphicFrameMk id="2" creationId="{14A1CB53-6821-4110-80D7-4BCE66ECDD21}"/>
          </ac:graphicFrameMkLst>
        </pc:graphicFrameChg>
      </pc:sldChg>
      <pc:sldChg chg="add del">
        <pc:chgData name="Martina Sponerová" userId="ccc0f243-98c2-4971-ae6b-3630abf27fc2" providerId="ADAL" clId="{28109C89-78DA-42B2-934D-35111903180C}" dt="2023-02-17T14:36:05.912" v="16" actId="2696"/>
        <pc:sldMkLst>
          <pc:docMk/>
          <pc:sldMk cId="648932981" sldId="330"/>
        </pc:sldMkLst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875011936" sldId="331"/>
        </pc:sldMkLst>
      </pc:sldChg>
      <pc:sldChg chg="add del">
        <pc:chgData name="Martina Sponerová" userId="ccc0f243-98c2-4971-ae6b-3630abf27fc2" providerId="ADAL" clId="{28109C89-78DA-42B2-934D-35111903180C}" dt="2023-02-17T14:36:05.912" v="16" actId="2696"/>
        <pc:sldMkLst>
          <pc:docMk/>
          <pc:sldMk cId="2367244932" sldId="331"/>
        </pc:sldMkLst>
      </pc:sldChg>
      <pc:sldChg chg="addSp delSp modSp add mod">
        <pc:chgData name="Martina Sponerová" userId="ccc0f243-98c2-4971-ae6b-3630abf27fc2" providerId="ADAL" clId="{28109C89-78DA-42B2-934D-35111903180C}" dt="2023-02-19T15:25:38.112" v="1616" actId="20577"/>
        <pc:sldMkLst>
          <pc:docMk/>
          <pc:sldMk cId="3548596239" sldId="331"/>
        </pc:sldMkLst>
        <pc:spChg chg="mod">
          <ac:chgData name="Martina Sponerová" userId="ccc0f243-98c2-4971-ae6b-3630abf27fc2" providerId="ADAL" clId="{28109C89-78DA-42B2-934D-35111903180C}" dt="2023-02-19T15:25:38.112" v="1616" actId="20577"/>
          <ac:spMkLst>
            <pc:docMk/>
            <pc:sldMk cId="3548596239" sldId="331"/>
            <ac:spMk id="4" creationId="{2FBBFECB-6DCA-4274-8892-A41E3D3FBCDC}"/>
          </ac:spMkLst>
        </pc:spChg>
        <pc:spChg chg="mod">
          <ac:chgData name="Martina Sponerová" userId="ccc0f243-98c2-4971-ae6b-3630abf27fc2" providerId="ADAL" clId="{28109C89-78DA-42B2-934D-35111903180C}" dt="2023-02-19T15:22:40.563" v="1495" actId="14100"/>
          <ac:spMkLst>
            <pc:docMk/>
            <pc:sldMk cId="3548596239" sldId="331"/>
            <ac:spMk id="5" creationId="{557028C9-2BC1-4380-82F0-E7F2FB5C2D3A}"/>
          </ac:spMkLst>
        </pc:spChg>
        <pc:spChg chg="mod">
          <ac:chgData name="Martina Sponerová" userId="ccc0f243-98c2-4971-ae6b-3630abf27fc2" providerId="ADAL" clId="{28109C89-78DA-42B2-934D-35111903180C}" dt="2023-02-19T15:23:20.594" v="1526" actId="1035"/>
          <ac:spMkLst>
            <pc:docMk/>
            <pc:sldMk cId="3548596239" sldId="331"/>
            <ac:spMk id="6" creationId="{CB07C1D4-0BBD-4F53-A094-717602C90AB0}"/>
          </ac:spMkLst>
        </pc:spChg>
        <pc:spChg chg="add del">
          <ac:chgData name="Martina Sponerová" userId="ccc0f243-98c2-4971-ae6b-3630abf27fc2" providerId="ADAL" clId="{28109C89-78DA-42B2-934D-35111903180C}" dt="2023-02-19T15:22:29.443" v="1493" actId="26606"/>
          <ac:spMkLst>
            <pc:docMk/>
            <pc:sldMk cId="3548596239" sldId="331"/>
            <ac:spMk id="11" creationId="{E5A5330A-7E53-97DB-52B0-EA089167C78D}"/>
          </ac:spMkLst>
        </pc:spChg>
        <pc:spChg chg="add">
          <ac:chgData name="Martina Sponerová" userId="ccc0f243-98c2-4971-ae6b-3630abf27fc2" providerId="ADAL" clId="{28109C89-78DA-42B2-934D-35111903180C}" dt="2023-02-19T15:22:29.443" v="1493" actId="26606"/>
          <ac:spMkLst>
            <pc:docMk/>
            <pc:sldMk cId="3548596239" sldId="331"/>
            <ac:spMk id="16" creationId="{BF21E1D6-D175-43E0-DB67-DFDBD2397DC6}"/>
          </ac:spMkLst>
        </pc:spChg>
        <pc:graphicFrameChg chg="add del mod modGraphic">
          <ac:chgData name="Martina Sponerová" userId="ccc0f243-98c2-4971-ae6b-3630abf27fc2" providerId="ADAL" clId="{28109C89-78DA-42B2-934D-35111903180C}" dt="2023-02-19T15:22:17.608" v="1490" actId="478"/>
          <ac:graphicFrameMkLst>
            <pc:docMk/>
            <pc:sldMk cId="3548596239" sldId="331"/>
            <ac:graphicFrameMk id="2" creationId="{F7AE5FF0-5ADB-CD15-456E-E422D959CA00}"/>
          </ac:graphicFrameMkLst>
        </pc:graphicFrameChg>
        <pc:graphicFrameChg chg="del modGraphic">
          <ac:chgData name="Martina Sponerová" userId="ccc0f243-98c2-4971-ae6b-3630abf27fc2" providerId="ADAL" clId="{28109C89-78DA-42B2-934D-35111903180C}" dt="2023-02-19T15:20:21.135" v="1477" actId="478"/>
          <ac:graphicFrameMkLst>
            <pc:docMk/>
            <pc:sldMk cId="3548596239" sldId="331"/>
            <ac:graphicFrameMk id="7" creationId="{DBBABDDA-4F88-48DD-806F-928B87635B7A}"/>
          </ac:graphicFrameMkLst>
        </pc:graphicFrameChg>
        <pc:graphicFrameChg chg="add mod modGraphic">
          <ac:chgData name="Martina Sponerová" userId="ccc0f243-98c2-4971-ae6b-3630abf27fc2" providerId="ADAL" clId="{28109C89-78DA-42B2-934D-35111903180C}" dt="2023-02-19T15:25:26.126" v="1610" actId="20577"/>
          <ac:graphicFrameMkLst>
            <pc:docMk/>
            <pc:sldMk cId="3548596239" sldId="331"/>
            <ac:graphicFrameMk id="8" creationId="{A106F3DE-B072-821F-AAD9-8842697677D1}"/>
          </ac:graphicFrameMkLst>
        </pc:graphicFrameChg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510245827" sldId="332"/>
        </pc:sldMkLst>
      </pc:sldChg>
      <pc:sldChg chg="add">
        <pc:chgData name="Martina Sponerová" userId="ccc0f243-98c2-4971-ae6b-3630abf27fc2" providerId="ADAL" clId="{28109C89-78DA-42B2-934D-35111903180C}" dt="2023-02-17T14:36:25.497" v="17"/>
        <pc:sldMkLst>
          <pc:docMk/>
          <pc:sldMk cId="2054290049" sldId="332"/>
        </pc:sldMkLst>
      </pc:sldChg>
      <pc:sldChg chg="add del">
        <pc:chgData name="Martina Sponerová" userId="ccc0f243-98c2-4971-ae6b-3630abf27fc2" providerId="ADAL" clId="{28109C89-78DA-42B2-934D-35111903180C}" dt="2023-02-17T14:36:05.912" v="16" actId="2696"/>
        <pc:sldMkLst>
          <pc:docMk/>
          <pc:sldMk cId="2153953514" sldId="332"/>
        </pc:sldMkLst>
      </pc:sldChg>
      <pc:sldChg chg="addSp modSp add del mod">
        <pc:chgData name="Martina Sponerová" userId="ccc0f243-98c2-4971-ae6b-3630abf27fc2" providerId="ADAL" clId="{28109C89-78DA-42B2-934D-35111903180C}" dt="2023-02-20T11:56:26.337" v="3747" actId="20577"/>
        <pc:sldMkLst>
          <pc:docMk/>
          <pc:sldMk cId="1197796828" sldId="338"/>
        </pc:sldMkLst>
        <pc:spChg chg="add mod">
          <ac:chgData name="Martina Sponerová" userId="ccc0f243-98c2-4971-ae6b-3630abf27fc2" providerId="ADAL" clId="{28109C89-78DA-42B2-934D-35111903180C}" dt="2023-02-20T11:56:20.200" v="3745" actId="20577"/>
          <ac:spMkLst>
            <pc:docMk/>
            <pc:sldMk cId="1197796828" sldId="338"/>
            <ac:spMk id="2" creationId="{C37AC1BA-6ADE-66F9-26A5-293EE47390CC}"/>
          </ac:spMkLst>
        </pc:spChg>
        <pc:spChg chg="mod">
          <ac:chgData name="Martina Sponerová" userId="ccc0f243-98c2-4971-ae6b-3630abf27fc2" providerId="ADAL" clId="{28109C89-78DA-42B2-934D-35111903180C}" dt="2023-02-20T11:56:26.337" v="3747" actId="20577"/>
          <ac:spMkLst>
            <pc:docMk/>
            <pc:sldMk cId="1197796828" sldId="338"/>
            <ac:spMk id="5" creationId="{154F004A-0E75-4BD1-9DC8-BF2CDA67E4F1}"/>
          </ac:spMkLst>
        </pc:spChg>
      </pc:sldChg>
      <pc:sldChg chg="modSp add del mod">
        <pc:chgData name="Martina Sponerová" userId="ccc0f243-98c2-4971-ae6b-3630abf27fc2" providerId="ADAL" clId="{28109C89-78DA-42B2-934D-35111903180C}" dt="2023-02-20T11:45:47.161" v="3450" actId="47"/>
        <pc:sldMkLst>
          <pc:docMk/>
          <pc:sldMk cId="4049021088" sldId="339"/>
        </pc:sldMkLst>
        <pc:spChg chg="mod">
          <ac:chgData name="Martina Sponerová" userId="ccc0f243-98c2-4971-ae6b-3630abf27fc2" providerId="ADAL" clId="{28109C89-78DA-42B2-934D-35111903180C}" dt="2023-02-20T11:45:40.651" v="3447" actId="21"/>
          <ac:spMkLst>
            <pc:docMk/>
            <pc:sldMk cId="4049021088" sldId="339"/>
            <ac:spMk id="5" creationId="{154F004A-0E75-4BD1-9DC8-BF2CDA67E4F1}"/>
          </ac:spMkLst>
        </pc:spChg>
      </pc:sldChg>
      <pc:sldChg chg="add ord">
        <pc:chgData name="Martina Sponerová" userId="ccc0f243-98c2-4971-ae6b-3630abf27fc2" providerId="ADAL" clId="{28109C89-78DA-42B2-934D-35111903180C}" dt="2023-02-17T14:28:37.466" v="3"/>
        <pc:sldMkLst>
          <pc:docMk/>
          <pc:sldMk cId="1498407878" sldId="345"/>
        </pc:sldMkLst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2721105220" sldId="345"/>
        </pc:sldMkLst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3104656124" sldId="346"/>
        </pc:sldMkLst>
      </pc:sldChg>
      <pc:sldChg chg="add ord">
        <pc:chgData name="Martina Sponerová" userId="ccc0f243-98c2-4971-ae6b-3630abf27fc2" providerId="ADAL" clId="{28109C89-78DA-42B2-934D-35111903180C}" dt="2023-02-17T14:28:37.466" v="3"/>
        <pc:sldMkLst>
          <pc:docMk/>
          <pc:sldMk cId="3776652570" sldId="346"/>
        </pc:sldMkLst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185662409" sldId="347"/>
        </pc:sldMkLst>
      </pc:sldChg>
      <pc:sldChg chg="add del">
        <pc:chgData name="Martina Sponerová" userId="ccc0f243-98c2-4971-ae6b-3630abf27fc2" providerId="ADAL" clId="{28109C89-78DA-42B2-934D-35111903180C}" dt="2023-02-17T14:36:05.912" v="16" actId="2696"/>
        <pc:sldMkLst>
          <pc:docMk/>
          <pc:sldMk cId="554015770" sldId="347"/>
        </pc:sldMkLst>
      </pc:sldChg>
      <pc:sldChg chg="modSp add mod">
        <pc:chgData name="Martina Sponerová" userId="ccc0f243-98c2-4971-ae6b-3630abf27fc2" providerId="ADAL" clId="{28109C89-78DA-42B2-934D-35111903180C}" dt="2023-02-17T14:40:38.796" v="72" actId="5793"/>
        <pc:sldMkLst>
          <pc:docMk/>
          <pc:sldMk cId="2127169075" sldId="347"/>
        </pc:sldMkLst>
        <pc:spChg chg="mod">
          <ac:chgData name="Martina Sponerová" userId="ccc0f243-98c2-4971-ae6b-3630abf27fc2" providerId="ADAL" clId="{28109C89-78DA-42B2-934D-35111903180C}" dt="2023-02-17T14:40:38.796" v="72" actId="5793"/>
          <ac:spMkLst>
            <pc:docMk/>
            <pc:sldMk cId="2127169075" sldId="347"/>
            <ac:spMk id="5" creationId="{557028C9-2BC1-4380-82F0-E7F2FB5C2D3A}"/>
          </ac:spMkLst>
        </pc:spChg>
      </pc:sldChg>
      <pc:sldChg chg="addSp delSp modSp add mod modClrScheme chgLayout">
        <pc:chgData name="Martina Sponerová" userId="ccc0f243-98c2-4971-ae6b-3630abf27fc2" providerId="ADAL" clId="{28109C89-78DA-42B2-934D-35111903180C}" dt="2023-02-17T18:50:47.764" v="1411" actId="1076"/>
        <pc:sldMkLst>
          <pc:docMk/>
          <pc:sldMk cId="38858207" sldId="348"/>
        </pc:sldMkLst>
        <pc:spChg chg="mod">
          <ac:chgData name="Martina Sponerová" userId="ccc0f243-98c2-4971-ae6b-3630abf27fc2" providerId="ADAL" clId="{28109C89-78DA-42B2-934D-35111903180C}" dt="2023-02-17T18:48:32.713" v="1384" actId="26606"/>
          <ac:spMkLst>
            <pc:docMk/>
            <pc:sldMk cId="38858207" sldId="348"/>
            <ac:spMk id="3" creationId="{239FEC3D-6E6E-4B0A-8C05-A5D08759ADFD}"/>
          </ac:spMkLst>
        </pc:spChg>
        <pc:spChg chg="mod">
          <ac:chgData name="Martina Sponerová" userId="ccc0f243-98c2-4971-ae6b-3630abf27fc2" providerId="ADAL" clId="{28109C89-78DA-42B2-934D-35111903180C}" dt="2023-02-17T18:48:32.713" v="1384" actId="26606"/>
          <ac:spMkLst>
            <pc:docMk/>
            <pc:sldMk cId="38858207" sldId="348"/>
            <ac:spMk id="4" creationId="{2FBBFECB-6DCA-4274-8892-A41E3D3FBCDC}"/>
          </ac:spMkLst>
        </pc:spChg>
        <pc:spChg chg="mod">
          <ac:chgData name="Martina Sponerová" userId="ccc0f243-98c2-4971-ae6b-3630abf27fc2" providerId="ADAL" clId="{28109C89-78DA-42B2-934D-35111903180C}" dt="2023-02-17T18:50:47.764" v="1411" actId="1076"/>
          <ac:spMkLst>
            <pc:docMk/>
            <pc:sldMk cId="38858207" sldId="348"/>
            <ac:spMk id="5" creationId="{557028C9-2BC1-4380-82F0-E7F2FB5C2D3A}"/>
          </ac:spMkLst>
        </pc:spChg>
        <pc:spChg chg="add del mod">
          <ac:chgData name="Martina Sponerová" userId="ccc0f243-98c2-4971-ae6b-3630abf27fc2" providerId="ADAL" clId="{28109C89-78DA-42B2-934D-35111903180C}" dt="2023-02-17T18:44:32.866" v="1344"/>
          <ac:spMkLst>
            <pc:docMk/>
            <pc:sldMk cId="38858207" sldId="348"/>
            <ac:spMk id="7" creationId="{90C56128-C5F9-BCA6-8C34-9071EC5EEFCC}"/>
          </ac:spMkLst>
        </pc:spChg>
        <pc:spChg chg="add mod">
          <ac:chgData name="Martina Sponerová" userId="ccc0f243-98c2-4971-ae6b-3630abf27fc2" providerId="ADAL" clId="{28109C89-78DA-42B2-934D-35111903180C}" dt="2023-02-17T18:50:09.381" v="1406" actId="255"/>
          <ac:spMkLst>
            <pc:docMk/>
            <pc:sldMk cId="38858207" sldId="348"/>
            <ac:spMk id="10" creationId="{31E18140-EE41-0ED4-86C5-2A23F735B854}"/>
          </ac:spMkLst>
        </pc:spChg>
        <pc:spChg chg="add del mod">
          <ac:chgData name="Martina Sponerová" userId="ccc0f243-98c2-4971-ae6b-3630abf27fc2" providerId="ADAL" clId="{28109C89-78DA-42B2-934D-35111903180C}" dt="2023-02-17T18:50:28.576" v="1408" actId="478"/>
          <ac:spMkLst>
            <pc:docMk/>
            <pc:sldMk cId="38858207" sldId="348"/>
            <ac:spMk id="11" creationId="{4FF3A78F-0675-CADE-976D-A6C7A0A45A93}"/>
          </ac:spMkLst>
        </pc:spChg>
        <pc:spChg chg="add del">
          <ac:chgData name="Martina Sponerová" userId="ccc0f243-98c2-4971-ae6b-3630abf27fc2" providerId="ADAL" clId="{28109C89-78DA-42B2-934D-35111903180C}" dt="2023-02-17T18:44:52.794" v="1346" actId="478"/>
          <ac:spMkLst>
            <pc:docMk/>
            <pc:sldMk cId="38858207" sldId="348"/>
            <ac:spMk id="13" creationId="{5D4089E7-C66C-3F91-3455-F06427B8C8C4}"/>
          </ac:spMkLst>
        </pc:spChg>
        <pc:spChg chg="add del">
          <ac:chgData name="Martina Sponerová" userId="ccc0f243-98c2-4971-ae6b-3630abf27fc2" providerId="ADAL" clId="{28109C89-78DA-42B2-934D-35111903180C}" dt="2023-02-17T18:44:54.098" v="1347" actId="478"/>
          <ac:spMkLst>
            <pc:docMk/>
            <pc:sldMk cId="38858207" sldId="348"/>
            <ac:spMk id="15" creationId="{BD70B5BD-ED92-49BF-444C-AD3FDC48FC7C}"/>
          </ac:spMkLst>
        </pc:spChg>
        <pc:spChg chg="add del mod">
          <ac:chgData name="Martina Sponerová" userId="ccc0f243-98c2-4971-ae6b-3630abf27fc2" providerId="ADAL" clId="{28109C89-78DA-42B2-934D-35111903180C}" dt="2023-02-17T18:50:30.300" v="1409" actId="478"/>
          <ac:spMkLst>
            <pc:docMk/>
            <pc:sldMk cId="38858207" sldId="348"/>
            <ac:spMk id="17" creationId="{3FC20D82-75A5-5AB2-185C-9B1078D0B32F}"/>
          </ac:spMkLst>
        </pc:spChg>
        <pc:graphicFrameChg chg="add mod modGraphic">
          <ac:chgData name="Martina Sponerová" userId="ccc0f243-98c2-4971-ae6b-3630abf27fc2" providerId="ADAL" clId="{28109C89-78DA-42B2-934D-35111903180C}" dt="2023-02-17T18:50:40.643" v="1410" actId="1076"/>
          <ac:graphicFrameMkLst>
            <pc:docMk/>
            <pc:sldMk cId="38858207" sldId="348"/>
            <ac:graphicFrameMk id="8" creationId="{5BDBDF9B-596F-9AD6-1312-685D67DCF125}"/>
          </ac:graphicFrameMkLst>
        </pc:graphicFrameChg>
        <pc:picChg chg="del">
          <ac:chgData name="Martina Sponerová" userId="ccc0f243-98c2-4971-ae6b-3630abf27fc2" providerId="ADAL" clId="{28109C89-78DA-42B2-934D-35111903180C}" dt="2023-02-17T18:44:09.303" v="1343" actId="478"/>
          <ac:picMkLst>
            <pc:docMk/>
            <pc:sldMk cId="38858207" sldId="348"/>
            <ac:picMk id="6" creationId="{2571EE9F-F54A-4C8C-B73C-B450D9F7AD3D}"/>
          </ac:picMkLst>
        </pc:picChg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809204795" sldId="348"/>
        </pc:sldMkLst>
      </pc:sldChg>
      <pc:sldChg chg="add del">
        <pc:chgData name="Martina Sponerová" userId="ccc0f243-98c2-4971-ae6b-3630abf27fc2" providerId="ADAL" clId="{28109C89-78DA-42B2-934D-35111903180C}" dt="2023-02-17T14:36:05.912" v="16" actId="2696"/>
        <pc:sldMkLst>
          <pc:docMk/>
          <pc:sldMk cId="2896547732" sldId="348"/>
        </pc:sldMkLst>
      </pc:sldChg>
      <pc:sldChg chg="addSp delSp modSp add mod modClrScheme chgLayout">
        <pc:chgData name="Martina Sponerová" userId="ccc0f243-98c2-4971-ae6b-3630abf27fc2" providerId="ADAL" clId="{28109C89-78DA-42B2-934D-35111903180C}" dt="2023-02-17T19:03:34.713" v="1475" actId="20577"/>
        <pc:sldMkLst>
          <pc:docMk/>
          <pc:sldMk cId="941105796" sldId="350"/>
        </pc:sldMkLst>
        <pc:spChg chg="mod">
          <ac:chgData name="Martina Sponerová" userId="ccc0f243-98c2-4971-ae6b-3630abf27fc2" providerId="ADAL" clId="{28109C89-78DA-42B2-934D-35111903180C}" dt="2023-02-17T19:00:48.188" v="1446" actId="26606"/>
          <ac:spMkLst>
            <pc:docMk/>
            <pc:sldMk cId="941105796" sldId="350"/>
            <ac:spMk id="3" creationId="{239FEC3D-6E6E-4B0A-8C05-A5D08759ADFD}"/>
          </ac:spMkLst>
        </pc:spChg>
        <pc:spChg chg="mod">
          <ac:chgData name="Martina Sponerová" userId="ccc0f243-98c2-4971-ae6b-3630abf27fc2" providerId="ADAL" clId="{28109C89-78DA-42B2-934D-35111903180C}" dt="2023-02-17T19:03:34.713" v="1475" actId="20577"/>
          <ac:spMkLst>
            <pc:docMk/>
            <pc:sldMk cId="941105796" sldId="350"/>
            <ac:spMk id="4" creationId="{2FBBFECB-6DCA-4274-8892-A41E3D3FBCDC}"/>
          </ac:spMkLst>
        </pc:spChg>
        <pc:spChg chg="add del mod">
          <ac:chgData name="Martina Sponerová" userId="ccc0f243-98c2-4971-ae6b-3630abf27fc2" providerId="ADAL" clId="{28109C89-78DA-42B2-934D-35111903180C}" dt="2023-02-17T18:56:14.891" v="1413"/>
          <ac:spMkLst>
            <pc:docMk/>
            <pc:sldMk cId="941105796" sldId="350"/>
            <ac:spMk id="5" creationId="{1AA967DC-DF9A-6A2D-B5BB-A9DF7F778564}"/>
          </ac:spMkLst>
        </pc:spChg>
        <pc:spChg chg="mod">
          <ac:chgData name="Martina Sponerová" userId="ccc0f243-98c2-4971-ae6b-3630abf27fc2" providerId="ADAL" clId="{28109C89-78DA-42B2-934D-35111903180C}" dt="2023-02-17T19:00:48.188" v="1446" actId="26606"/>
          <ac:spMkLst>
            <pc:docMk/>
            <pc:sldMk cId="941105796" sldId="350"/>
            <ac:spMk id="6" creationId="{E62E1F40-2189-4F53-84AE-EBF781532E2F}"/>
          </ac:spMkLst>
        </pc:spChg>
        <pc:spChg chg="add del mod">
          <ac:chgData name="Martina Sponerová" userId="ccc0f243-98c2-4971-ae6b-3630abf27fc2" providerId="ADAL" clId="{28109C89-78DA-42B2-934D-35111903180C}" dt="2023-02-17T18:58:51.107" v="1429"/>
          <ac:spMkLst>
            <pc:docMk/>
            <pc:sldMk cId="941105796" sldId="350"/>
            <ac:spMk id="10" creationId="{26860D53-2CED-70CF-B7B9-2A454EB85411}"/>
          </ac:spMkLst>
        </pc:spChg>
        <pc:spChg chg="mod">
          <ac:chgData name="Martina Sponerová" userId="ccc0f243-98c2-4971-ae6b-3630abf27fc2" providerId="ADAL" clId="{28109C89-78DA-42B2-934D-35111903180C}" dt="2023-02-17T19:01:52.335" v="1455" actId="14100"/>
          <ac:spMkLst>
            <pc:docMk/>
            <pc:sldMk cId="941105796" sldId="350"/>
            <ac:spMk id="14" creationId="{1A836BCD-40E8-4D39-AAD9-9DAE1A258759}"/>
          </ac:spMkLst>
        </pc:spChg>
        <pc:spChg chg="add del">
          <ac:chgData name="Martina Sponerová" userId="ccc0f243-98c2-4971-ae6b-3630abf27fc2" providerId="ADAL" clId="{28109C89-78DA-42B2-934D-35111903180C}" dt="2023-02-17T18:56:29.154" v="1415" actId="26606"/>
          <ac:spMkLst>
            <pc:docMk/>
            <pc:sldMk cId="941105796" sldId="350"/>
            <ac:spMk id="19" creationId="{230A1B21-1C79-6952-371F-8F1B83DE139A}"/>
          </ac:spMkLst>
        </pc:spChg>
        <pc:spChg chg="add del mod">
          <ac:chgData name="Martina Sponerová" userId="ccc0f243-98c2-4971-ae6b-3630abf27fc2" providerId="ADAL" clId="{28109C89-78DA-42B2-934D-35111903180C}" dt="2023-02-17T18:59:04.917" v="1430" actId="26606"/>
          <ac:spMkLst>
            <pc:docMk/>
            <pc:sldMk cId="941105796" sldId="350"/>
            <ac:spMk id="21" creationId="{4B79EFB3-7FDD-C941-86F1-90418E33491B}"/>
          </ac:spMkLst>
        </pc:spChg>
        <pc:spChg chg="add del mod">
          <ac:chgData name="Martina Sponerová" userId="ccc0f243-98c2-4971-ae6b-3630abf27fc2" providerId="ADAL" clId="{28109C89-78DA-42B2-934D-35111903180C}" dt="2023-02-17T18:59:04.917" v="1430" actId="26606"/>
          <ac:spMkLst>
            <pc:docMk/>
            <pc:sldMk cId="941105796" sldId="350"/>
            <ac:spMk id="22" creationId="{F42D64BD-DA7F-CB31-DFE5-A0A6BD2596C4}"/>
          </ac:spMkLst>
        </pc:spChg>
        <pc:spChg chg="add del">
          <ac:chgData name="Martina Sponerová" userId="ccc0f243-98c2-4971-ae6b-3630abf27fc2" providerId="ADAL" clId="{28109C89-78DA-42B2-934D-35111903180C}" dt="2023-02-17T19:00:48.188" v="1446" actId="26606"/>
          <ac:spMkLst>
            <pc:docMk/>
            <pc:sldMk cId="941105796" sldId="350"/>
            <ac:spMk id="27" creationId="{583BAE7A-6AC0-50CF-83ED-84EF39E5767F}"/>
          </ac:spMkLst>
        </pc:spChg>
        <pc:spChg chg="add del">
          <ac:chgData name="Martina Sponerová" userId="ccc0f243-98c2-4971-ae6b-3630abf27fc2" providerId="ADAL" clId="{28109C89-78DA-42B2-934D-35111903180C}" dt="2023-02-17T19:00:48.188" v="1446" actId="26606"/>
          <ac:spMkLst>
            <pc:docMk/>
            <pc:sldMk cId="941105796" sldId="350"/>
            <ac:spMk id="29" creationId="{9A3D2C7B-D304-9212-0EEA-E5895AC4C911}"/>
          </ac:spMkLst>
        </pc:spChg>
        <pc:spChg chg="add del">
          <ac:chgData name="Martina Sponerová" userId="ccc0f243-98c2-4971-ae6b-3630abf27fc2" providerId="ADAL" clId="{28109C89-78DA-42B2-934D-35111903180C}" dt="2023-02-17T19:00:41.651" v="1443" actId="26606"/>
          <ac:spMkLst>
            <pc:docMk/>
            <pc:sldMk cId="941105796" sldId="350"/>
            <ac:spMk id="34" creationId="{10518314-BCED-242C-6CDE-A7ACB6809FF8}"/>
          </ac:spMkLst>
        </pc:spChg>
        <pc:spChg chg="add del">
          <ac:chgData name="Martina Sponerová" userId="ccc0f243-98c2-4971-ae6b-3630abf27fc2" providerId="ADAL" clId="{28109C89-78DA-42B2-934D-35111903180C}" dt="2023-02-17T19:00:41.651" v="1443" actId="26606"/>
          <ac:spMkLst>
            <pc:docMk/>
            <pc:sldMk cId="941105796" sldId="350"/>
            <ac:spMk id="36" creationId="{AF2B99A7-F03A-D652-6A3E-6B8E039C79EE}"/>
          </ac:spMkLst>
        </pc:spChg>
        <pc:spChg chg="add del">
          <ac:chgData name="Martina Sponerová" userId="ccc0f243-98c2-4971-ae6b-3630abf27fc2" providerId="ADAL" clId="{28109C89-78DA-42B2-934D-35111903180C}" dt="2023-02-17T19:00:47.970" v="1445" actId="26606"/>
          <ac:spMkLst>
            <pc:docMk/>
            <pc:sldMk cId="941105796" sldId="350"/>
            <ac:spMk id="38" creationId="{EF6C2AAE-603E-2684-4D6E-7AD5F683660B}"/>
          </ac:spMkLst>
        </pc:spChg>
        <pc:spChg chg="add del">
          <ac:chgData name="Martina Sponerová" userId="ccc0f243-98c2-4971-ae6b-3630abf27fc2" providerId="ADAL" clId="{28109C89-78DA-42B2-934D-35111903180C}" dt="2023-02-17T19:00:47.970" v="1445" actId="26606"/>
          <ac:spMkLst>
            <pc:docMk/>
            <pc:sldMk cId="941105796" sldId="350"/>
            <ac:spMk id="39" creationId="{5A155ECD-9ED0-96FB-3E0A-406A86B09C23}"/>
          </ac:spMkLst>
        </pc:spChg>
        <pc:spChg chg="add del mod">
          <ac:chgData name="Martina Sponerová" userId="ccc0f243-98c2-4971-ae6b-3630abf27fc2" providerId="ADAL" clId="{28109C89-78DA-42B2-934D-35111903180C}" dt="2023-02-17T19:01:47.506" v="1454" actId="26606"/>
          <ac:spMkLst>
            <pc:docMk/>
            <pc:sldMk cId="941105796" sldId="350"/>
            <ac:spMk id="41" creationId="{D8D345F3-7A88-96F5-565D-E05392704195}"/>
          </ac:spMkLst>
        </pc:spChg>
        <pc:spChg chg="add del">
          <ac:chgData name="Martina Sponerová" userId="ccc0f243-98c2-4971-ae6b-3630abf27fc2" providerId="ADAL" clId="{28109C89-78DA-42B2-934D-35111903180C}" dt="2023-02-17T19:01:47.300" v="1453" actId="26606"/>
          <ac:spMkLst>
            <pc:docMk/>
            <pc:sldMk cId="941105796" sldId="350"/>
            <ac:spMk id="46" creationId="{59A25641-D54E-E6EC-CD96-E68FF7FC67A2}"/>
          </ac:spMkLst>
        </pc:spChg>
        <pc:spChg chg="add del">
          <ac:chgData name="Martina Sponerová" userId="ccc0f243-98c2-4971-ae6b-3630abf27fc2" providerId="ADAL" clId="{28109C89-78DA-42B2-934D-35111903180C}" dt="2023-02-17T19:01:59.622" v="1457" actId="478"/>
          <ac:spMkLst>
            <pc:docMk/>
            <pc:sldMk cId="941105796" sldId="350"/>
            <ac:spMk id="48" creationId="{A4F32A03-DEB2-01D6-F3CF-A715FEDBC7A8}"/>
          </ac:spMkLst>
        </pc:spChg>
        <pc:graphicFrameChg chg="del">
          <ac:chgData name="Martina Sponerová" userId="ccc0f243-98c2-4971-ae6b-3630abf27fc2" providerId="ADAL" clId="{28109C89-78DA-42B2-934D-35111903180C}" dt="2023-02-17T18:56:04.600" v="1412" actId="478"/>
          <ac:graphicFrameMkLst>
            <pc:docMk/>
            <pc:sldMk cId="941105796" sldId="350"/>
            <ac:graphicFrameMk id="7" creationId="{65E49A0F-7E65-44DD-AB1E-B0C5BACFE054}"/>
          </ac:graphicFrameMkLst>
        </pc:graphicFrameChg>
        <pc:graphicFrameChg chg="add del mod modGraphic">
          <ac:chgData name="Martina Sponerová" userId="ccc0f243-98c2-4971-ae6b-3630abf27fc2" providerId="ADAL" clId="{28109C89-78DA-42B2-934D-35111903180C}" dt="2023-02-17T18:58:45.927" v="1428" actId="478"/>
          <ac:graphicFrameMkLst>
            <pc:docMk/>
            <pc:sldMk cId="941105796" sldId="350"/>
            <ac:graphicFrameMk id="8" creationId="{F6FADD2D-1CC9-0F64-33E9-29F44C035E87}"/>
          </ac:graphicFrameMkLst>
        </pc:graphicFrameChg>
        <pc:graphicFrameChg chg="add mod modGraphic">
          <ac:chgData name="Martina Sponerová" userId="ccc0f243-98c2-4971-ae6b-3630abf27fc2" providerId="ADAL" clId="{28109C89-78DA-42B2-934D-35111903180C}" dt="2023-02-17T19:03:20.287" v="1469" actId="113"/>
          <ac:graphicFrameMkLst>
            <pc:docMk/>
            <pc:sldMk cId="941105796" sldId="350"/>
            <ac:graphicFrameMk id="11" creationId="{0049D977-56D9-27E9-8D3E-9A74B5381C5C}"/>
          </ac:graphicFrameMkLst>
        </pc:graphicFrameChg>
      </pc:sldChg>
      <pc:sldChg chg="add del">
        <pc:chgData name="Martina Sponerová" userId="ccc0f243-98c2-4971-ae6b-3630abf27fc2" providerId="ADAL" clId="{28109C89-78DA-42B2-934D-35111903180C}" dt="2023-02-17T14:36:05.912" v="16" actId="2696"/>
        <pc:sldMkLst>
          <pc:docMk/>
          <pc:sldMk cId="2508176723" sldId="350"/>
        </pc:sldMkLst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3528140995" sldId="350"/>
        </pc:sldMkLst>
      </pc:sldChg>
      <pc:sldChg chg="add">
        <pc:chgData name="Martina Sponerová" userId="ccc0f243-98c2-4971-ae6b-3630abf27fc2" providerId="ADAL" clId="{28109C89-78DA-42B2-934D-35111903180C}" dt="2023-02-17T14:36:25.497" v="17"/>
        <pc:sldMkLst>
          <pc:docMk/>
          <pc:sldMk cId="1576278995" sldId="351"/>
        </pc:sldMkLst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2096160016" sldId="351"/>
        </pc:sldMkLst>
      </pc:sldChg>
      <pc:sldChg chg="add del">
        <pc:chgData name="Martina Sponerová" userId="ccc0f243-98c2-4971-ae6b-3630abf27fc2" providerId="ADAL" clId="{28109C89-78DA-42B2-934D-35111903180C}" dt="2023-02-17T14:36:05.912" v="16" actId="2696"/>
        <pc:sldMkLst>
          <pc:docMk/>
          <pc:sldMk cId="3440523152" sldId="351"/>
        </pc:sldMkLst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813281200" sldId="352"/>
        </pc:sldMkLst>
      </pc:sldChg>
      <pc:sldChg chg="add">
        <pc:chgData name="Martina Sponerová" userId="ccc0f243-98c2-4971-ae6b-3630abf27fc2" providerId="ADAL" clId="{28109C89-78DA-42B2-934D-35111903180C}" dt="2023-02-17T14:36:25.497" v="17"/>
        <pc:sldMkLst>
          <pc:docMk/>
          <pc:sldMk cId="4028466845" sldId="352"/>
        </pc:sldMkLst>
      </pc:sldChg>
      <pc:sldChg chg="add del">
        <pc:chgData name="Martina Sponerová" userId="ccc0f243-98c2-4971-ae6b-3630abf27fc2" providerId="ADAL" clId="{28109C89-78DA-42B2-934D-35111903180C}" dt="2023-02-17T14:36:05.912" v="16" actId="2696"/>
        <pc:sldMkLst>
          <pc:docMk/>
          <pc:sldMk cId="4123754894" sldId="352"/>
        </pc:sldMkLst>
      </pc:sldChg>
      <pc:sldChg chg="add">
        <pc:chgData name="Martina Sponerová" userId="ccc0f243-98c2-4971-ae6b-3630abf27fc2" providerId="ADAL" clId="{28109C89-78DA-42B2-934D-35111903180C}" dt="2023-02-17T14:36:25.497" v="17"/>
        <pc:sldMkLst>
          <pc:docMk/>
          <pc:sldMk cId="1034287582" sldId="353"/>
        </pc:sldMkLst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1111664495" sldId="353"/>
        </pc:sldMkLst>
      </pc:sldChg>
      <pc:sldChg chg="add del">
        <pc:chgData name="Martina Sponerová" userId="ccc0f243-98c2-4971-ae6b-3630abf27fc2" providerId="ADAL" clId="{28109C89-78DA-42B2-934D-35111903180C}" dt="2023-02-17T14:36:05.912" v="16" actId="2696"/>
        <pc:sldMkLst>
          <pc:docMk/>
          <pc:sldMk cId="3464821611" sldId="353"/>
        </pc:sldMkLst>
      </pc:sldChg>
      <pc:sldChg chg="add">
        <pc:chgData name="Martina Sponerová" userId="ccc0f243-98c2-4971-ae6b-3630abf27fc2" providerId="ADAL" clId="{28109C89-78DA-42B2-934D-35111903180C}" dt="2023-02-17T14:36:25.497" v="17"/>
        <pc:sldMkLst>
          <pc:docMk/>
          <pc:sldMk cId="2723084697" sldId="354"/>
        </pc:sldMkLst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3242522122" sldId="354"/>
        </pc:sldMkLst>
      </pc:sldChg>
      <pc:sldChg chg="add del">
        <pc:chgData name="Martina Sponerová" userId="ccc0f243-98c2-4971-ae6b-3630abf27fc2" providerId="ADAL" clId="{28109C89-78DA-42B2-934D-35111903180C}" dt="2023-02-17T14:36:05.912" v="16" actId="2696"/>
        <pc:sldMkLst>
          <pc:docMk/>
          <pc:sldMk cId="3381835611" sldId="354"/>
        </pc:sldMkLst>
      </pc:sldChg>
      <pc:sldChg chg="modSp add mod">
        <pc:chgData name="Martina Sponerová" userId="ccc0f243-98c2-4971-ae6b-3630abf27fc2" providerId="ADAL" clId="{28109C89-78DA-42B2-934D-35111903180C}" dt="2023-02-19T15:49:29.170" v="1618" actId="6549"/>
        <pc:sldMkLst>
          <pc:docMk/>
          <pc:sldMk cId="442062450" sldId="355"/>
        </pc:sldMkLst>
        <pc:spChg chg="mod">
          <ac:chgData name="Martina Sponerová" userId="ccc0f243-98c2-4971-ae6b-3630abf27fc2" providerId="ADAL" clId="{28109C89-78DA-42B2-934D-35111903180C}" dt="2023-02-19T15:49:29.170" v="1618" actId="6549"/>
          <ac:spMkLst>
            <pc:docMk/>
            <pc:sldMk cId="442062450" sldId="355"/>
            <ac:spMk id="5" creationId="{962BDBAB-94C3-42AD-8916-B33241B45517}"/>
          </ac:spMkLst>
        </pc:spChg>
      </pc:sldChg>
      <pc:sldChg chg="add del">
        <pc:chgData name="Martina Sponerová" userId="ccc0f243-98c2-4971-ae6b-3630abf27fc2" providerId="ADAL" clId="{28109C89-78DA-42B2-934D-35111903180C}" dt="2023-02-17T14:36:05.912" v="16" actId="2696"/>
        <pc:sldMkLst>
          <pc:docMk/>
          <pc:sldMk cId="1732554019" sldId="355"/>
        </pc:sldMkLst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2785549211" sldId="355"/>
        </pc:sldMkLst>
      </pc:sldChg>
      <pc:sldChg chg="add del">
        <pc:chgData name="Martina Sponerová" userId="ccc0f243-98c2-4971-ae6b-3630abf27fc2" providerId="ADAL" clId="{28109C89-78DA-42B2-934D-35111903180C}" dt="2023-02-17T14:36:05.912" v="16" actId="2696"/>
        <pc:sldMkLst>
          <pc:docMk/>
          <pc:sldMk cId="597623221" sldId="356"/>
        </pc:sldMkLst>
      </pc:sldChg>
      <pc:sldChg chg="addSp delSp modSp add mod modClrScheme chgLayout">
        <pc:chgData name="Martina Sponerová" userId="ccc0f243-98c2-4971-ae6b-3630abf27fc2" providerId="ADAL" clId="{28109C89-78DA-42B2-934D-35111903180C}" dt="2023-02-19T15:53:00.778" v="1651" actId="20577"/>
        <pc:sldMkLst>
          <pc:docMk/>
          <pc:sldMk cId="880451046" sldId="356"/>
        </pc:sldMkLst>
        <pc:spChg chg="mod">
          <ac:chgData name="Martina Sponerová" userId="ccc0f243-98c2-4971-ae6b-3630abf27fc2" providerId="ADAL" clId="{28109C89-78DA-42B2-934D-35111903180C}" dt="2023-02-19T15:52:17.661" v="1640" actId="26606"/>
          <ac:spMkLst>
            <pc:docMk/>
            <pc:sldMk cId="880451046" sldId="356"/>
            <ac:spMk id="3" creationId="{7D94E4F3-B3FD-4A2D-9F01-53A0B6B15E04}"/>
          </ac:spMkLst>
        </pc:spChg>
        <pc:spChg chg="mod">
          <ac:chgData name="Martina Sponerová" userId="ccc0f243-98c2-4971-ae6b-3630abf27fc2" providerId="ADAL" clId="{28109C89-78DA-42B2-934D-35111903180C}" dt="2023-02-19T15:52:17.661" v="1640" actId="26606"/>
          <ac:spMkLst>
            <pc:docMk/>
            <pc:sldMk cId="880451046" sldId="356"/>
            <ac:spMk id="4" creationId="{3D1F1F90-E05C-4D87-953A-CA7423770AB6}"/>
          </ac:spMkLst>
        </pc:spChg>
        <pc:spChg chg="mod ord">
          <ac:chgData name="Martina Sponerová" userId="ccc0f243-98c2-4971-ae6b-3630abf27fc2" providerId="ADAL" clId="{28109C89-78DA-42B2-934D-35111903180C}" dt="2023-02-19T15:52:17.661" v="1640" actId="26606"/>
          <ac:spMkLst>
            <pc:docMk/>
            <pc:sldMk cId="880451046" sldId="356"/>
            <ac:spMk id="5" creationId="{A383B281-D8FD-402C-8CBF-36A745F3730C}"/>
          </ac:spMkLst>
        </pc:spChg>
        <pc:spChg chg="add del mod">
          <ac:chgData name="Martina Sponerová" userId="ccc0f243-98c2-4971-ae6b-3630abf27fc2" providerId="ADAL" clId="{28109C89-78DA-42B2-934D-35111903180C}" dt="2023-02-19T15:50:42.094" v="1621"/>
          <ac:spMkLst>
            <pc:docMk/>
            <pc:sldMk cId="880451046" sldId="356"/>
            <ac:spMk id="6" creationId="{DA839E9E-6122-C007-C8C1-3E34880E9FDF}"/>
          </ac:spMkLst>
        </pc:spChg>
        <pc:spChg chg="add del mod">
          <ac:chgData name="Martina Sponerová" userId="ccc0f243-98c2-4971-ae6b-3630abf27fc2" providerId="ADAL" clId="{28109C89-78DA-42B2-934D-35111903180C}" dt="2023-02-19T15:52:17.661" v="1640" actId="26606"/>
          <ac:spMkLst>
            <pc:docMk/>
            <pc:sldMk cId="880451046" sldId="356"/>
            <ac:spMk id="13" creationId="{AD01F412-09FB-BC8F-B0CF-D25C42EF9FDB}"/>
          </ac:spMkLst>
        </pc:spChg>
        <pc:spChg chg="add del mod">
          <ac:chgData name="Martina Sponerová" userId="ccc0f243-98c2-4971-ae6b-3630abf27fc2" providerId="ADAL" clId="{28109C89-78DA-42B2-934D-35111903180C}" dt="2023-02-19T15:52:13.940" v="1639" actId="478"/>
          <ac:spMkLst>
            <pc:docMk/>
            <pc:sldMk cId="880451046" sldId="356"/>
            <ac:spMk id="15" creationId="{F497FDB8-C13E-FF61-91A1-C380D774ED45}"/>
          </ac:spMkLst>
        </pc:spChg>
        <pc:graphicFrameChg chg="del modGraphic">
          <ac:chgData name="Martina Sponerová" userId="ccc0f243-98c2-4971-ae6b-3630abf27fc2" providerId="ADAL" clId="{28109C89-78DA-42B2-934D-35111903180C}" dt="2023-02-19T15:50:32.662" v="1620" actId="478"/>
          <ac:graphicFrameMkLst>
            <pc:docMk/>
            <pc:sldMk cId="880451046" sldId="356"/>
            <ac:graphicFrameMk id="7" creationId="{84DBFABC-D341-4AE9-9D95-CA896EC83E72}"/>
          </ac:graphicFrameMkLst>
        </pc:graphicFrameChg>
        <pc:graphicFrameChg chg="add mod modGraphic">
          <ac:chgData name="Martina Sponerová" userId="ccc0f243-98c2-4971-ae6b-3630abf27fc2" providerId="ADAL" clId="{28109C89-78DA-42B2-934D-35111903180C}" dt="2023-02-19T15:53:00.778" v="1651" actId="20577"/>
          <ac:graphicFrameMkLst>
            <pc:docMk/>
            <pc:sldMk cId="880451046" sldId="356"/>
            <ac:graphicFrameMk id="8" creationId="{35FF7D57-06F4-9813-789E-345E3F3295D8}"/>
          </ac:graphicFrameMkLst>
        </pc:graphicFrameChg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1653617649" sldId="356"/>
        </pc:sldMkLst>
      </pc:sldChg>
      <pc:sldChg chg="addSp delSp modSp add mod">
        <pc:chgData name="Martina Sponerová" userId="ccc0f243-98c2-4971-ae6b-3630abf27fc2" providerId="ADAL" clId="{28109C89-78DA-42B2-934D-35111903180C}" dt="2023-02-19T16:08:36.074" v="1667" actId="14100"/>
        <pc:sldMkLst>
          <pc:docMk/>
          <pc:sldMk cId="2095052830" sldId="357"/>
        </pc:sldMkLst>
        <pc:spChg chg="mod">
          <ac:chgData name="Martina Sponerová" userId="ccc0f243-98c2-4971-ae6b-3630abf27fc2" providerId="ADAL" clId="{28109C89-78DA-42B2-934D-35111903180C}" dt="2023-02-19T15:53:22.782" v="1652" actId="20577"/>
          <ac:spMkLst>
            <pc:docMk/>
            <pc:sldMk cId="2095052830" sldId="357"/>
            <ac:spMk id="4" creationId="{3D1F1F90-E05C-4D87-953A-CA7423770AB6}"/>
          </ac:spMkLst>
        </pc:spChg>
        <pc:spChg chg="add del mod">
          <ac:chgData name="Martina Sponerová" userId="ccc0f243-98c2-4971-ae6b-3630abf27fc2" providerId="ADAL" clId="{28109C89-78DA-42B2-934D-35111903180C}" dt="2023-02-19T16:07:42.510" v="1656"/>
          <ac:spMkLst>
            <pc:docMk/>
            <pc:sldMk cId="2095052830" sldId="357"/>
            <ac:spMk id="5" creationId="{43B9B826-BC3E-B9C9-8F0C-4BF382955A69}"/>
          </ac:spMkLst>
        </pc:spChg>
        <pc:spChg chg="add del">
          <ac:chgData name="Martina Sponerová" userId="ccc0f243-98c2-4971-ae6b-3630abf27fc2" providerId="ADAL" clId="{28109C89-78DA-42B2-934D-35111903180C}" dt="2023-02-19T16:07:56.404" v="1658" actId="478"/>
          <ac:spMkLst>
            <pc:docMk/>
            <pc:sldMk cId="2095052830" sldId="357"/>
            <ac:spMk id="11" creationId="{7C3C20FE-763D-8649-28AF-661265CCF93B}"/>
          </ac:spMkLst>
        </pc:spChg>
        <pc:graphicFrameChg chg="add mod">
          <ac:chgData name="Martina Sponerová" userId="ccc0f243-98c2-4971-ae6b-3630abf27fc2" providerId="ADAL" clId="{28109C89-78DA-42B2-934D-35111903180C}" dt="2023-02-19T16:08:36.074" v="1667" actId="14100"/>
          <ac:graphicFrameMkLst>
            <pc:docMk/>
            <pc:sldMk cId="2095052830" sldId="357"/>
            <ac:graphicFrameMk id="6" creationId="{D40F3DBA-2609-4A26-8960-30765AAFF528}"/>
          </ac:graphicFrameMkLst>
        </pc:graphicFrameChg>
        <pc:picChg chg="del">
          <ac:chgData name="Martina Sponerová" userId="ccc0f243-98c2-4971-ae6b-3630abf27fc2" providerId="ADAL" clId="{28109C89-78DA-42B2-934D-35111903180C}" dt="2023-02-19T16:07:29.396" v="1654" actId="478"/>
          <ac:picMkLst>
            <pc:docMk/>
            <pc:sldMk cId="2095052830" sldId="357"/>
            <ac:picMk id="7" creationId="{504D8AC8-6A54-4489-8CE0-074A23AC1E47}"/>
          </ac:picMkLst>
        </pc:picChg>
      </pc:sldChg>
      <pc:sldChg chg="add del">
        <pc:chgData name="Martina Sponerová" userId="ccc0f243-98c2-4971-ae6b-3630abf27fc2" providerId="ADAL" clId="{28109C89-78DA-42B2-934D-35111903180C}" dt="2023-02-17T14:36:05.912" v="16" actId="2696"/>
        <pc:sldMkLst>
          <pc:docMk/>
          <pc:sldMk cId="2945141557" sldId="357"/>
        </pc:sldMkLst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3461040711" sldId="357"/>
        </pc:sldMkLst>
      </pc:sldChg>
      <pc:sldChg chg="add del">
        <pc:chgData name="Martina Sponerová" userId="ccc0f243-98c2-4971-ae6b-3630abf27fc2" providerId="ADAL" clId="{28109C89-78DA-42B2-934D-35111903180C}" dt="2023-02-20T11:41:16.212" v="3429" actId="47"/>
        <pc:sldMkLst>
          <pc:docMk/>
          <pc:sldMk cId="4154579106" sldId="358"/>
        </pc:sldMkLst>
      </pc:sldChg>
      <pc:sldChg chg="addSp modSp mod">
        <pc:chgData name="Martina Sponerová" userId="ccc0f243-98c2-4971-ae6b-3630abf27fc2" providerId="ADAL" clId="{28109C89-78DA-42B2-934D-35111903180C}" dt="2023-02-20T11:54:38.959" v="3703" actId="20577"/>
        <pc:sldMkLst>
          <pc:docMk/>
          <pc:sldMk cId="2649096236" sldId="359"/>
        </pc:sldMkLst>
        <pc:spChg chg="add mod">
          <ac:chgData name="Martina Sponerová" userId="ccc0f243-98c2-4971-ae6b-3630abf27fc2" providerId="ADAL" clId="{28109C89-78DA-42B2-934D-35111903180C}" dt="2023-02-20T11:54:38.959" v="3703" actId="20577"/>
          <ac:spMkLst>
            <pc:docMk/>
            <pc:sldMk cId="2649096236" sldId="359"/>
            <ac:spMk id="2" creationId="{CC9A640E-AE57-E756-AD36-8D6D9B3DDF44}"/>
          </ac:spMkLst>
        </pc:spChg>
        <pc:spChg chg="mod">
          <ac:chgData name="Martina Sponerová" userId="ccc0f243-98c2-4971-ae6b-3630abf27fc2" providerId="ADAL" clId="{28109C89-78DA-42B2-934D-35111903180C}" dt="2023-02-20T11:54:13.705" v="3660" actId="6549"/>
          <ac:spMkLst>
            <pc:docMk/>
            <pc:sldMk cId="2649096236" sldId="359"/>
            <ac:spMk id="5" creationId="{3DCB7438-EEB4-4D0B-8745-596E9279BF21}"/>
          </ac:spMkLst>
        </pc:spChg>
      </pc:sldChg>
      <pc:sldChg chg="del">
        <pc:chgData name="Martina Sponerová" userId="ccc0f243-98c2-4971-ae6b-3630abf27fc2" providerId="ADAL" clId="{28109C89-78DA-42B2-934D-35111903180C}" dt="2023-02-20T11:46:45.546" v="3452" actId="47"/>
        <pc:sldMkLst>
          <pc:docMk/>
          <pc:sldMk cId="2637108036" sldId="360"/>
        </pc:sldMkLst>
      </pc:sldChg>
      <pc:sldChg chg="del">
        <pc:chgData name="Martina Sponerová" userId="ccc0f243-98c2-4971-ae6b-3630abf27fc2" providerId="ADAL" clId="{28109C89-78DA-42B2-934D-35111903180C}" dt="2023-02-20T11:46:49.161" v="3453" actId="47"/>
        <pc:sldMkLst>
          <pc:docMk/>
          <pc:sldMk cId="917276736" sldId="361"/>
        </pc:sldMkLst>
      </pc:sldChg>
      <pc:sldChg chg="add">
        <pc:chgData name="Martina Sponerová" userId="ccc0f243-98c2-4971-ae6b-3630abf27fc2" providerId="ADAL" clId="{28109C89-78DA-42B2-934D-35111903180C}" dt="2023-02-17T14:27:47.819" v="1"/>
        <pc:sldMkLst>
          <pc:docMk/>
          <pc:sldMk cId="485703967" sldId="362"/>
        </pc:sldMkLst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549564227" sldId="362"/>
        </pc:sldMkLst>
      </pc:sldChg>
      <pc:sldChg chg="add">
        <pc:chgData name="Martina Sponerová" userId="ccc0f243-98c2-4971-ae6b-3630abf27fc2" providerId="ADAL" clId="{28109C89-78DA-42B2-934D-35111903180C}" dt="2023-02-17T14:27:47.819" v="1"/>
        <pc:sldMkLst>
          <pc:docMk/>
          <pc:sldMk cId="952721346" sldId="363"/>
        </pc:sldMkLst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2722977491" sldId="363"/>
        </pc:sldMkLst>
      </pc:sldChg>
      <pc:sldChg chg="add ord">
        <pc:chgData name="Martina Sponerová" userId="ccc0f243-98c2-4971-ae6b-3630abf27fc2" providerId="ADAL" clId="{28109C89-78DA-42B2-934D-35111903180C}" dt="2023-02-17T14:36:59.491" v="19"/>
        <pc:sldMkLst>
          <pc:docMk/>
          <pc:sldMk cId="744852607" sldId="364"/>
        </pc:sldMkLst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3348297550" sldId="364"/>
        </pc:sldMkLst>
      </pc:sldChg>
      <pc:sldChg chg="add del">
        <pc:chgData name="Martina Sponerová" userId="ccc0f243-98c2-4971-ae6b-3630abf27fc2" providerId="ADAL" clId="{28109C89-78DA-42B2-934D-35111903180C}" dt="2023-02-17T14:28:47.885" v="4" actId="2696"/>
        <pc:sldMkLst>
          <pc:docMk/>
          <pc:sldMk cId="3992059200" sldId="364"/>
        </pc:sldMkLst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709503480" sldId="365"/>
        </pc:sldMkLst>
      </pc:sldChg>
      <pc:sldChg chg="add del">
        <pc:chgData name="Martina Sponerová" userId="ccc0f243-98c2-4971-ae6b-3630abf27fc2" providerId="ADAL" clId="{28109C89-78DA-42B2-934D-35111903180C}" dt="2023-02-17T14:29:27.167" v="6" actId="47"/>
        <pc:sldMkLst>
          <pc:docMk/>
          <pc:sldMk cId="806203011" sldId="365"/>
        </pc:sldMkLst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2130353985" sldId="366"/>
        </pc:sldMkLst>
      </pc:sldChg>
      <pc:sldChg chg="add del">
        <pc:chgData name="Martina Sponerová" userId="ccc0f243-98c2-4971-ae6b-3630abf27fc2" providerId="ADAL" clId="{28109C89-78DA-42B2-934D-35111903180C}" dt="2023-02-17T14:29:30.022" v="7" actId="47"/>
        <pc:sldMkLst>
          <pc:docMk/>
          <pc:sldMk cId="4204714412" sldId="366"/>
        </pc:sldMkLst>
      </pc:sldChg>
      <pc:sldChg chg="add">
        <pc:chgData name="Martina Sponerová" userId="ccc0f243-98c2-4971-ae6b-3630abf27fc2" providerId="ADAL" clId="{28109C89-78DA-42B2-934D-35111903180C}" dt="2023-02-17T14:27:47.819" v="1"/>
        <pc:sldMkLst>
          <pc:docMk/>
          <pc:sldMk cId="1061317359" sldId="367"/>
        </pc:sldMkLst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3165278070" sldId="367"/>
        </pc:sldMkLst>
      </pc:sldChg>
      <pc:sldChg chg="add">
        <pc:chgData name="Martina Sponerová" userId="ccc0f243-98c2-4971-ae6b-3630abf27fc2" providerId="ADAL" clId="{28109C89-78DA-42B2-934D-35111903180C}" dt="2023-02-17T14:36:25.497" v="17"/>
        <pc:sldMkLst>
          <pc:docMk/>
          <pc:sldMk cId="1177504197" sldId="368"/>
        </pc:sldMkLst>
      </pc:sldChg>
      <pc:sldChg chg="add del">
        <pc:chgData name="Martina Sponerová" userId="ccc0f243-98c2-4971-ae6b-3630abf27fc2" providerId="ADAL" clId="{28109C89-78DA-42B2-934D-35111903180C}" dt="2023-02-17T14:36:05.912" v="16" actId="2696"/>
        <pc:sldMkLst>
          <pc:docMk/>
          <pc:sldMk cId="1472947606" sldId="368"/>
        </pc:sldMkLst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2792777313" sldId="368"/>
        </pc:sldMkLst>
      </pc:sldChg>
      <pc:sldChg chg="del">
        <pc:chgData name="Martina Sponerová" userId="ccc0f243-98c2-4971-ae6b-3630abf27fc2" providerId="ADAL" clId="{28109C89-78DA-42B2-934D-35111903180C}" dt="2023-02-17T14:27:43.707" v="0" actId="2696"/>
        <pc:sldMkLst>
          <pc:docMk/>
          <pc:sldMk cId="986854271" sldId="369"/>
        </pc:sldMkLst>
      </pc:sldChg>
      <pc:sldChg chg="addSp delSp modSp add mod">
        <pc:chgData name="Martina Sponerová" userId="ccc0f243-98c2-4971-ae6b-3630abf27fc2" providerId="ADAL" clId="{28109C89-78DA-42B2-934D-35111903180C}" dt="2023-02-19T16:08:45.764" v="1669" actId="478"/>
        <pc:sldMkLst>
          <pc:docMk/>
          <pc:sldMk cId="2566858377" sldId="369"/>
        </pc:sldMkLst>
        <pc:spChg chg="mod">
          <ac:chgData name="Martina Sponerová" userId="ccc0f243-98c2-4971-ae6b-3630abf27fc2" providerId="ADAL" clId="{28109C89-78DA-42B2-934D-35111903180C}" dt="2023-02-19T15:53:28.260" v="1653" actId="20577"/>
          <ac:spMkLst>
            <pc:docMk/>
            <pc:sldMk cId="2566858377" sldId="369"/>
            <ac:spMk id="4" creationId="{3D1F1F90-E05C-4D87-953A-CA7423770AB6}"/>
          </ac:spMkLst>
        </pc:spChg>
        <pc:spChg chg="add del mod">
          <ac:chgData name="Martina Sponerová" userId="ccc0f243-98c2-4971-ae6b-3630abf27fc2" providerId="ADAL" clId="{28109C89-78DA-42B2-934D-35111903180C}" dt="2023-02-19T16:08:16.187" v="1661"/>
          <ac:spMkLst>
            <pc:docMk/>
            <pc:sldMk cId="2566858377" sldId="369"/>
            <ac:spMk id="5" creationId="{03F8C74A-A4A6-6033-339D-E79117A2F7F1}"/>
          </ac:spMkLst>
        </pc:spChg>
        <pc:spChg chg="add del mod">
          <ac:chgData name="Martina Sponerová" userId="ccc0f243-98c2-4971-ae6b-3630abf27fc2" providerId="ADAL" clId="{28109C89-78DA-42B2-934D-35111903180C}" dt="2023-02-19T16:08:45.764" v="1669" actId="478"/>
          <ac:spMkLst>
            <pc:docMk/>
            <pc:sldMk cId="2566858377" sldId="369"/>
            <ac:spMk id="9" creationId="{448E7901-FD39-6145-E355-25CC9D522543}"/>
          </ac:spMkLst>
        </pc:spChg>
        <pc:spChg chg="add del">
          <ac:chgData name="Martina Sponerová" userId="ccc0f243-98c2-4971-ae6b-3630abf27fc2" providerId="ADAL" clId="{28109C89-78DA-42B2-934D-35111903180C}" dt="2023-02-19T16:08:20.564" v="1663" actId="478"/>
          <ac:spMkLst>
            <pc:docMk/>
            <pc:sldMk cId="2566858377" sldId="369"/>
            <ac:spMk id="12" creationId="{2F5633EE-1D67-83E5-84C4-5BD62A86107E}"/>
          </ac:spMkLst>
        </pc:spChg>
        <pc:graphicFrameChg chg="add del mod">
          <ac:chgData name="Martina Sponerová" userId="ccc0f243-98c2-4971-ae6b-3630abf27fc2" providerId="ADAL" clId="{28109C89-78DA-42B2-934D-35111903180C}" dt="2023-02-19T16:08:45.764" v="1669" actId="478"/>
          <ac:graphicFrameMkLst>
            <pc:docMk/>
            <pc:sldMk cId="2566858377" sldId="369"/>
            <ac:graphicFrameMk id="7" creationId="{9B532A12-D0F9-4D13-BDAB-8C0CA7426712}"/>
          </ac:graphicFrameMkLst>
        </pc:graphicFrameChg>
        <pc:picChg chg="del">
          <ac:chgData name="Martina Sponerová" userId="ccc0f243-98c2-4971-ae6b-3630abf27fc2" providerId="ADAL" clId="{28109C89-78DA-42B2-934D-35111903180C}" dt="2023-02-19T16:08:06.495" v="1659" actId="478"/>
          <ac:picMkLst>
            <pc:docMk/>
            <pc:sldMk cId="2566858377" sldId="369"/>
            <ac:picMk id="6" creationId="{2D8705A8-94F3-4958-BFBB-DAD91EB9B8E6}"/>
          </ac:picMkLst>
        </pc:picChg>
      </pc:sldChg>
      <pc:sldChg chg="add del">
        <pc:chgData name="Martina Sponerová" userId="ccc0f243-98c2-4971-ae6b-3630abf27fc2" providerId="ADAL" clId="{28109C89-78DA-42B2-934D-35111903180C}" dt="2023-02-17T14:36:05.912" v="16" actId="2696"/>
        <pc:sldMkLst>
          <pc:docMk/>
          <pc:sldMk cId="3802713634" sldId="369"/>
        </pc:sldMkLst>
      </pc:sldChg>
      <pc:sldChg chg="add">
        <pc:chgData name="Martina Sponerová" userId="ccc0f243-98c2-4971-ae6b-3630abf27fc2" providerId="ADAL" clId="{28109C89-78DA-42B2-934D-35111903180C}" dt="2023-02-17T15:08:55.530" v="81" actId="2890"/>
        <pc:sldMkLst>
          <pc:docMk/>
          <pc:sldMk cId="1838349128" sldId="370"/>
        </pc:sldMkLst>
      </pc:sldChg>
      <pc:sldChg chg="modSp add mod">
        <pc:chgData name="Martina Sponerová" userId="ccc0f243-98c2-4971-ae6b-3630abf27fc2" providerId="ADAL" clId="{28109C89-78DA-42B2-934D-35111903180C}" dt="2023-02-17T15:27:42.485" v="665" actId="20577"/>
        <pc:sldMkLst>
          <pc:docMk/>
          <pc:sldMk cId="1072660131" sldId="371"/>
        </pc:sldMkLst>
        <pc:spChg chg="mod">
          <ac:chgData name="Martina Sponerová" userId="ccc0f243-98c2-4971-ae6b-3630abf27fc2" providerId="ADAL" clId="{28109C89-78DA-42B2-934D-35111903180C}" dt="2023-02-17T15:13:57.362" v="271" actId="20577"/>
          <ac:spMkLst>
            <pc:docMk/>
            <pc:sldMk cId="1072660131" sldId="371"/>
            <ac:spMk id="4" creationId="{3D1F1F90-E05C-4D87-953A-CA7423770AB6}"/>
          </ac:spMkLst>
        </pc:spChg>
        <pc:spChg chg="mod">
          <ac:chgData name="Martina Sponerová" userId="ccc0f243-98c2-4971-ae6b-3630abf27fc2" providerId="ADAL" clId="{28109C89-78DA-42B2-934D-35111903180C}" dt="2023-02-17T15:27:42.485" v="665" actId="20577"/>
          <ac:spMkLst>
            <pc:docMk/>
            <pc:sldMk cId="1072660131" sldId="371"/>
            <ac:spMk id="5" creationId="{962BDBAB-94C3-42AD-8916-B33241B45517}"/>
          </ac:spMkLst>
        </pc:spChg>
      </pc:sldChg>
      <pc:sldChg chg="modSp add mod">
        <pc:chgData name="Martina Sponerová" userId="ccc0f243-98c2-4971-ae6b-3630abf27fc2" providerId="ADAL" clId="{28109C89-78DA-42B2-934D-35111903180C}" dt="2023-02-17T15:27:46.508" v="666" actId="20577"/>
        <pc:sldMkLst>
          <pc:docMk/>
          <pc:sldMk cId="1975724209" sldId="372"/>
        </pc:sldMkLst>
        <pc:spChg chg="mod">
          <ac:chgData name="Martina Sponerová" userId="ccc0f243-98c2-4971-ae6b-3630abf27fc2" providerId="ADAL" clId="{28109C89-78DA-42B2-934D-35111903180C}" dt="2023-02-17T15:22:25.282" v="467"/>
          <ac:spMkLst>
            <pc:docMk/>
            <pc:sldMk cId="1975724209" sldId="372"/>
            <ac:spMk id="4" creationId="{3D1F1F90-E05C-4D87-953A-CA7423770AB6}"/>
          </ac:spMkLst>
        </pc:spChg>
        <pc:spChg chg="mod">
          <ac:chgData name="Martina Sponerová" userId="ccc0f243-98c2-4971-ae6b-3630abf27fc2" providerId="ADAL" clId="{28109C89-78DA-42B2-934D-35111903180C}" dt="2023-02-17T15:27:46.508" v="666" actId="20577"/>
          <ac:spMkLst>
            <pc:docMk/>
            <pc:sldMk cId="1975724209" sldId="372"/>
            <ac:spMk id="5" creationId="{962BDBAB-94C3-42AD-8916-B33241B45517}"/>
          </ac:spMkLst>
        </pc:spChg>
      </pc:sldChg>
      <pc:sldChg chg="modSp add mod">
        <pc:chgData name="Martina Sponerová" userId="ccc0f243-98c2-4971-ae6b-3630abf27fc2" providerId="ADAL" clId="{28109C89-78DA-42B2-934D-35111903180C}" dt="2023-02-17T15:34:53.851" v="928" actId="313"/>
        <pc:sldMkLst>
          <pc:docMk/>
          <pc:sldMk cId="2184731003" sldId="373"/>
        </pc:sldMkLst>
        <pc:spChg chg="mod">
          <ac:chgData name="Martina Sponerová" userId="ccc0f243-98c2-4971-ae6b-3630abf27fc2" providerId="ADAL" clId="{28109C89-78DA-42B2-934D-35111903180C}" dt="2023-02-17T15:28:03.691" v="691" actId="20577"/>
          <ac:spMkLst>
            <pc:docMk/>
            <pc:sldMk cId="2184731003" sldId="373"/>
            <ac:spMk id="4" creationId="{3D1F1F90-E05C-4D87-953A-CA7423770AB6}"/>
          </ac:spMkLst>
        </pc:spChg>
        <pc:spChg chg="mod">
          <ac:chgData name="Martina Sponerová" userId="ccc0f243-98c2-4971-ae6b-3630abf27fc2" providerId="ADAL" clId="{28109C89-78DA-42B2-934D-35111903180C}" dt="2023-02-17T15:34:53.851" v="928" actId="313"/>
          <ac:spMkLst>
            <pc:docMk/>
            <pc:sldMk cId="2184731003" sldId="373"/>
            <ac:spMk id="5" creationId="{962BDBAB-94C3-42AD-8916-B33241B45517}"/>
          </ac:spMkLst>
        </pc:spChg>
      </pc:sldChg>
      <pc:sldChg chg="modSp add mod">
        <pc:chgData name="Martina Sponerová" userId="ccc0f243-98c2-4971-ae6b-3630abf27fc2" providerId="ADAL" clId="{28109C89-78DA-42B2-934D-35111903180C}" dt="2023-02-17T18:18:30.100" v="1166" actId="20577"/>
        <pc:sldMkLst>
          <pc:docMk/>
          <pc:sldMk cId="4225762284" sldId="374"/>
        </pc:sldMkLst>
        <pc:spChg chg="mod">
          <ac:chgData name="Martina Sponerová" userId="ccc0f243-98c2-4971-ae6b-3630abf27fc2" providerId="ADAL" clId="{28109C89-78DA-42B2-934D-35111903180C}" dt="2023-02-17T15:35:16.721" v="939" actId="20577"/>
          <ac:spMkLst>
            <pc:docMk/>
            <pc:sldMk cId="4225762284" sldId="374"/>
            <ac:spMk id="4" creationId="{3D1F1F90-E05C-4D87-953A-CA7423770AB6}"/>
          </ac:spMkLst>
        </pc:spChg>
        <pc:spChg chg="mod">
          <ac:chgData name="Martina Sponerová" userId="ccc0f243-98c2-4971-ae6b-3630abf27fc2" providerId="ADAL" clId="{28109C89-78DA-42B2-934D-35111903180C}" dt="2023-02-17T18:18:30.100" v="1166" actId="20577"/>
          <ac:spMkLst>
            <pc:docMk/>
            <pc:sldMk cId="4225762284" sldId="374"/>
            <ac:spMk id="5" creationId="{962BDBAB-94C3-42AD-8916-B33241B45517}"/>
          </ac:spMkLst>
        </pc:spChg>
      </pc:sldChg>
      <pc:sldChg chg="modSp add mod">
        <pc:chgData name="Martina Sponerová" userId="ccc0f243-98c2-4971-ae6b-3630abf27fc2" providerId="ADAL" clId="{28109C89-78DA-42B2-934D-35111903180C}" dt="2023-02-17T18:23:22.862" v="1342" actId="20577"/>
        <pc:sldMkLst>
          <pc:docMk/>
          <pc:sldMk cId="3846643018" sldId="375"/>
        </pc:sldMkLst>
        <pc:spChg chg="mod">
          <ac:chgData name="Martina Sponerová" userId="ccc0f243-98c2-4971-ae6b-3630abf27fc2" providerId="ADAL" clId="{28109C89-78DA-42B2-934D-35111903180C}" dt="2023-02-17T18:23:22.862" v="1342" actId="20577"/>
          <ac:spMkLst>
            <pc:docMk/>
            <pc:sldMk cId="3846643018" sldId="375"/>
            <ac:spMk id="5" creationId="{962BDBAB-94C3-42AD-8916-B33241B45517}"/>
          </ac:spMkLst>
        </pc:spChg>
      </pc:sldChg>
      <pc:sldChg chg="modSp add mod modNotesTx">
        <pc:chgData name="Martina Sponerová" userId="ccc0f243-98c2-4971-ae6b-3630abf27fc2" providerId="ADAL" clId="{28109C89-78DA-42B2-934D-35111903180C}" dt="2023-02-19T16:53:25.704" v="2222" actId="20577"/>
        <pc:sldMkLst>
          <pc:docMk/>
          <pc:sldMk cId="4090658350" sldId="376"/>
        </pc:sldMkLst>
        <pc:spChg chg="mod">
          <ac:chgData name="Martina Sponerová" userId="ccc0f243-98c2-4971-ae6b-3630abf27fc2" providerId="ADAL" clId="{28109C89-78DA-42B2-934D-35111903180C}" dt="2023-02-19T16:39:39.284" v="1685" actId="20577"/>
          <ac:spMkLst>
            <pc:docMk/>
            <pc:sldMk cId="4090658350" sldId="376"/>
            <ac:spMk id="4" creationId="{3D1F1F90-E05C-4D87-953A-CA7423770AB6}"/>
          </ac:spMkLst>
        </pc:spChg>
        <pc:spChg chg="mod">
          <ac:chgData name="Martina Sponerová" userId="ccc0f243-98c2-4971-ae6b-3630abf27fc2" providerId="ADAL" clId="{28109C89-78DA-42B2-934D-35111903180C}" dt="2023-02-19T16:53:25.704" v="2222" actId="20577"/>
          <ac:spMkLst>
            <pc:docMk/>
            <pc:sldMk cId="4090658350" sldId="376"/>
            <ac:spMk id="5" creationId="{962BDBAB-94C3-42AD-8916-B33241B45517}"/>
          </ac:spMkLst>
        </pc:spChg>
      </pc:sldChg>
      <pc:sldChg chg="modSp add mod modNotesTx">
        <pc:chgData name="Martina Sponerová" userId="ccc0f243-98c2-4971-ae6b-3630abf27fc2" providerId="ADAL" clId="{28109C89-78DA-42B2-934D-35111903180C}" dt="2023-02-20T10:13:48.661" v="3152" actId="20577"/>
        <pc:sldMkLst>
          <pc:docMk/>
          <pc:sldMk cId="785899416" sldId="377"/>
        </pc:sldMkLst>
        <pc:spChg chg="mod">
          <ac:chgData name="Martina Sponerová" userId="ccc0f243-98c2-4971-ae6b-3630abf27fc2" providerId="ADAL" clId="{28109C89-78DA-42B2-934D-35111903180C}" dt="2023-02-20T09:55:20.833" v="2234" actId="20577"/>
          <ac:spMkLst>
            <pc:docMk/>
            <pc:sldMk cId="785899416" sldId="377"/>
            <ac:spMk id="4" creationId="{3D1F1F90-E05C-4D87-953A-CA7423770AB6}"/>
          </ac:spMkLst>
        </pc:spChg>
        <pc:spChg chg="mod">
          <ac:chgData name="Martina Sponerová" userId="ccc0f243-98c2-4971-ae6b-3630abf27fc2" providerId="ADAL" clId="{28109C89-78DA-42B2-934D-35111903180C}" dt="2023-02-20T10:09:38.140" v="2647" actId="20577"/>
          <ac:spMkLst>
            <pc:docMk/>
            <pc:sldMk cId="785899416" sldId="377"/>
            <ac:spMk id="5" creationId="{962BDBAB-94C3-42AD-8916-B33241B45517}"/>
          </ac:spMkLst>
        </pc:spChg>
      </pc:sldChg>
      <pc:sldChg chg="modSp add mod">
        <pc:chgData name="Martina Sponerová" userId="ccc0f243-98c2-4971-ae6b-3630abf27fc2" providerId="ADAL" clId="{28109C89-78DA-42B2-934D-35111903180C}" dt="2023-02-20T11:41:19.455" v="3433" actId="20577"/>
        <pc:sldMkLst>
          <pc:docMk/>
          <pc:sldMk cId="1965890372" sldId="378"/>
        </pc:sldMkLst>
        <pc:spChg chg="mod">
          <ac:chgData name="Martina Sponerová" userId="ccc0f243-98c2-4971-ae6b-3630abf27fc2" providerId="ADAL" clId="{28109C89-78DA-42B2-934D-35111903180C}" dt="2023-02-20T11:39:25.472" v="3356" actId="20577"/>
          <ac:spMkLst>
            <pc:docMk/>
            <pc:sldMk cId="1965890372" sldId="378"/>
            <ac:spMk id="4" creationId="{F3C58648-ACFE-426C-A517-328ECD990CF3}"/>
          </ac:spMkLst>
        </pc:spChg>
        <pc:spChg chg="mod">
          <ac:chgData name="Martina Sponerová" userId="ccc0f243-98c2-4971-ae6b-3630abf27fc2" providerId="ADAL" clId="{28109C89-78DA-42B2-934D-35111903180C}" dt="2023-02-20T11:41:19.455" v="3433" actId="20577"/>
          <ac:spMkLst>
            <pc:docMk/>
            <pc:sldMk cId="1965890372" sldId="378"/>
            <ac:spMk id="5" creationId="{B2C2A405-E89C-44BE-90A4-EEFF98AD9526}"/>
          </ac:spMkLst>
        </pc:spChg>
      </pc:sldChg>
      <pc:sldChg chg="addSp modSp add mod">
        <pc:chgData name="Martina Sponerová" userId="ccc0f243-98c2-4971-ae6b-3630abf27fc2" providerId="ADAL" clId="{28109C89-78DA-42B2-934D-35111903180C}" dt="2023-02-20T11:53:32.677" v="3658" actId="20577"/>
        <pc:sldMkLst>
          <pc:docMk/>
          <pc:sldMk cId="3825066682" sldId="379"/>
        </pc:sldMkLst>
        <pc:spChg chg="add mod">
          <ac:chgData name="Martina Sponerová" userId="ccc0f243-98c2-4971-ae6b-3630abf27fc2" providerId="ADAL" clId="{28109C89-78DA-42B2-934D-35111903180C}" dt="2023-02-20T11:53:32.677" v="3658" actId="20577"/>
          <ac:spMkLst>
            <pc:docMk/>
            <pc:sldMk cId="3825066682" sldId="379"/>
            <ac:spMk id="2" creationId="{4E4EE269-FDE9-CDE7-91A0-868B956E01CB}"/>
          </ac:spMkLst>
        </pc:spChg>
        <pc:spChg chg="mod">
          <ac:chgData name="Martina Sponerová" userId="ccc0f243-98c2-4971-ae6b-3630abf27fc2" providerId="ADAL" clId="{28109C89-78DA-42B2-934D-35111903180C}" dt="2023-02-20T11:47:15.552" v="3524" actId="20577"/>
          <ac:spMkLst>
            <pc:docMk/>
            <pc:sldMk cId="3825066682" sldId="379"/>
            <ac:spMk id="4" creationId="{F67A9F03-E4F1-4571-B4E9-D13C92A9416B}"/>
          </ac:spMkLst>
        </pc:spChg>
        <pc:spChg chg="mod">
          <ac:chgData name="Martina Sponerová" userId="ccc0f243-98c2-4971-ae6b-3630abf27fc2" providerId="ADAL" clId="{28109C89-78DA-42B2-934D-35111903180C}" dt="2023-02-20T11:53:16.548" v="3625" actId="20577"/>
          <ac:spMkLst>
            <pc:docMk/>
            <pc:sldMk cId="3825066682" sldId="379"/>
            <ac:spMk id="5" creationId="{3DCB7438-EEB4-4D0B-8745-596E9279BF21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'Mezinárodní srovnání'!$B$1</c:f>
              <c:strCache>
                <c:ptCount val="1"/>
                <c:pt idx="0">
                  <c:v>SoGe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'Mezinárodní srovnání'!$A$2:$A$9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'Mezinárodní srovnání'!$B$2:$B$9</c:f>
              <c:numCache>
                <c:formatCode>General</c:formatCode>
                <c:ptCount val="8"/>
                <c:pt idx="0">
                  <c:v>0.33</c:v>
                </c:pt>
                <c:pt idx="1">
                  <c:v>0.27</c:v>
                </c:pt>
                <c:pt idx="2">
                  <c:v>0.23</c:v>
                </c:pt>
                <c:pt idx="3">
                  <c:v>0.28000000000000003</c:v>
                </c:pt>
                <c:pt idx="4">
                  <c:v>0.27</c:v>
                </c:pt>
                <c:pt idx="5">
                  <c:v>0.17</c:v>
                </c:pt>
                <c:pt idx="6">
                  <c:v>0.15</c:v>
                </c:pt>
                <c:pt idx="7">
                  <c:v>0.25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A06-43A9-A002-69EABAAA4979}"/>
            </c:ext>
          </c:extLst>
        </c:ser>
        <c:ser>
          <c:idx val="1"/>
          <c:order val="1"/>
          <c:tx>
            <c:strRef>
              <c:f>'Mezinárodní srovnání'!$C$1</c:f>
              <c:strCache>
                <c:ptCount val="1"/>
                <c:pt idx="0">
                  <c:v>Erste Group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'Mezinárodní srovnání'!$A$2:$A$9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'Mezinárodní srovnání'!$C$2:$C$9</c:f>
              <c:numCache>
                <c:formatCode>General</c:formatCode>
                <c:ptCount val="8"/>
                <c:pt idx="0">
                  <c:v>0.72</c:v>
                </c:pt>
                <c:pt idx="1">
                  <c:v>0.61</c:v>
                </c:pt>
                <c:pt idx="2">
                  <c:v>0.6</c:v>
                </c:pt>
                <c:pt idx="3">
                  <c:v>0.73</c:v>
                </c:pt>
                <c:pt idx="4">
                  <c:v>0.59</c:v>
                </c:pt>
                <c:pt idx="5">
                  <c:v>0.28999999999999998</c:v>
                </c:pt>
                <c:pt idx="6">
                  <c:v>0.54</c:v>
                </c:pt>
                <c:pt idx="7">
                  <c:v>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A06-43A9-A002-69EABAAA4979}"/>
            </c:ext>
          </c:extLst>
        </c:ser>
        <c:ser>
          <c:idx val="2"/>
          <c:order val="2"/>
          <c:tx>
            <c:strRef>
              <c:f>'Mezinárodní srovnání'!$D$1</c:f>
              <c:strCache>
                <c:ptCount val="1"/>
                <c:pt idx="0">
                  <c:v>KBC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'Mezinárodní srovnání'!$A$2:$A$9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'Mezinárodní srovnání'!$D$2:$D$9</c:f>
              <c:numCache>
                <c:formatCode>General</c:formatCode>
                <c:ptCount val="8"/>
                <c:pt idx="0">
                  <c:v>0.62</c:v>
                </c:pt>
                <c:pt idx="1">
                  <c:v>0.9</c:v>
                </c:pt>
                <c:pt idx="2">
                  <c:v>0.89</c:v>
                </c:pt>
                <c:pt idx="3">
                  <c:v>0.83</c:v>
                </c:pt>
                <c:pt idx="4">
                  <c:v>0.85</c:v>
                </c:pt>
                <c:pt idx="5">
                  <c:v>0.46</c:v>
                </c:pt>
                <c:pt idx="6">
                  <c:v>0.76</c:v>
                </c:pt>
                <c:pt idx="7">
                  <c:v>0.68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A06-43A9-A002-69EABAAA4979}"/>
            </c:ext>
          </c:extLst>
        </c:ser>
        <c:ser>
          <c:idx val="3"/>
          <c:order val="3"/>
          <c:tx>
            <c:strRef>
              <c:f>'Mezinárodní srovnání'!$E$1</c:f>
              <c:strCache>
                <c:ptCount val="1"/>
                <c:pt idx="0">
                  <c:v>Unicredit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'Mezinárodní srovnání'!$A$2:$A$9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'Mezinárodní srovnání'!$E$2:$E$9</c:f>
              <c:numCache>
                <c:formatCode>General</c:formatCode>
                <c:ptCount val="8"/>
                <c:pt idx="0">
                  <c:v>0.2</c:v>
                </c:pt>
                <c:pt idx="1">
                  <c:v>-1.3</c:v>
                </c:pt>
                <c:pt idx="2">
                  <c:v>0.7</c:v>
                </c:pt>
                <c:pt idx="3">
                  <c:v>0.5</c:v>
                </c:pt>
                <c:pt idx="4">
                  <c:v>0.4</c:v>
                </c:pt>
                <c:pt idx="5">
                  <c:v>-0.31</c:v>
                </c:pt>
                <c:pt idx="6">
                  <c:v>0.15</c:v>
                </c:pt>
                <c:pt idx="7">
                  <c:v>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A06-43A9-A002-69EABAAA4979}"/>
            </c:ext>
          </c:extLst>
        </c:ser>
        <c:ser>
          <c:idx val="4"/>
          <c:order val="4"/>
          <c:tx>
            <c:strRef>
              <c:f>'Mezinárodní srovnání'!$F$1</c:f>
              <c:strCache>
                <c:ptCount val="1"/>
                <c:pt idx="0">
                  <c:v>ČR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'Mezinárodní srovnání'!$A$2:$A$9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'Mezinárodní srovnání'!$F$2:$F$9</c:f>
              <c:numCache>
                <c:formatCode>General</c:formatCode>
                <c:ptCount val="8"/>
                <c:pt idx="0">
                  <c:v>1.2</c:v>
                </c:pt>
                <c:pt idx="1">
                  <c:v>1.26</c:v>
                </c:pt>
                <c:pt idx="2">
                  <c:v>1.08</c:v>
                </c:pt>
                <c:pt idx="3">
                  <c:v>1.1000000000000001</c:v>
                </c:pt>
                <c:pt idx="4">
                  <c:v>1.1599999999999999</c:v>
                </c:pt>
                <c:pt idx="5">
                  <c:v>0.56999999999999995</c:v>
                </c:pt>
                <c:pt idx="6">
                  <c:v>0.8</c:v>
                </c:pt>
                <c:pt idx="7">
                  <c:v>1.08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A06-43A9-A002-69EABAAA49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51603856"/>
        <c:axId val="1953086176"/>
      </c:lineChart>
      <c:catAx>
        <c:axId val="1951603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53086176"/>
        <c:crosses val="autoZero"/>
        <c:auto val="1"/>
        <c:lblAlgn val="ctr"/>
        <c:lblOffset val="100"/>
        <c:noMultiLvlLbl val="0"/>
      </c:catAx>
      <c:valAx>
        <c:axId val="1953086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51603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'Mezinárodní srovnání'!$B$14</c:f>
              <c:strCache>
                <c:ptCount val="1"/>
                <c:pt idx="0">
                  <c:v>SoGe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'Mezinárodní srovnání'!$A$15:$A$22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'Mezinárodní srovnání'!$B$15:$B$22</c:f>
              <c:numCache>
                <c:formatCode>General</c:formatCode>
                <c:ptCount val="8"/>
                <c:pt idx="0">
                  <c:v>7.7</c:v>
                </c:pt>
                <c:pt idx="1">
                  <c:v>6.04</c:v>
                </c:pt>
                <c:pt idx="2">
                  <c:v>4.82</c:v>
                </c:pt>
                <c:pt idx="3">
                  <c:v>5.83</c:v>
                </c:pt>
                <c:pt idx="4">
                  <c:v>5.43</c:v>
                </c:pt>
                <c:pt idx="5">
                  <c:v>3.05</c:v>
                </c:pt>
                <c:pt idx="6">
                  <c:v>3.33</c:v>
                </c:pt>
                <c:pt idx="7">
                  <c:v>5.62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AD8-4F93-92BD-EC12AEA6A17C}"/>
            </c:ext>
          </c:extLst>
        </c:ser>
        <c:ser>
          <c:idx val="1"/>
          <c:order val="1"/>
          <c:tx>
            <c:strRef>
              <c:f>'Mezinárodní srovnání'!$C$14</c:f>
              <c:strCache>
                <c:ptCount val="1"/>
                <c:pt idx="0">
                  <c:v>Erste Group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'Mezinárodní srovnání'!$A$15:$A$22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'Mezinárodní srovnání'!$C$15:$C$22</c:f>
              <c:numCache>
                <c:formatCode>General</c:formatCode>
                <c:ptCount val="8"/>
                <c:pt idx="0">
                  <c:v>10.14</c:v>
                </c:pt>
                <c:pt idx="1">
                  <c:v>7.81</c:v>
                </c:pt>
                <c:pt idx="2">
                  <c:v>7.53</c:v>
                </c:pt>
                <c:pt idx="3">
                  <c:v>9.33</c:v>
                </c:pt>
                <c:pt idx="4">
                  <c:v>7.33</c:v>
                </c:pt>
                <c:pt idx="5">
                  <c:v>3.68</c:v>
                </c:pt>
                <c:pt idx="6">
                  <c:v>6.96</c:v>
                </c:pt>
                <c:pt idx="7">
                  <c:v>8.06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AD8-4F93-92BD-EC12AEA6A17C}"/>
            </c:ext>
          </c:extLst>
        </c:ser>
        <c:ser>
          <c:idx val="2"/>
          <c:order val="2"/>
          <c:tx>
            <c:strRef>
              <c:f>'Mezinárodní srovnání'!$D$14</c:f>
              <c:strCache>
                <c:ptCount val="1"/>
                <c:pt idx="0">
                  <c:v>KBC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'Mezinárodní srovnání'!$A$15:$A$22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'Mezinárodní srovnání'!$D$15:$D$22</c:f>
              <c:numCache>
                <c:formatCode>General</c:formatCode>
                <c:ptCount val="8"/>
                <c:pt idx="0">
                  <c:v>9.3699999999999992</c:v>
                </c:pt>
                <c:pt idx="1">
                  <c:v>14.65</c:v>
                </c:pt>
                <c:pt idx="2">
                  <c:v>14.22</c:v>
                </c:pt>
                <c:pt idx="3">
                  <c:v>12.94</c:v>
                </c:pt>
                <c:pt idx="4">
                  <c:v>12.62</c:v>
                </c:pt>
                <c:pt idx="5">
                  <c:v>7.07</c:v>
                </c:pt>
                <c:pt idx="6">
                  <c:v>11.75</c:v>
                </c:pt>
                <c:pt idx="7">
                  <c:v>10.8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AD8-4F93-92BD-EC12AEA6A17C}"/>
            </c:ext>
          </c:extLst>
        </c:ser>
        <c:ser>
          <c:idx val="3"/>
          <c:order val="3"/>
          <c:tx>
            <c:strRef>
              <c:f>'Mezinárodní srovnání'!$E$14</c:f>
              <c:strCache>
                <c:ptCount val="1"/>
                <c:pt idx="0">
                  <c:v>Unicredit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'Mezinárodní srovnání'!$A$15:$A$22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'Mezinárodní srovnání'!$E$15:$E$22</c:f>
              <c:numCache>
                <c:formatCode>General</c:formatCode>
                <c:ptCount val="8"/>
                <c:pt idx="0">
                  <c:v>0.4</c:v>
                </c:pt>
                <c:pt idx="1">
                  <c:v>-28.1</c:v>
                </c:pt>
                <c:pt idx="2">
                  <c:v>5.6</c:v>
                </c:pt>
                <c:pt idx="3">
                  <c:v>6.7</c:v>
                </c:pt>
                <c:pt idx="4">
                  <c:v>3.3</c:v>
                </c:pt>
                <c:pt idx="5">
                  <c:v>-4.63</c:v>
                </c:pt>
                <c:pt idx="6">
                  <c:v>1.84</c:v>
                </c:pt>
                <c:pt idx="7">
                  <c:v>10.3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AD8-4F93-92BD-EC12AEA6A17C}"/>
            </c:ext>
          </c:extLst>
        </c:ser>
        <c:ser>
          <c:idx val="4"/>
          <c:order val="4"/>
          <c:tx>
            <c:strRef>
              <c:f>'Mezinárodní srovnání'!$F$14</c:f>
              <c:strCache>
                <c:ptCount val="1"/>
                <c:pt idx="0">
                  <c:v>ČR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'Mezinárodní srovnání'!$A$15:$A$22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'Mezinárodní srovnání'!$F$15:$F$22</c:f>
              <c:numCache>
                <c:formatCode>General</c:formatCode>
                <c:ptCount val="8"/>
                <c:pt idx="0">
                  <c:v>16.7</c:v>
                </c:pt>
                <c:pt idx="1">
                  <c:v>17.71</c:v>
                </c:pt>
                <c:pt idx="2">
                  <c:v>16.95</c:v>
                </c:pt>
                <c:pt idx="3">
                  <c:v>17.46</c:v>
                </c:pt>
                <c:pt idx="4">
                  <c:v>18.12</c:v>
                </c:pt>
                <c:pt idx="5">
                  <c:v>8.23</c:v>
                </c:pt>
                <c:pt idx="6">
                  <c:v>11.33</c:v>
                </c:pt>
                <c:pt idx="7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AD8-4F93-92BD-EC12AEA6A1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2401856"/>
        <c:axId val="412402272"/>
      </c:lineChart>
      <c:catAx>
        <c:axId val="412401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2402272"/>
        <c:crosses val="autoZero"/>
        <c:auto val="1"/>
        <c:lblAlgn val="ctr"/>
        <c:lblOffset val="100"/>
        <c:noMultiLvlLbl val="0"/>
      </c:catAx>
      <c:valAx>
        <c:axId val="412402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2401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1200" dirty="0" err="1"/>
              <a:t>Financial</a:t>
            </a:r>
            <a:r>
              <a:rPr lang="cs-CZ" altLang="cs-CZ" sz="1200" dirty="0"/>
              <a:t> Stability </a:t>
            </a:r>
            <a:r>
              <a:rPr lang="cs-CZ" altLang="cs-CZ" sz="1200" dirty="0" err="1"/>
              <a:t>Board</a:t>
            </a:r>
            <a:r>
              <a:rPr lang="cs-CZ" altLang="cs-CZ" sz="1200" dirty="0"/>
              <a:t> (FSB) – instituce založená pro monitorování globálního finančního systému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0492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Home</a:t>
            </a:r>
            <a:r>
              <a:rPr lang="cs-CZ" dirty="0"/>
              <a:t>-country </a:t>
            </a:r>
            <a:r>
              <a:rPr lang="cs-CZ" dirty="0" err="1"/>
              <a:t>factors</a:t>
            </a:r>
            <a:r>
              <a:rPr lang="cs-CZ" dirty="0"/>
              <a:t> – </a:t>
            </a:r>
            <a:r>
              <a:rPr lang="cs-CZ" dirty="0" err="1"/>
              <a:t>restrictive</a:t>
            </a:r>
            <a:r>
              <a:rPr lang="cs-CZ" dirty="0"/>
              <a:t> </a:t>
            </a:r>
            <a:r>
              <a:rPr lang="cs-CZ" dirty="0" err="1"/>
              <a:t>regulations</a:t>
            </a:r>
            <a:r>
              <a:rPr lang="cs-CZ" dirty="0"/>
              <a:t> – </a:t>
            </a:r>
            <a:r>
              <a:rPr lang="cs-CZ" dirty="0" err="1"/>
              <a:t>costs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bank, </a:t>
            </a:r>
            <a:r>
              <a:rPr lang="cs-CZ" dirty="0" err="1"/>
              <a:t>increasing</a:t>
            </a:r>
            <a:r>
              <a:rPr lang="cs-CZ" dirty="0"/>
              <a:t> </a:t>
            </a:r>
            <a:r>
              <a:rPr lang="cs-CZ" dirty="0" err="1"/>
              <a:t>resource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skilled</a:t>
            </a:r>
            <a:r>
              <a:rPr lang="cs-CZ" dirty="0"/>
              <a:t> </a:t>
            </a:r>
            <a:r>
              <a:rPr lang="cs-CZ" dirty="0" err="1"/>
              <a:t>personnel</a:t>
            </a:r>
            <a:r>
              <a:rPr lang="cs-CZ" dirty="0"/>
              <a:t>.</a:t>
            </a:r>
          </a:p>
          <a:p>
            <a:r>
              <a:rPr lang="cs-CZ" dirty="0"/>
              <a:t>Host-country </a:t>
            </a:r>
            <a:r>
              <a:rPr lang="cs-CZ" dirty="0" err="1"/>
              <a:t>factors</a:t>
            </a:r>
            <a:r>
              <a:rPr lang="cs-CZ" dirty="0"/>
              <a:t> – </a:t>
            </a:r>
            <a:r>
              <a:rPr lang="cs-CZ" dirty="0" err="1"/>
              <a:t>light</a:t>
            </a:r>
            <a:r>
              <a:rPr lang="cs-CZ" dirty="0"/>
              <a:t> </a:t>
            </a:r>
            <a:r>
              <a:rPr lang="cs-CZ" dirty="0" err="1"/>
              <a:t>regulation</a:t>
            </a:r>
            <a:r>
              <a:rPr lang="cs-CZ" dirty="0"/>
              <a:t>, monopoly </a:t>
            </a:r>
            <a:r>
              <a:rPr lang="cs-CZ" dirty="0" err="1"/>
              <a:t>characteristics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host country, </a:t>
            </a:r>
            <a:r>
              <a:rPr lang="cs-CZ" dirty="0" err="1"/>
              <a:t>low</a:t>
            </a:r>
            <a:r>
              <a:rPr lang="cs-CZ" dirty="0"/>
              <a:t> </a:t>
            </a:r>
            <a:r>
              <a:rPr lang="cs-CZ" dirty="0" err="1"/>
              <a:t>resource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.</a:t>
            </a:r>
          </a:p>
          <a:p>
            <a:r>
              <a:rPr lang="cs-CZ" dirty="0"/>
              <a:t>Rozšíření IB – zvýšení zisku prostřednictvím operací v zahraniční měně a mezinárodních transakcí, využití svých jedinečných produktů v zahraničí a naopak akvizice produktů ze zahraničí, následování svých klientů a využití obchodní příležitosti, DD nákladová křivka je plochá a náklady příležitosti mohou být rychle eliminovány, teorie portfolia – diverzifikace vede k nižšímu riziku – diverzifikace přes rozložení rizika do různých zemí, různých měn.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1821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nb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ecd.org/trade/xcred/cre-crc-current-english.pdf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fcr.cz/" TargetMode="External"/><Relationship Id="rId2" Type="http://schemas.openxmlformats.org/officeDocument/2006/relationships/hyperlink" Target="http://www.imf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bank.org/" TargetMode="External"/><Relationship Id="rId2" Type="http://schemas.openxmlformats.org/officeDocument/2006/relationships/hyperlink" Target="http://www.mfcr.cz/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s.org/" TargetMode="External"/><Relationship Id="rId2" Type="http://schemas.openxmlformats.org/officeDocument/2006/relationships/hyperlink" Target="http://www.cnb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407835-F81D-479E-BC76-9FC18468D6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Martina Sponerová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74D0B9-0477-47D2-BB97-22A5A069A7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C58648-ACFE-426C-A517-328ECD990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Obchodní banky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2C2A405-E89C-44BE-90A4-EEFF98AD95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altLang="cs-CZ" dirty="0"/>
              <a:t>Definice, právní úprava, hospodaření a řízení bank, druhy bank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843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Výkaz zisku a ztráty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456C6FE8-BF3E-43CB-853F-80FB4D1AA2CF}"/>
              </a:ext>
            </a:extLst>
          </p:cNvPr>
          <p:cNvGraphicFramePr>
            <a:graphicFrameLocks noGrp="1"/>
          </p:cNvGraphicFramePr>
          <p:nvPr/>
        </p:nvGraphicFramePr>
        <p:xfrm>
          <a:off x="1988288" y="1329070"/>
          <a:ext cx="8218968" cy="51572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18968">
                  <a:extLst>
                    <a:ext uri="{9D8B030D-6E8A-4147-A177-3AD203B41FA5}">
                      <a16:colId xmlns:a16="http://schemas.microsoft.com/office/drawing/2014/main" val="531499841"/>
                    </a:ext>
                  </a:extLst>
                </a:gridCol>
              </a:tblGrid>
              <a:tr h="2276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Výnosy z úroků a podobné výnosy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1888558303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Náklady na úroky a podobné náklady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4109119085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Výnosy z akcií a podílů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866141371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Výnosy z poplatků a provizí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1949613432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Náklady na poplatky a provize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2491741751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Zisk nebo ztráta z finančních operací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466508025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Ostatní provozní výnosy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869758225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Ostatní provozní náklady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466240177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Správní náklady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10498991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Rozpuštění rezerv a opravných položek k dlouhodobému hmotnému a nehmotnému majetku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747741535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Odpisy, tvorba a použití rezerv a opravných položek k dlouhodobému hmotnému a nehmotnému majetku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847050499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Rozpuštění opravných položek a rezerv k pohledávkám a zárukám, výnosy z dříve odepsaných pohledávek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079227331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Odpisy, tvorba a použití opravných položek a rezerv k pohledávkám a zárukám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894676870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>
                          <a:effectLst/>
                        </a:rPr>
                        <a:t>Rozpuštění opravných položek k účastem s rozhodujícím a podstatným vlivem </a:t>
                      </a:r>
                      <a:endParaRPr lang="cs-CZ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486857648"/>
                  </a:ext>
                </a:extLst>
              </a:tr>
              <a:tr h="3753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Ztráty z převodu účastí s rozhodujícím a podstatným vlivem, tvorba a použití opravných položek k účastem s rozhodujícím a podstatným vlivem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1600953403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Rozpuštění ostatních rezerv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2699567460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Tvorba a použití ostatních rezerv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082121363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Podíl na ziscích nebo ztrátách účastí s rozhodujícím nebo podstatným vlivem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4206461726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Zisk nebo ztráta za účetní období z běžné činnosti před zdaněním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132745687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Mimořádné výnosy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501856179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>
                          <a:effectLst/>
                        </a:rPr>
                        <a:t>Mimořádné náklady</a:t>
                      </a:r>
                      <a:endParaRPr lang="cs-CZ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1460392512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Zisk nebo ztráta za účetní období z mimořádné činnosti před zdaněním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2015906951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Daň z příjmů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279171489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Zisk nebo ztráta za účetní období po zdanění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791821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4290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CB07C1D4-0BBD-4F53-A094-717602C90A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44136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www.cnb.cz</a:t>
            </a:r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746212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 dirty="0"/>
              <a:t>Výkaz zisku a ztráty bankovního sektoru ČR za období 2020 - 2022</a:t>
            </a:r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BF21E1D6-D175-43E0-DB67-DFDBD2397DC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7028C9-2BC1-4380-82F0-E7F2FB5C2D3A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7853680" y="1667024"/>
            <a:ext cx="3617598" cy="4140000"/>
          </a:xfrm>
        </p:spPr>
        <p:txBody>
          <a:bodyPr>
            <a:normAutofit/>
          </a:bodyPr>
          <a:lstStyle/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VZZ řazen podle činností typických pro finanční instituce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Nejdříve hospodářský výsledek z finančních operací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Následně hospodářský výsledek z provozní činnosti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Významné zastoupení položek jinak netypických pro komerční společnosti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2000" dirty="0"/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2000" dirty="0"/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A106F3DE-B072-821F-AAD9-8842697677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678837"/>
              </p:ext>
            </p:extLst>
          </p:nvPr>
        </p:nvGraphicFramePr>
        <p:xfrm>
          <a:off x="719400" y="1592549"/>
          <a:ext cx="7043103" cy="46354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8384">
                  <a:extLst>
                    <a:ext uri="{9D8B030D-6E8A-4147-A177-3AD203B41FA5}">
                      <a16:colId xmlns:a16="http://schemas.microsoft.com/office/drawing/2014/main" val="2802058479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1791256079"/>
                    </a:ext>
                  </a:extLst>
                </a:gridCol>
                <a:gridCol w="1178560">
                  <a:extLst>
                    <a:ext uri="{9D8B030D-6E8A-4147-A177-3AD203B41FA5}">
                      <a16:colId xmlns:a16="http://schemas.microsoft.com/office/drawing/2014/main" val="1894056865"/>
                    </a:ext>
                  </a:extLst>
                </a:gridCol>
                <a:gridCol w="1148079">
                  <a:extLst>
                    <a:ext uri="{9D8B030D-6E8A-4147-A177-3AD203B41FA5}">
                      <a16:colId xmlns:a16="http://schemas.microsoft.com/office/drawing/2014/main" val="4106789857"/>
                    </a:ext>
                  </a:extLst>
                </a:gridCol>
              </a:tblGrid>
              <a:tr h="313340"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>
                          <a:effectLst/>
                        </a:rPr>
                        <a:t>30.09.2022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>
                          <a:effectLst/>
                        </a:rPr>
                        <a:t>31.12.2021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31.12.2020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extLst>
                  <a:ext uri="{0D108BD9-81ED-4DB2-BD59-A6C34878D82A}">
                    <a16:rowId xmlns:a16="http://schemas.microsoft.com/office/drawing/2014/main" val="1665734036"/>
                  </a:ext>
                </a:extLst>
              </a:tr>
              <a:tr h="31334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</a:rPr>
                        <a:t>Zisk z finanční a provozní činnosti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>
                          <a:effectLst/>
                        </a:rPr>
                        <a:t>174 642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>
                          <a:effectLst/>
                        </a:rPr>
                        <a:t>184 394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180 429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extLst>
                  <a:ext uri="{0D108BD9-81ED-4DB2-BD59-A6C34878D82A}">
                    <a16:rowId xmlns:a16="http://schemas.microsoft.com/office/drawing/2014/main" val="280998799"/>
                  </a:ext>
                </a:extLst>
              </a:tr>
              <a:tr h="31334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</a:rPr>
                        <a:t>Úrokové výnosy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>
                          <a:effectLst/>
                        </a:rPr>
                        <a:t>305 791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>
                          <a:effectLst/>
                        </a:rPr>
                        <a:t>184 672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186 105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extLst>
                  <a:ext uri="{0D108BD9-81ED-4DB2-BD59-A6C34878D82A}">
                    <a16:rowId xmlns:a16="http://schemas.microsoft.com/office/drawing/2014/main" val="330858781"/>
                  </a:ext>
                </a:extLst>
              </a:tr>
              <a:tr h="31334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</a:rPr>
                        <a:t>Úrokové náklady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176 342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55 809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59 230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extLst>
                  <a:ext uri="{0D108BD9-81ED-4DB2-BD59-A6C34878D82A}">
                    <a16:rowId xmlns:a16="http://schemas.microsoft.com/office/drawing/2014/main" val="2523810729"/>
                  </a:ext>
                </a:extLst>
              </a:tr>
              <a:tr h="31334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</a:rPr>
                        <a:t>Výnosy z dividend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6 721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6 428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6 962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extLst>
                  <a:ext uri="{0D108BD9-81ED-4DB2-BD59-A6C34878D82A}">
                    <a16:rowId xmlns:a16="http://schemas.microsoft.com/office/drawing/2014/main" val="2791157282"/>
                  </a:ext>
                </a:extLst>
              </a:tr>
              <a:tr h="3133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u="none" strike="noStrike" dirty="0">
                          <a:effectLst/>
                        </a:rPr>
                        <a:t>Výnosy z poplatků a provizí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>
                          <a:effectLst/>
                        </a:rPr>
                        <a:t>39 009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48 452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42 905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extLst>
                  <a:ext uri="{0D108BD9-81ED-4DB2-BD59-A6C34878D82A}">
                    <a16:rowId xmlns:a16="http://schemas.microsoft.com/office/drawing/2014/main" val="4196721675"/>
                  </a:ext>
                </a:extLst>
              </a:tr>
              <a:tr h="3133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u="none" strike="noStrike" dirty="0">
                          <a:effectLst/>
                        </a:rPr>
                        <a:t>Náklady na poplatky a provize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10 511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13 541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11 957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extLst>
                  <a:ext uri="{0D108BD9-81ED-4DB2-BD59-A6C34878D82A}">
                    <a16:rowId xmlns:a16="http://schemas.microsoft.com/office/drawing/2014/main" val="384794205"/>
                  </a:ext>
                </a:extLst>
              </a:tr>
              <a:tr h="31334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</a:rPr>
                        <a:t>Kurzové rozdíly - zisk nebo (-) ztráta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>
                          <a:effectLst/>
                        </a:rPr>
                        <a:t>-3 865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6 027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4 901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extLst>
                  <a:ext uri="{0D108BD9-81ED-4DB2-BD59-A6C34878D82A}">
                    <a16:rowId xmlns:a16="http://schemas.microsoft.com/office/drawing/2014/main" val="809150089"/>
                  </a:ext>
                </a:extLst>
              </a:tr>
              <a:tr h="31334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</a:rPr>
                        <a:t>Ostatní provozní výnosy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4 119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5 163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5 109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extLst>
                  <a:ext uri="{0D108BD9-81ED-4DB2-BD59-A6C34878D82A}">
                    <a16:rowId xmlns:a16="http://schemas.microsoft.com/office/drawing/2014/main" val="3285562286"/>
                  </a:ext>
                </a:extLst>
              </a:tr>
              <a:tr h="31334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</a:rPr>
                        <a:t>Ostatní provozní náklady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1 071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1 338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2 372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extLst>
                  <a:ext uri="{0D108BD9-81ED-4DB2-BD59-A6C34878D82A}">
                    <a16:rowId xmlns:a16="http://schemas.microsoft.com/office/drawing/2014/main" val="2962480157"/>
                  </a:ext>
                </a:extLst>
              </a:tr>
              <a:tr h="31334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</a:rPr>
                        <a:t>Správní náklady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>
                          <a:effectLst/>
                        </a:rPr>
                        <a:t>57 770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75 525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73 306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extLst>
                  <a:ext uri="{0D108BD9-81ED-4DB2-BD59-A6C34878D82A}">
                    <a16:rowId xmlns:a16="http://schemas.microsoft.com/office/drawing/2014/main" val="1349237636"/>
                  </a:ext>
                </a:extLst>
              </a:tr>
              <a:tr h="56203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</a:rPr>
                        <a:t>Hotovostní příspěvky do fondů řešení krizí a systémů pojištění vkladů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5 842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5 333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4 350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extLst>
                  <a:ext uri="{0D108BD9-81ED-4DB2-BD59-A6C34878D82A}">
                    <a16:rowId xmlns:a16="http://schemas.microsoft.com/office/drawing/2014/main" val="1563072419"/>
                  </a:ext>
                </a:extLst>
              </a:tr>
              <a:tr h="31334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u="none" strike="noStrike" dirty="0">
                          <a:effectLst/>
                        </a:rPr>
                        <a:t>Odpisy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10 339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13 501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12 909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extLst>
                  <a:ext uri="{0D108BD9-81ED-4DB2-BD59-A6C34878D82A}">
                    <a16:rowId xmlns:a16="http://schemas.microsoft.com/office/drawing/2014/main" val="4288019203"/>
                  </a:ext>
                </a:extLst>
              </a:tr>
              <a:tr h="3133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u="none" strike="noStrike" dirty="0">
                          <a:effectLst/>
                        </a:rPr>
                        <a:t>Zisk nebo (-) ztráta běného roku po zdanění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>
                          <a:effectLst/>
                        </a:rPr>
                        <a:t>81 775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>
                          <a:effectLst/>
                        </a:rPr>
                        <a:t>70 344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47 470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9" marR="3229" marT="3229" marB="0" anchor="b"/>
                </a:tc>
                <a:extLst>
                  <a:ext uri="{0D108BD9-81ED-4DB2-BD59-A6C34878D82A}">
                    <a16:rowId xmlns:a16="http://schemas.microsoft.com/office/drawing/2014/main" val="3543728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8596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Podrozvaha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7028C9-2BC1-4380-82F0-E7F2FB5C2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400" dirty="0"/>
              <a:t>Podrozvahové operace = pohledávky a závazky banky, které se neobjevují v rozvaze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400" dirty="0"/>
              <a:t>Narůstající význam podrozvahových operací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400" dirty="0"/>
              <a:t>Zvyšující se objem podrozvahových operací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400" dirty="0"/>
              <a:t>Důraz na řízení rizik těchto obchodů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6278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Podrozvaha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7028C9-2BC1-4380-82F0-E7F2FB5C2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sz="2000" dirty="0"/>
              <a:t>Poskytnuté a přijaté přísliby a záruky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Poskytnuté a přijaté zástavy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Pohledávky a závazky ze spotových operací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Pohledávky a závazky z pevných termínových operací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Pohledávky a závazky z opcí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Odepsané pohledávky a závazky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Hodnoty předané a převzaté do úschovy, správy a k uložení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Hodnoty předané a převzaté do obhospodařování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8466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Hospodaření bank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7028C9-2BC1-4380-82F0-E7F2FB5C2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Likvidita</a:t>
            </a:r>
          </a:p>
          <a:p>
            <a:pPr lvl="1"/>
            <a:r>
              <a:rPr lang="cs-CZ" dirty="0"/>
              <a:t>Schopnost banky dostát svým závazkům</a:t>
            </a:r>
          </a:p>
          <a:p>
            <a:pPr lvl="1"/>
            <a:r>
              <a:rPr lang="cs-CZ" dirty="0"/>
              <a:t>Primární rezervy – hotovost, prostředky na běžných účtech u jiného peněžního ústavu</a:t>
            </a:r>
          </a:p>
          <a:p>
            <a:pPr lvl="1"/>
            <a:r>
              <a:rPr lang="cs-CZ" dirty="0"/>
              <a:t>Sekundární rezervy – vysoce výnosová aktiva s vysokým stupněm likvidity (PMR, dobrovolné rezervy u CB a otevřené úvěrové linky u ostatních komerčních bank)</a:t>
            </a:r>
          </a:p>
          <a:p>
            <a:r>
              <a:rPr lang="cs-CZ" sz="2000" b="1" dirty="0"/>
              <a:t>Rentabilita </a:t>
            </a:r>
          </a:p>
          <a:p>
            <a:pPr lvl="1"/>
            <a:r>
              <a:rPr lang="cs-CZ" dirty="0"/>
              <a:t>Schopnost banky dosahovat zisku</a:t>
            </a:r>
          </a:p>
          <a:p>
            <a:r>
              <a:rPr lang="cs-CZ" sz="2000" b="1" dirty="0"/>
              <a:t>Solventnost</a:t>
            </a:r>
          </a:p>
          <a:p>
            <a:pPr lvl="1"/>
            <a:r>
              <a:rPr lang="cs-CZ" dirty="0"/>
              <a:t>Schopnost banky hradit ze svých běžných příjmů běžné výdaje i v případech, kdy v jejím hospodaření došlo ke ztrátě.</a:t>
            </a:r>
          </a:p>
          <a:p>
            <a:pPr lvl="1"/>
            <a:r>
              <a:rPr lang="cs-CZ" dirty="0"/>
              <a:t>Solventní banka může pokračovat ve své činnosti a nepřenáší špatné výsledky hospodaření na vkladatele.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71668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výkonnosti, rentability či efektivnosti banky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7028C9-2BC1-4380-82F0-E7F2FB5C2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4000" lvl="1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sz="2400" dirty="0"/>
              <a:t>základní činností řízení banky je </a:t>
            </a:r>
            <a:r>
              <a:rPr lang="cs-CZ" sz="2400" b="1" dirty="0"/>
              <a:t>řízení aktiv a pasiv (</a:t>
            </a:r>
            <a:r>
              <a:rPr lang="cs-CZ" sz="2400" b="1" dirty="0" err="1"/>
              <a:t>Assets</a:t>
            </a:r>
            <a:r>
              <a:rPr lang="cs-CZ" sz="2400" b="1" dirty="0"/>
              <a:t> and </a:t>
            </a:r>
            <a:r>
              <a:rPr lang="cs-CZ" sz="2400" b="1" dirty="0" err="1"/>
              <a:t>Liabilities</a:t>
            </a:r>
            <a:r>
              <a:rPr lang="cs-CZ" sz="2400" b="1" dirty="0"/>
              <a:t> Management, ALM)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CÍL: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Zajistit likviditu, rentabilitu a solventnost banky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Řízení vztahů vlastního a cizího kapitálu tj. kapitálové struktury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Řízení aktiv z hlediska jejich likvidnosti, výnosnosti a rizikovosti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Řízení vztahů aktiv a pasiv a podrozvahových operací</a:t>
            </a:r>
          </a:p>
        </p:txBody>
      </p:sp>
    </p:spTree>
    <p:extLst>
      <p:ext uri="{BB962C8B-B14F-4D97-AF65-F5344CB8AC3E}">
        <p14:creationId xmlns:p14="http://schemas.microsoft.com/office/powerpoint/2010/main" val="10342875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výkonnosti, rentability či efektivnosti banky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7028C9-2BC1-4380-82F0-E7F2FB5C2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4000" lvl="1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sz="2400" b="1" dirty="0"/>
              <a:t>Kvantitativní analýza </a:t>
            </a:r>
            <a:r>
              <a:rPr lang="cs-CZ" sz="2400" dirty="0"/>
              <a:t>– používá finanční výkazy tj. analýza struktury výkazů, výpočet finančních poměrových ukazatelů, srovnání v rámci sektoru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cs-CZ" sz="2400" b="1" dirty="0"/>
              <a:t>Kvalitativní analýza </a:t>
            </a:r>
            <a:r>
              <a:rPr lang="cs-CZ" sz="2400" dirty="0"/>
              <a:t>– hodnocení managementu, strategie, vize, komparativních výhod a vnitřního kontrolního mechanismu</a:t>
            </a:r>
          </a:p>
        </p:txBody>
      </p:sp>
    </p:spTree>
    <p:extLst>
      <p:ext uri="{BB962C8B-B14F-4D97-AF65-F5344CB8AC3E}">
        <p14:creationId xmlns:p14="http://schemas.microsoft.com/office/powerpoint/2010/main" val="27230846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ukazatele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400" dirty="0"/>
              <a:t>Základem hodnocení finanční situace každého podniku a také banky jsou poměrové finanční ukazatele.</a:t>
            </a:r>
          </a:p>
          <a:p>
            <a:pPr marL="72000" indent="0">
              <a:spcAft>
                <a:spcPts val="600"/>
              </a:spcAft>
              <a:buNone/>
            </a:pPr>
            <a:r>
              <a:rPr lang="cs-CZ" altLang="cs-CZ" sz="2400" dirty="0"/>
              <a:t>Mezi nejpoužívanější patří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400" b="1" dirty="0"/>
              <a:t>Ukazatel kapitálové přiměřenosti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400" b="1" dirty="0"/>
              <a:t>Rizikovost </a:t>
            </a:r>
            <a:r>
              <a:rPr lang="cs-CZ" altLang="cs-CZ" sz="2400" dirty="0"/>
              <a:t>(např. podíl ohrožených úvěrů na celkovém úvěrovém portfoliu, podíl kapitálu </a:t>
            </a:r>
            <a:r>
              <a:rPr lang="cs-CZ" altLang="cs-CZ" sz="2400" dirty="0" err="1"/>
              <a:t>Tier</a:t>
            </a:r>
            <a:r>
              <a:rPr lang="cs-CZ" altLang="cs-CZ" sz="2400" dirty="0"/>
              <a:t> 1 na celkových aktivech)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400" b="1" dirty="0"/>
              <a:t>Ziskovost</a:t>
            </a:r>
          </a:p>
        </p:txBody>
      </p:sp>
    </p:spTree>
    <p:extLst>
      <p:ext uri="{BB962C8B-B14F-4D97-AF65-F5344CB8AC3E}">
        <p14:creationId xmlns:p14="http://schemas.microsoft.com/office/powerpoint/2010/main" val="28272742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Ukazatele ziskovosti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b="1" dirty="0"/>
              <a:t>ROAA nebo ROA (ziskovost průměrných aktiv)</a:t>
            </a:r>
          </a:p>
          <a:p>
            <a:pPr marL="0" indent="0">
              <a:buNone/>
            </a:pPr>
            <a:r>
              <a:rPr lang="cs-CZ" sz="2000" dirty="0"/>
              <a:t>ROAA = čistý zisk/průměrná aktiva * 100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000" b="1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b="1" dirty="0"/>
              <a:t>ROAE nebo ROE (ziskovost průměrného vlastního jmění)</a:t>
            </a:r>
          </a:p>
          <a:p>
            <a:pPr marL="0" indent="0">
              <a:buNone/>
            </a:pPr>
            <a:r>
              <a:rPr lang="cs-CZ" sz="2000" dirty="0"/>
              <a:t>ROAE = čistý zisk/průměrný vlastní kapitál * 100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altLang="cs-CZ" sz="2000" b="1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altLang="cs-CZ" sz="2000" b="1" dirty="0"/>
              <a:t>Čistá úroková marže</a:t>
            </a:r>
          </a:p>
          <a:p>
            <a:pPr marL="0" indent="0">
              <a:buNone/>
            </a:pPr>
            <a:r>
              <a:rPr lang="cs-CZ" altLang="cs-CZ" sz="2000" dirty="0"/>
              <a:t>NIM =  čistý úrokový zisk/průměrná výnosová aktiva * 100</a:t>
            </a:r>
          </a:p>
        </p:txBody>
      </p:sp>
    </p:spTree>
    <p:extLst>
      <p:ext uri="{BB962C8B-B14F-4D97-AF65-F5344CB8AC3E}">
        <p14:creationId xmlns:p14="http://schemas.microsoft.com/office/powerpoint/2010/main" val="4420624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A383B281-D8FD-402C-8CBF-36A745F373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>
                <a:hlinkClick r:id="rId2"/>
              </a:rPr>
              <a:t>www.cnb.cz</a:t>
            </a:r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 dirty="0"/>
              <a:t>Vybrané finanční ukazatele bankovního sektoru ČR 2019 - 2022</a:t>
            </a:r>
            <a:endParaRPr lang="en-US" sz="2200" dirty="0"/>
          </a:p>
        </p:txBody>
      </p:sp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35FF7D57-06F4-9813-789E-345E3F3295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1980297"/>
              </p:ext>
            </p:extLst>
          </p:nvPr>
        </p:nvGraphicFramePr>
        <p:xfrm>
          <a:off x="720000" y="1915306"/>
          <a:ext cx="10753201" cy="3306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5840">
                  <a:extLst>
                    <a:ext uri="{9D8B030D-6E8A-4147-A177-3AD203B41FA5}">
                      <a16:colId xmlns:a16="http://schemas.microsoft.com/office/drawing/2014/main" val="2157171392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4192476094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640481750"/>
                    </a:ext>
                  </a:extLst>
                </a:gridCol>
                <a:gridCol w="1666240">
                  <a:extLst>
                    <a:ext uri="{9D8B030D-6E8A-4147-A177-3AD203B41FA5}">
                      <a16:colId xmlns:a16="http://schemas.microsoft.com/office/drawing/2014/main" val="2875983483"/>
                    </a:ext>
                  </a:extLst>
                </a:gridCol>
                <a:gridCol w="1638321">
                  <a:extLst>
                    <a:ext uri="{9D8B030D-6E8A-4147-A177-3AD203B41FA5}">
                      <a16:colId xmlns:a16="http://schemas.microsoft.com/office/drawing/2014/main" val="3630187993"/>
                    </a:ext>
                  </a:extLst>
                </a:gridCol>
              </a:tblGrid>
              <a:tr h="396450">
                <a:tc>
                  <a:txBody>
                    <a:bodyPr/>
                    <a:lstStyle/>
                    <a:p>
                      <a:pPr algn="l" fontAlgn="b"/>
                      <a:endParaRPr lang="cs-CZ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7" marR="7097" marT="70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b="1" u="none" strike="noStrike">
                          <a:effectLst/>
                        </a:rPr>
                        <a:t>30.09.2022</a:t>
                      </a:r>
                      <a:endParaRPr lang="cs-CZ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7" marR="7097" marT="70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b="1" u="none" strike="noStrike">
                          <a:effectLst/>
                        </a:rPr>
                        <a:t>31.12.2021</a:t>
                      </a:r>
                      <a:endParaRPr lang="cs-CZ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7" marR="7097" marT="70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b="1" u="none" strike="noStrike">
                          <a:effectLst/>
                        </a:rPr>
                        <a:t>31.12.2020</a:t>
                      </a:r>
                      <a:endParaRPr lang="cs-CZ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7" marR="7097" marT="70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b="1" u="none" strike="noStrike" dirty="0">
                          <a:effectLst/>
                        </a:rPr>
                        <a:t>31.12.2019</a:t>
                      </a:r>
                      <a:endParaRPr lang="cs-CZ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7" marR="7097" marT="7097" marB="0" anchor="b"/>
                </a:tc>
                <a:extLst>
                  <a:ext uri="{0D108BD9-81ED-4DB2-BD59-A6C34878D82A}">
                    <a16:rowId xmlns:a16="http://schemas.microsoft.com/office/drawing/2014/main" val="2979657466"/>
                  </a:ext>
                </a:extLst>
              </a:tr>
              <a:tr h="396450">
                <a:tc>
                  <a:txBody>
                    <a:bodyPr/>
                    <a:lstStyle/>
                    <a:p>
                      <a:pPr algn="l" fontAlgn="b"/>
                      <a:r>
                        <a:rPr lang="cs-CZ" sz="2200" b="1" u="none" strike="noStrike">
                          <a:effectLst/>
                        </a:rPr>
                        <a:t>ROAA</a:t>
                      </a:r>
                      <a:endParaRPr lang="cs-CZ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7" marR="7097" marT="70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1,08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7" marR="7097" marT="70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0,8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7" marR="7097" marT="70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0,57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7" marR="7097" marT="70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1,16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7" marR="7097" marT="7097" marB="0" anchor="b"/>
                </a:tc>
                <a:extLst>
                  <a:ext uri="{0D108BD9-81ED-4DB2-BD59-A6C34878D82A}">
                    <a16:rowId xmlns:a16="http://schemas.microsoft.com/office/drawing/2014/main" val="3981659100"/>
                  </a:ext>
                </a:extLst>
              </a:tr>
              <a:tr h="396450">
                <a:tc>
                  <a:txBody>
                    <a:bodyPr/>
                    <a:lstStyle/>
                    <a:p>
                      <a:pPr algn="l" fontAlgn="b"/>
                      <a:r>
                        <a:rPr lang="cs-CZ" sz="2200" b="1" u="none" strike="noStrike">
                          <a:effectLst/>
                        </a:rPr>
                        <a:t>ROAE</a:t>
                      </a:r>
                      <a:endParaRPr lang="cs-CZ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7" marR="7097" marT="70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18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7" marR="7097" marT="70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11,33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7" marR="7097" marT="70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8,23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7" marR="7097" marT="70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18,12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7" marR="7097" marT="7097" marB="0" anchor="b"/>
                </a:tc>
                <a:extLst>
                  <a:ext uri="{0D108BD9-81ED-4DB2-BD59-A6C34878D82A}">
                    <a16:rowId xmlns:a16="http://schemas.microsoft.com/office/drawing/2014/main" val="328804283"/>
                  </a:ext>
                </a:extLst>
              </a:tr>
              <a:tr h="396450">
                <a:tc>
                  <a:txBody>
                    <a:bodyPr/>
                    <a:lstStyle/>
                    <a:p>
                      <a:pPr algn="l" fontAlgn="b"/>
                      <a:r>
                        <a:rPr lang="cs-CZ" sz="2200" b="1" u="none" strike="noStrike">
                          <a:effectLst/>
                        </a:rPr>
                        <a:t>NIM</a:t>
                      </a:r>
                      <a:endParaRPr lang="cs-CZ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7" marR="7097" marT="70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1,92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7" marR="7097" marT="70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1,45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7" marR="7097" marT="70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1,49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7" marR="7097" marT="70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1,83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7" marR="7097" marT="7097" marB="0" anchor="b"/>
                </a:tc>
                <a:extLst>
                  <a:ext uri="{0D108BD9-81ED-4DB2-BD59-A6C34878D82A}">
                    <a16:rowId xmlns:a16="http://schemas.microsoft.com/office/drawing/2014/main" val="2588225948"/>
                  </a:ext>
                </a:extLst>
              </a:tr>
              <a:tr h="8575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1" u="none" strike="noStrike" dirty="0">
                          <a:effectLst/>
                        </a:rPr>
                        <a:t>Pohledávky se selháním k pohledávkám celkem</a:t>
                      </a:r>
                      <a:endParaRPr lang="cs-CZ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7" marR="7097" marT="709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2,2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7" marR="7097" marT="70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2,6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7" marR="7097" marT="70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3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7" marR="7097" marT="70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2,7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7" marR="7097" marT="7097" marB="0" anchor="b"/>
                </a:tc>
                <a:extLst>
                  <a:ext uri="{0D108BD9-81ED-4DB2-BD59-A6C34878D82A}">
                    <a16:rowId xmlns:a16="http://schemas.microsoft.com/office/drawing/2014/main" val="3198671045"/>
                  </a:ext>
                </a:extLst>
              </a:tr>
              <a:tr h="8636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1" u="none" strike="noStrike" dirty="0">
                          <a:effectLst/>
                        </a:rPr>
                        <a:t>Regulatorní kapitál </a:t>
                      </a:r>
                      <a:r>
                        <a:rPr lang="cs-CZ" sz="2200" b="1" u="none" strike="noStrike" dirty="0" err="1">
                          <a:effectLst/>
                        </a:rPr>
                        <a:t>Tier</a:t>
                      </a:r>
                      <a:r>
                        <a:rPr lang="cs-CZ" sz="2200" b="1" u="none" strike="noStrike" dirty="0">
                          <a:effectLst/>
                        </a:rPr>
                        <a:t> 1 k rizikově váženým aktivům</a:t>
                      </a:r>
                      <a:endParaRPr lang="cs-CZ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7" marR="7097" marT="709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19,2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7" marR="7097" marT="70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20,6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7" marR="7097" marT="70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21,4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7" marR="7097" marT="70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 dirty="0">
                          <a:effectLst/>
                        </a:rPr>
                        <a:t>19,2</a:t>
                      </a:r>
                      <a:endParaRPr lang="cs-CZ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97" marR="7097" marT="7097" marB="0" anchor="b"/>
                </a:tc>
                <a:extLst>
                  <a:ext uri="{0D108BD9-81ED-4DB2-BD59-A6C34878D82A}">
                    <a16:rowId xmlns:a16="http://schemas.microsoft.com/office/drawing/2014/main" val="3402283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0451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Banka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2000" b="1" dirty="0"/>
              <a:t>Definice</a:t>
            </a:r>
          </a:p>
          <a:p>
            <a:pPr lvl="1" algn="just"/>
            <a:r>
              <a:rPr lang="cs-CZ" altLang="cs-CZ" dirty="0"/>
              <a:t>Právnická osoba se sídlem v České republice, založená jako akciová společnosti, která přijímá vklady od veřejnosti a poskytuje úvěry a která má k výkonu činnosti bankovní licenci.</a:t>
            </a:r>
          </a:p>
          <a:p>
            <a:pPr marL="324000" lvl="1" indent="0" algn="just">
              <a:buNone/>
            </a:pPr>
            <a:endParaRPr lang="cs-CZ" altLang="cs-CZ" dirty="0"/>
          </a:p>
          <a:p>
            <a:pPr algn="just"/>
            <a:r>
              <a:rPr lang="cs-CZ" altLang="cs-CZ" sz="2000" dirty="0"/>
              <a:t>Co je hlavní úlohou bank ???</a:t>
            </a:r>
          </a:p>
          <a:p>
            <a:pPr lvl="1" algn="just">
              <a:lnSpc>
                <a:spcPct val="150000"/>
              </a:lnSpc>
            </a:pPr>
            <a:r>
              <a:rPr lang="cs-CZ" altLang="cs-CZ" b="1" dirty="0"/>
              <a:t>Finanční zprostředkování </a:t>
            </a:r>
            <a:r>
              <a:rPr lang="cs-CZ" altLang="cs-CZ" dirty="0"/>
              <a:t>– pohyb kapitálu od přebytkových subjektů k deficitním</a:t>
            </a:r>
          </a:p>
          <a:p>
            <a:pPr lvl="1" algn="just">
              <a:lnSpc>
                <a:spcPct val="150000"/>
              </a:lnSpc>
            </a:pPr>
            <a:r>
              <a:rPr lang="cs-CZ" altLang="cs-CZ" b="1" dirty="0"/>
              <a:t>Provádění platebního styku</a:t>
            </a:r>
          </a:p>
          <a:p>
            <a:pPr lvl="1" algn="just">
              <a:lnSpc>
                <a:spcPct val="150000"/>
              </a:lnSpc>
            </a:pPr>
            <a:r>
              <a:rPr lang="cs-CZ" altLang="cs-CZ" b="1" dirty="0"/>
              <a:t>Emise bezhotovostních peněz – peněžní multiplikátor</a:t>
            </a:r>
            <a:endParaRPr lang="cs-CZ" altLang="cs-CZ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2282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20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 dirty="0"/>
              <a:t>Mezinárodní srovnání ROAA</a:t>
            </a:r>
            <a:endParaRPr lang="en-US" sz="2200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D40F3DBA-2609-4A26-8960-30765AAFF5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3816657"/>
              </p:ext>
            </p:extLst>
          </p:nvPr>
        </p:nvGraphicFramePr>
        <p:xfrm>
          <a:off x="720000" y="1417834"/>
          <a:ext cx="10753200" cy="4720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50528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21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 dirty="0"/>
              <a:t>Mezinárodní srovnání ROAE</a:t>
            </a:r>
            <a:endParaRPr lang="en-US" sz="2200" dirty="0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9B532A12-D0F9-4D13-BDAB-8C0CA74267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8758113"/>
              </p:ext>
            </p:extLst>
          </p:nvPr>
        </p:nvGraphicFramePr>
        <p:xfrm>
          <a:off x="720000" y="1387011"/>
          <a:ext cx="10753200" cy="4750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68583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Obecné rysy bankovnictví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2400" b="1" dirty="0"/>
              <a:t>Retailové bankovnictví</a:t>
            </a:r>
          </a:p>
          <a:p>
            <a:pPr algn="just"/>
            <a:r>
              <a:rPr lang="cs-CZ" altLang="cs-CZ" sz="2400" b="1" dirty="0"/>
              <a:t>Bankovnictví pro TOP klienty</a:t>
            </a:r>
          </a:p>
          <a:p>
            <a:pPr algn="just"/>
            <a:r>
              <a:rPr lang="cs-CZ" altLang="cs-CZ" sz="2400" b="1" dirty="0"/>
              <a:t>Univerzální bankovnictví</a:t>
            </a:r>
          </a:p>
          <a:p>
            <a:pPr algn="just"/>
            <a:r>
              <a:rPr lang="cs-CZ" altLang="cs-CZ" sz="2400" b="1" dirty="0"/>
              <a:t>Islámské bankovnictví</a:t>
            </a:r>
          </a:p>
          <a:p>
            <a:pPr algn="just"/>
            <a:r>
              <a:rPr lang="cs-CZ" altLang="cs-CZ" sz="2400" b="1" dirty="0"/>
              <a:t>Mezinárodní bankovnictví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653999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Retailové bankovnictví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endParaRPr lang="cs-CZ" altLang="cs-CZ" sz="2400" dirty="0"/>
          </a:p>
          <a:p>
            <a:pPr algn="just"/>
            <a:r>
              <a:rPr lang="cs-CZ" altLang="cs-CZ" sz="2400" dirty="0"/>
              <a:t>Operace pro fyzické osoby občany a podnikatele</a:t>
            </a:r>
          </a:p>
          <a:p>
            <a:pPr algn="just"/>
            <a:r>
              <a:rPr lang="cs-CZ" altLang="cs-CZ" sz="2400" dirty="0"/>
              <a:t>Operace v menších objemech, ale velký počet transakcí</a:t>
            </a:r>
          </a:p>
          <a:p>
            <a:pPr algn="just"/>
            <a:r>
              <a:rPr lang="cs-CZ" altLang="cs-CZ" sz="2400" dirty="0"/>
              <a:t>Likviditní riziko </a:t>
            </a:r>
          </a:p>
          <a:p>
            <a:pPr lvl="1" algn="just">
              <a:lnSpc>
                <a:spcPct val="150000"/>
              </a:lnSpc>
            </a:pPr>
            <a:r>
              <a:rPr lang="cs-CZ" altLang="cs-CZ" dirty="0"/>
              <a:t>velký počet vkladatelů i dlužníků</a:t>
            </a:r>
          </a:p>
          <a:p>
            <a:pPr lvl="1" algn="just">
              <a:lnSpc>
                <a:spcPct val="150000"/>
              </a:lnSpc>
            </a:pPr>
            <a:r>
              <a:rPr lang="cs-CZ" altLang="cs-CZ" dirty="0"/>
              <a:t>Důvěryhodnost banky</a:t>
            </a:r>
          </a:p>
          <a:p>
            <a:pPr lvl="1" algn="just">
              <a:lnSpc>
                <a:spcPct val="150000"/>
              </a:lnSpc>
            </a:pPr>
            <a:r>
              <a:rPr lang="cs-CZ" altLang="cs-CZ" dirty="0"/>
              <a:t>držení likvidních aktiv s portfoliem postupně splatných cenných papírů</a:t>
            </a:r>
          </a:p>
          <a:p>
            <a:pPr algn="just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0726601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altLang="cs-CZ" sz="4000" b="1" dirty="0"/>
              <a:t>Bankovnictví pro TOP klienty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endParaRPr lang="cs-CZ" altLang="cs-CZ" sz="2400" dirty="0"/>
          </a:p>
          <a:p>
            <a:pPr algn="just"/>
            <a:r>
              <a:rPr lang="cs-CZ" altLang="cs-CZ" sz="2400" dirty="0"/>
              <a:t>Operace ve velkých objemech, ale malý počet transakcí</a:t>
            </a:r>
          </a:p>
          <a:p>
            <a:pPr algn="just"/>
            <a:r>
              <a:rPr lang="cs-CZ" altLang="cs-CZ" sz="2400" dirty="0"/>
              <a:t>Syndikované úvěry – riziko</a:t>
            </a:r>
          </a:p>
          <a:p>
            <a:pPr algn="just"/>
            <a:r>
              <a:rPr lang="cs-CZ" altLang="cs-CZ" sz="2400" dirty="0"/>
              <a:t>Závislost na mezibankovním trhu</a:t>
            </a:r>
          </a:p>
          <a:p>
            <a:pPr algn="just"/>
            <a:r>
              <a:rPr lang="cs-CZ" altLang="cs-CZ" sz="2400" dirty="0"/>
              <a:t>Větší význam mimobilančních operací</a:t>
            </a:r>
          </a:p>
          <a:p>
            <a:pPr algn="just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9757242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altLang="cs-CZ" sz="4000" b="1" dirty="0"/>
              <a:t>Univerzální bankovnictví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endParaRPr lang="cs-CZ" altLang="cs-CZ" sz="2400" dirty="0"/>
          </a:p>
          <a:p>
            <a:pPr algn="just"/>
            <a:r>
              <a:rPr lang="cs-CZ" altLang="cs-CZ" sz="2400" dirty="0"/>
              <a:t>Všechny bankovní operace „pod jednou střechou“ – získání klientů</a:t>
            </a:r>
          </a:p>
          <a:p>
            <a:pPr algn="just"/>
            <a:r>
              <a:rPr lang="cs-CZ" altLang="cs-CZ" sz="2400" dirty="0"/>
              <a:t>Úspory z rozsahu – široká nabídka služeb snižuje provozní náklady</a:t>
            </a:r>
          </a:p>
          <a:p>
            <a:pPr algn="just"/>
            <a:r>
              <a:rPr lang="cs-CZ" altLang="cs-CZ" sz="2400" dirty="0"/>
              <a:t>Velikost umožňuje diverzifikovat rizika</a:t>
            </a:r>
          </a:p>
          <a:p>
            <a:pPr algn="just"/>
            <a:r>
              <a:rPr lang="cs-CZ" altLang="cs-CZ" sz="2400" dirty="0"/>
              <a:t>Velikost ale také vytváří riziko „</a:t>
            </a:r>
            <a:r>
              <a:rPr lang="cs-CZ" altLang="cs-CZ" sz="2400" dirty="0" err="1"/>
              <a:t>too</a:t>
            </a:r>
            <a:r>
              <a:rPr lang="cs-CZ" altLang="cs-CZ" sz="2400" dirty="0"/>
              <a:t> big to </a:t>
            </a:r>
            <a:r>
              <a:rPr lang="cs-CZ" altLang="cs-CZ" sz="2400" dirty="0" err="1"/>
              <a:t>fail</a:t>
            </a:r>
            <a:r>
              <a:rPr lang="cs-CZ" altLang="cs-CZ" sz="2400" dirty="0"/>
              <a:t>“</a:t>
            </a:r>
          </a:p>
          <a:p>
            <a:pPr algn="just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1847310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altLang="cs-CZ" sz="4000" b="1" dirty="0"/>
              <a:t>Islámské bankovnictví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2400" dirty="0"/>
              <a:t>Bankovnictví bez úroku (</a:t>
            </a:r>
            <a:r>
              <a:rPr lang="cs-CZ" altLang="cs-CZ" sz="2400" dirty="0" err="1"/>
              <a:t>riba</a:t>
            </a:r>
            <a:r>
              <a:rPr lang="cs-CZ" altLang="cs-CZ" sz="2400" dirty="0"/>
              <a:t>) – nevykořisťování.</a:t>
            </a:r>
          </a:p>
          <a:p>
            <a:pPr algn="just"/>
            <a:r>
              <a:rPr lang="cs-CZ" altLang="cs-CZ" sz="2400" dirty="0"/>
              <a:t>Sdílení rizika - každý účastník se musí podílet na stejném poměru rizika a výnosu. (odstraňuje problém asymetrických informací)</a:t>
            </a:r>
          </a:p>
          <a:p>
            <a:pPr algn="just"/>
            <a:r>
              <a:rPr lang="cs-CZ" altLang="cs-CZ" sz="2400" dirty="0"/>
              <a:t>Materiálnost - všechny finanční transakce musí být podloženy hmotným majetkem. (žádné forwardy, opce)</a:t>
            </a:r>
          </a:p>
          <a:p>
            <a:pPr algn="just"/>
            <a:r>
              <a:rPr lang="cs-CZ" altLang="cs-CZ" sz="2400" dirty="0"/>
              <a:t>Žádná hříšná činnost - alkohol, hazardní hry atd.</a:t>
            </a:r>
          </a:p>
          <a:p>
            <a:pPr algn="just"/>
            <a:endParaRPr lang="cs-CZ" altLang="cs-CZ" sz="2400" dirty="0"/>
          </a:p>
          <a:p>
            <a:pPr algn="just"/>
            <a:r>
              <a:rPr lang="cs-CZ" altLang="cs-CZ" sz="2400" dirty="0"/>
              <a:t>Dvě základní formy produktů – </a:t>
            </a:r>
            <a:r>
              <a:rPr lang="cs-CZ" altLang="cs-CZ" sz="2400" dirty="0" err="1"/>
              <a:t>Mudaraba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Musharakah</a:t>
            </a:r>
            <a:endParaRPr lang="cs-CZ" altLang="cs-CZ" sz="2400" dirty="0"/>
          </a:p>
          <a:p>
            <a:pPr algn="just"/>
            <a:endParaRPr lang="cs-CZ" altLang="cs-CZ" sz="2400" dirty="0"/>
          </a:p>
          <a:p>
            <a:pPr algn="just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42257622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altLang="cs-CZ" sz="4000" b="1" dirty="0"/>
              <a:t>Islámské bankovnictví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2400" dirty="0" err="1"/>
              <a:t>Mudaraba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Musharakah</a:t>
            </a:r>
            <a:r>
              <a:rPr lang="cs-CZ" altLang="cs-CZ" sz="2400" dirty="0"/>
              <a:t> – smluvní transakce, kde zisk není úrok</a:t>
            </a:r>
          </a:p>
          <a:p>
            <a:pPr marL="72000" indent="0" algn="just">
              <a:buNone/>
            </a:pPr>
            <a:r>
              <a:rPr lang="cs-CZ" altLang="cs-CZ" sz="2400" b="1" dirty="0" err="1"/>
              <a:t>Mudaraba</a:t>
            </a:r>
            <a:endParaRPr lang="cs-CZ" altLang="cs-CZ" sz="2400" b="1" dirty="0"/>
          </a:p>
          <a:p>
            <a:pPr algn="just"/>
            <a:r>
              <a:rPr lang="cs-CZ" altLang="cs-CZ" sz="2400" dirty="0"/>
              <a:t>Jedna strana poskytuje finanční kapitál, druhá strana lidský kapitál</a:t>
            </a:r>
          </a:p>
          <a:p>
            <a:pPr marL="72000" indent="0" algn="just">
              <a:buNone/>
            </a:pPr>
            <a:r>
              <a:rPr lang="cs-CZ" altLang="cs-CZ" sz="2400" b="1" dirty="0" err="1"/>
              <a:t>Musharakah</a:t>
            </a:r>
            <a:endParaRPr lang="cs-CZ" altLang="cs-CZ" sz="2400" b="1" dirty="0"/>
          </a:p>
          <a:p>
            <a:pPr algn="just"/>
            <a:r>
              <a:rPr lang="cs-CZ" altLang="cs-CZ" sz="2400" dirty="0"/>
              <a:t>několik partnerů spojí svůj finanční kapitál, aby uskutečnili investici</a:t>
            </a:r>
          </a:p>
          <a:p>
            <a:pPr algn="just"/>
            <a:endParaRPr lang="cs-CZ" altLang="cs-CZ" sz="2400" dirty="0"/>
          </a:p>
          <a:p>
            <a:pPr algn="just"/>
            <a:r>
              <a:rPr lang="cs-CZ" altLang="cs-CZ" sz="2400" dirty="0"/>
              <a:t>Rychlý růst</a:t>
            </a:r>
          </a:p>
          <a:p>
            <a:pPr algn="just"/>
            <a:r>
              <a:rPr lang="cs-CZ" altLang="cs-CZ" sz="2400" dirty="0"/>
              <a:t>Aktiva islámského bankovnictví tvoří pouze do 2 % světového bankovnictví </a:t>
            </a:r>
          </a:p>
          <a:p>
            <a:pPr algn="just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8466430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altLang="cs-CZ" dirty="0"/>
              <a:t>Stínové</a:t>
            </a:r>
            <a:r>
              <a:rPr lang="cs-CZ" altLang="cs-CZ" sz="4000" b="1" dirty="0"/>
              <a:t> bankovnictví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2400" dirty="0" err="1"/>
              <a:t>Financial</a:t>
            </a:r>
            <a:r>
              <a:rPr lang="cs-CZ" altLang="cs-CZ" sz="2400" dirty="0"/>
              <a:t> Stability </a:t>
            </a:r>
            <a:r>
              <a:rPr lang="cs-CZ" altLang="cs-CZ" sz="2400" dirty="0" err="1"/>
              <a:t>Board</a:t>
            </a:r>
            <a:r>
              <a:rPr lang="cs-CZ" altLang="cs-CZ" sz="2400" dirty="0"/>
              <a:t> - zprostředkování úvěrů zahrnující subjekty</a:t>
            </a:r>
          </a:p>
          <a:p>
            <a:pPr marL="72000" indent="0" algn="just">
              <a:buNone/>
            </a:pPr>
            <a:r>
              <a:rPr lang="cs-CZ" altLang="cs-CZ" sz="2400" dirty="0"/>
              <a:t>a činnosti mimo běžný bankovní systém</a:t>
            </a:r>
          </a:p>
          <a:p>
            <a:pPr algn="just"/>
            <a:r>
              <a:rPr lang="cs-CZ" altLang="cs-CZ" sz="2400" dirty="0"/>
              <a:t>Příležitost – potenciál, inovativní přístup</a:t>
            </a:r>
          </a:p>
          <a:p>
            <a:pPr algn="just"/>
            <a:r>
              <a:rPr lang="cs-CZ" altLang="cs-CZ" sz="2400" dirty="0"/>
              <a:t>Hrozba – nulová ochrana vkladů a klientů</a:t>
            </a:r>
          </a:p>
          <a:p>
            <a:pPr algn="just"/>
            <a:endParaRPr lang="cs-CZ" altLang="cs-CZ" sz="2400" dirty="0"/>
          </a:p>
          <a:p>
            <a:pPr algn="just"/>
            <a:r>
              <a:rPr lang="cs-CZ" altLang="cs-CZ" sz="2000" dirty="0" err="1"/>
              <a:t>Hedge</a:t>
            </a:r>
            <a:r>
              <a:rPr lang="cs-CZ" altLang="cs-CZ" sz="2000" dirty="0"/>
              <a:t> </a:t>
            </a:r>
            <a:r>
              <a:rPr lang="cs-CZ" altLang="cs-CZ" sz="2000" dirty="0" err="1"/>
              <a:t>funds</a:t>
            </a:r>
            <a:r>
              <a:rPr lang="cs-CZ" altLang="cs-CZ" sz="2000" dirty="0"/>
              <a:t> – používají agresivnější investiční strategie než fondy životního a penzijního pojištění</a:t>
            </a:r>
          </a:p>
          <a:p>
            <a:pPr algn="just"/>
            <a:r>
              <a:rPr lang="cs-CZ" altLang="cs-CZ" sz="2000" dirty="0"/>
              <a:t>SPV – společnosti založené pro sekuritizaci</a:t>
            </a:r>
          </a:p>
          <a:p>
            <a:pPr algn="just"/>
            <a:r>
              <a:rPr lang="cs-CZ" altLang="cs-CZ" sz="2000" dirty="0"/>
              <a:t>Fondy peněžního trhu – KTD velmi kvalitní a peněžní a dluhové instrumenty</a:t>
            </a:r>
          </a:p>
          <a:p>
            <a:pPr algn="just"/>
            <a:r>
              <a:rPr lang="cs-CZ" altLang="cs-CZ" sz="2000" dirty="0" err="1"/>
              <a:t>Private</a:t>
            </a:r>
            <a:r>
              <a:rPr lang="cs-CZ" altLang="cs-CZ" sz="2000" dirty="0"/>
              <a:t> </a:t>
            </a:r>
            <a:r>
              <a:rPr lang="cs-CZ" altLang="cs-CZ" sz="2000" dirty="0" err="1"/>
              <a:t>equity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40906583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altLang="cs-CZ" dirty="0"/>
              <a:t>Mezinárodní</a:t>
            </a:r>
            <a:r>
              <a:rPr lang="cs-CZ" altLang="cs-CZ" sz="4000" b="1" dirty="0"/>
              <a:t> bankovnictví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2000" dirty="0"/>
              <a:t>celkové mezinárodní bankovnictví se skládá z přeshraničního a globálního bankovnictví</a:t>
            </a:r>
          </a:p>
          <a:p>
            <a:pPr algn="just"/>
            <a:r>
              <a:rPr lang="cs-CZ" altLang="cs-CZ" sz="2000" b="1" dirty="0"/>
              <a:t>Rozhodnutí o umístění závisí na řadě faktorů </a:t>
            </a:r>
          </a:p>
          <a:p>
            <a:pPr algn="just"/>
            <a:r>
              <a:rPr lang="cs-CZ" altLang="cs-CZ" sz="2000" dirty="0"/>
              <a:t>Charakteristiky domovské země - právní základna domovské země, náklady na zdroje</a:t>
            </a:r>
          </a:p>
          <a:p>
            <a:pPr algn="just"/>
            <a:r>
              <a:rPr lang="cs-CZ" altLang="cs-CZ" sz="2000" dirty="0"/>
              <a:t>Charakteristiky hostitelské země - neexistence nebo nedostatek regulace, monopolní charakteristiky, využívání informací</a:t>
            </a:r>
          </a:p>
          <a:p>
            <a:pPr algn="just"/>
            <a:r>
              <a:rPr lang="cs-CZ" altLang="cs-CZ" sz="2000" dirty="0"/>
              <a:t>Náklady a výhody umístění</a:t>
            </a:r>
          </a:p>
          <a:p>
            <a:pPr algn="just"/>
            <a:r>
              <a:rPr lang="cs-CZ" altLang="cs-CZ" sz="2000" b="1" dirty="0"/>
              <a:t>Očekávané zvýšení zisku</a:t>
            </a:r>
          </a:p>
        </p:txBody>
      </p:sp>
    </p:spTree>
    <p:extLst>
      <p:ext uri="{BB962C8B-B14F-4D97-AF65-F5344CB8AC3E}">
        <p14:creationId xmlns:p14="http://schemas.microsoft.com/office/powerpoint/2010/main" val="785899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Bankovní licence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1800" dirty="0"/>
              <a:t>Banka nesmí vykonávat jiné podnikatelské činnosti než ty, které má povoleny v licenci (neplatí pro činnosti vykonávané související se zajištěním jejího provozu).</a:t>
            </a:r>
          </a:p>
          <a:p>
            <a:pPr algn="just"/>
            <a:r>
              <a:rPr lang="cs-CZ" altLang="cs-CZ" sz="1800" dirty="0"/>
              <a:t>Bez licence nesmí nikdo přijímat vklady od veřejnosti.</a:t>
            </a:r>
          </a:p>
          <a:p>
            <a:pPr algn="just"/>
            <a:r>
              <a:rPr lang="cs-CZ" altLang="cs-CZ" sz="1800" b="1" dirty="0"/>
              <a:t>Podmínky pro udělení licence: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Kapitálové požadavky – průhledný, nezávadný původ finančních prostředků, splacení základního kapitálu v plné výši.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Požadavky na důvěryhodnost a odbornou způsobilost osob 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Požadavky technické povahy– technické a organizační předpoklady pro výkon navrhovaných činností banky, funkční řídící a kontrolní systém banky, obchodní plán vycházející z navrhované strategie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Požadavky na osoby propojené – průhlednost skupiny osob s úzkou vazbou na banku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Požadavky na umístění sídla – sídlo na území ČR</a:t>
            </a:r>
          </a:p>
        </p:txBody>
      </p:sp>
    </p:spTree>
    <p:extLst>
      <p:ext uri="{BB962C8B-B14F-4D97-AF65-F5344CB8AC3E}">
        <p14:creationId xmlns:p14="http://schemas.microsoft.com/office/powerpoint/2010/main" val="7448526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Základní typy bank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>
              <a:lnSpc>
                <a:spcPts val="2500"/>
              </a:lnSpc>
            </a:pPr>
            <a:r>
              <a:rPr lang="cs-CZ" altLang="cs-CZ" sz="1800" b="1" dirty="0"/>
              <a:t>Univerzální banky</a:t>
            </a:r>
          </a:p>
          <a:p>
            <a:pPr lvl="1" algn="just">
              <a:lnSpc>
                <a:spcPts val="2500"/>
              </a:lnSpc>
            </a:pPr>
            <a:r>
              <a:rPr lang="cs-CZ" altLang="cs-CZ" sz="1800" dirty="0"/>
              <a:t>Mají univerzální bankovní licenci a provádějí všechny bankovní operace</a:t>
            </a:r>
          </a:p>
          <a:p>
            <a:pPr algn="just">
              <a:lnSpc>
                <a:spcPts val="2500"/>
              </a:lnSpc>
            </a:pPr>
            <a:endParaRPr lang="cs-CZ" altLang="cs-CZ" sz="1800" dirty="0"/>
          </a:p>
          <a:p>
            <a:pPr algn="just">
              <a:lnSpc>
                <a:spcPts val="2500"/>
              </a:lnSpc>
            </a:pPr>
            <a:r>
              <a:rPr lang="cs-CZ" altLang="cs-CZ" sz="1800" b="1" dirty="0"/>
              <a:t>Specializované banky</a:t>
            </a:r>
          </a:p>
          <a:p>
            <a:pPr lvl="1" algn="just">
              <a:lnSpc>
                <a:spcPts val="2500"/>
              </a:lnSpc>
            </a:pPr>
            <a:r>
              <a:rPr lang="cs-CZ" altLang="cs-CZ" sz="1800" dirty="0"/>
              <a:t>Mají omezenou bankovní licenci. Zaměřují se pouze na určité činnosti, obory – hypotéční banky, stavební spořitelny, investiční banky.</a:t>
            </a:r>
          </a:p>
          <a:p>
            <a:pPr lvl="1" algn="just">
              <a:lnSpc>
                <a:spcPts val="2500"/>
              </a:lnSpc>
            </a:pPr>
            <a:r>
              <a:rPr lang="cs-CZ" altLang="cs-CZ" sz="1800" dirty="0"/>
              <a:t>Spořitelny</a:t>
            </a:r>
            <a:endParaRPr lang="cs-CZ" altLang="cs-CZ" sz="1800" b="1" dirty="0"/>
          </a:p>
          <a:p>
            <a:pPr lvl="1" algn="just">
              <a:lnSpc>
                <a:spcPts val="2500"/>
              </a:lnSpc>
            </a:pPr>
            <a:r>
              <a:rPr lang="cs-CZ" altLang="cs-CZ" sz="1800" dirty="0"/>
              <a:t>Hypotéční banky</a:t>
            </a:r>
          </a:p>
          <a:p>
            <a:pPr lvl="1" algn="just">
              <a:lnSpc>
                <a:spcPts val="2500"/>
              </a:lnSpc>
            </a:pPr>
            <a:r>
              <a:rPr lang="cs-CZ" altLang="cs-CZ" sz="1800" dirty="0"/>
              <a:t>Investiční banky</a:t>
            </a:r>
          </a:p>
          <a:p>
            <a:pPr lvl="1" algn="just">
              <a:lnSpc>
                <a:spcPts val="2500"/>
              </a:lnSpc>
            </a:pPr>
            <a:r>
              <a:rPr lang="cs-CZ" altLang="cs-CZ" sz="1800" dirty="0"/>
              <a:t>Stavební spořitelny</a:t>
            </a:r>
          </a:p>
          <a:p>
            <a:pPr lvl="1" algn="just">
              <a:lnSpc>
                <a:spcPts val="2500"/>
              </a:lnSpc>
            </a:pPr>
            <a:r>
              <a:rPr lang="cs-CZ" altLang="cs-CZ" sz="1800" dirty="0"/>
              <a:t>Úvěrová družstva – též označována jako spořitelní družstva nebo družstevní záložny</a:t>
            </a:r>
          </a:p>
          <a:p>
            <a:pPr algn="just"/>
            <a:r>
              <a:rPr lang="cs-CZ" altLang="cs-CZ" sz="1800" dirty="0"/>
              <a:t>Existence některých specializovaných bank může souviset s politickými zájmy – jejich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cs-CZ" altLang="cs-CZ" sz="1800" dirty="0"/>
              <a:t>činnost je např. v zájmu státní </a:t>
            </a:r>
            <a:r>
              <a:rPr lang="cs-CZ" altLang="cs-CZ" sz="1800" dirty="0" err="1"/>
              <a:t>hosp</a:t>
            </a:r>
            <a:r>
              <a:rPr lang="cs-CZ" altLang="cs-CZ" sz="1800" dirty="0"/>
              <a:t>. politiky za účelem podpoření určitých segmentů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cs-CZ" altLang="cs-CZ" sz="1800" dirty="0"/>
              <a:t>hospodářství (export, bydlení, podnikatelská činnost obecně,…)</a:t>
            </a:r>
          </a:p>
        </p:txBody>
      </p:sp>
    </p:spTree>
    <p:extLst>
      <p:ext uri="{BB962C8B-B14F-4D97-AF65-F5344CB8AC3E}">
        <p14:creationId xmlns:p14="http://schemas.microsoft.com/office/powerpoint/2010/main" val="18383491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1" dirty="0"/>
              <a:t>Česká exportní banka, a.s. (ČEB) </a:t>
            </a:r>
            <a:r>
              <a:rPr lang="cs-CZ" sz="2000" dirty="0"/>
              <a:t>je specializovaná bankovní instituce založená v roce 1995, určená pro státní podporu vývozu, přímo a nepřímo vlastněná státem. ČEB tvoří nedílnou součást systému státní podpory exportu a ekonomické diplomacie České republiky.</a:t>
            </a:r>
          </a:p>
          <a:p>
            <a:pPr algn="just"/>
            <a:r>
              <a:rPr lang="cs-CZ" sz="2000" dirty="0"/>
              <a:t>Posláním ČEB je poskytovat finanční služby související s vývozem, podporovat český export bez ohledu na velikost kontraktu. </a:t>
            </a:r>
          </a:p>
          <a:p>
            <a:pPr algn="just"/>
            <a:r>
              <a:rPr lang="cs-CZ" sz="2000" dirty="0"/>
              <a:t>Teritoriálně se ČEB zaměřuje především na podporu exportu do rizikovějších teritorií (dle </a:t>
            </a:r>
            <a:r>
              <a:rPr lang="cs-CZ" sz="2000" dirty="0">
                <a:hlinkClick r:id="rId2"/>
              </a:rPr>
              <a:t>klasifikace OECD</a:t>
            </a:r>
            <a:r>
              <a:rPr lang="cs-CZ" sz="2000" dirty="0"/>
              <a:t>), kam komerční banky nabízí jen omezené možnosti financování. Současně se ale jedná o teritoria s velkým potenciálem a rychle rostoucí ekonomikou.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7" name="Nadpis 3">
            <a:extLst>
              <a:ext uri="{FF2B5EF4-FFF2-40B4-BE49-F238E27FC236}">
                <a16:creationId xmlns:a16="http://schemas.microsoft.com/office/drawing/2014/main" id="{DB5B7A91-13BC-45F7-A8E1-5EAC3F556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25" y="720725"/>
            <a:ext cx="10752138" cy="450850"/>
          </a:xfrm>
        </p:spPr>
        <p:txBody>
          <a:bodyPr/>
          <a:lstStyle/>
          <a:p>
            <a:r>
              <a:rPr lang="cs-CZ" altLang="cs-CZ" dirty="0"/>
              <a:t>Specializované banky v ČR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4078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725558"/>
            <a:ext cx="10753200" cy="4139998"/>
          </a:xfrm>
        </p:spPr>
        <p:txBody>
          <a:bodyPr/>
          <a:lstStyle/>
          <a:p>
            <a:pPr marL="72000" indent="0" algn="just">
              <a:buNone/>
            </a:pPr>
            <a:r>
              <a:rPr lang="cs-CZ" sz="2000" b="1" dirty="0"/>
              <a:t>Česká exportní banka, a.s. (ČEB) - produkty</a:t>
            </a:r>
          </a:p>
          <a:p>
            <a:pPr algn="just"/>
            <a:r>
              <a:rPr lang="cs-CZ" sz="2000" dirty="0" err="1"/>
              <a:t>Předexportní</a:t>
            </a:r>
            <a:r>
              <a:rPr lang="cs-CZ" sz="2000" dirty="0"/>
              <a:t> financování</a:t>
            </a:r>
          </a:p>
          <a:p>
            <a:pPr algn="just"/>
            <a:r>
              <a:rPr lang="cs-CZ" sz="2000" dirty="0"/>
              <a:t>Odběratelský úvěr</a:t>
            </a:r>
          </a:p>
          <a:p>
            <a:pPr algn="just"/>
            <a:r>
              <a:rPr lang="cs-CZ" sz="2000" dirty="0"/>
              <a:t>Dodavatelský úvěr</a:t>
            </a:r>
          </a:p>
          <a:p>
            <a:pPr algn="just"/>
            <a:r>
              <a:rPr lang="cs-CZ" sz="2000" dirty="0"/>
              <a:t>Úvěr na investice v zahraničí</a:t>
            </a:r>
          </a:p>
          <a:p>
            <a:pPr algn="just"/>
            <a:r>
              <a:rPr lang="cs-CZ" sz="2000" dirty="0"/>
              <a:t>Dokumentární akreditiv</a:t>
            </a:r>
          </a:p>
          <a:p>
            <a:pPr algn="just"/>
            <a:r>
              <a:rPr lang="cs-CZ" sz="2000" dirty="0"/>
              <a:t>Bankovní záruka</a:t>
            </a:r>
          </a:p>
          <a:p>
            <a:pPr algn="just"/>
            <a:r>
              <a:rPr lang="cs-CZ" sz="2000" dirty="0"/>
              <a:t>Odkup pohledávek z kontraktu</a:t>
            </a:r>
          </a:p>
          <a:p>
            <a:pPr algn="just"/>
            <a:r>
              <a:rPr lang="cs-CZ" sz="2000" dirty="0"/>
              <a:t>Odkup pohledávek z dokumentárního akreditivu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8" name="Nadpis 3">
            <a:extLst>
              <a:ext uri="{FF2B5EF4-FFF2-40B4-BE49-F238E27FC236}">
                <a16:creationId xmlns:a16="http://schemas.microsoft.com/office/drawing/2014/main" id="{BFDDCFC7-05C9-4BD3-9007-D3176D4C0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25" y="720725"/>
            <a:ext cx="10752138" cy="450850"/>
          </a:xfrm>
        </p:spPr>
        <p:txBody>
          <a:bodyPr/>
          <a:lstStyle/>
          <a:p>
            <a:r>
              <a:rPr lang="cs-CZ" altLang="cs-CZ" dirty="0"/>
              <a:t>Specializované banky v ČR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6525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Specializované banky v ČR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lvl="1" algn="just">
              <a:lnSpc>
                <a:spcPct val="150000"/>
              </a:lnSpc>
            </a:pPr>
            <a:r>
              <a:rPr lang="cs-CZ" altLang="cs-CZ" sz="1800" b="1" dirty="0"/>
              <a:t>Národní rozvojová banka, a.s.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Národní rozvojová banka, a.s. dříve (Českomoravská záruční a rozvojová banka, a.s.), založená r. 1992, je rozvojovou bankou České republiky. 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Napomáhá rozvoji malého a středního podnikání, infrastruktury a dalších sektorů ekonomiky vyžadujících veřejnou podporu.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Podporu poskytuje ve formě úvěrů, záruk za úvěry a poradenství .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COVID – bezúročný úvěr pro podnikatele zasažené </a:t>
            </a:r>
            <a:r>
              <a:rPr lang="cs-CZ" sz="1800" dirty="0" err="1"/>
              <a:t>koronavirem</a:t>
            </a:r>
            <a:endParaRPr lang="cs-CZ" sz="1800" dirty="0"/>
          </a:p>
          <a:p>
            <a:pPr lvl="1">
              <a:lnSpc>
                <a:spcPct val="150000"/>
              </a:lnSpc>
            </a:pPr>
            <a:r>
              <a:rPr lang="cs-CZ" sz="1800" dirty="0"/>
              <a:t>Záruka COVID II a COVID III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Úspory energie – bezúroční úvěr na investice zaměřené na úspory energií</a:t>
            </a:r>
          </a:p>
          <a:p>
            <a:pPr lvl="1" algn="just">
              <a:lnSpc>
                <a:spcPct val="150000"/>
              </a:lnSpc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0524709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Družstevní záložna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(též spořitelní družstvo), v obecné češtině kampelička, je družstvo, jehož činností je primárně přijímání vkladů, poskytování úvěrů a další finanční služby. Tyto služby jsou poskytovány členům družstva, kteří družstevní záložnu společně vlastní a řídí. </a:t>
            </a:r>
          </a:p>
          <a:p>
            <a:r>
              <a:rPr lang="cs-CZ" sz="1800" dirty="0"/>
              <a:t>Celosvětové sdružení družstevních záložen </a:t>
            </a:r>
            <a:r>
              <a:rPr lang="cs-CZ" sz="1800" dirty="0" err="1"/>
              <a:t>World</a:t>
            </a:r>
            <a:r>
              <a:rPr lang="cs-CZ" sz="1800" dirty="0"/>
              <a:t> </a:t>
            </a:r>
            <a:r>
              <a:rPr lang="cs-CZ" sz="1800" dirty="0" err="1"/>
              <a:t>Council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Credit</a:t>
            </a:r>
            <a:r>
              <a:rPr lang="cs-CZ" sz="1800" dirty="0"/>
              <a:t> </a:t>
            </a:r>
            <a:r>
              <a:rPr lang="cs-CZ" sz="1800" dirty="0" err="1"/>
              <a:t>Unions</a:t>
            </a:r>
            <a:r>
              <a:rPr lang="cs-CZ" sz="1800" dirty="0"/>
              <a:t> definuje družstevní záložnu jako „demokratické finanční družstvo vlastněné jeho členy“.</a:t>
            </a:r>
          </a:p>
          <a:p>
            <a:r>
              <a:rPr lang="cs-CZ" sz="1800" dirty="0"/>
              <a:t>Právní uspořádání se však v jednotlivých zemích liší: např. v ČR jde o družstva podle zákona 87/1995 Sb. o spořitelních a úvěrních družstvech, v Německu mohou nabývat také formy akciových společností nebo společností s ručením omezeným </a:t>
            </a:r>
          </a:p>
        </p:txBody>
      </p:sp>
    </p:spTree>
    <p:extLst>
      <p:ext uri="{BB962C8B-B14F-4D97-AF65-F5344CB8AC3E}">
        <p14:creationId xmlns:p14="http://schemas.microsoft.com/office/powerpoint/2010/main" val="2636553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Družstevní záložna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dirty="0"/>
              <a:t>V roce 2001 založily družstevní záložny WPB </a:t>
            </a:r>
            <a:r>
              <a:rPr lang="cs-CZ" sz="1600" dirty="0" err="1"/>
              <a:t>Capital</a:t>
            </a:r>
            <a:r>
              <a:rPr lang="cs-CZ" sz="1600" dirty="0"/>
              <a:t>, Prague </a:t>
            </a:r>
            <a:r>
              <a:rPr lang="cs-CZ" sz="1600" dirty="0" err="1"/>
              <a:t>Credit</a:t>
            </a:r>
            <a:r>
              <a:rPr lang="cs-CZ" sz="1600" dirty="0"/>
              <a:t> Union a DZ NOVA </a:t>
            </a:r>
            <a:r>
              <a:rPr lang="cs-CZ" sz="1600" b="1" dirty="0"/>
              <a:t>Asociaci družstevních záložen. </a:t>
            </a:r>
          </a:p>
          <a:p>
            <a:pPr algn="just"/>
            <a:r>
              <a:rPr lang="cs-CZ" sz="1600" dirty="0"/>
              <a:t>Původním úkolem Asociace družstevních záložen byla snaha vylepšit obraz kampeliček v České republice a společný postup spřízněných záložen v době přípravy harmonizace zákona č. 87/1995 Sb., o úvěrních a spořitelních družstvech. </a:t>
            </a:r>
          </a:p>
          <a:p>
            <a:pPr algn="just"/>
            <a:r>
              <a:rPr lang="cs-CZ" sz="1600" dirty="0"/>
              <a:t>Podmínky pro založení a činnost kampeliček byly zpřísněny už v roce 2002. Další zpřísnění nastalo v souvislosti se vstupem ČR do EU. Od ledna roku 2006 dohlíží na družstevní záložny ČNB. Kampeličky nyní musí splnit daleko přísnější kapitálové požadavky: jejich základní kapitál musí být nejméně 35 milionů korun. Záložny také musejí získat povolení k působení v ČR od ČNB a mají vůči ní informační povinnost podle vyhlášky č. 123/2007 Sb.</a:t>
            </a:r>
          </a:p>
          <a:p>
            <a:pPr algn="just"/>
            <a:r>
              <a:rPr lang="cs-CZ" sz="1600" dirty="0"/>
              <a:t>Všechny vklady v družstevních záložnách jsou pojištěny ve výši 100 % až do celkového součtu 100 000 EUR pro jednoho vkladatele.</a:t>
            </a:r>
          </a:p>
        </p:txBody>
      </p:sp>
    </p:spTree>
    <p:extLst>
      <p:ext uri="{BB962C8B-B14F-4D97-AF65-F5344CB8AC3E}">
        <p14:creationId xmlns:p14="http://schemas.microsoft.com/office/powerpoint/2010/main" val="31993986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Rozdíl mezi bankou a družstevní záložnou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/>
              <a:t>Zatímco zákazníky klasické banky jsou klienti, u záložen jsou to členové. </a:t>
            </a:r>
          </a:p>
          <a:p>
            <a:pPr algn="just"/>
            <a:r>
              <a:rPr lang="cs-CZ" sz="1800" dirty="0"/>
              <a:t>Aby fyzická nebo právnická osoba mohla využívat služeb záložen, musí se nutně stát jejím členem. Stačí podepsat přihlášku, složit členský vklad, případně zaplatit zápisné či vstupní vklad. Jejich výše je u každé záložny jiná. Většinou se ale tato částka pohybuje od koruny až po jeden tisíc korun. Po jejím složení už nic nebrání plnému využívání služeb družstevních záložen, samozřejmě stejně jako v bankách, i v záložnách se při zakládání každého účtu podepisuje smlouva o běžném či vkladovém účtu. </a:t>
            </a:r>
          </a:p>
          <a:p>
            <a:pPr algn="just"/>
            <a:r>
              <a:rPr lang="cs-CZ" sz="1800" dirty="0"/>
              <a:t>Výhody členství v družstevních záložnách vyplývají ze stanov každého družstva, například právo na informace o hospodaření záložny, právo účastnit se členské schůze a klást dotazy přímo nejvyšším představitelům záložny.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890493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Vývoj bankovní bankovního sektoru po roce 1989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endParaRPr lang="cs-CZ" altLang="cs-CZ" sz="2000" b="1" dirty="0"/>
          </a:p>
          <a:p>
            <a:pPr algn="just"/>
            <a:r>
              <a:rPr lang="cs-CZ" altLang="cs-CZ" sz="1600" dirty="0"/>
              <a:t>Postupný vznik trhu cenných papírů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600" dirty="0"/>
              <a:t>1993 obnovení Burzy cenných papírů, vznik RM-systému</a:t>
            </a:r>
          </a:p>
          <a:p>
            <a:pPr algn="just"/>
            <a:r>
              <a:rPr lang="cs-CZ" altLang="cs-CZ" sz="1600" b="1" dirty="0"/>
              <a:t>1.1.1990 Státní banka Československá – centrální banka</a:t>
            </a:r>
          </a:p>
          <a:p>
            <a:pPr algn="just"/>
            <a:r>
              <a:rPr lang="cs-CZ" altLang="cs-CZ" sz="1600" dirty="0"/>
              <a:t>Vyčleněny tři nové obchodní banky – Komerční banka, Všeobecná úvěrová banka, Investiční banka</a:t>
            </a:r>
          </a:p>
          <a:p>
            <a:pPr algn="just"/>
            <a:r>
              <a:rPr lang="cs-CZ" altLang="cs-CZ" sz="1600" dirty="0"/>
              <a:t>Fungovala již dříve Česká spořitelna, ČSOB a Živnostenská banka</a:t>
            </a:r>
          </a:p>
          <a:p>
            <a:pPr algn="just"/>
            <a:r>
              <a:rPr lang="cs-CZ" altLang="cs-CZ" sz="1600" b="1" dirty="0"/>
              <a:t>1993 vznik České národní banky</a:t>
            </a:r>
          </a:p>
          <a:p>
            <a:pPr algn="just"/>
            <a:r>
              <a:rPr lang="cs-CZ" altLang="cs-CZ" sz="1600" dirty="0"/>
              <a:t>Následoval vznik stavebních spořitelen, zvýšení min. ZK bank na 500 mil. Kč, pojištění vkladů, zavedení hypotéčního bankovnictví, zavedení spořitelních a úvěrových družstev.</a:t>
            </a:r>
          </a:p>
          <a:p>
            <a:pPr algn="just"/>
            <a:r>
              <a:rPr lang="cs-CZ" altLang="cs-CZ" sz="1600" dirty="0"/>
              <a:t>V 90. letech nastal prudký rozvoj bankovní soustavy bez větších zkušenost s řízením rizik – problémy s návratností poskytnutých úvěrů – ekonomické problémy některých bank – v roce 2000 privatizace polostátních bank za pomoci zahraničního kapitálu.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857039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Bankovní tajemství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1800" dirty="0"/>
              <a:t>Na všechny bankovní obchody, včetně stavů na účtech se vztahuje bankovní tajemství.</a:t>
            </a:r>
          </a:p>
          <a:p>
            <a:pPr algn="just"/>
            <a:r>
              <a:rPr lang="cs-CZ" altLang="cs-CZ" sz="1800" dirty="0"/>
              <a:t>Banka je povinna poskytnout zprávu o záležitostech, které jsou předmětem bankovního tajemství pouze v případě souhlasu klienta a nebo pro účely bankovního dohledu, soudního nebo trestního řízení, finančního arbitra při rozhodování sporu, MF při uskutečňování opatření proti legalizaci výnosů z trestné činnosti apod.</a:t>
            </a:r>
          </a:p>
          <a:p>
            <a:pPr algn="just"/>
            <a:r>
              <a:rPr lang="cs-CZ" altLang="cs-CZ" sz="1800" dirty="0"/>
              <a:t>Zaměstnanci jsou povinni zachovávat mlčenlivost ve služebních věcech.</a:t>
            </a:r>
          </a:p>
        </p:txBody>
      </p:sp>
    </p:spTree>
    <p:extLst>
      <p:ext uri="{BB962C8B-B14F-4D97-AF65-F5344CB8AC3E}">
        <p14:creationId xmlns:p14="http://schemas.microsoft.com/office/powerpoint/2010/main" val="10613173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a struktura obchodních bank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7028C9-2BC1-4380-82F0-E7F2FB5C2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Funkční a průhledný systém řízení a správy finančních společností.</a:t>
            </a:r>
          </a:p>
          <a:p>
            <a:r>
              <a:rPr lang="cs-CZ" sz="2000" b="1" dirty="0"/>
              <a:t>Základní cíle:</a:t>
            </a:r>
          </a:p>
          <a:p>
            <a:pPr lvl="1"/>
            <a:r>
              <a:rPr lang="cs-CZ" dirty="0"/>
              <a:t>Maximalizace zisku</a:t>
            </a:r>
          </a:p>
          <a:p>
            <a:pPr lvl="1"/>
            <a:r>
              <a:rPr lang="cs-CZ" dirty="0"/>
              <a:t>Zvýšení tržní hodnoty kapitálu (zvýšení kurzů akcií)</a:t>
            </a:r>
          </a:p>
          <a:p>
            <a:pPr lvl="1"/>
            <a:r>
              <a:rPr lang="cs-CZ" dirty="0"/>
              <a:t>Optimální vztah mezi likviditou a rentabilitou</a:t>
            </a:r>
          </a:p>
          <a:p>
            <a:r>
              <a:rPr lang="cs-CZ" sz="2000" b="1" dirty="0"/>
              <a:t>Statutární orgány</a:t>
            </a:r>
          </a:p>
          <a:p>
            <a:pPr lvl="1"/>
            <a:r>
              <a:rPr lang="cs-CZ" dirty="0"/>
              <a:t>Valná hromada</a:t>
            </a:r>
          </a:p>
          <a:p>
            <a:pPr lvl="1"/>
            <a:r>
              <a:rPr lang="cs-CZ" dirty="0"/>
              <a:t>Představenstvo</a:t>
            </a:r>
          </a:p>
          <a:p>
            <a:pPr lvl="1"/>
            <a:r>
              <a:rPr lang="cs-CZ" dirty="0"/>
              <a:t>Dozorčí rada</a:t>
            </a:r>
          </a:p>
          <a:p>
            <a:pPr lvl="1"/>
            <a:r>
              <a:rPr lang="cs-CZ" dirty="0"/>
              <a:t>Výbor pro audit, úvěrový, kontrolní a investiční výbor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6528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Právní úprava bankovnictví v ČR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2000" dirty="0"/>
              <a:t>Zákon č. 21/1992 Sb., o bankách – zde je zakotvena právní definice banky</a:t>
            </a:r>
          </a:p>
          <a:p>
            <a:pPr algn="just"/>
            <a:r>
              <a:rPr lang="cs-CZ" altLang="cs-CZ" sz="2000" dirty="0"/>
              <a:t>Zákon č. 6/1993 Sb., o České národní bance – úprava postavení, činností a organizační struktury ČNB</a:t>
            </a:r>
          </a:p>
          <a:p>
            <a:pPr algn="just"/>
            <a:r>
              <a:rPr lang="cs-CZ" altLang="cs-CZ" sz="2000" dirty="0"/>
              <a:t>ČR je členem EU </a:t>
            </a:r>
          </a:p>
          <a:p>
            <a:pPr lvl="1" algn="just"/>
            <a:r>
              <a:rPr lang="cs-CZ" altLang="cs-CZ" sz="1800" dirty="0"/>
              <a:t>Proto v ČR platí i právní normy EU – zejména nařízení EP a Rady EU</a:t>
            </a:r>
          </a:p>
          <a:p>
            <a:pPr lvl="1" algn="just"/>
            <a:r>
              <a:rPr lang="cs-CZ" altLang="cs-CZ" sz="1800" dirty="0"/>
              <a:t>Ostatní právní normy (směrnice a doporučení) je ČR povinna zapracovat do svého právního řádu</a:t>
            </a:r>
          </a:p>
          <a:p>
            <a:pPr algn="just"/>
            <a:r>
              <a:rPr lang="cs-CZ" altLang="cs-CZ" sz="2000" dirty="0"/>
              <a:t>Pozn. </a:t>
            </a:r>
            <a:r>
              <a:rPr lang="cs-CZ" altLang="cs-CZ" sz="2000" b="1" dirty="0"/>
              <a:t>Princip jednotné bankovní licence</a:t>
            </a:r>
          </a:p>
          <a:p>
            <a:pPr lvl="1" algn="just"/>
            <a:r>
              <a:rPr lang="cs-CZ" altLang="cs-CZ" sz="1800" dirty="0"/>
              <a:t>„cizí“ banka z členských zemí EU má vůči ČNB pouze informační povinnost</a:t>
            </a:r>
          </a:p>
          <a:p>
            <a:pPr lvl="1" algn="just"/>
            <a:r>
              <a:rPr lang="cs-CZ" altLang="cs-CZ" sz="1800" dirty="0"/>
              <a:t>banka mimo EU musí předložit ČNB žádost o udělení licence</a:t>
            </a:r>
          </a:p>
        </p:txBody>
      </p:sp>
    </p:spTree>
    <p:extLst>
      <p:ext uri="{BB962C8B-B14F-4D97-AF65-F5344CB8AC3E}">
        <p14:creationId xmlns:p14="http://schemas.microsoft.com/office/powerpoint/2010/main" val="36479075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struktura banky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7028C9-2BC1-4380-82F0-E7F2FB5C2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Centrála banky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Vykonává koncepční, metodicko-řídící a kontrolní činnost ve vztahu k ostatním organizačním jednotkám, v určitých oblastech působí jako výkonná jednotka.</a:t>
            </a:r>
          </a:p>
          <a:p>
            <a:r>
              <a:rPr lang="cs-CZ" sz="1800" b="1" dirty="0"/>
              <a:t>Pobočky banky</a:t>
            </a:r>
          </a:p>
          <a:p>
            <a:pPr lvl="1"/>
            <a:r>
              <a:rPr lang="cs-CZ" sz="1800" dirty="0"/>
              <a:t>Výkonné organizační jednotky ve vztahu ke klientele banky</a:t>
            </a:r>
          </a:p>
          <a:p>
            <a:r>
              <a:rPr lang="cs-CZ" sz="1800" b="1" dirty="0"/>
              <a:t>Pracovníci se zpravidla řídí těmito principy a zásadami: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Trvalá, všestranná a komplexní péče o klienta,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Dodržování anonymity vkladů, vkladatelů, nositelů bankovních obchodů a služeb,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Respektování všeobecně závazných pravidel, předpisů, nařízení pro usměrnění činnosti banky vyhlášených centrální bankou, etických kodexů,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Minimalizace rizik formou kolektivního posuzování bankovních obchodů,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Osobní odpovědnost všech pracovníků banky a jejich hmotná zainteresovanost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27213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407835-F81D-479E-BC76-9FC18468D6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Martina Sponerová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74D0B9-0477-47D2-BB97-22A5A069A7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C58648-ACFE-426C-A517-328ECD990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Mezinárodní instituce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2C2A405-E89C-44BE-90A4-EEFF98AD95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altLang="cs-CZ" dirty="0"/>
              <a:t>Evropská centrální banka, Bankovní unie, Světová banka, Mezinárodní měnový fond, Banka pro mezinárodní platby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58903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2C6DF-9200-4B8E-B870-31BF74950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8BBB73-8569-4875-A701-6107547E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sz="3600" dirty="0"/>
              <a:t>Evropská centrální banka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4F004A-0E75-4BD1-9DC8-BF2CDA67E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8322"/>
            <a:ext cx="10753200" cy="4139998"/>
          </a:xfrm>
        </p:spPr>
        <p:txBody>
          <a:bodyPr/>
          <a:lstStyle/>
          <a:p>
            <a:r>
              <a:rPr lang="cs-CZ" sz="2000" dirty="0"/>
              <a:t>Založena 1998 v souvislosti s vytvořením Evropské měnové unie.</a:t>
            </a:r>
          </a:p>
          <a:p>
            <a:r>
              <a:rPr lang="cs-CZ" sz="2000" dirty="0"/>
              <a:t>Odpovídá za provádění měnové politiky v zemích eurozóny.</a:t>
            </a:r>
          </a:p>
          <a:p>
            <a:endParaRPr lang="cs-CZ" sz="2000" b="1" dirty="0"/>
          </a:p>
          <a:p>
            <a:r>
              <a:rPr lang="cs-CZ" sz="2000" b="1" dirty="0"/>
              <a:t>Rozhodovací orgány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Rada guvernérů – hlavní rozhodovací orgán, členové Výkonné rady a guvernéři národních centrálních bank států eurozóny, určují měnovou politiku eurozóny,</a:t>
            </a:r>
            <a:endParaRPr lang="cs-CZ" sz="1100" dirty="0"/>
          </a:p>
          <a:p>
            <a:pPr lvl="1">
              <a:lnSpc>
                <a:spcPct val="150000"/>
              </a:lnSpc>
            </a:pPr>
            <a:r>
              <a:rPr lang="cs-CZ" sz="1600" dirty="0"/>
              <a:t>Výkonná rada – </a:t>
            </a:r>
            <a:r>
              <a:rPr lang="cs-CZ" sz="1600" dirty="0" err="1"/>
              <a:t>víceprezident</a:t>
            </a:r>
            <a:r>
              <a:rPr lang="cs-CZ" sz="1600" dirty="0"/>
              <a:t> a další čtyři členové, zabývá se běžným chodem ECB, uskutečňuje měnovou politiku,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Generální rada – poradní a koordinační úloha, prezident ECB, viceprezident ECB, guvernéři národních centrálních bank států eurozóny, rozhodovací orgán, sestavuje statistické výkazy a zprávy a činnosti ECB.</a:t>
            </a:r>
          </a:p>
        </p:txBody>
      </p:sp>
    </p:spTree>
    <p:extLst>
      <p:ext uri="{BB962C8B-B14F-4D97-AF65-F5344CB8AC3E}">
        <p14:creationId xmlns:p14="http://schemas.microsoft.com/office/powerpoint/2010/main" val="44031283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2C6DF-9200-4B8E-B870-31BF74950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8BBB73-8569-4875-A701-6107547E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sz="2800" b="1" dirty="0" err="1"/>
              <a:t>E</a:t>
            </a:r>
            <a:r>
              <a:rPr lang="cs-CZ" sz="2800" dirty="0" err="1"/>
              <a:t>urosystém</a:t>
            </a:r>
            <a:endParaRPr lang="cs-CZ" sz="28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4F004A-0E75-4BD1-9DC8-BF2CDA67E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8322"/>
            <a:ext cx="10753200" cy="4139998"/>
          </a:xfrm>
        </p:spPr>
        <p:txBody>
          <a:bodyPr/>
          <a:lstStyle/>
          <a:p>
            <a:r>
              <a:rPr lang="cs-CZ" sz="1800" b="1" dirty="0" err="1"/>
              <a:t>Eurosystém</a:t>
            </a:r>
            <a:r>
              <a:rPr lang="cs-CZ" sz="1800" dirty="0"/>
              <a:t> se skládá z ECB a národních centrálních bank eurozóny.</a:t>
            </a:r>
          </a:p>
          <a:p>
            <a:r>
              <a:rPr lang="cs-CZ" sz="1800" b="1" dirty="0"/>
              <a:t>Pozn. Co je to eurozóna? </a:t>
            </a:r>
            <a:r>
              <a:rPr lang="cs-CZ" sz="1800" dirty="0"/>
              <a:t>(Skládá se ze zemí, které přijaly společnou měnu euro.)</a:t>
            </a:r>
          </a:p>
          <a:p>
            <a:endParaRPr lang="cs-CZ" sz="2000" b="1" dirty="0"/>
          </a:p>
          <a:p>
            <a:r>
              <a:rPr lang="cs-CZ" sz="2000" b="1" dirty="0"/>
              <a:t>Konvergenční (maastrichtská) kritéria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Kritérium cenové stability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Kritéria dlouhodobé udržitelnosti veřejných financí (veřejný deficit a veřejný dluh)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Kritérium stability kurzu měny a účasti v ERM II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Kritérium stability dlouhodobých úrokových sazeb</a:t>
            </a:r>
          </a:p>
          <a:p>
            <a:endParaRPr lang="cs-CZ" sz="1800" b="1" dirty="0"/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BC1FC08B-CF7A-4F9F-A736-FFB3E8D25B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Více na https://www.ecb.europa.eu/home/html/index.en.html</a:t>
            </a:r>
          </a:p>
        </p:txBody>
      </p:sp>
    </p:spTree>
    <p:extLst>
      <p:ext uri="{BB962C8B-B14F-4D97-AF65-F5344CB8AC3E}">
        <p14:creationId xmlns:p14="http://schemas.microsoft.com/office/powerpoint/2010/main" val="13645601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2C6DF-9200-4B8E-B870-31BF74950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8BBB73-8569-4875-A701-6107547E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sz="2800" b="1" dirty="0" err="1"/>
              <a:t>E</a:t>
            </a:r>
            <a:r>
              <a:rPr lang="cs-CZ" sz="2800" dirty="0" err="1"/>
              <a:t>urosystém</a:t>
            </a:r>
            <a:endParaRPr lang="cs-CZ" sz="28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4F004A-0E75-4BD1-9DC8-BF2CDA67E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8322"/>
            <a:ext cx="10753200" cy="4139998"/>
          </a:xfrm>
        </p:spPr>
        <p:txBody>
          <a:bodyPr/>
          <a:lstStyle/>
          <a:p>
            <a:r>
              <a:rPr lang="cs-CZ" sz="1800" b="1" dirty="0"/>
              <a:t>Úlohy </a:t>
            </a:r>
            <a:r>
              <a:rPr lang="cs-CZ" sz="1800" b="1" dirty="0" err="1"/>
              <a:t>eurosystému</a:t>
            </a:r>
            <a:r>
              <a:rPr lang="cs-CZ" sz="1800" b="1" dirty="0"/>
              <a:t>:</a:t>
            </a:r>
          </a:p>
          <a:p>
            <a:r>
              <a:rPr lang="cs-CZ" sz="1800" dirty="0"/>
              <a:t>Provádět měnovou politiku, kterou stanovila Rada guvernérů ECB</a:t>
            </a:r>
          </a:p>
          <a:p>
            <a:r>
              <a:rPr lang="cs-CZ" sz="1800" dirty="0"/>
              <a:t>Provádět devizové operace</a:t>
            </a:r>
          </a:p>
          <a:p>
            <a:r>
              <a:rPr lang="cs-CZ" sz="1800" dirty="0"/>
              <a:t>Drží a spravuje oficiální rezervy zemí eurozóny</a:t>
            </a:r>
          </a:p>
          <a:p>
            <a:r>
              <a:rPr lang="cs-CZ" sz="1800" dirty="0"/>
              <a:t>Podporuje plynulé fungování platebních systémů</a:t>
            </a:r>
          </a:p>
          <a:p>
            <a:pPr marL="72000" indent="0">
              <a:buNone/>
            </a:pPr>
            <a:endParaRPr lang="cs-CZ" sz="1800" dirty="0"/>
          </a:p>
          <a:p>
            <a:pPr marL="72000" indent="0">
              <a:buNone/>
            </a:pPr>
            <a:r>
              <a:rPr lang="cs-CZ" sz="1800" dirty="0"/>
              <a:t>Podílí se také finančním dohledu, poskytuje konzultace a sestavuje měnovou a finanční statistiku.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BC1FC08B-CF7A-4F9F-A736-FFB3E8D25B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Více na https://www.ecb.europa.eu/home/html/index.en.html</a:t>
            </a:r>
          </a:p>
        </p:txBody>
      </p:sp>
    </p:spTree>
    <p:extLst>
      <p:ext uri="{BB962C8B-B14F-4D97-AF65-F5344CB8AC3E}">
        <p14:creationId xmlns:p14="http://schemas.microsoft.com/office/powerpoint/2010/main" val="209520616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2C6DF-9200-4B8E-B870-31BF74950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8BBB73-8569-4875-A701-6107547E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sz="2800" b="1" dirty="0" err="1"/>
              <a:t>E</a:t>
            </a:r>
            <a:r>
              <a:rPr lang="cs-CZ" sz="2800" dirty="0" err="1"/>
              <a:t>urosystém</a:t>
            </a:r>
            <a:r>
              <a:rPr lang="cs-CZ" sz="2800" dirty="0"/>
              <a:t> – nezávislost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4F004A-0E75-4BD1-9DC8-BF2CDA67E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8322"/>
            <a:ext cx="10753200" cy="4139998"/>
          </a:xfrm>
        </p:spPr>
        <p:txBody>
          <a:bodyPr/>
          <a:lstStyle/>
          <a:p>
            <a:r>
              <a:rPr lang="cs-CZ" sz="1800" dirty="0"/>
              <a:t>Evropská centrální banka ani národní centrální banky nesmí žádat ani přijímat pokyny od institucí nebo </a:t>
            </a:r>
            <a:r>
              <a:rPr lang="cs-CZ" sz="1800" dirty="0" err="1"/>
              <a:t>orgání</a:t>
            </a:r>
            <a:r>
              <a:rPr lang="cs-CZ" sz="1800" dirty="0"/>
              <a:t> EU, od vlád členských států EU ani od jakýchkoliv jiných orgánů.</a:t>
            </a:r>
          </a:p>
          <a:p>
            <a:r>
              <a:rPr lang="cs-CZ" sz="1800" dirty="0"/>
              <a:t>Instituce a orgány EU a vlády členských zemí EU se nesmí snažit ovlivňovat členy rozhodovacích orgánů </a:t>
            </a:r>
            <a:r>
              <a:rPr lang="cs-CZ" sz="1800" dirty="0" err="1"/>
              <a:t>eurosystému</a:t>
            </a:r>
            <a:r>
              <a:rPr lang="cs-CZ" sz="1800" dirty="0"/>
              <a:t>.</a:t>
            </a:r>
          </a:p>
          <a:p>
            <a:r>
              <a:rPr lang="cs-CZ" sz="1800" dirty="0"/>
              <a:t>Osobní nezávislost</a:t>
            </a:r>
          </a:p>
          <a:p>
            <a:pPr lvl="1"/>
            <a:r>
              <a:rPr lang="cs-CZ" sz="1600" dirty="0"/>
              <a:t>Funkční období guvernérů národních centrálních bank min. 5 let</a:t>
            </a:r>
          </a:p>
          <a:p>
            <a:pPr lvl="1"/>
            <a:r>
              <a:rPr lang="cs-CZ" sz="1600" dirty="0"/>
              <a:t>Funkční období členů Výkonné rady ECB je 8 let a nesmí se prodlužovat</a:t>
            </a:r>
          </a:p>
          <a:p>
            <a:pPr lvl="1"/>
            <a:r>
              <a:rPr lang="cs-CZ" sz="1600" dirty="0"/>
              <a:t>Členové Výkonné rady ECB mohou být odvolaní z funkce pouze v případě nezpůsobilosti nebo v případě vážného porušení povinností.</a:t>
            </a:r>
          </a:p>
          <a:p>
            <a:r>
              <a:rPr lang="cs-CZ" sz="1800" dirty="0"/>
              <a:t>Funkční nezávislost</a:t>
            </a:r>
          </a:p>
          <a:p>
            <a:pPr lvl="1"/>
            <a:r>
              <a:rPr lang="cs-CZ" sz="1600" dirty="0"/>
              <a:t>ECB a národní centrální banky disponují všemi nástroji a pravomocemi, které jsou potřebné pro výkon měnové politiky a  jsou oprávněné samostatně rozhodovat o tom, kdy a jak tyto nástroje použijí.</a:t>
            </a:r>
          </a:p>
          <a:p>
            <a:pPr lvl="1"/>
            <a:r>
              <a:rPr lang="cs-CZ" sz="1600" dirty="0"/>
              <a:t>ECB a národní centrální banky nesmí poskytovat úvěry orgánům „společenstva“ ani veřejnému sektoru.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BC1FC08B-CF7A-4F9F-A736-FFB3E8D25B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Více na https://www.ecb.europa.eu/home/html/index.en.html</a:t>
            </a:r>
          </a:p>
        </p:txBody>
      </p:sp>
    </p:spTree>
    <p:extLst>
      <p:ext uri="{BB962C8B-B14F-4D97-AF65-F5344CB8AC3E}">
        <p14:creationId xmlns:p14="http://schemas.microsoft.com/office/powerpoint/2010/main" val="17794756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2C6DF-9200-4B8E-B870-31BF74950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8BBB73-8569-4875-A701-6107547E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sz="3600" b="1" dirty="0"/>
              <a:t>Evropský systém centrálních bank (ESCB)</a:t>
            </a:r>
            <a:endParaRPr lang="cs-CZ" sz="3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4F004A-0E75-4BD1-9DC8-BF2CDA67E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8322"/>
            <a:ext cx="10753200" cy="4139998"/>
          </a:xfrm>
        </p:spPr>
        <p:txBody>
          <a:bodyPr/>
          <a:lstStyle/>
          <a:p>
            <a:r>
              <a:rPr lang="cs-CZ" sz="2000" dirty="0"/>
              <a:t>ESCB je tvořen ECB a centrálními bankami </a:t>
            </a:r>
            <a:r>
              <a:rPr lang="cs-CZ" sz="2000" b="1" dirty="0"/>
              <a:t>všech</a:t>
            </a:r>
            <a:r>
              <a:rPr lang="cs-CZ" sz="2000" dirty="0"/>
              <a:t> zemí EU.</a:t>
            </a:r>
          </a:p>
          <a:p>
            <a:r>
              <a:rPr lang="cs-CZ" sz="2000" dirty="0"/>
              <a:t>Oba tyto systémy </a:t>
            </a:r>
            <a:r>
              <a:rPr lang="cs-CZ" sz="2000" dirty="0" err="1"/>
              <a:t>eurosystém</a:t>
            </a:r>
            <a:r>
              <a:rPr lang="cs-CZ" sz="2000" dirty="0"/>
              <a:t> i ESCB fungují vedle sebe.</a:t>
            </a:r>
          </a:p>
          <a:p>
            <a:endParaRPr lang="cs-CZ" sz="2000" dirty="0"/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BC1FC08B-CF7A-4F9F-A736-FFB3E8D25B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Více na https://www.ecb.europa.eu/home/html/index.en.html</a:t>
            </a:r>
          </a:p>
        </p:txBody>
      </p:sp>
    </p:spTree>
    <p:extLst>
      <p:ext uri="{BB962C8B-B14F-4D97-AF65-F5344CB8AC3E}">
        <p14:creationId xmlns:p14="http://schemas.microsoft.com/office/powerpoint/2010/main" val="317665843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2C6DF-9200-4B8E-B870-31BF74950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8BBB73-8569-4875-A701-6107547E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sz="3600" dirty="0"/>
              <a:t>Bankovní unie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4F004A-0E75-4BD1-9DC8-BF2CDA67E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8322"/>
            <a:ext cx="10753200" cy="4139998"/>
          </a:xfrm>
        </p:spPr>
        <p:txBody>
          <a:bodyPr/>
          <a:lstStyle/>
          <a:p>
            <a:r>
              <a:rPr lang="cs-CZ" sz="2000" dirty="0"/>
              <a:t>Byla vytvořena v reakci na finanční krizi v roce 2008 a následný státní dluh v eurozóně. </a:t>
            </a:r>
          </a:p>
          <a:p>
            <a:r>
              <a:rPr lang="cs-CZ" sz="2000" b="1" dirty="0"/>
              <a:t>Cílem</a:t>
            </a:r>
            <a:r>
              <a:rPr lang="cs-CZ" sz="2000" dirty="0"/>
              <a:t> bankovní unie je zajistit, aby byl bankovní sektor v eurozóně a v celé EU stabilní, bezpečný a spolehlivý, a přispíval tak k finanční stabilitě, a aby:</a:t>
            </a:r>
          </a:p>
          <a:p>
            <a:r>
              <a:rPr lang="cs-CZ" sz="2000" dirty="0"/>
              <a:t>banky měly silné postavení a byly schopny </a:t>
            </a:r>
            <a:r>
              <a:rPr lang="cs-CZ" sz="2000" b="1" dirty="0"/>
              <a:t>odolat</a:t>
            </a:r>
            <a:r>
              <a:rPr lang="cs-CZ" sz="2000" dirty="0"/>
              <a:t> případným </a:t>
            </a:r>
            <a:r>
              <a:rPr lang="cs-CZ" sz="2000" b="1" dirty="0"/>
              <a:t>budoucím finančním krizím</a:t>
            </a:r>
            <a:r>
              <a:rPr lang="cs-CZ" sz="2000" dirty="0"/>
              <a:t>;</a:t>
            </a:r>
          </a:p>
          <a:p>
            <a:r>
              <a:rPr lang="cs-CZ" sz="2000" dirty="0"/>
              <a:t>se </a:t>
            </a:r>
            <a:r>
              <a:rPr lang="cs-CZ" sz="2000" b="1" dirty="0"/>
              <a:t>úpadek bank</a:t>
            </a:r>
            <a:r>
              <a:rPr lang="cs-CZ" sz="2000" dirty="0"/>
              <a:t>, které nejsou životaschopné, </a:t>
            </a:r>
            <a:r>
              <a:rPr lang="cs-CZ" sz="2000" b="1" dirty="0"/>
              <a:t>řešil bez nutnosti využít peníze daňových poplatníků </a:t>
            </a:r>
            <a:r>
              <a:rPr lang="cs-CZ" sz="2000" dirty="0"/>
              <a:t>a s minimálním dopadem na reálnou ekonomiku;</a:t>
            </a:r>
          </a:p>
          <a:p>
            <a:r>
              <a:rPr lang="cs-CZ" sz="2000" dirty="0"/>
              <a:t>roztříštěnost trhu byla snížena </a:t>
            </a:r>
            <a:r>
              <a:rPr lang="cs-CZ" sz="2000" b="1" dirty="0"/>
              <a:t>harmonizovanými pravidly pro finanční sektor</a:t>
            </a:r>
            <a:r>
              <a:rPr lang="cs-CZ" sz="2000" dirty="0"/>
              <a:t>.</a:t>
            </a:r>
          </a:p>
          <a:p>
            <a:r>
              <a:rPr lang="cs-CZ" sz="2000" b="1" dirty="0"/>
              <a:t>Součástí bankovní unie </a:t>
            </a:r>
            <a:r>
              <a:rPr lang="cs-CZ" sz="2000" dirty="0"/>
              <a:t>jsou všechny členské státy eurozóny. Členské státy EU mimo eurozónu se mohou k bankovní unii připojit tím, že naváží úzkou spolupráci s Evropskou centrální bankou.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3517AC2-86C7-7476-49A8-9A5B00AD47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Více na https://www.consilium.europa.eu/cs/policies/banking-union/ </a:t>
            </a:r>
          </a:p>
        </p:txBody>
      </p:sp>
    </p:spTree>
    <p:extLst>
      <p:ext uri="{BB962C8B-B14F-4D97-AF65-F5344CB8AC3E}">
        <p14:creationId xmlns:p14="http://schemas.microsoft.com/office/powerpoint/2010/main" val="74564038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2C6DF-9200-4B8E-B870-31BF74950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8BBB73-8569-4875-A701-6107547E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sz="3600" dirty="0"/>
              <a:t>Bankovní unie – 2 pilíře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4F004A-0E75-4BD1-9DC8-BF2CDA67E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8322"/>
            <a:ext cx="10753200" cy="4139998"/>
          </a:xfrm>
        </p:spPr>
        <p:txBody>
          <a:bodyPr/>
          <a:lstStyle/>
          <a:p>
            <a:r>
              <a:rPr lang="cs-CZ" sz="2000" b="1" dirty="0"/>
              <a:t>Jednotný mechanismus dohledu</a:t>
            </a:r>
          </a:p>
          <a:p>
            <a:r>
              <a:rPr lang="cs-CZ" sz="2000" b="1" dirty="0"/>
              <a:t>nadnárodní struktura EU pro bankovní dohled</a:t>
            </a:r>
            <a:r>
              <a:rPr lang="cs-CZ" sz="2000" dirty="0"/>
              <a:t>. Úkoly v oblasti dohledu nad finančními institucemi vykonává Evropská centrální banka v úzké spolupráci s vnitrostátními orgány dohledu.</a:t>
            </a:r>
          </a:p>
          <a:p>
            <a:pPr algn="l"/>
            <a:r>
              <a:rPr lang="cs-CZ" sz="2000" b="1" dirty="0"/>
              <a:t>Jednotný mechanismus pro řešení krizí</a:t>
            </a:r>
          </a:p>
          <a:p>
            <a:pPr algn="l"/>
            <a:r>
              <a:rPr lang="cs-CZ" sz="2000" dirty="0"/>
              <a:t>Jednotný mechanismus pro řešení krizí je systém zaměřený na účinné a efektivní řešení krizí finančních institucí, které nejsou životaschopné. </a:t>
            </a:r>
          </a:p>
          <a:p>
            <a:r>
              <a:rPr lang="cs-CZ" sz="2000" dirty="0"/>
              <a:t>Tento fond má být používán v případě krizové situace banky a je plně financován evropským bankovním sektorem. 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E47D5B5E-D15B-42BC-8761-509DCD57FA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Více na https://www.consilium.europa.eu/cs/policies/banking-union/ </a:t>
            </a:r>
          </a:p>
        </p:txBody>
      </p:sp>
    </p:spTree>
    <p:extLst>
      <p:ext uri="{BB962C8B-B14F-4D97-AF65-F5344CB8AC3E}">
        <p14:creationId xmlns:p14="http://schemas.microsoft.com/office/powerpoint/2010/main" val="402944244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2C6DF-9200-4B8E-B870-31BF74950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8BBB73-8569-4875-A701-6107547E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sz="3600" dirty="0"/>
              <a:t>Mezinárodní měnový fond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4F004A-0E75-4BD1-9DC8-BF2CDA67E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8322"/>
            <a:ext cx="10753200" cy="4139998"/>
          </a:xfrm>
        </p:spPr>
        <p:txBody>
          <a:bodyPr/>
          <a:lstStyle/>
          <a:p>
            <a:r>
              <a:rPr lang="cs-CZ" sz="1600" dirty="0"/>
              <a:t>Založen na mezinárodní měnové konferenci v </a:t>
            </a:r>
            <a:r>
              <a:rPr lang="cs-CZ" sz="1600" dirty="0" err="1"/>
              <a:t>Bretton</a:t>
            </a:r>
            <a:r>
              <a:rPr lang="cs-CZ" sz="1600" dirty="0"/>
              <a:t> </a:t>
            </a:r>
            <a:r>
              <a:rPr lang="cs-CZ" sz="1600" dirty="0" err="1"/>
              <a:t>Woods</a:t>
            </a:r>
            <a:r>
              <a:rPr lang="cs-CZ" sz="1600" dirty="0"/>
              <a:t> v červenci 1944</a:t>
            </a:r>
          </a:p>
          <a:p>
            <a:r>
              <a:rPr lang="cs-CZ" sz="1600" dirty="0"/>
              <a:t>Založen za účelem podpory světového obchodu a zabezpečení měnové stability, která vnesením jistých pravidel a zásad do mezinárodních ekonomických vztahů přispěla k dalšímu rozvoji. </a:t>
            </a:r>
          </a:p>
          <a:p>
            <a:endParaRPr lang="cs-CZ" sz="1600" b="1" dirty="0"/>
          </a:p>
          <a:p>
            <a:r>
              <a:rPr lang="cs-CZ" sz="1600" b="1" dirty="0"/>
              <a:t>Původní cíle:</a:t>
            </a:r>
          </a:p>
          <a:p>
            <a:r>
              <a:rPr lang="cs-CZ" sz="1600" dirty="0"/>
              <a:t>podporovat mezinárodní měnovou součinnost, usnadňovat rozvoj a vyrovnaný růst mezinárodního obchodu</a:t>
            </a:r>
          </a:p>
          <a:p>
            <a:endParaRPr lang="cs-CZ" sz="1600" b="1" dirty="0"/>
          </a:p>
          <a:p>
            <a:r>
              <a:rPr lang="cs-CZ" sz="1600" b="1" dirty="0"/>
              <a:t>Další cíle:</a:t>
            </a:r>
          </a:p>
          <a:p>
            <a:r>
              <a:rPr lang="cs-CZ" sz="1600" dirty="0"/>
              <a:t>vytváření nových prostředků mezinárodní likvidity (SDR), </a:t>
            </a:r>
          </a:p>
          <a:p>
            <a:r>
              <a:rPr lang="cs-CZ" sz="1600" dirty="0"/>
              <a:t>pomoc při řešení problému zadluženosti rozvojových zemí, </a:t>
            </a:r>
          </a:p>
          <a:p>
            <a:r>
              <a:rPr lang="cs-CZ" sz="1600" dirty="0"/>
              <a:t>pomoc při řešení finančních krizí, </a:t>
            </a:r>
          </a:p>
          <a:p>
            <a:r>
              <a:rPr lang="cs-CZ" sz="1600" dirty="0"/>
              <a:t>výzkumně informační a poradenská činnost.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37AC1BA-6ADE-66F9-26A5-293EE47390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Více na </a:t>
            </a:r>
            <a:r>
              <a:rPr lang="cs-CZ" dirty="0">
                <a:hlinkClick r:id="rId2"/>
              </a:rPr>
              <a:t>www.imf.org</a:t>
            </a:r>
            <a:r>
              <a:rPr lang="cs-CZ" dirty="0"/>
              <a:t>, </a:t>
            </a:r>
            <a:r>
              <a:rPr lang="cs-CZ" dirty="0">
                <a:hlinkClick r:id="rId3"/>
              </a:rPr>
              <a:t>www.mfcr.cz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7796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Hospodaření bank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7028C9-2BC1-4380-82F0-E7F2FB5C2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000" dirty="0"/>
              <a:t>Bankovní instituce, tak jako všechny ostatní podnikatelské subjekty, jsou povinny vyhotovit mj. základní finanční výkazy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000" dirty="0"/>
              <a:t>Rozvaha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000" dirty="0"/>
              <a:t>Výkaz zisků a ztráty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000" dirty="0"/>
              <a:t>Výkaz cash </a:t>
            </a:r>
            <a:r>
              <a:rPr lang="cs-CZ" sz="2000" dirty="0" err="1"/>
              <a:t>flow</a:t>
            </a:r>
            <a:endParaRPr lang="cs-CZ" sz="20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000" dirty="0"/>
              <a:t>Výkaz o změně vlastního kapitálu</a:t>
            </a:r>
          </a:p>
        </p:txBody>
      </p:sp>
    </p:spTree>
    <p:extLst>
      <p:ext uri="{BB962C8B-B14F-4D97-AF65-F5344CB8AC3E}">
        <p14:creationId xmlns:p14="http://schemas.microsoft.com/office/powerpoint/2010/main" val="117750419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Zvláštní práva čerpání (</a:t>
            </a:r>
            <a:r>
              <a:rPr lang="cs-CZ" sz="3200" dirty="0" err="1"/>
              <a:t>Special</a:t>
            </a:r>
            <a:r>
              <a:rPr lang="cs-CZ" sz="3200" dirty="0"/>
              <a:t> </a:t>
            </a:r>
            <a:r>
              <a:rPr lang="cs-CZ" sz="3200" dirty="0" err="1"/>
              <a:t>Drawing</a:t>
            </a:r>
            <a:r>
              <a:rPr lang="cs-CZ" sz="3200" dirty="0"/>
              <a:t> </a:t>
            </a:r>
            <a:r>
              <a:rPr lang="cs-CZ" sz="3200" dirty="0" err="1"/>
              <a:t>Rights</a:t>
            </a:r>
            <a:r>
              <a:rPr lang="cs-CZ" sz="3200" dirty="0"/>
              <a:t>, SDR)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Jednotnou měnovou a účetní </a:t>
            </a:r>
          </a:p>
          <a:p>
            <a:r>
              <a:rPr lang="cs-CZ" sz="1800" dirty="0"/>
              <a:t>jednotkou užívanou v rámci Mezinárodního měnového fondu a při některých složitějších transakcích i v soukromém sektoru. </a:t>
            </a:r>
          </a:p>
          <a:p>
            <a:r>
              <a:rPr lang="cs-CZ" sz="1800" dirty="0"/>
              <a:t>SDR tvoří hlavní rezervní aktivum MMF a odvozují se od průměrné hodnoty měn USA, Evropské unie, Japonska, Velké Británie a Číny – zemí nejvíce zapojených do globálního obchodního systému. </a:t>
            </a:r>
          </a:p>
          <a:p>
            <a:r>
              <a:rPr lang="cs-CZ" sz="1800" dirty="0"/>
              <a:t>MMF přiděluje SDR svým členům na základě výše jejich členských kvót.</a:t>
            </a:r>
          </a:p>
          <a:p>
            <a:r>
              <a:rPr lang="cs-CZ" sz="1800" dirty="0"/>
              <a:t>Kód měny </a:t>
            </a:r>
            <a:r>
              <a:rPr lang="cs-CZ" sz="1800" b="1" dirty="0"/>
              <a:t>XDR</a:t>
            </a:r>
          </a:p>
          <a:p>
            <a:r>
              <a:rPr lang="cs-CZ" sz="1800" dirty="0"/>
              <a:t>Každý člen MMF přispívá do společné pokladny určitým obnosem.</a:t>
            </a:r>
          </a:p>
          <a:p>
            <a:r>
              <a:rPr lang="cs-CZ" sz="1800" dirty="0"/>
              <a:t>Členské kvóty tvoří základ celkového finančního obnosu, ze kterého MMF poskytuje půjčky jednotlivým zemím, a určují výši půjček pro jednotlivé země. </a:t>
            </a:r>
          </a:p>
          <a:p>
            <a:endParaRPr lang="cs-CZ" altLang="cs-CZ" sz="18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545791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Skupina Světové banky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Skupina Světové banky (</a:t>
            </a:r>
            <a:r>
              <a:rPr lang="cs-CZ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World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Bank Group, WBG) je tvořena pěti subjekty: 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Mezinárodní banka pro obnovu a rozvoj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(IBRD) - poskytuje úvěry, garance a poradenský servis klientským zemím, kterými jsou země s transformující se ekonomikou a rozvojové země (zaměření především na středně příjmové země). IBRD byla založena na konferenci konané v </a:t>
            </a:r>
            <a:r>
              <a:rPr lang="cs-CZ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Bretton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Woods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(New Hampshire, USA) v červenci 1944. Na této konferenci byl také založen Mezinárodní měnový fond (International </a:t>
            </a:r>
            <a:r>
              <a:rPr lang="cs-CZ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Monetary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Fund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IMF). Členem IBRD je 189 zemí.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sz="1600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Mezinárodní asociace pro rozvoj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(IDA) - účelem IDA, která byla založena v roce 1960 a jejímiž členy je 173 zemí, je odstraňování chudoby v nejchudších rozvojových zemích prostřednictvím zvýhodněných půjček a grantů na programy podporující udržitelný rozvoj a zlepšování životních podmínek obyvatel. Čerpat prostředky ze zdrojů IDA může v současné době 76 zemí.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IBRD a IDA společně tvoří tzv. Světovou banku.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C9A640E-AE57-E756-AD36-8D6D9B3DDF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Zdroj: </a:t>
            </a:r>
            <a:r>
              <a:rPr lang="cs-CZ" dirty="0">
                <a:hlinkClick r:id="rId2"/>
              </a:rPr>
              <a:t>www.mfcr.cz</a:t>
            </a:r>
            <a:r>
              <a:rPr lang="cs-CZ" dirty="0"/>
              <a:t>, </a:t>
            </a:r>
            <a:r>
              <a:rPr lang="cs-CZ" dirty="0">
                <a:hlinkClick r:id="rId3"/>
              </a:rPr>
              <a:t>www.worldbank.org</a:t>
            </a: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4909623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Banka pro mezinárodní platby </a:t>
            </a:r>
            <a:br>
              <a:rPr lang="cs-CZ" sz="3200" dirty="0"/>
            </a:br>
            <a:r>
              <a:rPr lang="cs-CZ" sz="3200" dirty="0"/>
              <a:t>Bank </a:t>
            </a:r>
            <a:r>
              <a:rPr lang="cs-CZ" sz="3200" dirty="0" err="1"/>
              <a:t>for</a:t>
            </a:r>
            <a:r>
              <a:rPr lang="cs-CZ" sz="3200" dirty="0"/>
              <a:t> International </a:t>
            </a:r>
            <a:r>
              <a:rPr lang="cs-CZ" sz="3200" dirty="0" err="1"/>
              <a:t>Settlements</a:t>
            </a:r>
            <a:r>
              <a:rPr lang="cs-CZ" sz="3200" dirty="0"/>
              <a:t> (BIS)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60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Založena 17. května 1930, sídlo v Basileji</a:t>
            </a:r>
          </a:p>
          <a:p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</a:rPr>
              <a:t>63 členů – centrální </a:t>
            </a:r>
            <a:r>
              <a:rPr lang="cs-CZ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bany</a:t>
            </a:r>
            <a:endParaRPr lang="cs-CZ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sz="1600" b="0" i="0" dirty="0">
                <a:effectLst/>
                <a:latin typeface="Arial" panose="020B0604020202020204" pitchFamily="34" charset="0"/>
              </a:rPr>
              <a:t>podporuje měnovou a finanční spolupráci centrálních bank a dalších institucí</a:t>
            </a:r>
          </a:p>
          <a:p>
            <a:endParaRPr lang="cs-CZ" sz="14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400" b="1" i="0" dirty="0">
                <a:effectLst/>
                <a:latin typeface="Arial" panose="020B0604020202020204" pitchFamily="34" charset="0"/>
              </a:rPr>
              <a:t>Basilejský výbor pro bankovní dohled (</a:t>
            </a:r>
            <a:r>
              <a:rPr lang="cs-CZ" sz="1400" b="1" i="0" dirty="0" err="1">
                <a:effectLst/>
                <a:latin typeface="Arial" panose="020B0604020202020204" pitchFamily="34" charset="0"/>
              </a:rPr>
              <a:t>Basel</a:t>
            </a:r>
            <a:r>
              <a:rPr lang="cs-CZ" sz="1400" b="1" i="0" dirty="0">
                <a:effectLst/>
                <a:latin typeface="Arial" panose="020B0604020202020204" pitchFamily="34" charset="0"/>
              </a:rPr>
              <a:t> Committee on Banking </a:t>
            </a:r>
            <a:r>
              <a:rPr lang="cs-CZ" sz="1400" b="1" i="0" dirty="0" err="1">
                <a:effectLst/>
                <a:latin typeface="Arial" panose="020B0604020202020204" pitchFamily="34" charset="0"/>
              </a:rPr>
              <a:t>Supervision</a:t>
            </a:r>
            <a:r>
              <a:rPr lang="cs-CZ" sz="1400" b="1" i="0" dirty="0">
                <a:effectLst/>
                <a:latin typeface="Arial" panose="020B0604020202020204" pitchFamily="34" charset="0"/>
              </a:rPr>
              <a:t> – BCBS):</a:t>
            </a:r>
            <a:br>
              <a:rPr lang="cs-CZ" sz="1400" b="0" i="0" dirty="0">
                <a:effectLst/>
                <a:latin typeface="Arial" panose="020B0604020202020204" pitchFamily="34" charset="0"/>
              </a:rPr>
            </a:br>
            <a:r>
              <a:rPr lang="cs-CZ" sz="1400" b="0" i="0" dirty="0">
                <a:effectLst/>
                <a:latin typeface="Arial" panose="020B0604020202020204" pitchFamily="34" charset="0"/>
              </a:rPr>
              <a:t>představuje fórum pro pravidelnou spolupráci v oblasti bankovního dohledu. BCBS přispívá k vytváření mezinárodních standardů v oblasti dohledu s cílem posílit makro-obezřetnostní stabilitu.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400" b="1" dirty="0">
                <a:latin typeface="Arial" panose="020B0604020202020204" pitchFamily="34" charset="0"/>
              </a:rPr>
              <a:t>Výbor pro globální finanční systém (Committee on </a:t>
            </a:r>
            <a:r>
              <a:rPr lang="cs-CZ" sz="1400" b="1" dirty="0" err="1">
                <a:latin typeface="Arial" panose="020B0604020202020204" pitchFamily="34" charset="0"/>
              </a:rPr>
              <a:t>the</a:t>
            </a:r>
            <a:r>
              <a:rPr lang="cs-CZ" sz="1400" b="1" dirty="0">
                <a:latin typeface="Arial" panose="020B0604020202020204" pitchFamily="34" charset="0"/>
              </a:rPr>
              <a:t> </a:t>
            </a:r>
            <a:r>
              <a:rPr lang="cs-CZ" sz="1400" b="1" dirty="0" err="1">
                <a:latin typeface="Arial" panose="020B0604020202020204" pitchFamily="34" charset="0"/>
              </a:rPr>
              <a:t>Global</a:t>
            </a:r>
            <a:r>
              <a:rPr lang="cs-CZ" sz="1400" b="1" dirty="0">
                <a:latin typeface="Arial" panose="020B0604020202020204" pitchFamily="34" charset="0"/>
              </a:rPr>
              <a:t> </a:t>
            </a:r>
            <a:r>
              <a:rPr lang="cs-CZ" sz="1400" b="1" dirty="0" err="1">
                <a:latin typeface="Arial" panose="020B0604020202020204" pitchFamily="34" charset="0"/>
              </a:rPr>
              <a:t>Financial</a:t>
            </a:r>
            <a:r>
              <a:rPr lang="cs-CZ" sz="1400" b="1" dirty="0">
                <a:latin typeface="Arial" panose="020B0604020202020204" pitchFamily="34" charset="0"/>
              </a:rPr>
              <a:t> </a:t>
            </a:r>
            <a:r>
              <a:rPr lang="cs-CZ" sz="1400" b="1" dirty="0" err="1">
                <a:latin typeface="Arial" panose="020B0604020202020204" pitchFamily="34" charset="0"/>
              </a:rPr>
              <a:t>System</a:t>
            </a:r>
            <a:r>
              <a:rPr lang="cs-CZ" sz="1400" b="1" dirty="0">
                <a:latin typeface="Arial" panose="020B0604020202020204" pitchFamily="34" charset="0"/>
              </a:rPr>
              <a:t> – CGFS):</a:t>
            </a:r>
            <a:br>
              <a:rPr lang="cs-CZ" sz="1400" b="1" dirty="0">
                <a:latin typeface="Arial" panose="020B0604020202020204" pitchFamily="34" charset="0"/>
              </a:rPr>
            </a:br>
            <a:r>
              <a:rPr lang="cs-CZ" sz="1400" b="0" i="0" dirty="0">
                <a:effectLst/>
                <a:latin typeface="Arial" panose="020B0604020202020204" pitchFamily="34" charset="0"/>
              </a:rPr>
              <a:t>monitoruje globální finanční systém a na základě analýz zpracovává strategická doporučení zaměřená na zlepšení fungování finančních trhů a globálního finančního systému.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400" b="1" i="0" dirty="0">
                <a:effectLst/>
                <a:latin typeface="Arial" panose="020B0604020202020204" pitchFamily="34" charset="0"/>
              </a:rPr>
              <a:t>Výbor pro platební a zúčtovací systémy (Committee on </a:t>
            </a:r>
            <a:r>
              <a:rPr lang="cs-CZ" sz="1400" b="1" i="0" dirty="0" err="1">
                <a:effectLst/>
                <a:latin typeface="Arial" panose="020B0604020202020204" pitchFamily="34" charset="0"/>
              </a:rPr>
              <a:t>Payment</a:t>
            </a:r>
            <a:r>
              <a:rPr lang="cs-CZ" sz="1400" b="1" i="0" dirty="0">
                <a:effectLst/>
                <a:latin typeface="Arial" panose="020B0604020202020204" pitchFamily="34" charset="0"/>
              </a:rPr>
              <a:t> and Settlement Systems – CPSS):</a:t>
            </a:r>
            <a:br>
              <a:rPr lang="cs-CZ" sz="1400" b="0" i="0" dirty="0">
                <a:effectLst/>
                <a:latin typeface="Arial" panose="020B0604020202020204" pitchFamily="34" charset="0"/>
              </a:rPr>
            </a:br>
            <a:r>
              <a:rPr lang="cs-CZ" sz="1400" b="0" i="0" dirty="0">
                <a:effectLst/>
                <a:latin typeface="Arial" panose="020B0604020202020204" pitchFamily="34" charset="0"/>
              </a:rPr>
              <a:t>monitoruje a analyzuje vývoj platebních a zúčtovacích systémů a připravuje návrhy standardů v této oblasti.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E4EE269-FDE9-CDE7-91A0-868B956E01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Zdroj: </a:t>
            </a:r>
            <a:r>
              <a:rPr lang="cs-CZ" dirty="0">
                <a:hlinkClick r:id="rId2"/>
              </a:rPr>
              <a:t>www.cnb.cz</a:t>
            </a:r>
            <a:r>
              <a:rPr lang="cs-CZ" dirty="0"/>
              <a:t>, </a:t>
            </a:r>
            <a:r>
              <a:rPr lang="cs-CZ" dirty="0">
                <a:hlinkClick r:id="rId3"/>
              </a:rPr>
              <a:t>www.bis.org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5066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7028C9-2BC1-4380-82F0-E7F2FB5C2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000" b="1" dirty="0"/>
              <a:t>Aktivní bankovní operace (aktivní obchody) </a:t>
            </a:r>
          </a:p>
          <a:p>
            <a:pPr marL="5949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 souvisí s použitím vlastního a svěřeného kapitálu banky. </a:t>
            </a:r>
          </a:p>
          <a:p>
            <a:pPr marL="594900" lvl="1" indent="-342900">
              <a:buFont typeface="Wingdings" panose="05000000000000000000" pitchFamily="2" charset="2"/>
              <a:buChar char="Ø"/>
            </a:pPr>
            <a:r>
              <a:rPr lang="cs-CZ" dirty="0"/>
              <a:t> Zahrnují operace, při jejichž realizaci je banka v pozici věřitele (úvěrové operace, investice do cenných papírů).</a:t>
            </a:r>
          </a:p>
          <a:p>
            <a:pPr marL="252000" lvl="1" indent="0">
              <a:buNone/>
            </a:pPr>
            <a:endParaRPr lang="cs-CZ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000" b="1" dirty="0"/>
              <a:t>Pasivní bankovní operace (pasivní obchody) </a:t>
            </a:r>
          </a:p>
          <a:p>
            <a:pPr marL="594900" lvl="1" indent="-342900">
              <a:buFont typeface="Wingdings" panose="05000000000000000000" pitchFamily="2" charset="2"/>
              <a:buChar char="Ø"/>
            </a:pPr>
            <a:r>
              <a:rPr lang="cs-CZ" dirty="0"/>
              <a:t>činnosti spojené s pozicí banky jako dlužníka - získávání cizího kapitálu (klientské vklady, emise bankovních obligací, přijímání úvěrů na mezibankovním trhu). </a:t>
            </a:r>
          </a:p>
          <a:p>
            <a:pPr marL="5949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Tvorba vlastního kapitálu emisí akcií a vytváření rezervních fondů a fondů ze zisku.</a:t>
            </a:r>
          </a:p>
        </p:txBody>
      </p:sp>
    </p:spTree>
    <p:extLst>
      <p:ext uri="{BB962C8B-B14F-4D97-AF65-F5344CB8AC3E}">
        <p14:creationId xmlns:p14="http://schemas.microsoft.com/office/powerpoint/2010/main" val="2127169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Rozvaha obchodní banky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14A1CB53-6821-4110-80D7-4BCE66ECDD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801349"/>
              </p:ext>
            </p:extLst>
          </p:nvPr>
        </p:nvGraphicFramePr>
        <p:xfrm>
          <a:off x="720000" y="1696394"/>
          <a:ext cx="10753200" cy="413121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376600">
                  <a:extLst>
                    <a:ext uri="{9D8B030D-6E8A-4147-A177-3AD203B41FA5}">
                      <a16:colId xmlns:a16="http://schemas.microsoft.com/office/drawing/2014/main" val="3888007487"/>
                    </a:ext>
                  </a:extLst>
                </a:gridCol>
                <a:gridCol w="5376600">
                  <a:extLst>
                    <a:ext uri="{9D8B030D-6E8A-4147-A177-3AD203B41FA5}">
                      <a16:colId xmlns:a16="http://schemas.microsoft.com/office/drawing/2014/main" val="2829386347"/>
                    </a:ext>
                  </a:extLst>
                </a:gridCol>
              </a:tblGrid>
              <a:tr h="2582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AKTIVA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PASIVA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1861089308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Pokladní hotovost, vklady u centrálních bank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effectLst/>
                        </a:rPr>
                        <a:t>Závazky vůči bankám, družstevním záložnám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3118748603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b="0" dirty="0">
                          <a:effectLst/>
                        </a:rPr>
                        <a:t>Státní </a:t>
                      </a:r>
                      <a:r>
                        <a:rPr lang="cs-CZ" sz="1400" b="0" dirty="0" err="1">
                          <a:effectLst/>
                        </a:rPr>
                        <a:t>bezkup</a:t>
                      </a:r>
                      <a:r>
                        <a:rPr lang="cs-CZ" sz="1400" b="0" dirty="0">
                          <a:effectLst/>
                        </a:rPr>
                        <a:t>. dluh. a ostatní CP přijaté CB k </a:t>
                      </a:r>
                      <a:r>
                        <a:rPr lang="cs-CZ" sz="1400" b="0" dirty="0" err="1">
                          <a:effectLst/>
                        </a:rPr>
                        <a:t>ref</a:t>
                      </a:r>
                      <a:r>
                        <a:rPr lang="cs-CZ" sz="1400" b="0" dirty="0">
                          <a:effectLst/>
                        </a:rPr>
                        <a:t>.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effectLst/>
                        </a:rPr>
                        <a:t>Závazky vůči klientům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436191362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Pohledávky za bankami a družstevními záložnami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Závazky z dluhových cenných papírů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3550945858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Pohledávky za klienty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Ostatní pasiva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4238822948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b="0" dirty="0">
                          <a:effectLst/>
                        </a:rPr>
                        <a:t>Dluhové cenné papíry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Výnosy a výdaje </a:t>
                      </a:r>
                      <a:r>
                        <a:rPr lang="cs-CZ" sz="1400" dirty="0" err="1">
                          <a:effectLst/>
                        </a:rPr>
                        <a:t>přístích</a:t>
                      </a:r>
                      <a:r>
                        <a:rPr lang="cs-CZ" sz="1400" dirty="0">
                          <a:effectLst/>
                        </a:rPr>
                        <a:t> období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503143041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b="0" dirty="0">
                          <a:effectLst/>
                        </a:rPr>
                        <a:t>Akcie, podílové listy a ostatní podíly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Rezervy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2757725297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b="0" dirty="0">
                          <a:effectLst/>
                        </a:rPr>
                        <a:t>Účasti s podstatným vlivem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Podřízené závazky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3198445183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b="0" dirty="0">
                          <a:effectLst/>
                        </a:rPr>
                        <a:t>Účasti s rozhodujícím vlivem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Základní kapitál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2467227779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b="0" dirty="0">
                          <a:effectLst/>
                        </a:rPr>
                        <a:t>Dlouhodobý nehmotný majetek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Emisní ážio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715071490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b="0" dirty="0">
                          <a:effectLst/>
                        </a:rPr>
                        <a:t>Dlouhodobý hmotný majetek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Rezervní fondy a ostatní fondy ze zisku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3888856845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b="0" dirty="0">
                          <a:effectLst/>
                        </a:rPr>
                        <a:t>Ostatní aktiva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Rezervní fond na nové ocenění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2267287827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b="0" dirty="0">
                          <a:effectLst/>
                        </a:rPr>
                        <a:t>Pohledávky z upsaného základního kapitálu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Kapitálové fondy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1729848577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b="0" dirty="0">
                          <a:effectLst/>
                        </a:rPr>
                        <a:t>Náklady a příjmy příštích období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Oceňovací rozdíly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507728222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Nerozdělený zisk, neuhrazená ztráta min. období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3484902315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Zisk nebo ztráta za účetní období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1169740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05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31E18140-EE41-0ED4-86C5-2A23F735B8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altLang="cs-CZ" dirty="0"/>
              <a:t>www.cnb.cz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 dirty="0"/>
              <a:t>Aktiva bankovního sektoru ČR za období 2020 – 2022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7028C9-2BC1-4380-82F0-E7F2FB5C2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032826"/>
            <a:ext cx="4088306" cy="4140000"/>
          </a:xfrm>
        </p:spPr>
        <p:txBody>
          <a:bodyPr>
            <a:normAutofit/>
          </a:bodyPr>
          <a:lstStyle/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300" dirty="0"/>
              <a:t>Rozvaha je řazena od nejlikvidnější aktiv po ta nejméně likvidní. Také pasiva jsou řazena od nejlikvidnějších pasiv po ta nejméně likvidní.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300" dirty="0"/>
              <a:t>Banky mají mnohem vyšší finanční páku (jsou zadlužené, mají vysoké </a:t>
            </a:r>
            <a:r>
              <a:rPr lang="cs-CZ" sz="1300" dirty="0" err="1"/>
              <a:t>leverage</a:t>
            </a:r>
            <a:r>
              <a:rPr lang="cs-CZ" sz="1300" dirty="0"/>
              <a:t>) v porovnání s podniky</a:t>
            </a: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300" b="1" dirty="0"/>
          </a:p>
          <a:p>
            <a:pPr marL="0" indent="0">
              <a:lnSpc>
                <a:spcPct val="90000"/>
              </a:lnSpc>
              <a:spcAft>
                <a:spcPts val="600"/>
              </a:spcAft>
              <a:buNone/>
            </a:pPr>
            <a:r>
              <a:rPr lang="cs-CZ" sz="1300" b="1" dirty="0"/>
              <a:t>	AKTIVA BANKY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300" dirty="0"/>
              <a:t>Hotovost – bankovky, mince v různých měnách na pokladnách, trezorech a bankomatech, patří sem také vklady u CB na účtu platebního styku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300" dirty="0"/>
              <a:t>Pohledávky za klienty, za bankami – poskytnuté úvěry klientům, bankám</a:t>
            </a:r>
          </a:p>
          <a:p>
            <a:pPr marL="0" indent="0">
              <a:lnSpc>
                <a:spcPct val="90000"/>
              </a:lnSpc>
              <a:spcAft>
                <a:spcPts val="600"/>
              </a:spcAft>
              <a:buNone/>
            </a:pPr>
            <a:endParaRPr lang="cs-CZ" sz="1300" dirty="0"/>
          </a:p>
          <a:p>
            <a:pPr marL="594900" lvl="1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300" dirty="0"/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300" dirty="0"/>
          </a:p>
        </p:txBody>
      </p:sp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5BDBDF9B-596F-9AD6-1312-685D67DCF125}"/>
              </a:ext>
            </a:extLst>
          </p:cNvPr>
          <p:cNvGraphicFramePr>
            <a:graphicFrameLocks noGrp="1"/>
          </p:cNvGraphicFramePr>
          <p:nvPr>
            <p:ph idx="28"/>
            <p:extLst>
              <p:ext uri="{D42A27DB-BD31-4B8C-83A1-F6EECF244321}">
                <p14:modId xmlns:p14="http://schemas.microsoft.com/office/powerpoint/2010/main" val="3229151255"/>
              </p:ext>
            </p:extLst>
          </p:nvPr>
        </p:nvGraphicFramePr>
        <p:xfrm>
          <a:off x="5013789" y="1502693"/>
          <a:ext cx="6820515" cy="4064844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2181465">
                  <a:extLst>
                    <a:ext uri="{9D8B030D-6E8A-4147-A177-3AD203B41FA5}">
                      <a16:colId xmlns:a16="http://schemas.microsoft.com/office/drawing/2014/main" val="3166619046"/>
                    </a:ext>
                  </a:extLst>
                </a:gridCol>
                <a:gridCol w="987707">
                  <a:extLst>
                    <a:ext uri="{9D8B030D-6E8A-4147-A177-3AD203B41FA5}">
                      <a16:colId xmlns:a16="http://schemas.microsoft.com/office/drawing/2014/main" val="580272311"/>
                    </a:ext>
                  </a:extLst>
                </a:gridCol>
                <a:gridCol w="558643">
                  <a:extLst>
                    <a:ext uri="{9D8B030D-6E8A-4147-A177-3AD203B41FA5}">
                      <a16:colId xmlns:a16="http://schemas.microsoft.com/office/drawing/2014/main" val="1792303296"/>
                    </a:ext>
                  </a:extLst>
                </a:gridCol>
                <a:gridCol w="987707">
                  <a:extLst>
                    <a:ext uri="{9D8B030D-6E8A-4147-A177-3AD203B41FA5}">
                      <a16:colId xmlns:a16="http://schemas.microsoft.com/office/drawing/2014/main" val="1399448164"/>
                    </a:ext>
                  </a:extLst>
                </a:gridCol>
                <a:gridCol w="558643">
                  <a:extLst>
                    <a:ext uri="{9D8B030D-6E8A-4147-A177-3AD203B41FA5}">
                      <a16:colId xmlns:a16="http://schemas.microsoft.com/office/drawing/2014/main" val="3278002976"/>
                    </a:ext>
                  </a:extLst>
                </a:gridCol>
                <a:gridCol w="987707">
                  <a:extLst>
                    <a:ext uri="{9D8B030D-6E8A-4147-A177-3AD203B41FA5}">
                      <a16:colId xmlns:a16="http://schemas.microsoft.com/office/drawing/2014/main" val="3587571506"/>
                    </a:ext>
                  </a:extLst>
                </a:gridCol>
                <a:gridCol w="558643">
                  <a:extLst>
                    <a:ext uri="{9D8B030D-6E8A-4147-A177-3AD203B41FA5}">
                      <a16:colId xmlns:a16="http://schemas.microsoft.com/office/drawing/2014/main" val="2777829182"/>
                    </a:ext>
                  </a:extLst>
                </a:gridCol>
              </a:tblGrid>
              <a:tr h="302848"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 cap="none" spc="3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5850" marT="305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cap="none" spc="30" dirty="0">
                          <a:solidFill>
                            <a:schemeClr val="tx1"/>
                          </a:solidFill>
                          <a:effectLst/>
                        </a:rPr>
                        <a:t>31.12.2020</a:t>
                      </a:r>
                      <a:endParaRPr lang="cs-CZ" sz="1100" b="1" i="0" u="none" strike="noStrike" cap="none" spc="3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5850" marT="305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 cap="none" spc="3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5850" marT="305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1" u="none" strike="noStrike" cap="none" spc="30" dirty="0">
                          <a:solidFill>
                            <a:schemeClr val="tx1"/>
                          </a:solidFill>
                          <a:effectLst/>
                        </a:rPr>
                        <a:t>31.12.2021</a:t>
                      </a:r>
                      <a:endParaRPr lang="cs-CZ" sz="1100" b="1" i="0" u="none" strike="noStrike" cap="none" spc="3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5850" marT="305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 cap="none" spc="3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5850" marT="305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cap="none" spc="30">
                          <a:solidFill>
                            <a:schemeClr val="tx1"/>
                          </a:solidFill>
                          <a:effectLst/>
                        </a:rPr>
                        <a:t>31.12.2022</a:t>
                      </a:r>
                      <a:endParaRPr lang="cs-CZ" sz="1100" b="1" i="0" u="none" strike="noStrike" cap="none" spc="3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5850" marT="305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 cap="none" spc="3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5850" marT="305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6714662"/>
                  </a:ext>
                </a:extLst>
              </a:tr>
              <a:tr h="23811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Aktiva celkem</a:t>
                      </a:r>
                      <a:endParaRPr lang="cs-CZ" sz="11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8 017 925</a:t>
                      </a:r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8 603 872</a:t>
                      </a:r>
                      <a:endParaRPr lang="cs-CZ" sz="11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8 944 755</a:t>
                      </a:r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4412451"/>
                  </a:ext>
                </a:extLst>
              </a:tr>
              <a:tr h="23811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Pokladna</a:t>
                      </a:r>
                      <a:endParaRPr lang="cs-CZ" sz="11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47 407</a:t>
                      </a:r>
                      <a:endParaRPr lang="cs-CZ" sz="11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0,59%</a:t>
                      </a:r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43 012</a:t>
                      </a:r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0,50%</a:t>
                      </a:r>
                      <a:endParaRPr lang="cs-CZ" sz="11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37 969</a:t>
                      </a:r>
                      <a:endParaRPr lang="cs-CZ" sz="11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0,42%</a:t>
                      </a:r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5379"/>
                  </a:ext>
                </a:extLst>
              </a:tr>
              <a:tr h="23811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Poskytnuté úvěry</a:t>
                      </a:r>
                      <a:endParaRPr lang="cs-CZ" sz="11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6 156 957</a:t>
                      </a:r>
                      <a:endParaRPr lang="cs-CZ" sz="11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76,79%</a:t>
                      </a:r>
                      <a:endParaRPr lang="cs-CZ" sz="11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6 424 628</a:t>
                      </a:r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74,67%</a:t>
                      </a:r>
                      <a:endParaRPr lang="cs-CZ" sz="11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6 458 060</a:t>
                      </a:r>
                      <a:endParaRPr lang="cs-CZ" sz="11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72,20%</a:t>
                      </a:r>
                      <a:endParaRPr lang="cs-CZ" sz="11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1875306"/>
                  </a:ext>
                </a:extLst>
              </a:tr>
              <a:tr h="40984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Vklady a úvěry u centrálních bank</a:t>
                      </a:r>
                      <a:endParaRPr lang="pl-PL" sz="11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2 291 398</a:t>
                      </a:r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28,58%</a:t>
                      </a:r>
                      <a:endParaRPr lang="cs-CZ" sz="11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2 333 488</a:t>
                      </a:r>
                      <a:endParaRPr lang="cs-CZ" sz="11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27,12%</a:t>
                      </a:r>
                      <a:endParaRPr lang="cs-CZ" sz="11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2 063 479</a:t>
                      </a:r>
                      <a:endParaRPr lang="cs-CZ" sz="11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23,07%</a:t>
                      </a:r>
                      <a:endParaRPr lang="cs-CZ" sz="11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186736"/>
                  </a:ext>
                </a:extLst>
              </a:tr>
              <a:tr h="43231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Vklady a úvěry u jiných úvěrových institucí</a:t>
                      </a:r>
                      <a:endParaRPr lang="cs-CZ" sz="11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269 961</a:t>
                      </a:r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3,37%</a:t>
                      </a:r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243 389</a:t>
                      </a:r>
                      <a:endParaRPr lang="cs-CZ" sz="11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2,83%</a:t>
                      </a:r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322 639</a:t>
                      </a:r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3,61%</a:t>
                      </a:r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9261163"/>
                  </a:ext>
                </a:extLst>
              </a:tr>
              <a:tr h="43231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Úvěry a ostatní pohledávky za klienty celkem</a:t>
                      </a:r>
                      <a:endParaRPr lang="pl-PL" sz="11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3 595 598</a:t>
                      </a:r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44,84%</a:t>
                      </a:r>
                      <a:endParaRPr lang="cs-CZ" sz="11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3 847 750</a:t>
                      </a:r>
                      <a:endParaRPr lang="cs-CZ" sz="11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44,72%</a:t>
                      </a:r>
                      <a:endParaRPr lang="cs-CZ" sz="11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4 071 942</a:t>
                      </a:r>
                      <a:endParaRPr lang="cs-CZ" sz="11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45,52%</a:t>
                      </a:r>
                      <a:endParaRPr lang="cs-CZ" sz="11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621450"/>
                  </a:ext>
                </a:extLst>
              </a:tr>
              <a:tr h="43231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Neobchodovatelné dluhové cenné papíry v </a:t>
                      </a:r>
                      <a:r>
                        <a:rPr lang="cs-CZ" sz="1100" b="1" u="none" strike="noStrike" cap="none" spc="0" err="1">
                          <a:solidFill>
                            <a:schemeClr val="tx1"/>
                          </a:solidFill>
                          <a:effectLst/>
                        </a:rPr>
                        <a:t>drení</a:t>
                      </a:r>
                      <a:r>
                        <a:rPr lang="cs-CZ" sz="11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 banky</a:t>
                      </a:r>
                      <a:endParaRPr lang="cs-CZ" sz="11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29 207</a:t>
                      </a:r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0,36%</a:t>
                      </a:r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51 706</a:t>
                      </a:r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0,60%</a:t>
                      </a:r>
                      <a:endParaRPr lang="cs-CZ" sz="11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60 327</a:t>
                      </a:r>
                      <a:endParaRPr lang="cs-CZ" sz="11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0,67%</a:t>
                      </a:r>
                      <a:endParaRPr lang="cs-CZ" sz="11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039152"/>
                  </a:ext>
                </a:extLst>
              </a:tr>
              <a:tr h="43231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Ostatní dluhové cenné papíry v držení banky</a:t>
                      </a:r>
                      <a:endParaRPr lang="cs-CZ" sz="11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1 223 894</a:t>
                      </a:r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15,26%</a:t>
                      </a:r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1 429 298</a:t>
                      </a:r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16,61%</a:t>
                      </a:r>
                      <a:endParaRPr lang="cs-CZ" sz="11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1 599 321</a:t>
                      </a:r>
                      <a:endParaRPr lang="cs-CZ" sz="11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17,88%</a:t>
                      </a:r>
                      <a:endParaRPr lang="cs-CZ" sz="11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924569"/>
                  </a:ext>
                </a:extLst>
              </a:tr>
              <a:tr h="43231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Akcie a majetkové účasti v držení banky</a:t>
                      </a:r>
                      <a:endParaRPr lang="cs-CZ" sz="11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141 195</a:t>
                      </a:r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1,76%</a:t>
                      </a:r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154 523</a:t>
                      </a:r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1,80%</a:t>
                      </a:r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157 678</a:t>
                      </a:r>
                      <a:endParaRPr lang="cs-CZ" sz="11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1,76%</a:t>
                      </a:r>
                      <a:endParaRPr lang="cs-CZ" sz="11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9987209"/>
                  </a:ext>
                </a:extLst>
              </a:tr>
              <a:tr h="23811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Stálá aktiva</a:t>
                      </a:r>
                      <a:endParaRPr lang="cs-CZ" sz="11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168 889</a:t>
                      </a:r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2,11%</a:t>
                      </a:r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177 395</a:t>
                      </a:r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2,06%</a:t>
                      </a:r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181 874</a:t>
                      </a:r>
                      <a:endParaRPr lang="cs-CZ" sz="11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2,03%</a:t>
                      </a:r>
                      <a:endParaRPr lang="cs-CZ" sz="11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48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932253"/>
                  </a:ext>
                </a:extLst>
              </a:tr>
              <a:tr h="23811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Ostatní aktiva bilanční</a:t>
                      </a:r>
                      <a:endParaRPr lang="cs-CZ" sz="11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250 377</a:t>
                      </a:r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3,12%</a:t>
                      </a:r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323 311</a:t>
                      </a:r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3,76%</a:t>
                      </a:r>
                      <a:endParaRPr lang="cs-CZ" sz="11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449 526</a:t>
                      </a:r>
                      <a:endParaRPr lang="cs-CZ" sz="11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5,03%</a:t>
                      </a:r>
                      <a:endParaRPr lang="cs-CZ" sz="11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053" marT="305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7141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8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E62E1F40-2189-4F53-84AE-EBF781532E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www.cnb.cz</a:t>
            </a:r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 dirty="0"/>
              <a:t>Pasiva bankovního sektoru ČR za </a:t>
            </a:r>
            <a:r>
              <a:rPr lang="cs-CZ" sz="2200"/>
              <a:t>období 2020 – 2022</a:t>
            </a:r>
            <a:endParaRPr lang="cs-CZ" sz="2200" dirty="0"/>
          </a:p>
        </p:txBody>
      </p:sp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1A836BCD-40E8-4D39-AAD9-9DAE1A258759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7839182" y="1667024"/>
            <a:ext cx="3632096" cy="4140000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 b="1" dirty="0"/>
              <a:t>	PASIVA BANKY</a:t>
            </a:r>
          </a:p>
          <a:p>
            <a:pPr marL="594900" lvl="1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Závazky vůči bankám a vůči klientům – vklady klientů, bank</a:t>
            </a:r>
          </a:p>
        </p:txBody>
      </p:sp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0049D977-56D9-27E9-8D3E-9A74B5381C5C}"/>
              </a:ext>
            </a:extLst>
          </p:cNvPr>
          <p:cNvGraphicFramePr>
            <a:graphicFrameLocks noGrp="1"/>
          </p:cNvGraphicFramePr>
          <p:nvPr>
            <p:ph sz="quarter" idx="24"/>
            <p:extLst>
              <p:ext uri="{D42A27DB-BD31-4B8C-83A1-F6EECF244321}">
                <p14:modId xmlns:p14="http://schemas.microsoft.com/office/powerpoint/2010/main" val="166264238"/>
              </p:ext>
            </p:extLst>
          </p:nvPr>
        </p:nvGraphicFramePr>
        <p:xfrm>
          <a:off x="719137" y="1500028"/>
          <a:ext cx="7222784" cy="46379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2114">
                  <a:extLst>
                    <a:ext uri="{9D8B030D-6E8A-4147-A177-3AD203B41FA5}">
                      <a16:colId xmlns:a16="http://schemas.microsoft.com/office/drawing/2014/main" val="3044005391"/>
                    </a:ext>
                  </a:extLst>
                </a:gridCol>
                <a:gridCol w="845353">
                  <a:extLst>
                    <a:ext uri="{9D8B030D-6E8A-4147-A177-3AD203B41FA5}">
                      <a16:colId xmlns:a16="http://schemas.microsoft.com/office/drawing/2014/main" val="300143507"/>
                    </a:ext>
                  </a:extLst>
                </a:gridCol>
                <a:gridCol w="611537">
                  <a:extLst>
                    <a:ext uri="{9D8B030D-6E8A-4147-A177-3AD203B41FA5}">
                      <a16:colId xmlns:a16="http://schemas.microsoft.com/office/drawing/2014/main" val="234569685"/>
                    </a:ext>
                  </a:extLst>
                </a:gridCol>
                <a:gridCol w="845353">
                  <a:extLst>
                    <a:ext uri="{9D8B030D-6E8A-4147-A177-3AD203B41FA5}">
                      <a16:colId xmlns:a16="http://schemas.microsoft.com/office/drawing/2014/main" val="10488931"/>
                    </a:ext>
                  </a:extLst>
                </a:gridCol>
                <a:gridCol w="611537">
                  <a:extLst>
                    <a:ext uri="{9D8B030D-6E8A-4147-A177-3AD203B41FA5}">
                      <a16:colId xmlns:a16="http://schemas.microsoft.com/office/drawing/2014/main" val="1813950413"/>
                    </a:ext>
                  </a:extLst>
                </a:gridCol>
                <a:gridCol w="845353">
                  <a:extLst>
                    <a:ext uri="{9D8B030D-6E8A-4147-A177-3AD203B41FA5}">
                      <a16:colId xmlns:a16="http://schemas.microsoft.com/office/drawing/2014/main" val="1894471955"/>
                    </a:ext>
                  </a:extLst>
                </a:gridCol>
                <a:gridCol w="611537">
                  <a:extLst>
                    <a:ext uri="{9D8B030D-6E8A-4147-A177-3AD203B41FA5}">
                      <a16:colId xmlns:a16="http://schemas.microsoft.com/office/drawing/2014/main" val="2706908406"/>
                    </a:ext>
                  </a:extLst>
                </a:gridCol>
              </a:tblGrid>
              <a:tr h="236644"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>
                          <a:effectLst/>
                        </a:rPr>
                        <a:t>31.12.2020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>
                          <a:effectLst/>
                        </a:rPr>
                        <a:t>31.12.2021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>
                          <a:effectLst/>
                        </a:rPr>
                        <a:t>31.12.2022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extLst>
                  <a:ext uri="{0D108BD9-81ED-4DB2-BD59-A6C34878D82A}">
                    <a16:rowId xmlns:a16="http://schemas.microsoft.com/office/drawing/2014/main" val="2310097588"/>
                  </a:ext>
                </a:extLst>
              </a:tr>
              <a:tr h="23664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dirty="0">
                          <a:effectLst/>
                        </a:rPr>
                        <a:t>Pasiva celkem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8 017 925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8 603 872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8 944 755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extLst>
                  <a:ext uri="{0D108BD9-81ED-4DB2-BD59-A6C34878D82A}">
                    <a16:rowId xmlns:a16="http://schemas.microsoft.com/office/drawing/2014/main" val="4110254740"/>
                  </a:ext>
                </a:extLst>
              </a:tr>
              <a:tr h="23664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dirty="0">
                          <a:effectLst/>
                        </a:rPr>
                        <a:t>Přijaté vklady a úvěry, celkem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5 875 472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73,28%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6 230 431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72,41%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6 670 077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74,57%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extLst>
                  <a:ext uri="{0D108BD9-81ED-4DB2-BD59-A6C34878D82A}">
                    <a16:rowId xmlns:a16="http://schemas.microsoft.com/office/drawing/2014/main" val="4191704687"/>
                  </a:ext>
                </a:extLst>
              </a:tr>
              <a:tr h="42592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>
                          <a:effectLst/>
                        </a:rPr>
                        <a:t>Vklady a úvěry přijaté od centrálních bank, celkem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0,00%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0,00%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0,00%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extLst>
                  <a:ext uri="{0D108BD9-81ED-4DB2-BD59-A6C34878D82A}">
                    <a16:rowId xmlns:a16="http://schemas.microsoft.com/office/drawing/2014/main" val="2265270555"/>
                  </a:ext>
                </a:extLst>
              </a:tr>
              <a:tr h="42592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>
                          <a:effectLst/>
                        </a:rPr>
                        <a:t>Vklady a úvěry přijaté od jiných úvěrových institucí, celkem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713 502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8,90%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728 083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8,46%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811 219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9,07%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extLst>
                  <a:ext uri="{0D108BD9-81ED-4DB2-BD59-A6C34878D82A}">
                    <a16:rowId xmlns:a16="http://schemas.microsoft.com/office/drawing/2014/main" val="2091568993"/>
                  </a:ext>
                </a:extLst>
              </a:tr>
              <a:tr h="42592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>
                          <a:effectLst/>
                        </a:rPr>
                        <a:t>Vklady a úvěry přijaté od klientů celkem, celkem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5 161 969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64,38%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5 502 348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63,95%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5 858 858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65,50%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extLst>
                  <a:ext uri="{0D108BD9-81ED-4DB2-BD59-A6C34878D82A}">
                    <a16:rowId xmlns:a16="http://schemas.microsoft.com/office/drawing/2014/main" val="4221681265"/>
                  </a:ext>
                </a:extLst>
              </a:tr>
              <a:tr h="42592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>
                          <a:effectLst/>
                        </a:rPr>
                        <a:t>Emitované neobchodovatelné dluhové cenné papíry, celkem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413 575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5,16%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401 729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4,67%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262 158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2,93%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extLst>
                  <a:ext uri="{0D108BD9-81ED-4DB2-BD59-A6C34878D82A}">
                    <a16:rowId xmlns:a16="http://schemas.microsoft.com/office/drawing/2014/main" val="2886233737"/>
                  </a:ext>
                </a:extLst>
              </a:tr>
              <a:tr h="42592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>
                          <a:effectLst/>
                        </a:rPr>
                        <a:t>Emitované ostatní dluhové cenné papíry, celkem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570 043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7,11%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674 659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7,84%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581 932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6,51%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extLst>
                  <a:ext uri="{0D108BD9-81ED-4DB2-BD59-A6C34878D82A}">
                    <a16:rowId xmlns:a16="http://schemas.microsoft.com/office/drawing/2014/main" val="2837554732"/>
                  </a:ext>
                </a:extLst>
              </a:tr>
              <a:tr h="23664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>
                          <a:effectLst/>
                        </a:rPr>
                        <a:t>Kapitál a rezervy, celkem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854 134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10,65%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886 025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10,30%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899 965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10,06%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extLst>
                  <a:ext uri="{0D108BD9-81ED-4DB2-BD59-A6C34878D82A}">
                    <a16:rowId xmlns:a16="http://schemas.microsoft.com/office/drawing/2014/main" val="896754960"/>
                  </a:ext>
                </a:extLst>
              </a:tr>
              <a:tr h="23664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>
                          <a:effectLst/>
                        </a:rPr>
                        <a:t>z toho: Opravné poloky, celkem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84 394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1,05%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78 763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0,92%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80 645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0,90%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extLst>
                  <a:ext uri="{0D108BD9-81ED-4DB2-BD59-A6C34878D82A}">
                    <a16:rowId xmlns:a16="http://schemas.microsoft.com/office/drawing/2014/main" val="2367200899"/>
                  </a:ext>
                </a:extLst>
              </a:tr>
              <a:tr h="23664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>
                          <a:effectLst/>
                        </a:rPr>
                        <a:t>z toho: Základní kapitál, celkem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112 171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1,40%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116 052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1,35%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112 076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1,25%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extLst>
                  <a:ext uri="{0D108BD9-81ED-4DB2-BD59-A6C34878D82A}">
                    <a16:rowId xmlns:a16="http://schemas.microsoft.com/office/drawing/2014/main" val="2059015005"/>
                  </a:ext>
                </a:extLst>
              </a:tr>
              <a:tr h="42592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>
                          <a:effectLst/>
                        </a:rPr>
                        <a:t>z toho: Zisk(+)/ztráta(-) z minulého roku, celkem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1 001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0,01%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630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0,01%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13 285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0,15%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extLst>
                  <a:ext uri="{0D108BD9-81ED-4DB2-BD59-A6C34878D82A}">
                    <a16:rowId xmlns:a16="http://schemas.microsoft.com/office/drawing/2014/main" val="623959985"/>
                  </a:ext>
                </a:extLst>
              </a:tr>
              <a:tr h="42592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>
                          <a:effectLst/>
                        </a:rPr>
                        <a:t>z toho: Zisk(+) / ztráta (-) běného období, celkem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46 312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0,58%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69 978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0,81%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104 112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1,16%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extLst>
                  <a:ext uri="{0D108BD9-81ED-4DB2-BD59-A6C34878D82A}">
                    <a16:rowId xmlns:a16="http://schemas.microsoft.com/office/drawing/2014/main" val="2970330908"/>
                  </a:ext>
                </a:extLst>
              </a:tr>
              <a:tr h="23664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dirty="0">
                          <a:effectLst/>
                        </a:rPr>
                        <a:t>Ostatní pasiva bilanční, celkem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304 702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3,80%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411 029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4,78%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530 623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5,93%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07" marR="1307" marT="1307" marB="0" anchor="b"/>
                </a:tc>
                <a:extLst>
                  <a:ext uri="{0D108BD9-81ED-4DB2-BD59-A6C34878D82A}">
                    <a16:rowId xmlns:a16="http://schemas.microsoft.com/office/drawing/2014/main" val="1431371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110579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1318</TotalTime>
  <Words>4808</Words>
  <Application>Microsoft Office PowerPoint</Application>
  <PresentationFormat>Širokoúhlá obrazovka</PresentationFormat>
  <Paragraphs>727</Paragraphs>
  <Slides>52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7" baseType="lpstr">
      <vt:lpstr>Arial</vt:lpstr>
      <vt:lpstr>Calibri</vt:lpstr>
      <vt:lpstr>Tahoma</vt:lpstr>
      <vt:lpstr>Wingdings</vt:lpstr>
      <vt:lpstr>Prezentace_MU_CZ</vt:lpstr>
      <vt:lpstr>Obchodní banky </vt:lpstr>
      <vt:lpstr>Banka</vt:lpstr>
      <vt:lpstr>Bankovní licence</vt:lpstr>
      <vt:lpstr>Právní úprava bankovnictví v ČR</vt:lpstr>
      <vt:lpstr>Hospodaření bank</vt:lpstr>
      <vt:lpstr>Rozvaha</vt:lpstr>
      <vt:lpstr>Rozvaha obchodní banky</vt:lpstr>
      <vt:lpstr>Aktiva bankovního sektoru ČR za období 2020 – 2022</vt:lpstr>
      <vt:lpstr>Pasiva bankovního sektoru ČR za období 2020 – 2022</vt:lpstr>
      <vt:lpstr>Výkaz zisku a ztráty</vt:lpstr>
      <vt:lpstr>Výkaz zisku a ztráty bankovního sektoru ČR za období 2020 - 2022</vt:lpstr>
      <vt:lpstr>Podrozvaha</vt:lpstr>
      <vt:lpstr>Podrozvaha</vt:lpstr>
      <vt:lpstr>Hospodaření bank</vt:lpstr>
      <vt:lpstr>Hodnocení výkonnosti, rentability či efektivnosti banky</vt:lpstr>
      <vt:lpstr>Hodnocení výkonnosti, rentability či efektivnosti banky</vt:lpstr>
      <vt:lpstr>Finanční ukazatele</vt:lpstr>
      <vt:lpstr>Ukazatele ziskovosti</vt:lpstr>
      <vt:lpstr>Vybrané finanční ukazatele bankovního sektoru ČR 2019 - 2022</vt:lpstr>
      <vt:lpstr>Mezinárodní srovnání ROAA</vt:lpstr>
      <vt:lpstr>Mezinárodní srovnání ROAE</vt:lpstr>
      <vt:lpstr>Obecné rysy bankovnictví</vt:lpstr>
      <vt:lpstr>Retailové bankovnictví</vt:lpstr>
      <vt:lpstr>Bankovnictví pro TOP klienty</vt:lpstr>
      <vt:lpstr>Univerzální bankovnictví</vt:lpstr>
      <vt:lpstr>Islámské bankovnictví</vt:lpstr>
      <vt:lpstr>Islámské bankovnictví</vt:lpstr>
      <vt:lpstr>Stínové bankovnictví</vt:lpstr>
      <vt:lpstr>Mezinárodní bankovnictví</vt:lpstr>
      <vt:lpstr>Základní typy bank</vt:lpstr>
      <vt:lpstr>Specializované banky v ČR</vt:lpstr>
      <vt:lpstr>Specializované banky v ČR</vt:lpstr>
      <vt:lpstr>Specializované banky v ČR</vt:lpstr>
      <vt:lpstr>Družstevní záložna</vt:lpstr>
      <vt:lpstr>Družstevní záložna</vt:lpstr>
      <vt:lpstr>Rozdíl mezi bankou a družstevní záložnou</vt:lpstr>
      <vt:lpstr>Vývoj bankovní bankovního sektoru po roce 1989</vt:lpstr>
      <vt:lpstr>Bankovní tajemství</vt:lpstr>
      <vt:lpstr>Řízení a struktura obchodních bank</vt:lpstr>
      <vt:lpstr>Organizační struktura banky</vt:lpstr>
      <vt:lpstr>Mezinárodní instituce </vt:lpstr>
      <vt:lpstr>Evropská centrální banka</vt:lpstr>
      <vt:lpstr>Eurosystém</vt:lpstr>
      <vt:lpstr>Eurosystém</vt:lpstr>
      <vt:lpstr>Eurosystém – nezávislost</vt:lpstr>
      <vt:lpstr>Evropský systém centrálních bank (ESCB)</vt:lpstr>
      <vt:lpstr>Bankovní unie</vt:lpstr>
      <vt:lpstr>Bankovní unie – 2 pilíře</vt:lpstr>
      <vt:lpstr>Mezinárodní měnový fond</vt:lpstr>
      <vt:lpstr>Zvláštní práva čerpání (Special Drawing Rights, SDR)</vt:lpstr>
      <vt:lpstr>Skupina Světové banky</vt:lpstr>
      <vt:lpstr>Banka pro mezinárodní platby  Bank for International Settlements (BIS)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</dc:creator>
  <cp:lastModifiedBy>Martina Sponerová</cp:lastModifiedBy>
  <cp:revision>8</cp:revision>
  <cp:lastPrinted>1601-01-01T00:00:00Z</cp:lastPrinted>
  <dcterms:created xsi:type="dcterms:W3CDTF">2019-10-20T17:16:57Z</dcterms:created>
  <dcterms:modified xsi:type="dcterms:W3CDTF">2023-02-20T11:58:11Z</dcterms:modified>
</cp:coreProperties>
</file>