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7"/>
  </p:notesMasterIdLst>
  <p:handoutMasterIdLst>
    <p:handoutMasterId r:id="rId58"/>
  </p:handoutMasterIdLst>
  <p:sldIdLst>
    <p:sldId id="256" r:id="rId2"/>
    <p:sldId id="258" r:id="rId3"/>
    <p:sldId id="259" r:id="rId4"/>
    <p:sldId id="261" r:id="rId5"/>
    <p:sldId id="262" r:id="rId6"/>
    <p:sldId id="260" r:id="rId7"/>
    <p:sldId id="263" r:id="rId8"/>
    <p:sldId id="264" r:id="rId9"/>
    <p:sldId id="265" r:id="rId10"/>
    <p:sldId id="266" r:id="rId11"/>
    <p:sldId id="268" r:id="rId12"/>
    <p:sldId id="269" r:id="rId13"/>
    <p:sldId id="270" r:id="rId14"/>
    <p:sldId id="271" r:id="rId15"/>
    <p:sldId id="272" r:id="rId16"/>
    <p:sldId id="273" r:id="rId17"/>
    <p:sldId id="274" r:id="rId18"/>
    <p:sldId id="276" r:id="rId19"/>
    <p:sldId id="275" r:id="rId20"/>
    <p:sldId id="277" r:id="rId21"/>
    <p:sldId id="278" r:id="rId22"/>
    <p:sldId id="280" r:id="rId23"/>
    <p:sldId id="279" r:id="rId24"/>
    <p:sldId id="282" r:id="rId25"/>
    <p:sldId id="283" r:id="rId26"/>
    <p:sldId id="286" r:id="rId27"/>
    <p:sldId id="285" r:id="rId28"/>
    <p:sldId id="284" r:id="rId29"/>
    <p:sldId id="281" r:id="rId30"/>
    <p:sldId id="287" r:id="rId31"/>
    <p:sldId id="288" r:id="rId32"/>
    <p:sldId id="289" r:id="rId33"/>
    <p:sldId id="290" r:id="rId34"/>
    <p:sldId id="291" r:id="rId35"/>
    <p:sldId id="292" r:id="rId36"/>
    <p:sldId id="293" r:id="rId37"/>
    <p:sldId id="294"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63" d="100"/>
          <a:sy n="63" d="100"/>
        </p:scale>
        <p:origin x="776"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Sponerová" userId="ccc0f243-98c2-4971-ae6b-3630abf27fc2" providerId="ADAL" clId="{C8FFCD1C-E78B-410D-A151-E744C9BC7302}"/>
    <pc:docChg chg="custSel modSld">
      <pc:chgData name="Martina Sponerová" userId="ccc0f243-98c2-4971-ae6b-3630abf27fc2" providerId="ADAL" clId="{C8FFCD1C-E78B-410D-A151-E744C9BC7302}" dt="2021-04-27T04:20:44.817" v="43" actId="20577"/>
      <pc:docMkLst>
        <pc:docMk/>
      </pc:docMkLst>
      <pc:sldChg chg="modSp mod">
        <pc:chgData name="Martina Sponerová" userId="ccc0f243-98c2-4971-ae6b-3630abf27fc2" providerId="ADAL" clId="{C8FFCD1C-E78B-410D-A151-E744C9BC7302}" dt="2021-04-19T18:43:18.171" v="8" actId="20577"/>
        <pc:sldMkLst>
          <pc:docMk/>
          <pc:sldMk cId="122252193" sldId="256"/>
        </pc:sldMkLst>
        <pc:spChg chg="mod">
          <ac:chgData name="Martina Sponerová" userId="ccc0f243-98c2-4971-ae6b-3630abf27fc2" providerId="ADAL" clId="{C8FFCD1C-E78B-410D-A151-E744C9BC7302}" dt="2021-04-19T18:43:18.171" v="8" actId="20577"/>
          <ac:spMkLst>
            <pc:docMk/>
            <pc:sldMk cId="122252193" sldId="256"/>
            <ac:spMk id="2" creationId="{00000000-0000-0000-0000-000000000000}"/>
          </ac:spMkLst>
        </pc:spChg>
      </pc:sldChg>
      <pc:sldChg chg="modSp mod">
        <pc:chgData name="Martina Sponerová" userId="ccc0f243-98c2-4971-ae6b-3630abf27fc2" providerId="ADAL" clId="{C8FFCD1C-E78B-410D-A151-E744C9BC7302}" dt="2021-04-19T18:45:21.473" v="21" actId="20577"/>
        <pc:sldMkLst>
          <pc:docMk/>
          <pc:sldMk cId="1616510494" sldId="263"/>
        </pc:sldMkLst>
        <pc:spChg chg="mod">
          <ac:chgData name="Martina Sponerová" userId="ccc0f243-98c2-4971-ae6b-3630abf27fc2" providerId="ADAL" clId="{C8FFCD1C-E78B-410D-A151-E744C9BC7302}" dt="2021-04-19T18:45:21.473" v="21" actId="20577"/>
          <ac:spMkLst>
            <pc:docMk/>
            <pc:sldMk cId="1616510494" sldId="263"/>
            <ac:spMk id="5" creationId="{636994DC-15EA-4CF8-A8C6-FB67B18EC341}"/>
          </ac:spMkLst>
        </pc:spChg>
      </pc:sldChg>
      <pc:sldChg chg="modSp mod">
        <pc:chgData name="Martina Sponerová" userId="ccc0f243-98c2-4971-ae6b-3630abf27fc2" providerId="ADAL" clId="{C8FFCD1C-E78B-410D-A151-E744C9BC7302}" dt="2021-04-19T18:52:46.166" v="23" actId="20577"/>
        <pc:sldMkLst>
          <pc:docMk/>
          <pc:sldMk cId="977929544" sldId="297"/>
        </pc:sldMkLst>
        <pc:spChg chg="mod">
          <ac:chgData name="Martina Sponerová" userId="ccc0f243-98c2-4971-ae6b-3630abf27fc2" providerId="ADAL" clId="{C8FFCD1C-E78B-410D-A151-E744C9BC7302}" dt="2021-04-19T18:52:46.166" v="23" actId="20577"/>
          <ac:spMkLst>
            <pc:docMk/>
            <pc:sldMk cId="977929544" sldId="297"/>
            <ac:spMk id="4" creationId="{1D9BE1FD-57ED-47E3-945E-F8151EC3B733}"/>
          </ac:spMkLst>
        </pc:spChg>
      </pc:sldChg>
      <pc:sldChg chg="modSp mod">
        <pc:chgData name="Martina Sponerová" userId="ccc0f243-98c2-4971-ae6b-3630abf27fc2" providerId="ADAL" clId="{C8FFCD1C-E78B-410D-A151-E744C9BC7302}" dt="2021-04-27T04:20:44.817" v="43" actId="20577"/>
        <pc:sldMkLst>
          <pc:docMk/>
          <pc:sldMk cId="2533638366" sldId="311"/>
        </pc:sldMkLst>
        <pc:spChg chg="mod">
          <ac:chgData name="Martina Sponerová" userId="ccc0f243-98c2-4971-ae6b-3630abf27fc2" providerId="ADAL" clId="{C8FFCD1C-E78B-410D-A151-E744C9BC7302}" dt="2021-04-27T04:20:44.817" v="43" actId="20577"/>
          <ac:spMkLst>
            <pc:docMk/>
            <pc:sldMk cId="2533638366" sldId="311"/>
            <ac:spMk id="5" creationId="{636994DC-15EA-4CF8-A8C6-FB67B18EC34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a:t>BPF_BAN1 Sponerová Martina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Bankovní produkty segmentu municipalit a projektové financování</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2225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Členění výdajů</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Podle funkcí veřejných financí</a:t>
            </a:r>
          </a:p>
          <a:p>
            <a:pPr lvl="1" algn="just">
              <a:lnSpc>
                <a:spcPct val="150000"/>
              </a:lnSpc>
            </a:pPr>
            <a:r>
              <a:rPr lang="cs-CZ" sz="1800" b="1" dirty="0"/>
              <a:t>Alokační </a:t>
            </a:r>
            <a:r>
              <a:rPr lang="cs-CZ" sz="1800" dirty="0"/>
              <a:t>- nákup služeb a zboží od soukromých firem nebo municipálních podniků (veřejné osvětlení, veřejné komunikace, péče o veřejnou zeleň, výdaje na základní vzdělání, sociální výdaje, městská doprava apod.). </a:t>
            </a:r>
          </a:p>
          <a:p>
            <a:pPr lvl="1" algn="just">
              <a:lnSpc>
                <a:spcPct val="150000"/>
              </a:lnSpc>
            </a:pPr>
            <a:r>
              <a:rPr lang="cs-CZ" sz="1800" b="1" dirty="0"/>
              <a:t>Stabilizační </a:t>
            </a:r>
            <a:r>
              <a:rPr lang="cs-CZ" sz="1800" dirty="0"/>
              <a:t>- S touto alokační činností souvisí stabilizující účinky těchto výdajů kdy: „prostřednictvím nákupu statků a služeb (či dotacemi a příspěvky firmám na zabezpečení služeb) ovlivňuje obec celkovou poptávku po pracovních příležitostech a stabilizuje zaměstnanost na svém území.“</a:t>
            </a:r>
          </a:p>
          <a:p>
            <a:pPr lvl="1" algn="just">
              <a:lnSpc>
                <a:spcPct val="150000"/>
              </a:lnSpc>
            </a:pPr>
            <a:r>
              <a:rPr lang="cs-CZ" sz="1800" b="1" dirty="0"/>
              <a:t>Redistribuční </a:t>
            </a:r>
            <a:r>
              <a:rPr lang="cs-CZ" sz="1800" dirty="0"/>
              <a:t>- výdaje na peněžní transfery obyvatelstvu (nenárokové sociální dávky, příspěvky na nájemné apod.) </a:t>
            </a:r>
          </a:p>
          <a:p>
            <a:pPr lvl="1" algn="just"/>
            <a:endParaRPr lang="cs-CZ" sz="1200" b="1" dirty="0"/>
          </a:p>
        </p:txBody>
      </p:sp>
    </p:spTree>
    <p:extLst>
      <p:ext uri="{BB962C8B-B14F-4D97-AF65-F5344CB8AC3E}">
        <p14:creationId xmlns:p14="http://schemas.microsoft.com/office/powerpoint/2010/main" val="3733065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Vyhotovované finanční výkazy</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Závěrku územně samosprávného celku tvoří: </a:t>
            </a:r>
          </a:p>
          <a:p>
            <a:pPr algn="just"/>
            <a:r>
              <a:rPr lang="cs-CZ" sz="2000" b="1" dirty="0"/>
              <a:t>Rozvaha </a:t>
            </a:r>
          </a:p>
          <a:p>
            <a:pPr algn="just"/>
            <a:r>
              <a:rPr lang="cs-CZ" sz="2000" b="1" dirty="0"/>
              <a:t>Výkaz zisku a ztráty </a:t>
            </a:r>
          </a:p>
          <a:p>
            <a:pPr algn="just"/>
            <a:r>
              <a:rPr lang="cs-CZ" sz="2000" b="1" dirty="0"/>
              <a:t>Příloha </a:t>
            </a:r>
          </a:p>
          <a:p>
            <a:pPr algn="just"/>
            <a:r>
              <a:rPr lang="cs-CZ" sz="2000" b="1" dirty="0"/>
              <a:t>Přehled o peněžních tocích </a:t>
            </a:r>
          </a:p>
          <a:p>
            <a:pPr algn="just"/>
            <a:r>
              <a:rPr lang="cs-CZ" sz="2000" b="1" dirty="0"/>
              <a:t>Přehled o změnách vlastního kapitálu </a:t>
            </a:r>
          </a:p>
          <a:p>
            <a:pPr marL="72000" indent="0" algn="just">
              <a:buNone/>
            </a:pPr>
            <a:r>
              <a:rPr lang="cs-CZ" sz="2000" b="1" dirty="0"/>
              <a:t>Municipalita předkládá bance</a:t>
            </a:r>
          </a:p>
          <a:p>
            <a:pPr algn="just"/>
            <a:r>
              <a:rPr lang="cs-CZ" sz="2000" dirty="0"/>
              <a:t>rozpočet příjmů a výdajů, rozvahu aktiv a pasiv, zprávu o plnění rozpočtu, příp. výkaz zisku a ztrát z hospodářské činnosti</a:t>
            </a:r>
            <a:endParaRPr lang="cs-CZ" sz="2000" b="1" dirty="0"/>
          </a:p>
        </p:txBody>
      </p:sp>
    </p:spTree>
    <p:extLst>
      <p:ext uri="{BB962C8B-B14F-4D97-AF65-F5344CB8AC3E}">
        <p14:creationId xmlns:p14="http://schemas.microsoft.com/office/powerpoint/2010/main" val="60562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Municipalita jako klient</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r>
              <a:rPr lang="cs-CZ" sz="2000" dirty="0"/>
              <a:t>Banky, pojišťovny a leasingové společnosti mají pro města a obce, kraje i státní správu stále připravenu speciální produktovou nabídku, individuální obsluhu a poradenství vzhledem k důvěryhodnosti těchto klientů.</a:t>
            </a:r>
          </a:p>
          <a:p>
            <a:endParaRPr lang="cs-CZ" sz="2000" b="1" u="sng" dirty="0"/>
          </a:p>
          <a:p>
            <a:r>
              <a:rPr lang="cs-CZ" sz="2000" b="1" dirty="0"/>
              <a:t>Municipální program</a:t>
            </a:r>
            <a:endParaRPr lang="cs-CZ" sz="2000" dirty="0"/>
          </a:p>
          <a:p>
            <a:pPr lvl="0"/>
            <a:r>
              <a:rPr lang="cs-CZ" sz="2000" dirty="0"/>
              <a:t>individuální servis firemního bankéře,</a:t>
            </a:r>
          </a:p>
          <a:p>
            <a:pPr lvl="0"/>
            <a:r>
              <a:rPr lang="cs-CZ" sz="2000" dirty="0"/>
              <a:t>podmínky financování se zvýhodněním a přizpůsobením potřebám a finančním tokům jednotlivých subjektů municipální sféry,</a:t>
            </a:r>
          </a:p>
          <a:p>
            <a:pPr algn="just"/>
            <a:endParaRPr lang="cs-CZ" sz="1200" b="1" dirty="0"/>
          </a:p>
        </p:txBody>
      </p:sp>
    </p:spTree>
    <p:extLst>
      <p:ext uri="{BB962C8B-B14F-4D97-AF65-F5344CB8AC3E}">
        <p14:creationId xmlns:p14="http://schemas.microsoft.com/office/powerpoint/2010/main" val="3271061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Municipalita jako klient</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lvl="0"/>
            <a:r>
              <a:rPr lang="cs-CZ" sz="2000" dirty="0"/>
              <a:t>zvýhodněné poplatky a úrokové sazby a navazujících dalších vybraných produktů a služeb pro klienty z komunální sféry,</a:t>
            </a:r>
          </a:p>
          <a:p>
            <a:pPr lvl="0"/>
            <a:r>
              <a:rPr lang="cs-CZ" sz="2000" dirty="0"/>
              <a:t>poradenství v oblasti peněžních toků, správy volných finančních prostředků a optimalizace investičních záměrů,</a:t>
            </a:r>
          </a:p>
          <a:p>
            <a:pPr lvl="0"/>
            <a:r>
              <a:rPr lang="cs-CZ" sz="2000" dirty="0"/>
              <a:t>přístup ke zdrojům na financování provozních i investičních potřeb, včetně financování rozvojových programů s využitím zdrojů EU a státu,</a:t>
            </a:r>
          </a:p>
          <a:p>
            <a:pPr lvl="0"/>
            <a:r>
              <a:rPr lang="cs-CZ" sz="2000" dirty="0"/>
              <a:t>výhodná nabídka pro zastupitele a zaměstnance obcí a krajských úřadů.</a:t>
            </a:r>
          </a:p>
          <a:p>
            <a:endParaRPr lang="cs-CZ" sz="2000" dirty="0"/>
          </a:p>
          <a:p>
            <a:pPr algn="just"/>
            <a:endParaRPr lang="cs-CZ" sz="1200" b="1" dirty="0"/>
          </a:p>
        </p:txBody>
      </p:sp>
    </p:spTree>
    <p:extLst>
      <p:ext uri="{BB962C8B-B14F-4D97-AF65-F5344CB8AC3E}">
        <p14:creationId xmlns:p14="http://schemas.microsoft.com/office/powerpoint/2010/main" val="380497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Municipalita jako klient</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buNone/>
            </a:pPr>
            <a:r>
              <a:rPr lang="cs-CZ" sz="2000" b="1" dirty="0"/>
              <a:t>Bankovní úvěry pro municipality</a:t>
            </a:r>
          </a:p>
          <a:p>
            <a:pPr lvl="0"/>
            <a:r>
              <a:rPr lang="cs-CZ" sz="2000" dirty="0"/>
              <a:t>portfolio úvěrových produktů pro zajištění financování, které je přizpůsobené komunálním potřebám a finančním tokům,</a:t>
            </a:r>
          </a:p>
          <a:p>
            <a:pPr lvl="0"/>
            <a:r>
              <a:rPr lang="cs-CZ" sz="2000" dirty="0"/>
              <a:t>individuální přístup k řešení každého případu a využití všech dostupných podpůrných programů (vč. programů EU) umožní nalézt optimální složení finančních prostředků potřebných pro provozní i investiční financování (obcí, měst, svazků obcí a krajů),</a:t>
            </a:r>
          </a:p>
          <a:p>
            <a:pPr lvl="0"/>
            <a:r>
              <a:rPr lang="cs-CZ" sz="2000" dirty="0"/>
              <a:t>povolené přečerpání účtu pro municipality,</a:t>
            </a:r>
          </a:p>
          <a:p>
            <a:pPr lvl="0"/>
            <a:r>
              <a:rPr lang="cs-CZ" sz="2000" dirty="0"/>
              <a:t>účelový úvěr pro klienty komunální sféry,</a:t>
            </a:r>
          </a:p>
          <a:p>
            <a:pPr lvl="0"/>
            <a:r>
              <a:rPr lang="cs-CZ" sz="2000" dirty="0"/>
              <a:t>program pro spolufinancování projektů z fondů EU.</a:t>
            </a:r>
          </a:p>
          <a:p>
            <a:endParaRPr lang="cs-CZ" sz="2000" dirty="0"/>
          </a:p>
          <a:p>
            <a:pPr algn="just"/>
            <a:endParaRPr lang="cs-CZ" sz="1200" b="1" dirty="0"/>
          </a:p>
        </p:txBody>
      </p:sp>
    </p:spTree>
    <p:extLst>
      <p:ext uri="{BB962C8B-B14F-4D97-AF65-F5344CB8AC3E}">
        <p14:creationId xmlns:p14="http://schemas.microsoft.com/office/powerpoint/2010/main" val="2604496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Finanční analýza municipalit</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dirty="0"/>
              <a:t>I ve veřejném sektoru je prostor pro využití nástrojů finanční analýzy, i když často v modifikovaném pojetí, které bere v úvahu specifika firmy veřejného sektoru, kdy cílem činnosti neziskových subjektů není dosahování zisku a jeho maximalizace, ale především:</a:t>
            </a:r>
          </a:p>
          <a:p>
            <a:pPr algn="just"/>
            <a:r>
              <a:rPr lang="cs-CZ" sz="2000" b="1" dirty="0"/>
              <a:t>samofinancování </a:t>
            </a:r>
            <a:r>
              <a:rPr lang="cs-CZ" sz="2000" dirty="0"/>
              <a:t>(aby náklady hradily ze svých výnosů),</a:t>
            </a:r>
          </a:p>
          <a:p>
            <a:pPr algn="just"/>
            <a:r>
              <a:rPr lang="cs-CZ" sz="2000" b="1" dirty="0"/>
              <a:t>minimalizace vynaložených prostředků při zajištění očekávaných výkonů</a:t>
            </a:r>
            <a:r>
              <a:rPr lang="cs-CZ" sz="2000" dirty="0"/>
              <a:t>.</a:t>
            </a:r>
          </a:p>
          <a:p>
            <a:pPr algn="just"/>
            <a:endParaRPr lang="cs-CZ" sz="1200" b="1" dirty="0"/>
          </a:p>
        </p:txBody>
      </p:sp>
    </p:spTree>
    <p:extLst>
      <p:ext uri="{BB962C8B-B14F-4D97-AF65-F5344CB8AC3E}">
        <p14:creationId xmlns:p14="http://schemas.microsoft.com/office/powerpoint/2010/main" val="2654168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Soubor ukazatelů finanční analýzy municipální firmy </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a:xfrm>
            <a:off x="720000" y="1692002"/>
            <a:ext cx="10753200" cy="4139998"/>
          </a:xfrm>
        </p:spPr>
        <p:txBody>
          <a:bodyPr/>
          <a:lstStyle/>
          <a:p>
            <a:pPr marL="72000" indent="0" algn="just">
              <a:buNone/>
            </a:pPr>
            <a:endParaRPr lang="cs-CZ" sz="2000" b="1" dirty="0"/>
          </a:p>
          <a:p>
            <a:pPr marL="72000" indent="0" algn="just">
              <a:buNone/>
            </a:pPr>
            <a:r>
              <a:rPr lang="cs-CZ" sz="2000" b="1" dirty="0"/>
              <a:t>Autarkie</a:t>
            </a:r>
          </a:p>
          <a:p>
            <a:pPr algn="just"/>
            <a:r>
              <a:rPr lang="cs-CZ" sz="1800" dirty="0"/>
              <a:t> hojně užívaný ukazatel především ve veřejném sektoru. Slouží ke zjištění míry tzv. soběstačnosti. V závislosti na použitých datech může být tento ukazatel hodnocen na bázi:</a:t>
            </a:r>
          </a:p>
          <a:p>
            <a:pPr algn="just"/>
            <a:r>
              <a:rPr lang="cs-CZ" sz="1800" b="1" dirty="0"/>
              <a:t>výnosově nákladové</a:t>
            </a:r>
          </a:p>
          <a:p>
            <a:pPr marL="72000" indent="0" algn="just">
              <a:buNone/>
            </a:pPr>
            <a:endParaRPr lang="cs-CZ" sz="1800" b="1" dirty="0"/>
          </a:p>
          <a:p>
            <a:pPr marL="72000" indent="0" algn="just">
              <a:buNone/>
            </a:pPr>
            <a:r>
              <a:rPr lang="cs-CZ" sz="1800" b="1" dirty="0"/>
              <a:t>Autarkie (báze výnosů a nákladů) = Výnosy hlavní činnosti/ Náklady hlavní činnosti</a:t>
            </a:r>
          </a:p>
          <a:p>
            <a:pPr algn="just"/>
            <a:endParaRPr lang="cs-CZ" sz="1800" dirty="0"/>
          </a:p>
          <a:p>
            <a:pPr algn="just"/>
            <a:r>
              <a:rPr lang="cs-CZ" sz="1800" dirty="0"/>
              <a:t>Dává odpověď na otázku, na kolik je obec schopna pokrýt své náklady z hlavní činnosti výnosy z této činnosti. V případě, že tento ukazatel nedosahuje v procentním vyjádření hodnoty 100, znamená to, že výnosy z hlavní činnosti nejsou schopny pokrýt náklady na tuto činnosti, což vyžaduje dodatečné zdroje pro pokrytí této ztráty, např. výnosy z hospodářské činnosti.  </a:t>
            </a:r>
          </a:p>
        </p:txBody>
      </p:sp>
    </p:spTree>
    <p:extLst>
      <p:ext uri="{BB962C8B-B14F-4D97-AF65-F5344CB8AC3E}">
        <p14:creationId xmlns:p14="http://schemas.microsoft.com/office/powerpoint/2010/main" val="3455440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Soubor ukazatelů finanční analýzy municipální firmy </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endParaRPr lang="cs-CZ" sz="2000" b="1" dirty="0"/>
          </a:p>
          <a:p>
            <a:pPr algn="just"/>
            <a:r>
              <a:rPr lang="cs-CZ" sz="2000" b="1" dirty="0"/>
              <a:t>příjmově výdajové </a:t>
            </a:r>
          </a:p>
          <a:p>
            <a:pPr marL="72000" indent="0" algn="just">
              <a:buNone/>
            </a:pPr>
            <a:endParaRPr lang="cs-CZ" sz="2000" b="1" dirty="0"/>
          </a:p>
          <a:p>
            <a:pPr marL="72000" indent="0" algn="just">
              <a:buNone/>
            </a:pPr>
            <a:r>
              <a:rPr lang="cs-CZ" sz="2000" b="1" dirty="0"/>
              <a:t>Autarkie (báze příjmů a výdajů) = Provozní příjmy/ Provozní výdaje</a:t>
            </a:r>
          </a:p>
          <a:p>
            <a:pPr algn="just"/>
            <a:endParaRPr lang="cs-CZ" sz="2000" dirty="0"/>
          </a:p>
          <a:p>
            <a:pPr algn="just"/>
            <a:r>
              <a:rPr lang="cs-CZ" sz="2000" dirty="0"/>
              <a:t>Autarkie na bázi příjmů a výdajů má v podstatě stejnou interpretaci jako autarkie na bázi výnosů a nákladů. </a:t>
            </a:r>
          </a:p>
          <a:p>
            <a:pPr marL="72000" indent="0" algn="just">
              <a:buNone/>
            </a:pPr>
            <a:endParaRPr lang="cs-CZ" sz="1800" dirty="0"/>
          </a:p>
          <a:p>
            <a:pPr algn="just"/>
            <a:endParaRPr lang="cs-CZ" sz="2000" dirty="0"/>
          </a:p>
          <a:p>
            <a:pPr algn="just"/>
            <a:endParaRPr lang="cs-CZ" sz="2000" dirty="0"/>
          </a:p>
        </p:txBody>
      </p:sp>
    </p:spTree>
    <p:extLst>
      <p:ext uri="{BB962C8B-B14F-4D97-AF65-F5344CB8AC3E}">
        <p14:creationId xmlns:p14="http://schemas.microsoft.com/office/powerpoint/2010/main" val="121889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3E6902A-E4E1-4EBA-B48F-5D7CD9175B11}"/>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C24745D-0CEE-4B42-8FB0-5CC784EB6995}"/>
              </a:ext>
            </a:extLst>
          </p:cNvPr>
          <p:cNvSpPr>
            <a:spLocks noGrp="1"/>
          </p:cNvSpPr>
          <p:nvPr>
            <p:ph type="title"/>
          </p:nvPr>
        </p:nvSpPr>
        <p:spPr/>
        <p:txBody>
          <a:bodyPr/>
          <a:lstStyle/>
          <a:p>
            <a:r>
              <a:rPr lang="cs-CZ" dirty="0"/>
              <a:t>Soubor ukazatelů finanční analýzy municipální firmy </a:t>
            </a:r>
          </a:p>
        </p:txBody>
      </p:sp>
      <p:sp>
        <p:nvSpPr>
          <p:cNvPr id="5" name="Zástupný obsah 4">
            <a:extLst>
              <a:ext uri="{FF2B5EF4-FFF2-40B4-BE49-F238E27FC236}">
                <a16:creationId xmlns:a16="http://schemas.microsoft.com/office/drawing/2014/main" id="{3664196C-7F27-4B58-A5D9-3C59B71A8B88}"/>
              </a:ext>
            </a:extLst>
          </p:cNvPr>
          <p:cNvSpPr>
            <a:spLocks noGrp="1"/>
          </p:cNvSpPr>
          <p:nvPr>
            <p:ph idx="1"/>
          </p:nvPr>
        </p:nvSpPr>
        <p:spPr/>
        <p:txBody>
          <a:bodyPr/>
          <a:lstStyle/>
          <a:p>
            <a:pPr marL="72000" indent="0" algn="just">
              <a:buNone/>
            </a:pPr>
            <a:endParaRPr lang="cs-CZ" sz="2000" b="1" dirty="0"/>
          </a:p>
          <a:p>
            <a:pPr marL="72000" indent="0" algn="just">
              <a:buNone/>
            </a:pPr>
            <a:r>
              <a:rPr lang="cs-CZ" sz="2000" b="1" dirty="0"/>
              <a:t>Nákladová rentabilita</a:t>
            </a:r>
          </a:p>
          <a:p>
            <a:pPr marL="72000" indent="0" algn="just">
              <a:buNone/>
            </a:pPr>
            <a:endParaRPr lang="cs-CZ" sz="2000" b="1" dirty="0"/>
          </a:p>
          <a:p>
            <a:pPr marL="72000" indent="0" algn="just">
              <a:buNone/>
            </a:pPr>
            <a:r>
              <a:rPr lang="cs-CZ" sz="2000" b="1" dirty="0"/>
              <a:t>Rentabilita nákladů = HV / Náklady na činnost</a:t>
            </a:r>
          </a:p>
          <a:p>
            <a:pPr marL="72000" indent="0" algn="just">
              <a:buNone/>
            </a:pPr>
            <a:endParaRPr lang="cs-CZ" sz="2000" dirty="0"/>
          </a:p>
          <a:p>
            <a:pPr algn="just"/>
            <a:r>
              <a:rPr lang="cs-CZ" sz="2000" dirty="0"/>
              <a:t>poměřuje tzv. užitný efekt se vstupy, zde tedy s náklady, které byly vynaloženy. Za užitný efekt může být dosazeno buď kritérium zisku, nebo úspory, popř. jiné vyjádření výsledku. Ukazatel je vhodný také pro použití v doplňkové, hospodářské činnosti, kde se s úspěchem uplatní kritérium zisku.</a:t>
            </a:r>
          </a:p>
          <a:p>
            <a:endParaRPr lang="cs-CZ" dirty="0"/>
          </a:p>
        </p:txBody>
      </p:sp>
    </p:spTree>
    <p:extLst>
      <p:ext uri="{BB962C8B-B14F-4D97-AF65-F5344CB8AC3E}">
        <p14:creationId xmlns:p14="http://schemas.microsoft.com/office/powerpoint/2010/main" val="3352697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Soubor ukazatelů finanční analýzy municipální firmy </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endParaRPr lang="cs-CZ" sz="2000" b="1" dirty="0"/>
          </a:p>
          <a:p>
            <a:pPr marL="72000" indent="0" algn="just">
              <a:buNone/>
            </a:pPr>
            <a:r>
              <a:rPr lang="cs-CZ" sz="2000" b="1" dirty="0"/>
              <a:t>Ukazatel míry pokrytí ztráty z hlavní činnosti ziskem (HČ) z doplňkové činnosti (DČ) </a:t>
            </a:r>
          </a:p>
          <a:p>
            <a:pPr marL="72000" indent="0" algn="just">
              <a:buNone/>
            </a:pPr>
            <a:endParaRPr lang="cs-CZ" sz="2000" b="1" dirty="0"/>
          </a:p>
          <a:p>
            <a:pPr marL="72000" indent="0" algn="just">
              <a:buNone/>
            </a:pPr>
            <a:r>
              <a:rPr lang="cs-CZ" sz="2000" b="1" dirty="0"/>
              <a:t>Míra pokrytí ztráty z HČ = HV DČ / HV HČ</a:t>
            </a:r>
          </a:p>
          <a:p>
            <a:pPr algn="just"/>
            <a:endParaRPr lang="cs-CZ" sz="2000" dirty="0"/>
          </a:p>
          <a:p>
            <a:pPr algn="just"/>
            <a:r>
              <a:rPr lang="cs-CZ" sz="2000" dirty="0"/>
              <a:t>ukazatel, který ukazuje, jak velkou část případné ztráty z hlavní činnosti pokrývá zisk z hospodářské, doplňkové činnosti. Ukazatel je použitelný u subjektů, které vykonávají také doplňkovou ziskovou činnost a kde výsledkem z hlavní činnosti je ztráta. </a:t>
            </a:r>
          </a:p>
          <a:p>
            <a:pPr algn="just"/>
            <a:endParaRPr lang="cs-CZ" sz="2000" dirty="0"/>
          </a:p>
        </p:txBody>
      </p:sp>
    </p:spTree>
    <p:extLst>
      <p:ext uri="{BB962C8B-B14F-4D97-AF65-F5344CB8AC3E}">
        <p14:creationId xmlns:p14="http://schemas.microsoft.com/office/powerpoint/2010/main" val="2798339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Financování obcí a měst</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r>
              <a:rPr lang="cs-CZ" sz="2000" dirty="0"/>
              <a:t>Specializovanou skupinou klientů obchodních bank jsou místní orgány a jimi zřízené organizace – </a:t>
            </a:r>
            <a:r>
              <a:rPr lang="cs-CZ" sz="2000" b="1" dirty="0"/>
              <a:t>komunální sféra</a:t>
            </a:r>
            <a:r>
              <a:rPr lang="cs-CZ" sz="2000" dirty="0"/>
              <a:t>.</a:t>
            </a:r>
          </a:p>
          <a:p>
            <a:r>
              <a:rPr lang="cs-CZ" sz="2000" dirty="0"/>
              <a:t>Nejvýznamnější součástí komunální sféry jsou města a obce – </a:t>
            </a:r>
            <a:r>
              <a:rPr lang="cs-CZ" sz="2000" b="1" i="1" dirty="0"/>
              <a:t>municipality</a:t>
            </a:r>
            <a:r>
              <a:rPr lang="cs-CZ" sz="2000" i="1" dirty="0"/>
              <a:t>, </a:t>
            </a:r>
            <a:r>
              <a:rPr lang="cs-CZ" sz="2000" dirty="0"/>
              <a:t>mající speciální politické, právní a ekonomické postavení.</a:t>
            </a:r>
          </a:p>
          <a:p>
            <a:pPr marL="72000" indent="0">
              <a:buNone/>
            </a:pPr>
            <a:endParaRPr lang="cs-CZ" sz="2000" dirty="0"/>
          </a:p>
          <a:p>
            <a:pPr marL="72000" indent="0">
              <a:buNone/>
            </a:pPr>
            <a:r>
              <a:rPr lang="cs-CZ" sz="2000" dirty="0"/>
              <a:t>Financování této sféry obchodními bankami vyžaduje znalost:</a:t>
            </a:r>
          </a:p>
          <a:p>
            <a:pPr lvl="1">
              <a:lnSpc>
                <a:spcPct val="150000"/>
              </a:lnSpc>
            </a:pPr>
            <a:r>
              <a:rPr lang="cs-CZ" sz="1800" dirty="0"/>
              <a:t>struktury obecních rozpočtů</a:t>
            </a:r>
          </a:p>
          <a:p>
            <a:pPr lvl="1">
              <a:lnSpc>
                <a:spcPct val="150000"/>
              </a:lnSpc>
            </a:pPr>
            <a:r>
              <a:rPr lang="cs-CZ" sz="1800" dirty="0"/>
              <a:t>trendů vývoje příjmů měst a obcí</a:t>
            </a:r>
          </a:p>
          <a:p>
            <a:pPr lvl="1">
              <a:lnSpc>
                <a:spcPct val="150000"/>
              </a:lnSpc>
            </a:pPr>
            <a:r>
              <a:rPr lang="cs-CZ" sz="1800" dirty="0"/>
              <a:t>produktové poptávky municipalit po finančních zdrojích</a:t>
            </a:r>
          </a:p>
        </p:txBody>
      </p:sp>
    </p:spTree>
    <p:extLst>
      <p:ext uri="{BB962C8B-B14F-4D97-AF65-F5344CB8AC3E}">
        <p14:creationId xmlns:p14="http://schemas.microsoft.com/office/powerpoint/2010/main" val="1346392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Soubor ukazatelů finanční analýzy municipální firmy </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endParaRPr lang="cs-CZ" sz="2000" b="1" dirty="0"/>
          </a:p>
          <a:p>
            <a:pPr marL="72000" indent="0" algn="just">
              <a:buNone/>
            </a:pPr>
            <a:r>
              <a:rPr lang="cs-CZ" sz="2000" b="1" dirty="0"/>
              <a:t>Ukazatele likvidity</a:t>
            </a:r>
          </a:p>
          <a:p>
            <a:pPr marL="72000" indent="0" algn="just">
              <a:buNone/>
            </a:pPr>
            <a:r>
              <a:rPr lang="cs-CZ" sz="2000" dirty="0"/>
              <a:t>(stejné jako u obchodních společností)</a:t>
            </a:r>
          </a:p>
          <a:p>
            <a:pPr marL="72000" indent="0" algn="just">
              <a:buNone/>
            </a:pPr>
            <a:endParaRPr lang="cs-CZ" sz="2000" b="1" dirty="0"/>
          </a:p>
          <a:p>
            <a:pPr marL="72000" indent="0" algn="just">
              <a:buNone/>
            </a:pPr>
            <a:r>
              <a:rPr lang="cs-CZ" sz="2000" b="1" dirty="0"/>
              <a:t>Ukazatele zadluženosti</a:t>
            </a:r>
          </a:p>
          <a:p>
            <a:pPr marL="72000" indent="0" algn="just">
              <a:buNone/>
            </a:pPr>
            <a:endParaRPr lang="cs-CZ" sz="2000" b="1" dirty="0"/>
          </a:p>
          <a:p>
            <a:pPr algn="just"/>
            <a:r>
              <a:rPr lang="cs-CZ" sz="2000" dirty="0"/>
              <a:t>Ukazatel věřitelského rizika =  Cizí zdroje / Celková pasiva × 100</a:t>
            </a:r>
          </a:p>
          <a:p>
            <a:pPr algn="just"/>
            <a:r>
              <a:rPr lang="cs-CZ" sz="2000" dirty="0"/>
              <a:t>Finanční páka</a:t>
            </a:r>
          </a:p>
          <a:p>
            <a:pPr algn="just"/>
            <a:r>
              <a:rPr lang="cs-CZ" sz="2000" dirty="0"/>
              <a:t>Ukazatel dlouhodobé zadluženosti VK = DD CZ / VK</a:t>
            </a:r>
          </a:p>
          <a:p>
            <a:pPr algn="just"/>
            <a:endParaRPr lang="cs-CZ" sz="2000" dirty="0"/>
          </a:p>
        </p:txBody>
      </p:sp>
    </p:spTree>
    <p:extLst>
      <p:ext uri="{BB962C8B-B14F-4D97-AF65-F5344CB8AC3E}">
        <p14:creationId xmlns:p14="http://schemas.microsoft.com/office/powerpoint/2010/main" val="1083272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Soubor ukazatelů finanční analýzy municipální firmy </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endParaRPr lang="cs-CZ" sz="2000" b="1" dirty="0"/>
          </a:p>
          <a:p>
            <a:pPr marL="72000" indent="0" algn="just">
              <a:buNone/>
            </a:pPr>
            <a:r>
              <a:rPr lang="cs-CZ" sz="2000" b="1" dirty="0"/>
              <a:t>Míra oddlužování = Cash </a:t>
            </a:r>
            <a:r>
              <a:rPr lang="cs-CZ" sz="2000" b="1" dirty="0" err="1"/>
              <a:t>Flow</a:t>
            </a:r>
            <a:r>
              <a:rPr lang="cs-CZ" sz="2000" b="1" dirty="0"/>
              <a:t> / Cizí zdroje</a:t>
            </a:r>
          </a:p>
          <a:p>
            <a:pPr marL="72000" indent="0" algn="just">
              <a:buNone/>
            </a:pPr>
            <a:r>
              <a:rPr lang="cs-CZ" sz="2000" b="1" dirty="0"/>
              <a:t>Úrokové krytí</a:t>
            </a:r>
          </a:p>
          <a:p>
            <a:pPr marL="72000" indent="0" algn="just">
              <a:buNone/>
            </a:pPr>
            <a:r>
              <a:rPr lang="cs-CZ" sz="2000" b="1" dirty="0"/>
              <a:t>Dluhová služba</a:t>
            </a:r>
          </a:p>
          <a:p>
            <a:pPr algn="just"/>
            <a:r>
              <a:rPr lang="cs-CZ" sz="2000" dirty="0"/>
              <a:t>Roční dluhová služba / (Daňové příjmy + Nedaňové příjmy) x 100</a:t>
            </a:r>
          </a:p>
          <a:p>
            <a:pPr lvl="1">
              <a:lnSpc>
                <a:spcPct val="150000"/>
              </a:lnSpc>
            </a:pPr>
            <a:r>
              <a:rPr lang="cs-CZ" sz="1600" dirty="0"/>
              <a:t>Roční dluhová služba = splátky SÚ a DÚ a půjček + úroky ze všech úvěrů a půjček + leasingové splátky </a:t>
            </a:r>
          </a:p>
          <a:p>
            <a:pPr algn="just"/>
            <a:r>
              <a:rPr lang="cs-CZ" sz="2000" dirty="0"/>
              <a:t>Ukazatel krytí dluhové služby = CF + nákladové úroky + splátky jistiny / nákladové úroky + splátky jistiny </a:t>
            </a:r>
          </a:p>
          <a:p>
            <a:pPr marL="72000" indent="0" algn="just">
              <a:buNone/>
            </a:pPr>
            <a:endParaRPr lang="cs-CZ" sz="2000" b="1" dirty="0"/>
          </a:p>
          <a:p>
            <a:pPr marL="72000" indent="0" algn="just">
              <a:buNone/>
            </a:pPr>
            <a:endParaRPr lang="cs-CZ" sz="2000" dirty="0"/>
          </a:p>
          <a:p>
            <a:pPr algn="just"/>
            <a:endParaRPr lang="cs-CZ" sz="2000" dirty="0"/>
          </a:p>
        </p:txBody>
      </p:sp>
    </p:spTree>
    <p:extLst>
      <p:ext uri="{BB962C8B-B14F-4D97-AF65-F5344CB8AC3E}">
        <p14:creationId xmlns:p14="http://schemas.microsoft.com/office/powerpoint/2010/main" val="3075133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err="1"/>
              <a:t>Sponerová</a:t>
            </a:r>
            <a:r>
              <a:rPr lang="cs-CZ" altLang="cs-CZ" dirty="0"/>
              <a:t> Martina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Cash </a:t>
            </a:r>
            <a:r>
              <a:rPr lang="cs-CZ" dirty="0" err="1"/>
              <a:t>pooling</a:t>
            </a:r>
            <a:r>
              <a:rPr lang="cs-CZ" dirty="0"/>
              <a:t> a cash management</a:t>
            </a:r>
          </a:p>
        </p:txBody>
      </p:sp>
    </p:spTree>
    <p:extLst>
      <p:ext uri="{BB962C8B-B14F-4D97-AF65-F5344CB8AC3E}">
        <p14:creationId xmlns:p14="http://schemas.microsoft.com/office/powerpoint/2010/main" val="1704614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Cash management</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Zjednodušení řízení finančních toků velkých korporací, se spoustou poboček nebo ESSK jak tuzemských tak mezinárodních.</a:t>
            </a:r>
          </a:p>
          <a:p>
            <a:pPr algn="just"/>
            <a:r>
              <a:rPr lang="cs-CZ" sz="2000" dirty="0"/>
              <a:t>Vedení běžného účtu nejen v českých korunách, ale i v dalších 18 cizích měnách.</a:t>
            </a:r>
          </a:p>
          <a:p>
            <a:r>
              <a:rPr lang="cs-CZ" sz="2000" dirty="0"/>
              <a:t>Díky mezinárodní působnosti bank v ČR možnost otevřít účet v různých zemích světa.</a:t>
            </a:r>
          </a:p>
          <a:p>
            <a:r>
              <a:rPr lang="cs-CZ" sz="2000" dirty="0"/>
              <a:t>V kombinaci s přímými kanály ucelený on-line přehled o bankovních účtech na lokální i globální úrovni.</a:t>
            </a:r>
          </a:p>
          <a:p>
            <a:r>
              <a:rPr lang="cs-CZ" sz="2000" dirty="0"/>
              <a:t>Tuzemské, zahraniční platby, SEPA platby i inkasa z jednoho místa.</a:t>
            </a:r>
          </a:p>
          <a:p>
            <a:r>
              <a:rPr lang="cs-CZ" sz="2000" dirty="0"/>
              <a:t>Platební karty, přijímání platebních karet na účty v cizích měnách.</a:t>
            </a:r>
          </a:p>
          <a:p>
            <a:r>
              <a:rPr lang="cs-CZ" sz="2000" dirty="0"/>
              <a:t>Internetové bankovnictví - přístup do mezinárodního </a:t>
            </a:r>
            <a:r>
              <a:rPr lang="cs-CZ" sz="2000" dirty="0" err="1"/>
              <a:t>multi</a:t>
            </a:r>
            <a:r>
              <a:rPr lang="cs-CZ" sz="2000" dirty="0"/>
              <a:t>-bankovního systému, který umožní ovládat účty v různých bankách a zemích z jednoho místa.</a:t>
            </a:r>
          </a:p>
          <a:p>
            <a:pPr marL="72000" indent="0" algn="just">
              <a:buNone/>
            </a:pPr>
            <a:endParaRPr lang="cs-CZ" sz="2000" b="1" dirty="0"/>
          </a:p>
          <a:p>
            <a:pPr marL="72000" indent="0" algn="just">
              <a:buNone/>
            </a:pPr>
            <a:endParaRPr lang="cs-CZ" sz="2000" dirty="0"/>
          </a:p>
          <a:p>
            <a:pPr algn="just"/>
            <a:endParaRPr lang="cs-CZ" sz="2000" dirty="0"/>
          </a:p>
        </p:txBody>
      </p:sp>
    </p:spTree>
    <p:extLst>
      <p:ext uri="{BB962C8B-B14F-4D97-AF65-F5344CB8AC3E}">
        <p14:creationId xmlns:p14="http://schemas.microsoft.com/office/powerpoint/2010/main" val="1249425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Cash management</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S růstem společnosti se optimalizace likvidity stává stále důležitějším tématem. </a:t>
            </a:r>
          </a:p>
          <a:p>
            <a:pPr algn="just"/>
            <a:r>
              <a:rPr lang="cs-CZ" sz="2000" b="1" dirty="0"/>
              <a:t>Služba Cash </a:t>
            </a:r>
            <a:r>
              <a:rPr lang="cs-CZ" sz="2000" b="1" dirty="0" err="1"/>
              <a:t>Pooling</a:t>
            </a:r>
            <a:r>
              <a:rPr lang="cs-CZ" sz="2000" dirty="0"/>
              <a:t> zajistí automatické vyrovnání kladných nebo záporných zůstatků na účtech společnosti nebo skupiny ekonomicky spjatých společností. </a:t>
            </a:r>
          </a:p>
          <a:p>
            <a:pPr algn="just"/>
            <a:r>
              <a:rPr lang="cs-CZ" sz="2000" dirty="0"/>
              <a:t>Možnost optimalizovat úrokové náklady a výnosy a snížit potřebu externího financování. </a:t>
            </a:r>
          </a:p>
          <a:p>
            <a:pPr algn="just"/>
            <a:r>
              <a:rPr lang="cs-CZ" sz="2000" dirty="0"/>
              <a:t>Sdílení peněžních prostředků mezi účty v kombinaci s přímým bankovnictvím pomůže lépe řídit cash </a:t>
            </a:r>
            <a:r>
              <a:rPr lang="cs-CZ" sz="2000" dirty="0" err="1"/>
              <a:t>flow</a:t>
            </a:r>
            <a:r>
              <a:rPr lang="cs-CZ" sz="2000" dirty="0"/>
              <a:t> v reálném čase a získat ucelený on-line přehled o zůstatcích na účtech společnosti. </a:t>
            </a:r>
          </a:p>
          <a:p>
            <a:pPr algn="just"/>
            <a:r>
              <a:rPr lang="cs-CZ" sz="2000" dirty="0"/>
              <a:t>Možnost tuzemského i mezinárodního řešení včetně zapojení účtů v různých měnách.</a:t>
            </a:r>
            <a:endParaRPr lang="cs-CZ" sz="2000" b="1" dirty="0"/>
          </a:p>
          <a:p>
            <a:pPr marL="72000" indent="0" algn="just">
              <a:buNone/>
            </a:pPr>
            <a:endParaRPr lang="cs-CZ" sz="2000" dirty="0"/>
          </a:p>
          <a:p>
            <a:pPr algn="just"/>
            <a:endParaRPr lang="cs-CZ" sz="2000" dirty="0"/>
          </a:p>
        </p:txBody>
      </p:sp>
    </p:spTree>
    <p:extLst>
      <p:ext uri="{BB962C8B-B14F-4D97-AF65-F5344CB8AC3E}">
        <p14:creationId xmlns:p14="http://schemas.microsoft.com/office/powerpoint/2010/main" val="902560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Cash </a:t>
            </a:r>
            <a:r>
              <a:rPr lang="cs-CZ" dirty="0" err="1"/>
              <a:t>Pooling</a:t>
            </a: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r>
              <a:rPr lang="cs-CZ" sz="2000" dirty="0"/>
              <a:t>Jedná se o zajištění optimalizace úrokových výnosů a nákladů.</a:t>
            </a:r>
          </a:p>
          <a:p>
            <a:r>
              <a:rPr lang="cs-CZ" sz="2000" dirty="0"/>
              <a:t>Zabezpečení ideální distribuce finančních zdrojů za účelem efektivního řízení cash-</a:t>
            </a:r>
            <a:r>
              <a:rPr lang="cs-CZ" sz="2000" dirty="0" err="1"/>
              <a:t>flow</a:t>
            </a:r>
            <a:r>
              <a:rPr lang="cs-CZ" sz="2000" dirty="0"/>
              <a:t>.</a:t>
            </a:r>
          </a:p>
          <a:p>
            <a:r>
              <a:rPr lang="cs-CZ" sz="2000" dirty="0"/>
              <a:t>Určeno podnikatelským subjektům, oprávněným podnikat na území ČR, obcím, krajům i jejich příspěvkovým organizacím.</a:t>
            </a:r>
          </a:p>
          <a:p>
            <a:endParaRPr lang="cs-CZ" sz="2000" dirty="0"/>
          </a:p>
          <a:p>
            <a:r>
              <a:rPr lang="cs-CZ" sz="2000" b="1" dirty="0"/>
              <a:t>Druhy Cash </a:t>
            </a:r>
            <a:r>
              <a:rPr lang="cs-CZ" sz="2000" b="1" dirty="0" err="1"/>
              <a:t>Poolingu</a:t>
            </a:r>
            <a:endParaRPr lang="cs-CZ" sz="2000" b="1" dirty="0"/>
          </a:p>
          <a:p>
            <a:pPr lvl="1"/>
            <a:r>
              <a:rPr lang="cs-CZ" sz="1800" dirty="0"/>
              <a:t>domácí i zahraniční, </a:t>
            </a:r>
          </a:p>
          <a:p>
            <a:pPr lvl="1"/>
            <a:r>
              <a:rPr lang="cs-CZ" sz="1800" dirty="0"/>
              <a:t>reálný a evidenční, </a:t>
            </a:r>
          </a:p>
          <a:p>
            <a:pPr lvl="1"/>
            <a:r>
              <a:rPr lang="cs-CZ" sz="1800" dirty="0" err="1"/>
              <a:t>jednoměnový</a:t>
            </a:r>
            <a:r>
              <a:rPr lang="cs-CZ" sz="1800" dirty="0"/>
              <a:t> či </a:t>
            </a:r>
            <a:r>
              <a:rPr lang="cs-CZ" sz="1800" dirty="0" err="1"/>
              <a:t>víceměnový</a:t>
            </a:r>
            <a:r>
              <a:rPr lang="cs-CZ" sz="1800" dirty="0"/>
              <a:t>.</a:t>
            </a:r>
          </a:p>
          <a:p>
            <a:pPr marL="72000" indent="0" algn="just">
              <a:buNone/>
            </a:pPr>
            <a:endParaRPr lang="cs-CZ" sz="2000" dirty="0"/>
          </a:p>
          <a:p>
            <a:pPr algn="just"/>
            <a:endParaRPr lang="cs-CZ" sz="2000" dirty="0"/>
          </a:p>
        </p:txBody>
      </p:sp>
    </p:spTree>
    <p:extLst>
      <p:ext uri="{BB962C8B-B14F-4D97-AF65-F5344CB8AC3E}">
        <p14:creationId xmlns:p14="http://schemas.microsoft.com/office/powerpoint/2010/main" val="4223495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Cash </a:t>
            </a:r>
            <a:r>
              <a:rPr lang="cs-CZ" dirty="0" err="1"/>
              <a:t>Pooling</a:t>
            </a: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buNone/>
            </a:pPr>
            <a:r>
              <a:rPr lang="cs-CZ" sz="2000" b="1" dirty="0"/>
              <a:t>Reálný Cash </a:t>
            </a:r>
            <a:r>
              <a:rPr lang="cs-CZ" sz="2000" b="1" dirty="0" err="1"/>
              <a:t>Pooling</a:t>
            </a:r>
            <a:endParaRPr lang="cs-CZ" sz="2000" dirty="0"/>
          </a:p>
          <a:p>
            <a:r>
              <a:rPr lang="cs-CZ" sz="2000" dirty="0"/>
              <a:t>Je určen samostatným právním subjektům i ekonomicky spjatým skupinám.</a:t>
            </a:r>
          </a:p>
          <a:p>
            <a:r>
              <a:rPr lang="cs-CZ" sz="2000" b="1" dirty="0"/>
              <a:t>Reálný převod finančních prostředků</a:t>
            </a:r>
            <a:r>
              <a:rPr lang="cs-CZ" sz="2000" dirty="0"/>
              <a:t> mezi zapojenými účty a centrálním účtem – zapojené účty jsou na konci každého pracovního dne nulovány.</a:t>
            </a:r>
          </a:p>
          <a:p>
            <a:r>
              <a:rPr lang="cs-CZ" sz="2000" dirty="0"/>
              <a:t>Řešení umožňující společnosti nebo skupině plnou kontrolu nad finančními prostředky v </a:t>
            </a:r>
            <a:r>
              <a:rPr lang="cs-CZ" sz="2000" dirty="0" err="1"/>
              <a:t>poolové</a:t>
            </a:r>
            <a:r>
              <a:rPr lang="cs-CZ" sz="2000" dirty="0"/>
              <a:t> struktuře.</a:t>
            </a:r>
          </a:p>
        </p:txBody>
      </p:sp>
    </p:spTree>
    <p:extLst>
      <p:ext uri="{BB962C8B-B14F-4D97-AF65-F5344CB8AC3E}">
        <p14:creationId xmlns:p14="http://schemas.microsoft.com/office/powerpoint/2010/main" val="410518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Cash </a:t>
            </a:r>
            <a:r>
              <a:rPr lang="cs-CZ" dirty="0" err="1"/>
              <a:t>Pooling</a:t>
            </a: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buNone/>
            </a:pPr>
            <a:r>
              <a:rPr lang="cs-CZ" sz="2000" b="1" dirty="0"/>
              <a:t>Evidenční Cash </a:t>
            </a:r>
            <a:r>
              <a:rPr lang="cs-CZ" sz="2000" b="1" dirty="0" err="1"/>
              <a:t>Pooling</a:t>
            </a:r>
            <a:endParaRPr lang="cs-CZ" sz="2000" dirty="0"/>
          </a:p>
          <a:p>
            <a:r>
              <a:rPr lang="cs-CZ" sz="2000" dirty="0"/>
              <a:t>Typ Cash </a:t>
            </a:r>
            <a:r>
              <a:rPr lang="cs-CZ" sz="2000" dirty="0" err="1"/>
              <a:t>Poolingu</a:t>
            </a:r>
            <a:r>
              <a:rPr lang="cs-CZ" sz="2000" dirty="0"/>
              <a:t>, který se zaměřuje primárně na maximalizaci úrokových výnosů a minimalizaci úrokových nákladů za současného zachování finanční samostatnosti jednotlivých účtů.</a:t>
            </a:r>
          </a:p>
          <a:p>
            <a:r>
              <a:rPr lang="cs-CZ" sz="2000" dirty="0"/>
              <a:t>Je vhodný pro společnosti a instituce s </a:t>
            </a:r>
            <a:r>
              <a:rPr lang="cs-CZ" sz="2000" b="1" dirty="0"/>
              <a:t>decentralizovaným finančním řízením</a:t>
            </a:r>
            <a:r>
              <a:rPr lang="cs-CZ" sz="2000" dirty="0"/>
              <a:t>, které vyžadují zachování maximální samostatnosti zapojených účtů.</a:t>
            </a:r>
          </a:p>
          <a:p>
            <a:r>
              <a:rPr lang="cs-CZ" sz="2000" dirty="0"/>
              <a:t>Prostředky na zapojených účtech se </a:t>
            </a:r>
            <a:r>
              <a:rPr lang="cs-CZ" sz="2000" b="1" dirty="0"/>
              <a:t>fyzicky nepřemisťují</a:t>
            </a:r>
            <a:r>
              <a:rPr lang="cs-CZ" sz="2000" dirty="0"/>
              <a:t>, ale vzájemně započítávají – nedochází tak ke slučování finančních prostředků</a:t>
            </a:r>
          </a:p>
          <a:p>
            <a:r>
              <a:rPr lang="cs-CZ" sz="2000" dirty="0"/>
              <a:t>Do evidenčního Cash </a:t>
            </a:r>
            <a:r>
              <a:rPr lang="cs-CZ" sz="2000" dirty="0" err="1"/>
              <a:t>Poolingu</a:t>
            </a:r>
            <a:r>
              <a:rPr lang="cs-CZ" sz="2000" dirty="0"/>
              <a:t> lze zařadit účty vedené v různých měnách a vytvořit tak </a:t>
            </a:r>
            <a:r>
              <a:rPr lang="cs-CZ" sz="2000" b="1" dirty="0" err="1"/>
              <a:t>víceměnovou</a:t>
            </a:r>
            <a:r>
              <a:rPr lang="cs-CZ" sz="2000" b="1" dirty="0"/>
              <a:t> strukturu</a:t>
            </a:r>
            <a:r>
              <a:rPr lang="cs-CZ" sz="2000" dirty="0"/>
              <a:t>.</a:t>
            </a:r>
            <a:br>
              <a:rPr lang="cs-CZ" dirty="0"/>
            </a:br>
            <a:endParaRPr lang="cs-CZ" sz="2000" dirty="0"/>
          </a:p>
          <a:p>
            <a:pPr algn="just"/>
            <a:endParaRPr lang="cs-CZ" sz="2000" dirty="0"/>
          </a:p>
        </p:txBody>
      </p:sp>
    </p:spTree>
    <p:extLst>
      <p:ext uri="{BB962C8B-B14F-4D97-AF65-F5344CB8AC3E}">
        <p14:creationId xmlns:p14="http://schemas.microsoft.com/office/powerpoint/2010/main" val="239767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Cash </a:t>
            </a:r>
            <a:r>
              <a:rPr lang="cs-CZ" dirty="0" err="1"/>
              <a:t>Pooling</a:t>
            </a: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buNone/>
            </a:pPr>
            <a:r>
              <a:rPr lang="cs-CZ" sz="2000" b="1" dirty="0"/>
              <a:t>Mezinárodní Cash </a:t>
            </a:r>
            <a:r>
              <a:rPr lang="cs-CZ" sz="2000" b="1" dirty="0" err="1"/>
              <a:t>Pooling</a:t>
            </a:r>
            <a:endParaRPr lang="cs-CZ" sz="2000" dirty="0"/>
          </a:p>
          <a:p>
            <a:r>
              <a:rPr lang="cs-CZ" sz="2000" dirty="0"/>
              <a:t>Reálný, přeshraniční, </a:t>
            </a:r>
            <a:r>
              <a:rPr lang="cs-CZ" sz="2000" dirty="0" err="1"/>
              <a:t>jednoměnový</a:t>
            </a:r>
            <a:r>
              <a:rPr lang="cs-CZ" sz="2000" dirty="0"/>
              <a:t> Cash </a:t>
            </a:r>
            <a:r>
              <a:rPr lang="cs-CZ" sz="2000" dirty="0" err="1"/>
              <a:t>Pooling</a:t>
            </a:r>
            <a:r>
              <a:rPr lang="cs-CZ" sz="2000" dirty="0"/>
              <a:t> určený pro ekonomicky spjaté skupiny s výrazně </a:t>
            </a:r>
            <a:r>
              <a:rPr lang="cs-CZ" sz="2000" b="1" dirty="0"/>
              <a:t>centralizovaným finančním řízením.</a:t>
            </a:r>
            <a:endParaRPr lang="cs-CZ" sz="2000" dirty="0"/>
          </a:p>
          <a:p>
            <a:r>
              <a:rPr lang="cs-CZ" sz="2000" dirty="0"/>
              <a:t>Umožňuje efektivní řízení cash-</a:t>
            </a:r>
            <a:r>
              <a:rPr lang="cs-CZ" sz="2000" dirty="0" err="1"/>
              <a:t>flow</a:t>
            </a:r>
            <a:r>
              <a:rPr lang="cs-CZ" sz="2000" dirty="0"/>
              <a:t> společností s mezinárodní působností.</a:t>
            </a:r>
          </a:p>
          <a:p>
            <a:r>
              <a:rPr lang="cs-CZ" sz="2000" dirty="0"/>
              <a:t>Účty zapojené do mezinárodního Cash </a:t>
            </a:r>
            <a:r>
              <a:rPr lang="cs-CZ" sz="2000" dirty="0" err="1"/>
              <a:t>Poolingu</a:t>
            </a:r>
            <a:r>
              <a:rPr lang="cs-CZ" sz="2000" dirty="0"/>
              <a:t> jsou automaticky denně nulovány a </a:t>
            </a:r>
            <a:r>
              <a:rPr lang="cs-CZ" sz="2000" b="1" dirty="0"/>
              <a:t>prostředky se centralizují na účet u tzv. master banky.</a:t>
            </a:r>
            <a:endParaRPr lang="cs-CZ" sz="2000" dirty="0"/>
          </a:p>
          <a:p>
            <a:r>
              <a:rPr lang="cs-CZ" sz="2000" dirty="0"/>
              <a:t>K zapojeným účtům mohou být poskytnuty všechny služby dostupné pro běžné účty.</a:t>
            </a:r>
          </a:p>
        </p:txBody>
      </p:sp>
    </p:spTree>
    <p:extLst>
      <p:ext uri="{BB962C8B-B14F-4D97-AF65-F5344CB8AC3E}">
        <p14:creationId xmlns:p14="http://schemas.microsoft.com/office/powerpoint/2010/main" val="139395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err="1"/>
              <a:t>Sponerová</a:t>
            </a:r>
            <a:r>
              <a:rPr lang="cs-CZ" altLang="cs-CZ" dirty="0"/>
              <a:t> Martina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Projektové financování</a:t>
            </a:r>
          </a:p>
        </p:txBody>
      </p:sp>
    </p:spTree>
    <p:extLst>
      <p:ext uri="{BB962C8B-B14F-4D97-AF65-F5344CB8AC3E}">
        <p14:creationId xmlns:p14="http://schemas.microsoft.com/office/powerpoint/2010/main" val="2994337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Financování obcí a měst</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Banka se při financování obecních projektů zabývá předloženým finančním plánem na určité období sestaveným na základě výběru projektů k realizaci a možností samofinancování z obecního rozpočtu nebo úvěrovými zdroji podle platební schopnosti města a obce. </a:t>
            </a:r>
          </a:p>
        </p:txBody>
      </p:sp>
    </p:spTree>
    <p:extLst>
      <p:ext uri="{BB962C8B-B14F-4D97-AF65-F5344CB8AC3E}">
        <p14:creationId xmlns:p14="http://schemas.microsoft.com/office/powerpoint/2010/main" val="224569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r>
              <a:rPr lang="cs-CZ" sz="2000" dirty="0"/>
              <a:t>Úvěrové financování ekonomicky i právně přesně vymezené ekonomické jednotky (projektu), přičemž jako zdroje ke splácení poskytnutého úvěru slouží budoucí cash </a:t>
            </a:r>
            <a:r>
              <a:rPr lang="cs-CZ" sz="2000" dirty="0" err="1"/>
              <a:t>flow</a:t>
            </a:r>
            <a:r>
              <a:rPr lang="cs-CZ" sz="2000" dirty="0"/>
              <a:t> vyplývající z realizovaného projektu </a:t>
            </a:r>
          </a:p>
          <a:p>
            <a:r>
              <a:rPr lang="cs-CZ" sz="2000" dirty="0"/>
              <a:t>Úvěr je zajištěn zpravidla výhradně aktivy daného projektu.</a:t>
            </a:r>
          </a:p>
          <a:p>
            <a:pPr marL="72000" indent="0">
              <a:buNone/>
            </a:pPr>
            <a:endParaRPr lang="cs-CZ" sz="2000" b="1" dirty="0"/>
          </a:p>
          <a:p>
            <a:pPr marL="72000" indent="0">
              <a:buNone/>
            </a:pPr>
            <a:r>
              <a:rPr lang="cs-CZ" sz="2000" b="1" dirty="0"/>
              <a:t>Základní charakteristické rysy</a:t>
            </a:r>
          </a:p>
          <a:p>
            <a:r>
              <a:rPr lang="cs-CZ" sz="2000" dirty="0"/>
              <a:t>Těsná vazba splátek úvěru na budoucí cash </a:t>
            </a:r>
            <a:r>
              <a:rPr lang="cs-CZ" sz="2000" dirty="0" err="1"/>
              <a:t>flow</a:t>
            </a:r>
            <a:r>
              <a:rPr lang="cs-CZ" sz="2000" dirty="0"/>
              <a:t> </a:t>
            </a:r>
          </a:p>
          <a:p>
            <a:r>
              <a:rPr lang="cs-CZ" sz="2000" dirty="0"/>
              <a:t>Rozdělení rizika na více subjektů </a:t>
            </a:r>
          </a:p>
          <a:p>
            <a:r>
              <a:rPr lang="cs-CZ" sz="2000" dirty="0"/>
              <a:t>Mimobilanční financování</a:t>
            </a:r>
          </a:p>
        </p:txBody>
      </p:sp>
    </p:spTree>
    <p:extLst>
      <p:ext uri="{BB962C8B-B14F-4D97-AF65-F5344CB8AC3E}">
        <p14:creationId xmlns:p14="http://schemas.microsoft.com/office/powerpoint/2010/main" val="1036230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buNone/>
            </a:pPr>
            <a:r>
              <a:rPr lang="cs-CZ" sz="2000" b="1" dirty="0"/>
              <a:t>Těsná vazba splátek úvěru na budoucí cash </a:t>
            </a:r>
            <a:r>
              <a:rPr lang="cs-CZ" sz="2000" b="1" dirty="0" err="1"/>
              <a:t>flow</a:t>
            </a:r>
            <a:r>
              <a:rPr lang="cs-CZ" sz="2000" b="1" dirty="0"/>
              <a:t> </a:t>
            </a:r>
          </a:p>
          <a:p>
            <a:r>
              <a:rPr lang="cs-CZ" sz="2000" dirty="0"/>
              <a:t>(cash </a:t>
            </a:r>
            <a:r>
              <a:rPr lang="cs-CZ" sz="2000" dirty="0" err="1"/>
              <a:t>flow</a:t>
            </a:r>
            <a:r>
              <a:rPr lang="cs-CZ" sz="2000" dirty="0"/>
              <a:t> </a:t>
            </a:r>
            <a:r>
              <a:rPr lang="cs-CZ" sz="2000" dirty="0" err="1"/>
              <a:t>related</a:t>
            </a:r>
            <a:r>
              <a:rPr lang="cs-CZ" sz="2000" dirty="0"/>
              <a:t> </a:t>
            </a:r>
            <a:r>
              <a:rPr lang="cs-CZ" sz="2000" dirty="0" err="1"/>
              <a:t>lending</a:t>
            </a:r>
            <a:r>
              <a:rPr lang="cs-CZ" sz="2000" dirty="0"/>
              <a:t>) – režim splácení úvěru se sestavuje podle prognózovaného cash </a:t>
            </a:r>
            <a:r>
              <a:rPr lang="cs-CZ" sz="2000" dirty="0" err="1"/>
              <a:t>flow</a:t>
            </a:r>
            <a:r>
              <a:rPr lang="cs-CZ" sz="2000" dirty="0"/>
              <a:t> na základě projektových analýz.</a:t>
            </a:r>
          </a:p>
          <a:p>
            <a:pPr marL="72000" indent="0">
              <a:buNone/>
            </a:pPr>
            <a:endParaRPr lang="cs-CZ" sz="2000" b="1" dirty="0"/>
          </a:p>
          <a:p>
            <a:pPr marL="72000" indent="0">
              <a:buNone/>
            </a:pPr>
            <a:r>
              <a:rPr lang="cs-CZ" sz="2000" b="1" dirty="0"/>
              <a:t>Rozdělení rizika na více subjektů (risk </a:t>
            </a:r>
            <a:r>
              <a:rPr lang="cs-CZ" sz="2000" b="1" dirty="0" err="1"/>
              <a:t>sharing</a:t>
            </a:r>
            <a:r>
              <a:rPr lang="cs-CZ" sz="2000" b="1" dirty="0"/>
              <a:t>)</a:t>
            </a:r>
          </a:p>
          <a:p>
            <a:pPr algn="just"/>
            <a:r>
              <a:rPr lang="cs-CZ" sz="2000" dirty="0"/>
              <a:t>projekty bývají natolik rozsáhlé, že není v možnostech jednoho subjektu nést celé riziko sám. Dochází tedy k smluvnímu rozdělení rizika mezi zúčastněné, zpravidla se jedná o banku, sponzory a další účastníky jako jsou například dodavatelé zařízení projektu, jeho provozovatelé po dokončení, státní instituce, pojišťovny, atd.</a:t>
            </a:r>
          </a:p>
          <a:p>
            <a:pPr marL="72000" indent="0" algn="just">
              <a:buNone/>
            </a:pPr>
            <a:br>
              <a:rPr lang="cs-CZ" sz="2000" dirty="0"/>
            </a:br>
            <a:endParaRPr lang="cs-CZ" sz="2000" dirty="0"/>
          </a:p>
        </p:txBody>
      </p:sp>
    </p:spTree>
    <p:extLst>
      <p:ext uri="{BB962C8B-B14F-4D97-AF65-F5344CB8AC3E}">
        <p14:creationId xmlns:p14="http://schemas.microsoft.com/office/powerpoint/2010/main" val="3254254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buNone/>
            </a:pPr>
            <a:r>
              <a:rPr lang="cs-CZ" sz="2000" b="1" dirty="0"/>
              <a:t>Mimobilanční financování (</a:t>
            </a:r>
            <a:r>
              <a:rPr lang="cs-CZ" sz="2000" b="1" dirty="0" err="1"/>
              <a:t>off</a:t>
            </a:r>
            <a:r>
              <a:rPr lang="cs-CZ" sz="2000" b="1" dirty="0"/>
              <a:t> balance </a:t>
            </a:r>
            <a:r>
              <a:rPr lang="cs-CZ" sz="2000" b="1" dirty="0" err="1"/>
              <a:t>sheet</a:t>
            </a:r>
            <a:r>
              <a:rPr lang="cs-CZ" sz="2000" b="1" dirty="0"/>
              <a:t> </a:t>
            </a:r>
            <a:r>
              <a:rPr lang="cs-CZ" sz="2000" b="1" dirty="0" err="1"/>
              <a:t>financing</a:t>
            </a:r>
            <a:r>
              <a:rPr lang="cs-CZ" sz="2000" b="1" dirty="0"/>
              <a:t>)</a:t>
            </a:r>
          </a:p>
          <a:p>
            <a:pPr algn="just"/>
            <a:r>
              <a:rPr lang="cs-CZ" sz="2000" dirty="0"/>
              <a:t>jedná se především o případ, kdy je pro účely projektu založena speciální společnost. V bilanci sponzorů se projeví pouze jejich zapojení do financování projektu nikoli úvěr poskytnutý bankou. Hlavní výhodou je, že sponzoři mohou realizovat finančně náročné projekty, aniž by se zhoršily jejich finanční ukazatele (míra zadluženosti apod.).</a:t>
            </a:r>
          </a:p>
          <a:p>
            <a:pPr algn="just"/>
            <a:endParaRPr lang="cs-CZ" sz="2000" dirty="0"/>
          </a:p>
        </p:txBody>
      </p:sp>
    </p:spTree>
    <p:extLst>
      <p:ext uri="{BB962C8B-B14F-4D97-AF65-F5344CB8AC3E}">
        <p14:creationId xmlns:p14="http://schemas.microsoft.com/office/powerpoint/2010/main" val="1555995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dirty="0"/>
              <a:t>Projektové financování je velmi individuální záležitost a liší se případ od případu,</a:t>
            </a:r>
            <a:br>
              <a:rPr lang="cs-CZ" sz="2000" dirty="0"/>
            </a:br>
            <a:r>
              <a:rPr lang="cs-CZ" sz="2000" dirty="0"/>
              <a:t>kromě všeobecných rysů můžeme pozorovat ještě další typické vlastnosti, které však nejsou</a:t>
            </a:r>
            <a:br>
              <a:rPr lang="cs-CZ" sz="2000" dirty="0"/>
            </a:br>
            <a:r>
              <a:rPr lang="cs-CZ" sz="2000" dirty="0"/>
              <a:t>platné pro všechny projekty bez rozdílu:</a:t>
            </a:r>
          </a:p>
          <a:p>
            <a:pPr algn="just"/>
            <a:r>
              <a:rPr lang="cs-CZ" sz="2000" dirty="0"/>
              <a:t>Pro tento účel bývají zpravidla zakládány projektové společnosti. V evropských zemích je používán název </a:t>
            </a:r>
            <a:r>
              <a:rPr lang="cs-CZ" sz="2000" dirty="0" err="1"/>
              <a:t>Special</a:t>
            </a:r>
            <a:r>
              <a:rPr lang="cs-CZ" sz="2000" dirty="0"/>
              <a:t> </a:t>
            </a:r>
            <a:r>
              <a:rPr lang="cs-CZ" sz="2000" dirty="0" err="1"/>
              <a:t>Purpose</a:t>
            </a:r>
            <a:r>
              <a:rPr lang="cs-CZ" sz="2000" dirty="0"/>
              <a:t> </a:t>
            </a:r>
            <a:r>
              <a:rPr lang="cs-CZ" sz="2000" dirty="0" err="1"/>
              <a:t>Vehicle</a:t>
            </a:r>
            <a:r>
              <a:rPr lang="cs-CZ" sz="2000" dirty="0"/>
              <a:t> (dále jen SPV). Jedná se o společnosti založené za nějakým účelem, obvykle o splnění podnikatelského projektu.</a:t>
            </a:r>
          </a:p>
          <a:p>
            <a:pPr algn="just"/>
            <a:r>
              <a:rPr lang="cs-CZ" sz="2000" dirty="0"/>
              <a:t>Objevuje se u zcela nových projektů nikoli u zavedených firem.</a:t>
            </a:r>
          </a:p>
          <a:p>
            <a:pPr algn="just"/>
            <a:r>
              <a:rPr lang="cs-CZ" sz="2000" dirty="0"/>
              <a:t>Typickým znakem je vysoký poměr dluhu k vlastnímu kapitálu, protože úvěr pokrývá 70-90% nákladů na projekt.</a:t>
            </a:r>
          </a:p>
        </p:txBody>
      </p:sp>
    </p:spTree>
    <p:extLst>
      <p:ext uri="{BB962C8B-B14F-4D97-AF65-F5344CB8AC3E}">
        <p14:creationId xmlns:p14="http://schemas.microsoft.com/office/powerpoint/2010/main" val="26564144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Věřitelé půjčují na základě predikovaného cash </a:t>
            </a:r>
            <a:r>
              <a:rPr lang="cs-CZ" sz="2000" dirty="0" err="1"/>
              <a:t>flow</a:t>
            </a:r>
            <a:r>
              <a:rPr lang="cs-CZ" sz="2000" dirty="0"/>
              <a:t>, nikoli na základě finanční historie nebo velikosti aktiv</a:t>
            </a:r>
          </a:p>
          <a:p>
            <a:pPr algn="just"/>
            <a:r>
              <a:rPr lang="cs-CZ" sz="2000" dirty="0"/>
              <a:t>Hlavní zárukou pro věřitele jsou smlouvy uzavřené SPV, licence nebo vlastnictví výhradních práv na přírodní zdroje.</a:t>
            </a:r>
          </a:p>
          <a:p>
            <a:pPr algn="just"/>
            <a:r>
              <a:rPr lang="cs-CZ" sz="2000" dirty="0"/>
              <a:t>Při neúspěchu projektu a následném rozprodání aktiv, bude jejich hodnota pravděpodobně nižší než hodnota dluhu</a:t>
            </a:r>
          </a:p>
          <a:p>
            <a:pPr algn="just"/>
            <a:r>
              <a:rPr lang="cs-CZ" sz="2000" dirty="0"/>
              <a:t>Některé projekty mohou mít omezenou životnost, způsobenou například platností licence. U těchto projektů musí být úvěr kompletně splacen před koncem projektu.</a:t>
            </a:r>
          </a:p>
        </p:txBody>
      </p:sp>
    </p:spTree>
    <p:extLst>
      <p:ext uri="{BB962C8B-B14F-4D97-AF65-F5344CB8AC3E}">
        <p14:creationId xmlns:p14="http://schemas.microsoft.com/office/powerpoint/2010/main" val="1951381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Typy 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dirty="0"/>
              <a:t>Hlavním rozdílem mezi klasickým úvěrováním a projektovým financováním je rys, který je blízce spojen s rozdělením rizika na více subjektů, jedná se o vztah mezi bankou a sponzory. Podle tohoto vztahu rozdělujeme dva typy:</a:t>
            </a:r>
          </a:p>
          <a:p>
            <a:pPr marL="72000" indent="0" algn="just">
              <a:buNone/>
            </a:pPr>
            <a:r>
              <a:rPr lang="cs-CZ" sz="2000" b="1" dirty="0"/>
              <a:t>Projektové financování bez zpětného postihu </a:t>
            </a:r>
            <a:r>
              <a:rPr lang="cs-CZ" sz="2000" dirty="0"/>
              <a:t>(tzv. non-</a:t>
            </a:r>
            <a:r>
              <a:rPr lang="cs-CZ" sz="2000" dirty="0" err="1"/>
              <a:t>recourse</a:t>
            </a:r>
            <a:r>
              <a:rPr lang="cs-CZ" sz="2000" dirty="0"/>
              <a:t> </a:t>
            </a:r>
            <a:r>
              <a:rPr lang="cs-CZ" sz="2000" dirty="0" err="1"/>
              <a:t>project</a:t>
            </a:r>
            <a:r>
              <a:rPr lang="cs-CZ" sz="2000" dirty="0"/>
              <a:t> finance) </a:t>
            </a:r>
          </a:p>
          <a:p>
            <a:pPr algn="just"/>
            <a:r>
              <a:rPr lang="cs-CZ" sz="2000" dirty="0"/>
              <a:t>bankám a ostatním věřitelům financujícím projekt není umožněn žádný přímý postih vůči sponzorům projektové společnosti. Zajištění věřitelů tak tvoří pouze aktiva projektu, přičemž poskytovatelé kapitálu se zaměřují na cash </a:t>
            </a:r>
            <a:r>
              <a:rPr lang="cs-CZ" sz="2000" dirty="0" err="1"/>
              <a:t>flow</a:t>
            </a:r>
            <a:r>
              <a:rPr lang="cs-CZ" sz="2000" dirty="0"/>
              <a:t> generované projektem jako na zdroje splátek.</a:t>
            </a:r>
          </a:p>
        </p:txBody>
      </p:sp>
    </p:spTree>
    <p:extLst>
      <p:ext uri="{BB962C8B-B14F-4D97-AF65-F5344CB8AC3E}">
        <p14:creationId xmlns:p14="http://schemas.microsoft.com/office/powerpoint/2010/main" val="20452048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Typy 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Projektové financování s omezeným postihem </a:t>
            </a:r>
            <a:r>
              <a:rPr lang="cs-CZ" sz="2000" dirty="0"/>
              <a:t>(tzv. limited-</a:t>
            </a:r>
            <a:r>
              <a:rPr lang="cs-CZ" sz="2000" dirty="0" err="1"/>
              <a:t>recourse</a:t>
            </a:r>
            <a:r>
              <a:rPr lang="cs-CZ" sz="2000" dirty="0"/>
              <a:t> </a:t>
            </a:r>
            <a:r>
              <a:rPr lang="cs-CZ" sz="2000" dirty="0" err="1"/>
              <a:t>project</a:t>
            </a:r>
            <a:r>
              <a:rPr lang="cs-CZ" sz="2000" dirty="0"/>
              <a:t> finance)</a:t>
            </a:r>
          </a:p>
          <a:p>
            <a:pPr algn="just"/>
            <a:r>
              <a:rPr lang="cs-CZ" sz="2000" dirty="0"/>
              <a:t>umožňuje bankám a ostatním věřitelům určitý postih vůči sponzorům projektu v případě jeho nedokončení. V praxi se obvykle objevuje financování s omezeným postihem, kdy banka má smluvně danou možnost postihu sponzora v případě nesplácení.</a:t>
            </a:r>
          </a:p>
        </p:txBody>
      </p:sp>
    </p:spTree>
    <p:extLst>
      <p:ext uri="{BB962C8B-B14F-4D97-AF65-F5344CB8AC3E}">
        <p14:creationId xmlns:p14="http://schemas.microsoft.com/office/powerpoint/2010/main" val="355894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Speciální typy 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Developerské financování </a:t>
            </a:r>
          </a:p>
          <a:p>
            <a:pPr algn="just"/>
            <a:r>
              <a:rPr lang="cs-CZ" sz="2000" dirty="0"/>
              <a:t>Jedná se o financování projektu, jehož cílem musí být stavba nebo koupě nemovitosti za účelem jejího pronájmu či prodeje. Navíc zakoupená nemovitost musí následně projít rekonstrukcí či modernizací.</a:t>
            </a:r>
          </a:p>
          <a:p>
            <a:pPr algn="just"/>
            <a:r>
              <a:rPr lang="cs-CZ" sz="2000" dirty="0"/>
              <a:t>Všechny příjmy vznikající developerským projektem pocházejí z pronájmu nebo prodeje nemovitosti. Dělí se dle využití na komerční (logistické areály, obchodní, hotelové nebo kancelářské komplexy, atd.) a bytové (bytové komplexy, rodinné domy, atd.). </a:t>
            </a:r>
          </a:p>
          <a:p>
            <a:pPr algn="just"/>
            <a:r>
              <a:rPr lang="cs-CZ" sz="2000" dirty="0"/>
              <a:t>Zajištění probíhá formou objektu financování.</a:t>
            </a:r>
          </a:p>
        </p:txBody>
      </p:sp>
    </p:spTree>
    <p:extLst>
      <p:ext uri="{BB962C8B-B14F-4D97-AF65-F5344CB8AC3E}">
        <p14:creationId xmlns:p14="http://schemas.microsoft.com/office/powerpoint/2010/main" val="14566562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Speciální typy projektové 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Exportní projektové financování  </a:t>
            </a:r>
          </a:p>
          <a:p>
            <a:pPr algn="just"/>
            <a:r>
              <a:rPr lang="cs-CZ" sz="2000" dirty="0"/>
              <a:t>Probíhá většinou za podpory České exportní banky, která podporuje české vývozce. Exportní projektové financování je zvláštní případ úvěrování vývozního obchodu, který se používá především u velkých, investičně náročných celků.</a:t>
            </a:r>
          </a:p>
          <a:p>
            <a:pPr marL="72000" indent="0" algn="just">
              <a:buNone/>
            </a:pPr>
            <a:r>
              <a:rPr lang="cs-CZ" sz="2000" b="1" dirty="0"/>
              <a:t>Financování PPP projektů </a:t>
            </a:r>
          </a:p>
          <a:p>
            <a:pPr algn="just"/>
            <a:r>
              <a:rPr lang="cs-CZ" sz="2000" dirty="0"/>
              <a:t>V evropských zemích běžně používané označení "Public </a:t>
            </a:r>
            <a:r>
              <a:rPr lang="cs-CZ" sz="2000" dirty="0" err="1"/>
              <a:t>Private</a:t>
            </a:r>
            <a:r>
              <a:rPr lang="cs-CZ" sz="2000" dirty="0"/>
              <a:t> </a:t>
            </a:r>
            <a:r>
              <a:rPr lang="cs-CZ" sz="2000" dirty="0" err="1"/>
              <a:t>Partnership</a:t>
            </a:r>
            <a:r>
              <a:rPr lang="cs-CZ" sz="2000" dirty="0"/>
              <a:t>" (Veřejně soukromá partnerství), zkráceně tedy PPP.</a:t>
            </a:r>
          </a:p>
          <a:p>
            <a:pPr algn="just"/>
            <a:r>
              <a:rPr lang="cs-CZ" sz="2000" dirty="0"/>
              <a:t>spolupráce veřejného a soukromého sektoru vzniklé za účelem využití zdrojů a schopností soukromého sektoru při zajištění veřejné infrastruktury nebo veřejných služeb.</a:t>
            </a:r>
          </a:p>
        </p:txBody>
      </p:sp>
    </p:spTree>
    <p:extLst>
      <p:ext uri="{BB962C8B-B14F-4D97-AF65-F5344CB8AC3E}">
        <p14:creationId xmlns:p14="http://schemas.microsoft.com/office/powerpoint/2010/main" val="3227405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Speciální </a:t>
            </a:r>
            <a:r>
              <a:rPr lang="cs-CZ"/>
              <a:t>typy projektového </a:t>
            </a:r>
            <a:r>
              <a:rPr lang="cs-CZ" dirty="0"/>
              <a:t>financování</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Daňoví poplatníci mohou získat lepší služby za nižší náklady, přičemž mohou získat rovněž služby, které by jim veřejný sektor jinak vůbec nebyl schopen zajistit, neboť na ně nemá potřebné kapacity.</a:t>
            </a:r>
          </a:p>
          <a:p>
            <a:pPr algn="just"/>
            <a:r>
              <a:rPr lang="cs-CZ" sz="2000" dirty="0"/>
              <a:t>Příklad: Soukromá projektová společnost postaví parkovací dům, pozemek pro tento projekt poskytne stát. Projektová společnost, které je poskytnut úvěr formou projektového financování na 6 let, se zaváže provozovat parkovací dům a zodpovídá za jeho údržbu. Obvykle prvních několik let po dostavbě náleží veškeré zisky společnosti, po uplynutí smluvní doby přejde parkovací dům do majetku státu, který si provozovatele dále vybírá sám, nebo parkovací dům poskytne společnosti do pronájmu.</a:t>
            </a:r>
          </a:p>
        </p:txBody>
      </p:sp>
    </p:spTree>
    <p:extLst>
      <p:ext uri="{BB962C8B-B14F-4D97-AF65-F5344CB8AC3E}">
        <p14:creationId xmlns:p14="http://schemas.microsoft.com/office/powerpoint/2010/main" val="97792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Rozpočet</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Rozpočet obce je finančním plánem, který slouží k řízení financování činností obce. Je to základní nástroj finančního hospodaření. </a:t>
            </a:r>
          </a:p>
          <a:p>
            <a:pPr algn="just"/>
            <a:endParaRPr lang="cs-CZ" sz="2000" dirty="0"/>
          </a:p>
          <a:p>
            <a:pPr algn="just"/>
            <a:r>
              <a:rPr lang="cs-CZ" sz="2000" dirty="0"/>
              <a:t>Rozpočet je nástrojem k prosazování cílů obecní politiky, je nástrojem realizace koncepce obce, reflektuje lokální zájmy obyvatelstva a je nástrojem financování úkolů obce v rámci samostatné a přenesené působnosti.</a:t>
            </a:r>
          </a:p>
          <a:p>
            <a:pPr algn="just"/>
            <a:endParaRPr lang="cs-CZ" sz="2000" dirty="0"/>
          </a:p>
          <a:p>
            <a:pPr algn="just"/>
            <a:r>
              <a:rPr lang="cs-CZ" sz="2000" dirty="0"/>
              <a:t>Zákon umožňuje sestavit rozpočet nejen jako </a:t>
            </a:r>
            <a:r>
              <a:rPr lang="cs-CZ" sz="2000" b="1" dirty="0"/>
              <a:t>vyrovnaný</a:t>
            </a:r>
            <a:r>
              <a:rPr lang="cs-CZ" sz="2000" dirty="0"/>
              <a:t>, ale při splnění určitých podmínek taxativně vymezených zákonem, také jako </a:t>
            </a:r>
            <a:r>
              <a:rPr lang="cs-CZ" sz="2000" b="1" dirty="0"/>
              <a:t>přebytkový nebo schodkový</a:t>
            </a:r>
            <a:r>
              <a:rPr lang="cs-CZ" sz="2000" dirty="0"/>
              <a:t>. </a:t>
            </a:r>
          </a:p>
        </p:txBody>
      </p:sp>
    </p:spTree>
    <p:extLst>
      <p:ext uri="{BB962C8B-B14F-4D97-AF65-F5344CB8AC3E}">
        <p14:creationId xmlns:p14="http://schemas.microsoft.com/office/powerpoint/2010/main" val="1495696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Vývojové fáze projektu</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dirty="0"/>
              <a:t>Obvykle se setkáváme se třemi základními fázemi, kterými si projekt musí projít:</a:t>
            </a:r>
          </a:p>
          <a:p>
            <a:pPr algn="just"/>
            <a:r>
              <a:rPr lang="cs-CZ" sz="2000" b="1" dirty="0"/>
              <a:t>Fáze </a:t>
            </a:r>
            <a:r>
              <a:rPr lang="cs-CZ" sz="2000" b="1" dirty="0" err="1"/>
              <a:t>předinvestiční</a:t>
            </a:r>
            <a:r>
              <a:rPr lang="cs-CZ" sz="2000" b="1" dirty="0"/>
              <a:t> </a:t>
            </a:r>
            <a:r>
              <a:rPr lang="cs-CZ" sz="2000" dirty="0"/>
              <a:t>– je nejdůležitější částí každého projektu, musí se stanovit cíle, kterých se má dosáhnout a způsob vedoucí k jejich dosažení.</a:t>
            </a:r>
          </a:p>
          <a:p>
            <a:pPr algn="just"/>
            <a:r>
              <a:rPr lang="cs-CZ" sz="2000" b="1" dirty="0"/>
              <a:t>Fáze investiční </a:t>
            </a:r>
            <a:r>
              <a:rPr lang="cs-CZ" sz="2000" dirty="0"/>
              <a:t>– je nejpracnější a nejvíce nákladnou fází.</a:t>
            </a:r>
          </a:p>
          <a:p>
            <a:pPr algn="just"/>
            <a:r>
              <a:rPr lang="cs-CZ" sz="2000" b="1" dirty="0"/>
              <a:t>Fáze provozu </a:t>
            </a:r>
            <a:r>
              <a:rPr lang="cs-CZ" sz="2000" dirty="0"/>
              <a:t>– výsledek projektu přechází do užívání.</a:t>
            </a:r>
          </a:p>
        </p:txBody>
      </p:sp>
    </p:spTree>
    <p:extLst>
      <p:ext uri="{BB962C8B-B14F-4D97-AF65-F5344CB8AC3E}">
        <p14:creationId xmlns:p14="http://schemas.microsoft.com/office/powerpoint/2010/main" val="4194593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err="1"/>
              <a:t>Předinvestiční</a:t>
            </a:r>
            <a:r>
              <a:rPr lang="cs-CZ" dirty="0"/>
              <a:t> fáze</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dirty="0"/>
              <a:t>Nejobsáhlejší část projektového cyklu, jejímž výstupem je investiční rozhodnutí, tj. rozhodnutí o tom, zda projekt bude, nebo nebude realizován. </a:t>
            </a:r>
          </a:p>
          <a:p>
            <a:pPr marL="72000" indent="0" algn="just">
              <a:buNone/>
            </a:pPr>
            <a:endParaRPr lang="cs-CZ" sz="2000" dirty="0"/>
          </a:p>
          <a:p>
            <a:pPr marL="72000" indent="0" algn="just">
              <a:buNone/>
            </a:pPr>
            <a:r>
              <a:rPr lang="cs-CZ" sz="2000" dirty="0"/>
              <a:t>Zahrnuje:</a:t>
            </a:r>
          </a:p>
          <a:p>
            <a:pPr algn="just"/>
            <a:r>
              <a:rPr lang="cs-CZ" sz="2000" i="1" dirty="0"/>
              <a:t>Identifikace podnikatelských příležitostí </a:t>
            </a:r>
            <a:r>
              <a:rPr lang="cs-CZ" sz="2000" dirty="0"/>
              <a:t>(výběr správného projektu)</a:t>
            </a:r>
          </a:p>
          <a:p>
            <a:pPr algn="just"/>
            <a:r>
              <a:rPr lang="cs-CZ" sz="2000" i="1" dirty="0"/>
              <a:t>Studie proveditelnosti </a:t>
            </a:r>
            <a:r>
              <a:rPr lang="cs-CZ" sz="2000" dirty="0"/>
              <a:t>– jedná se o nejdůležitější dokument celého projektu, který je vyžadován i jako podmínka pro poskytnutí úvěru bankou.</a:t>
            </a:r>
          </a:p>
        </p:txBody>
      </p:sp>
    </p:spTree>
    <p:extLst>
      <p:ext uri="{BB962C8B-B14F-4D97-AF65-F5344CB8AC3E}">
        <p14:creationId xmlns:p14="http://schemas.microsoft.com/office/powerpoint/2010/main" val="17205868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Investiční fáze</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dirty="0"/>
              <a:t>Investiční fáze obsahuje zpravidla dvě základní etapy - etapu projekční a etapu</a:t>
            </a:r>
          </a:p>
          <a:p>
            <a:pPr marL="72000" indent="0" algn="just">
              <a:buNone/>
            </a:pPr>
            <a:r>
              <a:rPr lang="cs-CZ" sz="2000" dirty="0"/>
              <a:t>realizační. </a:t>
            </a:r>
          </a:p>
          <a:p>
            <a:pPr marL="72000" indent="0" algn="just">
              <a:buNone/>
            </a:pPr>
            <a:endParaRPr lang="cs-CZ" sz="2000" b="1" dirty="0"/>
          </a:p>
          <a:p>
            <a:pPr marL="72000" indent="0" algn="just">
              <a:buNone/>
            </a:pPr>
            <a:r>
              <a:rPr lang="cs-CZ" sz="2000" b="1" dirty="0"/>
              <a:t>Projekční etapa </a:t>
            </a:r>
          </a:p>
          <a:p>
            <a:pPr algn="just"/>
            <a:r>
              <a:rPr lang="cs-CZ" sz="2000" dirty="0"/>
              <a:t>završení procesu dokumentační přípravy. </a:t>
            </a:r>
          </a:p>
          <a:p>
            <a:pPr algn="just"/>
            <a:r>
              <a:rPr lang="cs-CZ" sz="2000" dirty="0"/>
              <a:t>Nejpozději v této části musí být jasný způsob financování projektu, smluvní zajištění projektu a organizační rámec. </a:t>
            </a:r>
          </a:p>
          <a:p>
            <a:pPr algn="just"/>
            <a:r>
              <a:rPr lang="cs-CZ" sz="2000" dirty="0"/>
              <a:t>Zpracovává se projektová dokumentace, která je podkladem pro stavební povolení a územní rozhodnutí. Její součástí je i vyhodnocení dopadů projektu na životní prostředí.</a:t>
            </a:r>
          </a:p>
        </p:txBody>
      </p:sp>
    </p:spTree>
    <p:extLst>
      <p:ext uri="{BB962C8B-B14F-4D97-AF65-F5344CB8AC3E}">
        <p14:creationId xmlns:p14="http://schemas.microsoft.com/office/powerpoint/2010/main" val="280533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Investiční fáze</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Realizační etapa </a:t>
            </a:r>
          </a:p>
          <a:p>
            <a:pPr algn="just"/>
            <a:r>
              <a:rPr lang="cs-CZ" sz="2000" dirty="0"/>
              <a:t>je částí samotné výstavby. Zahrnuje objednání materiálu, montáž výrobního zařízení, testování a všechny ostatní činnosti až do okamžiku, kdy je projekt připraven k provozu.</a:t>
            </a:r>
          </a:p>
        </p:txBody>
      </p:sp>
    </p:spTree>
    <p:extLst>
      <p:ext uri="{BB962C8B-B14F-4D97-AF65-F5344CB8AC3E}">
        <p14:creationId xmlns:p14="http://schemas.microsoft.com/office/powerpoint/2010/main" val="268566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Fáze provozu</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Provozní fáze začíná zkušebním provozem, který má za cíl prověření všech bezpečnostních a provozních standardů s realizací postupného náběhu instalované jednotky na projektovou kapacitu.  </a:t>
            </a:r>
          </a:p>
          <a:p>
            <a:pPr algn="just"/>
            <a:r>
              <a:rPr lang="cs-CZ" sz="2000" dirty="0"/>
              <a:t>Součástí provozní fáze i činnost zajišťující spolehlivý provoz. Jedná se o údržbu zařízení, která obvykle představuje 2 - 3,5 % celkových investičních nákladů ročně a zajišťuje udržení dostatečně dlouhého životního cyklu projektu.</a:t>
            </a:r>
          </a:p>
        </p:txBody>
      </p:sp>
    </p:spTree>
    <p:extLst>
      <p:ext uri="{BB962C8B-B14F-4D97-AF65-F5344CB8AC3E}">
        <p14:creationId xmlns:p14="http://schemas.microsoft.com/office/powerpoint/2010/main" val="2430160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Vývojové fáze z pohledu banky </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Předběžný průzkum </a:t>
            </a:r>
          </a:p>
          <a:p>
            <a:pPr algn="just"/>
            <a:r>
              <a:rPr lang="cs-CZ" sz="1800" dirty="0"/>
              <a:t>během této fáze provádí banka průzkum, zda je projekt vhodný k financování či nikoliv.</a:t>
            </a:r>
          </a:p>
          <a:p>
            <a:pPr algn="just"/>
            <a:r>
              <a:rPr lang="cs-CZ" sz="1800" dirty="0"/>
              <a:t>Příjemcem financování se stává Projektová společnost, jejíž vytvoření je obvykle jednou z podmínek pro financování. Věřitel se tak chrání před možností, že projekt bude spojen s jinými aktivitami sponzora a mohly by ho ohrozit daňová a jiná rizika spojená se zakládající společností (sponzorem).</a:t>
            </a:r>
          </a:p>
          <a:p>
            <a:pPr marL="72000" indent="0" algn="just">
              <a:buNone/>
            </a:pPr>
            <a:r>
              <a:rPr lang="cs-CZ" sz="2000" b="1" dirty="0"/>
              <a:t>Projednávání a podpis projektových dokumentů </a:t>
            </a:r>
          </a:p>
          <a:p>
            <a:pPr algn="just"/>
            <a:r>
              <a:rPr lang="cs-CZ" sz="1800" dirty="0"/>
              <a:t>pokud banka souhlasí s financováním projektu, strany dále projednávají smlouvu, která blíže specifikuje podmínky financování. </a:t>
            </a:r>
          </a:p>
          <a:p>
            <a:pPr algn="just"/>
            <a:r>
              <a:rPr lang="cs-CZ" sz="1800" dirty="0"/>
              <a:t>Součástí je seznam hlavních účastníků projektu, nejde pouze o banku, sponzora a projektovou společnost, ale i o dodavatele zařízení, majitele nemovitosti, atd.</a:t>
            </a:r>
          </a:p>
        </p:txBody>
      </p:sp>
    </p:spTree>
    <p:extLst>
      <p:ext uri="{BB962C8B-B14F-4D97-AF65-F5344CB8AC3E}">
        <p14:creationId xmlns:p14="http://schemas.microsoft.com/office/powerpoint/2010/main" val="39843628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Vývojové fáze z pohledu banky </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Získání úvěru a realizace projektu </a:t>
            </a:r>
          </a:p>
          <a:p>
            <a:pPr algn="just"/>
            <a:r>
              <a:rPr lang="cs-CZ" sz="2000" dirty="0"/>
              <a:t>v této fázi jsou všechny strany povinny dodržovat předem podepsané smlouvy. Banka průběžně kontroluje stav a financování projektu pomocí průběžných zpráv o výdajovém rozpočtu, finančním výkazu auditora a zprávě o stavu projektu.</a:t>
            </a:r>
            <a:endParaRPr lang="cs-CZ" sz="1800" dirty="0"/>
          </a:p>
        </p:txBody>
      </p:sp>
    </p:spTree>
    <p:extLst>
      <p:ext uri="{BB962C8B-B14F-4D97-AF65-F5344CB8AC3E}">
        <p14:creationId xmlns:p14="http://schemas.microsoft.com/office/powerpoint/2010/main" val="37657526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Studie proveditelnosti</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dirty="0"/>
              <a:t>Ochota věřitelů poskytnout projektu finanční kapitál závisí především na jeho technické a ekonomické proveditelnosti. Dokument, který se za tímto účelem vypracovává, se nazývá Studie proveditelnosti (</a:t>
            </a:r>
            <a:r>
              <a:rPr lang="cs-CZ" sz="2000" dirty="0" err="1"/>
              <a:t>Feasibility</a:t>
            </a:r>
            <a:r>
              <a:rPr lang="cs-CZ" sz="2000" dirty="0"/>
              <a:t> Study). Jedná se o velmi rozsáhlý a komplexní popis projektu, který bývá vyžadován zejména při žádosti o úvěr nebo o dotaci.</a:t>
            </a:r>
          </a:p>
          <a:p>
            <a:pPr marL="72000" indent="0" algn="just">
              <a:buNone/>
            </a:pPr>
            <a:endParaRPr lang="cs-CZ" sz="2000" dirty="0"/>
          </a:p>
          <a:p>
            <a:pPr marL="72000" indent="0" algn="just">
              <a:buNone/>
            </a:pPr>
            <a:r>
              <a:rPr lang="cs-CZ" sz="2000" b="1" dirty="0"/>
              <a:t>Základní všeobecná osnova:</a:t>
            </a:r>
          </a:p>
          <a:p>
            <a:pPr algn="just"/>
            <a:r>
              <a:rPr lang="cs-CZ" sz="2000" dirty="0"/>
              <a:t>Úvodní informace</a:t>
            </a:r>
          </a:p>
          <a:p>
            <a:pPr algn="just"/>
            <a:r>
              <a:rPr lang="cs-CZ" sz="2000" dirty="0"/>
              <a:t>Stručné vyhodnocení projektu</a:t>
            </a:r>
          </a:p>
          <a:p>
            <a:pPr algn="just"/>
            <a:r>
              <a:rPr lang="cs-CZ" sz="2000" dirty="0"/>
              <a:t>Stručný popis podstaty projektu a jeho etap</a:t>
            </a:r>
          </a:p>
        </p:txBody>
      </p:sp>
    </p:spTree>
    <p:extLst>
      <p:ext uri="{BB962C8B-B14F-4D97-AF65-F5344CB8AC3E}">
        <p14:creationId xmlns:p14="http://schemas.microsoft.com/office/powerpoint/2010/main" val="36811159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Studie proveditelnosti</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1800" dirty="0"/>
              <a:t>Analýzy trhu, odhad poptávky, marketingová strategie a marketingový mix</a:t>
            </a:r>
          </a:p>
          <a:p>
            <a:pPr algn="just"/>
            <a:r>
              <a:rPr lang="cs-CZ" sz="1800" dirty="0"/>
              <a:t>Management projektu a řízení lidských zdrojů</a:t>
            </a:r>
          </a:p>
          <a:p>
            <a:pPr algn="just"/>
            <a:r>
              <a:rPr lang="cs-CZ" sz="1800" dirty="0"/>
              <a:t>Technické a technologické řešení projektu</a:t>
            </a:r>
          </a:p>
          <a:p>
            <a:pPr algn="just"/>
            <a:r>
              <a:rPr lang="cs-CZ" sz="1800" dirty="0"/>
              <a:t>Dopad projektu na životní prostředí</a:t>
            </a:r>
          </a:p>
          <a:p>
            <a:pPr algn="just"/>
            <a:r>
              <a:rPr lang="cs-CZ" sz="1800" dirty="0"/>
              <a:t>Zajištění investičního majetku</a:t>
            </a:r>
          </a:p>
          <a:p>
            <a:pPr algn="just"/>
            <a:r>
              <a:rPr lang="cs-CZ" sz="1800" dirty="0"/>
              <a:t>Řízení pracovního kapitálu (oběžný majetek)</a:t>
            </a:r>
          </a:p>
          <a:p>
            <a:pPr algn="just"/>
            <a:r>
              <a:rPr lang="cs-CZ" sz="1800" dirty="0"/>
              <a:t>Finanční plán a analýza projektu</a:t>
            </a:r>
          </a:p>
          <a:p>
            <a:pPr algn="just"/>
            <a:r>
              <a:rPr lang="cs-CZ" sz="1800" dirty="0"/>
              <a:t>Hodnocení efektivity a udržitelnosti projektu</a:t>
            </a:r>
          </a:p>
          <a:p>
            <a:pPr algn="just"/>
            <a:r>
              <a:rPr lang="cs-CZ" sz="1800" dirty="0"/>
              <a:t>Analýza a řízení rizik (citlivostní analýza)</a:t>
            </a:r>
          </a:p>
          <a:p>
            <a:pPr algn="just"/>
            <a:r>
              <a:rPr lang="cs-CZ" sz="1800" dirty="0"/>
              <a:t>Harmonogram projektu</a:t>
            </a:r>
          </a:p>
          <a:p>
            <a:pPr algn="just"/>
            <a:r>
              <a:rPr lang="cs-CZ" sz="1800" dirty="0"/>
              <a:t>Závěrečné shrnující hodnocení projektu</a:t>
            </a:r>
          </a:p>
        </p:txBody>
      </p:sp>
    </p:spTree>
    <p:extLst>
      <p:ext uri="{BB962C8B-B14F-4D97-AF65-F5344CB8AC3E}">
        <p14:creationId xmlns:p14="http://schemas.microsoft.com/office/powerpoint/2010/main" val="12052285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Výhody projektového financování</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1800" b="1" dirty="0"/>
              <a:t>Nižší celkové náklady kapitálu </a:t>
            </a:r>
          </a:p>
          <a:p>
            <a:pPr algn="just"/>
            <a:r>
              <a:rPr lang="cs-CZ" sz="1800" dirty="0"/>
              <a:t>úvěry lze získat s menšími náklady, než jaké by měl sponzor projektu. Všeobecně platí, že finanční zdroje lze zajistit snadněji a za nižší cenu.</a:t>
            </a:r>
          </a:p>
          <a:p>
            <a:pPr marL="72000" indent="0" algn="just">
              <a:buNone/>
            </a:pPr>
            <a:r>
              <a:rPr lang="cs-CZ" sz="1800" b="1" dirty="0"/>
              <a:t>Finanční pákový efekt </a:t>
            </a:r>
          </a:p>
          <a:p>
            <a:pPr algn="just"/>
            <a:r>
              <a:rPr lang="cs-CZ" sz="1800" dirty="0"/>
              <a:t>princip pákového efektu spočívá ve využití malého objemu vlastního kapitálu doplněného o velký objem cizího kapitálu k financování investice.</a:t>
            </a:r>
          </a:p>
        </p:txBody>
      </p:sp>
      <p:graphicFrame>
        <p:nvGraphicFramePr>
          <p:cNvPr id="2" name="Tabulka 1"/>
          <p:cNvGraphicFramePr>
            <a:graphicFrameLocks noGrp="1"/>
          </p:cNvGraphicFramePr>
          <p:nvPr>
            <p:extLst>
              <p:ext uri="{D42A27DB-BD31-4B8C-83A1-F6EECF244321}">
                <p14:modId xmlns:p14="http://schemas.microsoft.com/office/powerpoint/2010/main" val="1726388784"/>
              </p:ext>
            </p:extLst>
          </p:nvPr>
        </p:nvGraphicFramePr>
        <p:xfrm>
          <a:off x="2953513" y="4187951"/>
          <a:ext cx="5368257" cy="2560320"/>
        </p:xfrm>
        <a:graphic>
          <a:graphicData uri="http://schemas.openxmlformats.org/drawingml/2006/table">
            <a:tbl>
              <a:tblPr/>
              <a:tblGrid>
                <a:gridCol w="1789419">
                  <a:extLst>
                    <a:ext uri="{9D8B030D-6E8A-4147-A177-3AD203B41FA5}">
                      <a16:colId xmlns:a16="http://schemas.microsoft.com/office/drawing/2014/main" val="3304252314"/>
                    </a:ext>
                  </a:extLst>
                </a:gridCol>
                <a:gridCol w="1789419">
                  <a:extLst>
                    <a:ext uri="{9D8B030D-6E8A-4147-A177-3AD203B41FA5}">
                      <a16:colId xmlns:a16="http://schemas.microsoft.com/office/drawing/2014/main" val="3869964452"/>
                    </a:ext>
                  </a:extLst>
                </a:gridCol>
                <a:gridCol w="1789419">
                  <a:extLst>
                    <a:ext uri="{9D8B030D-6E8A-4147-A177-3AD203B41FA5}">
                      <a16:colId xmlns:a16="http://schemas.microsoft.com/office/drawing/2014/main" val="3896581519"/>
                    </a:ext>
                  </a:extLst>
                </a:gridCol>
              </a:tblGrid>
              <a:tr h="317777">
                <a:tc>
                  <a:txBody>
                    <a:bodyPr/>
                    <a:lstStyle/>
                    <a:p>
                      <a:endParaRPr lang="cs-CZ"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rgbClr val="000000"/>
                          </a:solidFill>
                          <a:effectLst/>
                          <a:latin typeface="Times New Roman" panose="02020603050405020304" pitchFamily="18" charset="0"/>
                          <a:ea typeface="+mn-ea"/>
                          <a:cs typeface="+mn-cs"/>
                        </a:rPr>
                        <a:t>Úvěrové financování</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rgbClr val="000000"/>
                          </a:solidFill>
                          <a:effectLst/>
                          <a:latin typeface="Times New Roman" panose="02020603050405020304" pitchFamily="18" charset="0"/>
                          <a:ea typeface="+mn-ea"/>
                          <a:cs typeface="+mn-cs"/>
                        </a:rPr>
                        <a:t>Projektové financování</a:t>
                      </a:r>
                    </a:p>
                  </a:txBody>
                  <a:tcPr>
                    <a:lnL w="6350" cap="flat" cmpd="sng" algn="ctr">
                      <a:solidFill>
                        <a:srgbClr val="000000"/>
                      </a:solidFill>
                      <a:prstDash val="solid"/>
                      <a:round/>
                      <a:headEnd type="none" w="med" len="med"/>
                      <a:tailEnd type="none" w="med" len="med"/>
                    </a:lnL>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683635"/>
                  </a:ext>
                </a:extLst>
              </a:tr>
              <a:tr h="238333">
                <a:tc>
                  <a:txBody>
                    <a:bodyPr/>
                    <a:lstStyle/>
                    <a:p>
                      <a:r>
                        <a:rPr lang="cs-CZ" sz="1200" b="0" i="0" dirty="0">
                          <a:solidFill>
                            <a:srgbClr val="000000"/>
                          </a:solidFill>
                          <a:effectLst/>
                          <a:latin typeface="Times New Roman" panose="02020603050405020304" pitchFamily="18" charset="0"/>
                        </a:rPr>
                        <a:t>Projektové náklady </a:t>
                      </a:r>
                      <a:endParaRPr lang="cs-CZ"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1000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1000</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7824418"/>
                  </a:ext>
                </a:extLst>
              </a:tr>
              <a:tr h="238333">
                <a:tc>
                  <a:txBody>
                    <a:bodyPr/>
                    <a:lstStyle/>
                    <a:p>
                      <a:r>
                        <a:rPr lang="cs-CZ" sz="1200" b="0" i="0">
                          <a:solidFill>
                            <a:srgbClr val="000000"/>
                          </a:solidFill>
                          <a:effectLst/>
                          <a:latin typeface="Times New Roman" panose="02020603050405020304" pitchFamily="18" charset="0"/>
                        </a:rPr>
                        <a:t>Vlastní kapitál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700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200</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6243057"/>
                  </a:ext>
                </a:extLst>
              </a:tr>
              <a:tr h="238333">
                <a:tc>
                  <a:txBody>
                    <a:bodyPr/>
                    <a:lstStyle/>
                    <a:p>
                      <a:r>
                        <a:rPr lang="cs-CZ" sz="1200" b="0" i="0">
                          <a:solidFill>
                            <a:srgbClr val="000000"/>
                          </a:solidFill>
                          <a:effectLst/>
                          <a:latin typeface="Times New Roman" panose="02020603050405020304" pitchFamily="18" charset="0"/>
                        </a:rPr>
                        <a:t>Úvěr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300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800</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338997"/>
                  </a:ext>
                </a:extLst>
              </a:tr>
              <a:tr h="238333">
                <a:tc>
                  <a:txBody>
                    <a:bodyPr/>
                    <a:lstStyle/>
                    <a:p>
                      <a:r>
                        <a:rPr lang="cs-CZ" sz="1200" b="0" i="0">
                          <a:solidFill>
                            <a:srgbClr val="000000"/>
                          </a:solidFill>
                          <a:effectLst/>
                          <a:latin typeface="Times New Roman" panose="02020603050405020304" pitchFamily="18" charset="0"/>
                        </a:rPr>
                        <a:t>Roční příjmy z projektu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100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100</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0194002"/>
                  </a:ext>
                </a:extLst>
              </a:tr>
              <a:tr h="238333">
                <a:tc>
                  <a:txBody>
                    <a:bodyPr/>
                    <a:lstStyle/>
                    <a:p>
                      <a:r>
                        <a:rPr lang="pl-PL" sz="1200" b="0" i="0">
                          <a:solidFill>
                            <a:srgbClr val="000000"/>
                          </a:solidFill>
                          <a:effectLst/>
                          <a:latin typeface="Times New Roman" panose="02020603050405020304" pitchFamily="18" charset="0"/>
                        </a:rPr>
                        <a:t>Výše úroku z úvěru (p.a.) </a:t>
                      </a:r>
                      <a:endParaRPr lang="pl-P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5%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7%</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5553835"/>
                  </a:ext>
                </a:extLst>
              </a:tr>
              <a:tr h="238333">
                <a:tc>
                  <a:txBody>
                    <a:bodyPr/>
                    <a:lstStyle/>
                    <a:p>
                      <a:r>
                        <a:rPr lang="cs-CZ" sz="1200" b="0" i="0">
                          <a:solidFill>
                            <a:srgbClr val="000000"/>
                          </a:solidFill>
                          <a:effectLst/>
                          <a:latin typeface="Times New Roman" panose="02020603050405020304" pitchFamily="18" charset="0"/>
                        </a:rPr>
                        <a:t>Úroky z úvěru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15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56</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1671057"/>
                  </a:ext>
                </a:extLst>
              </a:tr>
              <a:tr h="238333">
                <a:tc>
                  <a:txBody>
                    <a:bodyPr/>
                    <a:lstStyle/>
                    <a:p>
                      <a:r>
                        <a:rPr lang="cs-CZ" sz="1200" b="0" i="0">
                          <a:solidFill>
                            <a:srgbClr val="000000"/>
                          </a:solidFill>
                          <a:effectLst/>
                          <a:latin typeface="Times New Roman" panose="02020603050405020304" pitchFamily="18" charset="0"/>
                        </a:rPr>
                        <a:t>Zisk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85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44</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751142"/>
                  </a:ext>
                </a:extLst>
              </a:tr>
              <a:tr h="238333">
                <a:tc>
                  <a:txBody>
                    <a:bodyPr/>
                    <a:lstStyle/>
                    <a:p>
                      <a:r>
                        <a:rPr lang="cs-CZ" sz="1200" b="0" i="0">
                          <a:solidFill>
                            <a:srgbClr val="000000"/>
                          </a:solidFill>
                          <a:effectLst/>
                          <a:latin typeface="Times New Roman" panose="02020603050405020304" pitchFamily="18" charset="0"/>
                        </a:rPr>
                        <a:t>Návratnost VK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a:solidFill>
                            <a:srgbClr val="000000"/>
                          </a:solidFill>
                          <a:effectLst/>
                          <a:latin typeface="Times New Roman" panose="02020603050405020304" pitchFamily="18" charset="0"/>
                        </a:rPr>
                        <a:t>12% </a:t>
                      </a:r>
                      <a:endParaRPr lang="cs-CZ">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cs-CZ" sz="1200" b="0" i="0" dirty="0">
                          <a:solidFill>
                            <a:srgbClr val="000000"/>
                          </a:solidFill>
                          <a:effectLst/>
                          <a:latin typeface="Times New Roman" panose="02020603050405020304" pitchFamily="18" charset="0"/>
                        </a:rPr>
                        <a:t>22%</a:t>
                      </a:r>
                      <a:endParaRPr lang="cs-CZ"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1071391"/>
                  </a:ext>
                </a:extLst>
              </a:tr>
            </a:tbl>
          </a:graphicData>
        </a:graphic>
      </p:graphicFrame>
    </p:spTree>
    <p:extLst>
      <p:ext uri="{BB962C8B-B14F-4D97-AF65-F5344CB8AC3E}">
        <p14:creationId xmlns:p14="http://schemas.microsoft.com/office/powerpoint/2010/main" val="112333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Rozpočet</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2000" dirty="0"/>
              <a:t>Rozpočet může být schválen jako </a:t>
            </a:r>
            <a:r>
              <a:rPr lang="cs-CZ" sz="2000" b="1" dirty="0"/>
              <a:t>přebytkový</a:t>
            </a:r>
            <a:r>
              <a:rPr lang="cs-CZ" sz="2000" dirty="0"/>
              <a:t>, pokud jsou příjmy daného roku určeny k využití až v následujících letech nebo jsou určeny ke splácení jistiny úvěrů z předchozích let.</a:t>
            </a:r>
          </a:p>
          <a:p>
            <a:pPr algn="just"/>
            <a:r>
              <a:rPr lang="cs-CZ" sz="2000" b="1" dirty="0"/>
              <a:t>Schodkový rozpočet </a:t>
            </a:r>
            <a:r>
              <a:rPr lang="cs-CZ" sz="2000" dirty="0"/>
              <a:t>lze schválit v případě, pokud tento schodek bude možné uhradit finančními prostředky z minulých let (rozpočtové přebytky) nebo návratných zdrojů, kterými jsou: </a:t>
            </a:r>
          </a:p>
          <a:p>
            <a:pPr lvl="1" algn="just">
              <a:lnSpc>
                <a:spcPct val="150000"/>
              </a:lnSpc>
            </a:pPr>
            <a:r>
              <a:rPr lang="cs-CZ" sz="1800" dirty="0"/>
              <a:t>smluvně zabezpečená půjčka </a:t>
            </a:r>
          </a:p>
          <a:p>
            <a:pPr lvl="1" algn="just">
              <a:lnSpc>
                <a:spcPct val="150000"/>
              </a:lnSpc>
            </a:pPr>
            <a:r>
              <a:rPr lang="cs-CZ" sz="1800" dirty="0"/>
              <a:t>úvěr </a:t>
            </a:r>
          </a:p>
          <a:p>
            <a:pPr lvl="1" algn="just">
              <a:lnSpc>
                <a:spcPct val="150000"/>
              </a:lnSpc>
            </a:pPr>
            <a:r>
              <a:rPr lang="cs-CZ" sz="1800" dirty="0"/>
              <a:t>návratná finanční výpomoc (z rozpočtu kraje, státního rozpočtu nebo jiné obce, neúročená) </a:t>
            </a:r>
          </a:p>
          <a:p>
            <a:pPr lvl="1" algn="just">
              <a:lnSpc>
                <a:spcPct val="150000"/>
              </a:lnSpc>
            </a:pPr>
            <a:r>
              <a:rPr lang="cs-CZ" sz="1800" dirty="0"/>
              <a:t>příjem z prodeje komunálních dluhopisů ÚSC </a:t>
            </a:r>
          </a:p>
        </p:txBody>
      </p:sp>
    </p:spTree>
    <p:extLst>
      <p:ext uri="{BB962C8B-B14F-4D97-AF65-F5344CB8AC3E}">
        <p14:creationId xmlns:p14="http://schemas.microsoft.com/office/powerpoint/2010/main" val="28177733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Výhody projektového financování</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1800" b="1" dirty="0"/>
              <a:t>Daňové výhody </a:t>
            </a:r>
          </a:p>
          <a:p>
            <a:pPr algn="just"/>
            <a:r>
              <a:rPr lang="cs-CZ" sz="1800" dirty="0"/>
              <a:t>úroky z úvěru jsou daňově odečitatelnou položkou na rozdíl od dividend akcionářů, což dělá úvěr opět levnější volbou oproti vlastnímu kapitálu.</a:t>
            </a:r>
          </a:p>
          <a:p>
            <a:pPr marL="72000" indent="0" algn="just">
              <a:buNone/>
            </a:pPr>
            <a:r>
              <a:rPr lang="cs-CZ" sz="1800" b="1" dirty="0"/>
              <a:t>Mimobilanční financování </a:t>
            </a:r>
          </a:p>
          <a:p>
            <a:pPr algn="just"/>
            <a:r>
              <a:rPr lang="cs-CZ" sz="1800" dirty="0"/>
              <a:t>výhodou je neprojevení úvěrů spojených s projektem v rozvaze sponzora a nezhoršení jeho finančních ukazatelů.</a:t>
            </a:r>
          </a:p>
          <a:p>
            <a:pPr marL="72000" indent="0" algn="just">
              <a:buNone/>
            </a:pPr>
            <a:r>
              <a:rPr lang="cs-CZ" sz="1800" b="1" dirty="0"/>
              <a:t>Disponování s volným cash </a:t>
            </a:r>
            <a:r>
              <a:rPr lang="cs-CZ" sz="1800" b="1" dirty="0" err="1"/>
              <a:t>flow</a:t>
            </a:r>
            <a:r>
              <a:rPr lang="cs-CZ" sz="1800" b="1" dirty="0"/>
              <a:t> </a:t>
            </a:r>
          </a:p>
          <a:p>
            <a:pPr algn="just"/>
            <a:r>
              <a:rPr lang="cs-CZ" sz="1800" dirty="0"/>
              <a:t>cash </a:t>
            </a:r>
            <a:r>
              <a:rPr lang="cs-CZ" sz="1800" dirty="0" err="1"/>
              <a:t>flow</a:t>
            </a:r>
            <a:r>
              <a:rPr lang="cs-CZ" sz="1800" dirty="0"/>
              <a:t>, které zbývá po úhradě nákladů náleží sponzorovi, nakládání s těmito prostředky je plně v jeho kompetenci. Přerozdělování cash </a:t>
            </a:r>
            <a:r>
              <a:rPr lang="cs-CZ" sz="1800" dirty="0" err="1"/>
              <a:t>flow</a:t>
            </a:r>
            <a:r>
              <a:rPr lang="cs-CZ" sz="1800" dirty="0"/>
              <a:t> bývá stanoveno ještě před založením projektové společnosti.</a:t>
            </a:r>
          </a:p>
        </p:txBody>
      </p:sp>
    </p:spTree>
    <p:extLst>
      <p:ext uri="{BB962C8B-B14F-4D97-AF65-F5344CB8AC3E}">
        <p14:creationId xmlns:p14="http://schemas.microsoft.com/office/powerpoint/2010/main" val="16907765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Výhody projektového financování</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1800" b="1" dirty="0"/>
              <a:t>Sdílení rizika </a:t>
            </a:r>
          </a:p>
          <a:p>
            <a:pPr algn="just"/>
            <a:r>
              <a:rPr lang="cs-CZ" sz="1800" dirty="0"/>
              <a:t>sdílení rizika mezi více subjekty, obvykle se jedná o banku, sponzora a projektovou společnost.</a:t>
            </a:r>
          </a:p>
          <a:p>
            <a:pPr marL="72000" indent="0" algn="just">
              <a:buNone/>
            </a:pPr>
            <a:r>
              <a:rPr lang="cs-CZ" sz="1800" b="1" dirty="0"/>
              <a:t>Dluhová kapacita </a:t>
            </a:r>
          </a:p>
          <a:p>
            <a:pPr algn="just"/>
            <a:r>
              <a:rPr lang="cs-CZ" sz="1800" dirty="0"/>
              <a:t>umožňuje navýšení dluhové kapacity, protože projektová společnost je oddělena od zakládající společnosti a ta se tak může podílet na více projektech najednou</a:t>
            </a:r>
          </a:p>
        </p:txBody>
      </p:sp>
    </p:spTree>
    <p:extLst>
      <p:ext uri="{BB962C8B-B14F-4D97-AF65-F5344CB8AC3E}">
        <p14:creationId xmlns:p14="http://schemas.microsoft.com/office/powerpoint/2010/main" val="18610663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Nevýhody projektového financování</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1800" b="1" dirty="0"/>
              <a:t>Vysoké administrativní nároky </a:t>
            </a:r>
          </a:p>
          <a:p>
            <a:pPr algn="just"/>
            <a:r>
              <a:rPr lang="cs-CZ" sz="1800" dirty="0"/>
              <a:t>složitý proces, kdy je nutno vyjednat velké množství smluv a dohod, což může být časově i finančně náročné.</a:t>
            </a:r>
          </a:p>
          <a:p>
            <a:pPr marL="72000" indent="0" algn="just">
              <a:buNone/>
            </a:pPr>
            <a:r>
              <a:rPr lang="cs-CZ" sz="1800" b="1" dirty="0"/>
              <a:t>Nutnost založení projektové společnosti </a:t>
            </a:r>
          </a:p>
          <a:p>
            <a:pPr algn="just"/>
            <a:r>
              <a:rPr lang="cs-CZ" sz="1800" dirty="0"/>
              <a:t>obvykle jedna z podmínek poskytnutí úvěru bankou a základní charakteristika projektového plánování.</a:t>
            </a:r>
          </a:p>
          <a:p>
            <a:pPr marL="72000" indent="0" algn="just">
              <a:buNone/>
            </a:pPr>
            <a:r>
              <a:rPr lang="cs-CZ" sz="1800" b="1" dirty="0"/>
              <a:t>Úrokové sazby bývají zpravidla vyšší </a:t>
            </a:r>
          </a:p>
          <a:p>
            <a:pPr algn="just"/>
            <a:r>
              <a:rPr lang="cs-CZ" sz="1800" dirty="0"/>
              <a:t>banka podstupuje vyšší riziko, a proto zpravidla požaduje vyšší úrok než u běžných korporátních úvěrů.</a:t>
            </a:r>
          </a:p>
        </p:txBody>
      </p:sp>
    </p:spTree>
    <p:extLst>
      <p:ext uri="{BB962C8B-B14F-4D97-AF65-F5344CB8AC3E}">
        <p14:creationId xmlns:p14="http://schemas.microsoft.com/office/powerpoint/2010/main" val="37173405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Srovnání s úvěrovým financováním</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1800" dirty="0"/>
              <a:t>Úvěrové financování je nejběžnější formou financování, kdy celý dluh je zajištěn majetkem (aktivy) společnosti, nikoli pouze projektem samotným. </a:t>
            </a:r>
          </a:p>
          <a:p>
            <a:pPr algn="just"/>
            <a:r>
              <a:rPr lang="cs-CZ" sz="1800" dirty="0"/>
              <a:t>Financovaný majetek je spolu s úvěrem integrován do celkového majetku a finančních zdrojů podniku.</a:t>
            </a:r>
          </a:p>
          <a:p>
            <a:pPr algn="just"/>
            <a:r>
              <a:rPr lang="cs-CZ" sz="1800" dirty="0"/>
              <a:t>Investoři se obvykle zajímají o projekt a jeho životaschopnost, ale v jejich rozhodování hraje klíčovou roli finanční historie společnosti a její dobrá pověst. </a:t>
            </a:r>
          </a:p>
          <a:p>
            <a:pPr algn="just"/>
            <a:r>
              <a:rPr lang="cs-CZ" sz="1800" dirty="0"/>
              <a:t>Věřitelé se zaměřují na bonitu klienta spolu s cash-</a:t>
            </a:r>
            <a:r>
              <a:rPr lang="cs-CZ" sz="1800" dirty="0" err="1"/>
              <a:t>flow</a:t>
            </a:r>
            <a:r>
              <a:rPr lang="cs-CZ" sz="1800" dirty="0"/>
              <a:t> docíleného z celého souboru podnikového majetku. </a:t>
            </a:r>
          </a:p>
          <a:p>
            <a:pPr algn="just"/>
            <a:r>
              <a:rPr lang="cs-CZ" sz="1800" dirty="0"/>
              <a:t>Cash </a:t>
            </a:r>
            <a:r>
              <a:rPr lang="cs-CZ" sz="1800" dirty="0" err="1"/>
              <a:t>flow</a:t>
            </a:r>
            <a:r>
              <a:rPr lang="cs-CZ" sz="1800" dirty="0"/>
              <a:t> </a:t>
            </a:r>
            <a:r>
              <a:rPr lang="cs-CZ" sz="1800"/>
              <a:t>vytvořené investicí </a:t>
            </a:r>
            <a:r>
              <a:rPr lang="cs-CZ" sz="1800" dirty="0"/>
              <a:t>je možné reinvestovat do jiných projektů a aktivit podniku, kdežto u projektového financování je cash </a:t>
            </a:r>
            <a:r>
              <a:rPr lang="cs-CZ" sz="1800" dirty="0" err="1"/>
              <a:t>flow</a:t>
            </a:r>
            <a:r>
              <a:rPr lang="cs-CZ" sz="1800" dirty="0"/>
              <a:t> rozdělováno přímo věřitelům a akcionářům. </a:t>
            </a:r>
          </a:p>
          <a:p>
            <a:pPr algn="just"/>
            <a:r>
              <a:rPr lang="cs-CZ" sz="1800" dirty="0"/>
              <a:t>Na rozdíl od projektového financování, pokud dojde k neúspěchu investice, věřitelé neutrpí ztráty, protože společnost úvěr pokryje svými ostatními aktivy a finančními zdroji. </a:t>
            </a:r>
          </a:p>
        </p:txBody>
      </p:sp>
    </p:spTree>
    <p:extLst>
      <p:ext uri="{BB962C8B-B14F-4D97-AF65-F5344CB8AC3E}">
        <p14:creationId xmlns:p14="http://schemas.microsoft.com/office/powerpoint/2010/main" val="25336383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Srovnání s financováním z vnitřních zdrojů </a:t>
            </a:r>
            <a:br>
              <a:rPr lang="cs-CZ" dirty="0"/>
            </a:b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1800" dirty="0"/>
              <a:t>Vnitřní zdroje získává podnik svou vlastní činností, existují v zásadě tři způsoby – z podnikového obratu, z provedených racionalizačních opatření nebo z prodeje podnikového majetku. </a:t>
            </a:r>
          </a:p>
          <a:p>
            <a:pPr algn="just"/>
            <a:r>
              <a:rPr lang="cs-CZ" sz="1800" dirty="0"/>
              <a:t>Hlavní nevýhodou jsou minimální možnosti financování, protože podnik má pouze omezené množství zdrojů. Vzhledem k tomu, že v projektovém financování se jedná o rozsáhlé projekty, na jejichž financování obvykle nestačí jedna banka, je tento způsob naprosto nevyhovující.</a:t>
            </a:r>
          </a:p>
        </p:txBody>
      </p:sp>
    </p:spTree>
    <p:extLst>
      <p:ext uri="{BB962C8B-B14F-4D97-AF65-F5344CB8AC3E}">
        <p14:creationId xmlns:p14="http://schemas.microsoft.com/office/powerpoint/2010/main" val="40298241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Srovnání s financováním formou rizikového kapitálu </a:t>
            </a:r>
            <a:br>
              <a:rPr lang="cs-CZ" dirty="0"/>
            </a:br>
            <a:br>
              <a:rPr lang="cs-CZ" dirty="0"/>
            </a:b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algn="just"/>
            <a:r>
              <a:rPr lang="cs-CZ" sz="1800" dirty="0"/>
              <a:t>Rizikový kapitál (venture </a:t>
            </a:r>
            <a:r>
              <a:rPr lang="cs-CZ" sz="1800" dirty="0" err="1"/>
              <a:t>capital</a:t>
            </a:r>
            <a:r>
              <a:rPr lang="cs-CZ" sz="1800" dirty="0"/>
              <a:t>) je finanční technika, která umožňuje financování rizikových, ale potencionálně velmi ziskových projektů.</a:t>
            </a:r>
          </a:p>
          <a:p>
            <a:pPr algn="just"/>
            <a:r>
              <a:rPr lang="cs-CZ" sz="1800" dirty="0"/>
              <a:t>Na první pohled není rozdíl zcela patrný, odlišnost spočívá v projektech, na které jsou finanční zdroje vynaloženy – u projektového financování jsou to projekty, kde sponzor obvykle již má zkušenost s obdobným typem činnosti; úspěšnost projektu je měřitelná s vysokou mírou pravděpodobnosti navzdory menšímu výnosu. </a:t>
            </a:r>
          </a:p>
          <a:p>
            <a:pPr algn="just"/>
            <a:r>
              <a:rPr lang="cs-CZ" sz="1800" dirty="0"/>
              <a:t>U rizikového kapitálu se jedná o zcela nové projekty, převážně o investici do nových technologií; projekty potenciálně avizují velmi atraktivní výsledky, ale mají mnohem menší pravděpodobnost úspěchu.</a:t>
            </a:r>
          </a:p>
          <a:p>
            <a:pPr algn="just"/>
            <a:r>
              <a:rPr lang="cs-CZ" sz="1800" dirty="0"/>
              <a:t>Odborníci uvádějí, že přibližně třetina projektů je výnosná dle očekávání, třetina pokryje pouze náklady a třetina patří mezi neúspěšné.</a:t>
            </a:r>
          </a:p>
        </p:txBody>
      </p:sp>
    </p:spTree>
    <p:extLst>
      <p:ext uri="{BB962C8B-B14F-4D97-AF65-F5344CB8AC3E}">
        <p14:creationId xmlns:p14="http://schemas.microsoft.com/office/powerpoint/2010/main" val="73290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Rozpočtové příjmy</a:t>
            </a:r>
            <a:br>
              <a:rPr lang="cs-CZ" dirty="0"/>
            </a:br>
            <a:endParaRPr lang="cs-CZ" dirty="0"/>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Příjmy</a:t>
            </a:r>
          </a:p>
          <a:p>
            <a:pPr lvl="1" algn="just"/>
            <a:r>
              <a:rPr lang="cs-CZ" b="1" dirty="0"/>
              <a:t>vlastní příjmy </a:t>
            </a:r>
            <a:r>
              <a:rPr lang="cs-CZ" dirty="0"/>
              <a:t>- především místní daně (místní poplatky), svěřené daně (v ČR daň z nemovitostí), sdílené daně, správní daně (správní poplatky), dále vlastní nedaňové příjmy např. z pronájmu majetku či z podnikatelské činnosti </a:t>
            </a:r>
          </a:p>
          <a:p>
            <a:pPr lvl="1" algn="just"/>
            <a:endParaRPr lang="cs-CZ" b="1" dirty="0"/>
          </a:p>
          <a:p>
            <a:pPr lvl="1" algn="just"/>
            <a:r>
              <a:rPr lang="cs-CZ" b="1" dirty="0"/>
              <a:t>nenávratné transfery </a:t>
            </a:r>
            <a:r>
              <a:rPr lang="cs-CZ" dirty="0"/>
              <a:t>- dotace z rozpočtové soustavy, dary apod.</a:t>
            </a:r>
          </a:p>
          <a:p>
            <a:pPr lvl="1" algn="just"/>
            <a:endParaRPr lang="cs-CZ" b="1" dirty="0"/>
          </a:p>
          <a:p>
            <a:pPr lvl="1" algn="just"/>
            <a:r>
              <a:rPr lang="cs-CZ" b="1" dirty="0"/>
              <a:t>návratné transfery </a:t>
            </a:r>
            <a:r>
              <a:rPr lang="cs-CZ" dirty="0"/>
              <a:t>- poskytovány z jiného rozpočtu v rámci rozpočtové soustavy nebo např. z bankovního sektoru ve formě úvěrů apod. </a:t>
            </a:r>
          </a:p>
        </p:txBody>
      </p:sp>
    </p:spTree>
    <p:extLst>
      <p:ext uri="{BB962C8B-B14F-4D97-AF65-F5344CB8AC3E}">
        <p14:creationId xmlns:p14="http://schemas.microsoft.com/office/powerpoint/2010/main" val="752083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Rozpočtové výdaje</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Výdaje</a:t>
            </a:r>
          </a:p>
          <a:p>
            <a:pPr algn="just"/>
            <a:r>
              <a:rPr lang="cs-CZ" sz="2000" dirty="0"/>
              <a:t>Výdaje obce slouží k financování činností, které se buď: </a:t>
            </a:r>
          </a:p>
          <a:p>
            <a:pPr algn="just"/>
            <a:r>
              <a:rPr lang="cs-CZ" sz="2000" dirty="0"/>
              <a:t>týkají  bezprostředně záležitostí obce, jsou tedy vydávány v rámci samostatné působnosti </a:t>
            </a:r>
          </a:p>
          <a:p>
            <a:pPr algn="just"/>
            <a:r>
              <a:rPr lang="cs-CZ" sz="2000" dirty="0"/>
              <a:t>vynakládají na činnosti v rámci přenesené působnosti, např. provoz stavebního úřadu </a:t>
            </a:r>
          </a:p>
          <a:p>
            <a:pPr algn="just"/>
            <a:r>
              <a:rPr lang="cs-CZ" sz="2000" dirty="0"/>
              <a:t>týkají činností, které jsou povinně dané zákonem, např. výdaje v sociální oblasti a rozpočtem pouze „protečou“ nebo se </a:t>
            </a:r>
          </a:p>
          <a:p>
            <a:pPr algn="just"/>
            <a:r>
              <a:rPr lang="cs-CZ" sz="2000" dirty="0"/>
              <a:t>týkají činností, které musí obce zajistit ze zákona, např. zajištění svozu odpadů, ale existuje zde možnost volit způsob tohoto zajištění .</a:t>
            </a:r>
          </a:p>
        </p:txBody>
      </p:sp>
    </p:spTree>
    <p:extLst>
      <p:ext uri="{BB962C8B-B14F-4D97-AF65-F5344CB8AC3E}">
        <p14:creationId xmlns:p14="http://schemas.microsoft.com/office/powerpoint/2010/main" val="1616510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Členění výdajů</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Ekonomické hledisko</a:t>
            </a:r>
          </a:p>
          <a:p>
            <a:pPr algn="just"/>
            <a:r>
              <a:rPr lang="cs-CZ" sz="1800" b="1" dirty="0"/>
              <a:t>Běžné výdaje </a:t>
            </a:r>
            <a:r>
              <a:rPr lang="cs-CZ" sz="1800" dirty="0"/>
              <a:t>- výdaje, které se každoročně opakují a financují se jimi běžné potřeby jako např. platy zaměstnanců, nákup materiálu, vody, energie a sociální dávky. </a:t>
            </a:r>
          </a:p>
          <a:p>
            <a:pPr algn="just"/>
            <a:r>
              <a:rPr lang="cs-CZ" sz="1800" b="1" dirty="0"/>
              <a:t>Kapitálové výdaje </a:t>
            </a:r>
            <a:r>
              <a:rPr lang="cs-CZ" sz="1800" dirty="0"/>
              <a:t>slouží k financování investic přesahující rozpočtový rok.</a:t>
            </a:r>
          </a:p>
          <a:p>
            <a:pPr algn="just"/>
            <a:endParaRPr lang="cs-CZ" sz="2000" b="1" dirty="0"/>
          </a:p>
          <a:p>
            <a:pPr marL="72000" indent="0" algn="just">
              <a:buNone/>
            </a:pPr>
            <a:r>
              <a:rPr lang="cs-CZ" sz="2000" b="1" dirty="0"/>
              <a:t>Podle infrastruktury </a:t>
            </a:r>
          </a:p>
          <a:p>
            <a:pPr algn="just"/>
            <a:r>
              <a:rPr lang="cs-CZ" sz="1800" b="1" dirty="0"/>
              <a:t>Ekonomické</a:t>
            </a:r>
            <a:r>
              <a:rPr lang="cs-CZ" sz="1800" dirty="0"/>
              <a:t> výdaje zahrnují běžné i kapitálové výdaje vynaložené na výrobní účely. Řadíme sem např. dotace a půjčky na podporu podnikání, výdaje na výstavbu komunikací, veřejného prostranství, kanalizací, bytů apod. </a:t>
            </a:r>
          </a:p>
          <a:p>
            <a:pPr algn="just"/>
            <a:r>
              <a:rPr lang="cs-CZ" sz="1800" b="1" dirty="0"/>
              <a:t>Sociální</a:t>
            </a:r>
            <a:r>
              <a:rPr lang="cs-CZ" sz="1800" dirty="0"/>
              <a:t> výdaje jsou také běžné i kapitálové, ale vynakládané na péči o zdraví, vzdělání, na sociální transfery, provoz v sociálních zařízeních apod.</a:t>
            </a:r>
          </a:p>
        </p:txBody>
      </p:sp>
    </p:spTree>
    <p:extLst>
      <p:ext uri="{BB962C8B-B14F-4D97-AF65-F5344CB8AC3E}">
        <p14:creationId xmlns:p14="http://schemas.microsoft.com/office/powerpoint/2010/main" val="1063190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A02FE2-04E4-4E9C-B487-A085C64625FD}"/>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1D9BE1FD-57ED-47E3-945E-F8151EC3B733}"/>
              </a:ext>
            </a:extLst>
          </p:cNvPr>
          <p:cNvSpPr>
            <a:spLocks noGrp="1"/>
          </p:cNvSpPr>
          <p:nvPr>
            <p:ph type="title"/>
          </p:nvPr>
        </p:nvSpPr>
        <p:spPr/>
        <p:txBody>
          <a:bodyPr/>
          <a:lstStyle/>
          <a:p>
            <a:r>
              <a:rPr lang="cs-CZ" dirty="0"/>
              <a:t>Členění výdajů</a:t>
            </a:r>
          </a:p>
        </p:txBody>
      </p:sp>
      <p:sp>
        <p:nvSpPr>
          <p:cNvPr id="5" name="Zástupný obsah 4">
            <a:extLst>
              <a:ext uri="{FF2B5EF4-FFF2-40B4-BE49-F238E27FC236}">
                <a16:creationId xmlns:a16="http://schemas.microsoft.com/office/drawing/2014/main" id="{636994DC-15EA-4CF8-A8C6-FB67B18EC341}"/>
              </a:ext>
            </a:extLst>
          </p:cNvPr>
          <p:cNvSpPr>
            <a:spLocks noGrp="1"/>
          </p:cNvSpPr>
          <p:nvPr>
            <p:ph idx="1"/>
          </p:nvPr>
        </p:nvSpPr>
        <p:spPr/>
        <p:txBody>
          <a:bodyPr/>
          <a:lstStyle/>
          <a:p>
            <a:pPr marL="72000" indent="0" algn="just">
              <a:buNone/>
            </a:pPr>
            <a:r>
              <a:rPr lang="cs-CZ" sz="2000" b="1" dirty="0"/>
              <a:t>Podle rozpočtového plánování</a:t>
            </a:r>
          </a:p>
          <a:p>
            <a:pPr algn="just"/>
            <a:r>
              <a:rPr lang="cs-CZ" sz="1800" b="1" dirty="0"/>
              <a:t>Plánované</a:t>
            </a:r>
            <a:r>
              <a:rPr lang="cs-CZ" sz="1800" dirty="0"/>
              <a:t>, které jsou převážně tvořeny běžně se opakujícími výdaji, které lze poměrně snadno plánovat a lze u nich zvažovat objem s ohledem na očekávané rozpočtové příjmy. Investiční výdaje jsou vždy plánované. </a:t>
            </a:r>
          </a:p>
          <a:p>
            <a:pPr algn="just"/>
            <a:r>
              <a:rPr lang="cs-CZ" sz="1800" b="1" dirty="0"/>
              <a:t>Neplánované</a:t>
            </a:r>
            <a:r>
              <a:rPr lang="cs-CZ" sz="1800" dirty="0"/>
              <a:t> - výdaje, které nelze předvídat, jedná se např. o výdaje v souvislosti s živelnými pohromami, sankční výdaje apod.</a:t>
            </a:r>
          </a:p>
          <a:p>
            <a:pPr algn="just"/>
            <a:endParaRPr lang="cs-CZ" sz="1800" dirty="0"/>
          </a:p>
        </p:txBody>
      </p:sp>
    </p:spTree>
    <p:extLst>
      <p:ext uri="{BB962C8B-B14F-4D97-AF65-F5344CB8AC3E}">
        <p14:creationId xmlns:p14="http://schemas.microsoft.com/office/powerpoint/2010/main" val="220532920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407</TotalTime>
  <Words>4055</Words>
  <Application>Microsoft Office PowerPoint</Application>
  <PresentationFormat>Širokoúhlá obrazovka</PresentationFormat>
  <Paragraphs>405</Paragraphs>
  <Slides>55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55</vt:i4>
      </vt:variant>
    </vt:vector>
  </HeadingPairs>
  <TitlesOfParts>
    <vt:vector size="60" baseType="lpstr">
      <vt:lpstr>Arial</vt:lpstr>
      <vt:lpstr>Tahoma</vt:lpstr>
      <vt:lpstr>Times New Roman</vt:lpstr>
      <vt:lpstr>Wingdings</vt:lpstr>
      <vt:lpstr>Prezentace_MU_CZ</vt:lpstr>
      <vt:lpstr>Bankovní produkty segmentu municipalit a projektové financování</vt:lpstr>
      <vt:lpstr>Financování obcí a měst</vt:lpstr>
      <vt:lpstr>Financování obcí a měst </vt:lpstr>
      <vt:lpstr>Rozpočet </vt:lpstr>
      <vt:lpstr>Rozpočet </vt:lpstr>
      <vt:lpstr>Rozpočtové příjmy </vt:lpstr>
      <vt:lpstr>Rozpočtové výdaje</vt:lpstr>
      <vt:lpstr>Členění výdajů</vt:lpstr>
      <vt:lpstr>Členění výdajů</vt:lpstr>
      <vt:lpstr>Členění výdajů</vt:lpstr>
      <vt:lpstr>Vyhotovované finanční výkazy</vt:lpstr>
      <vt:lpstr>Municipalita jako klient</vt:lpstr>
      <vt:lpstr>Municipalita jako klient</vt:lpstr>
      <vt:lpstr>Municipalita jako klient</vt:lpstr>
      <vt:lpstr>Finanční analýza municipalit</vt:lpstr>
      <vt:lpstr>Soubor ukazatelů finanční analýzy municipální firmy </vt:lpstr>
      <vt:lpstr>Soubor ukazatelů finanční analýzy municipální firmy </vt:lpstr>
      <vt:lpstr>Soubor ukazatelů finanční analýzy municipální firmy </vt:lpstr>
      <vt:lpstr>Soubor ukazatelů finanční analýzy municipální firmy </vt:lpstr>
      <vt:lpstr>Soubor ukazatelů finanční analýzy municipální firmy </vt:lpstr>
      <vt:lpstr>Soubor ukazatelů finanční analýzy municipální firmy </vt:lpstr>
      <vt:lpstr>Cash pooling a cash management</vt:lpstr>
      <vt:lpstr>Cash management</vt:lpstr>
      <vt:lpstr>Cash management</vt:lpstr>
      <vt:lpstr>Cash Pooling</vt:lpstr>
      <vt:lpstr>Cash Pooling</vt:lpstr>
      <vt:lpstr>Cash Pooling</vt:lpstr>
      <vt:lpstr>Cash Pooling</vt:lpstr>
      <vt:lpstr>Projektové financování</vt:lpstr>
      <vt:lpstr>Projektové financování</vt:lpstr>
      <vt:lpstr>Projektové financování</vt:lpstr>
      <vt:lpstr>Projektové financování</vt:lpstr>
      <vt:lpstr>Projektové financování</vt:lpstr>
      <vt:lpstr>Projektové financování</vt:lpstr>
      <vt:lpstr>Typy projektové financování</vt:lpstr>
      <vt:lpstr>Typy projektové financování</vt:lpstr>
      <vt:lpstr>Speciální typy projektové financování</vt:lpstr>
      <vt:lpstr>Speciální typy projektové financování</vt:lpstr>
      <vt:lpstr>Speciální typy projektového financování</vt:lpstr>
      <vt:lpstr>Vývojové fáze projektu</vt:lpstr>
      <vt:lpstr>Předinvestiční fáze</vt:lpstr>
      <vt:lpstr>Investiční fáze</vt:lpstr>
      <vt:lpstr>Investiční fáze</vt:lpstr>
      <vt:lpstr>Fáze provozu</vt:lpstr>
      <vt:lpstr>Vývojové fáze z pohledu banky  </vt:lpstr>
      <vt:lpstr>Vývojové fáze z pohledu banky  </vt:lpstr>
      <vt:lpstr>Studie proveditelnosti </vt:lpstr>
      <vt:lpstr>Studie proveditelnosti </vt:lpstr>
      <vt:lpstr>Výhody projektového financování </vt:lpstr>
      <vt:lpstr>Výhody projektového financování </vt:lpstr>
      <vt:lpstr>Výhody projektového financování </vt:lpstr>
      <vt:lpstr>Nevýhody projektového financování </vt:lpstr>
      <vt:lpstr>Srovnání s úvěrovým financováním </vt:lpstr>
      <vt:lpstr>Srovnání s financováním z vnitřních zdrojů   </vt:lpstr>
      <vt:lpstr>Srovnání s financováním formou rizikového kapitálu    </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Pokorná Martina</dc:creator>
  <cp:lastModifiedBy>Martina Sponerová</cp:lastModifiedBy>
  <cp:revision>37</cp:revision>
  <cp:lastPrinted>1601-01-01T00:00:00Z</cp:lastPrinted>
  <dcterms:created xsi:type="dcterms:W3CDTF">2019-01-23T10:10:39Z</dcterms:created>
  <dcterms:modified xsi:type="dcterms:W3CDTF">2021-04-27T04:20:52Z</dcterms:modified>
</cp:coreProperties>
</file>