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40"/>
  </p:notesMasterIdLst>
  <p:handoutMasterIdLst>
    <p:handoutMasterId r:id="rId41"/>
  </p:handoutMasterIdLst>
  <p:sldIdLst>
    <p:sldId id="311" r:id="rId2"/>
    <p:sldId id="319" r:id="rId3"/>
    <p:sldId id="284" r:id="rId4"/>
    <p:sldId id="281" r:id="rId5"/>
    <p:sldId id="283" r:id="rId6"/>
    <p:sldId id="285" r:id="rId7"/>
    <p:sldId id="286" r:id="rId8"/>
    <p:sldId id="287" r:id="rId9"/>
    <p:sldId id="288" r:id="rId10"/>
    <p:sldId id="289" r:id="rId11"/>
    <p:sldId id="290" r:id="rId12"/>
    <p:sldId id="309" r:id="rId13"/>
    <p:sldId id="310" r:id="rId14"/>
    <p:sldId id="291" r:id="rId15"/>
    <p:sldId id="294" r:id="rId16"/>
    <p:sldId id="292" r:id="rId17"/>
    <p:sldId id="293" r:id="rId18"/>
    <p:sldId id="295" r:id="rId19"/>
    <p:sldId id="296" r:id="rId20"/>
    <p:sldId id="297" r:id="rId21"/>
    <p:sldId id="298" r:id="rId22"/>
    <p:sldId id="299" r:id="rId23"/>
    <p:sldId id="300" r:id="rId24"/>
    <p:sldId id="301" r:id="rId25"/>
    <p:sldId id="303" r:id="rId26"/>
    <p:sldId id="302" r:id="rId27"/>
    <p:sldId id="304" r:id="rId28"/>
    <p:sldId id="305" r:id="rId29"/>
    <p:sldId id="306" r:id="rId30"/>
    <p:sldId id="308" r:id="rId31"/>
    <p:sldId id="312" r:id="rId32"/>
    <p:sldId id="313" r:id="rId33"/>
    <p:sldId id="315" r:id="rId34"/>
    <p:sldId id="316" r:id="rId35"/>
    <p:sldId id="314" r:id="rId36"/>
    <p:sldId id="317" r:id="rId37"/>
    <p:sldId id="318" r:id="rId38"/>
    <p:sldId id="260" r:id="rId39"/>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17"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006E"/>
    <a:srgbClr val="4BC8FF"/>
    <a:srgbClr val="9100DC"/>
    <a:srgbClr val="0000DC"/>
    <a:srgbClr val="F01928"/>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68" autoAdjust="0"/>
    <p:restoredTop sz="95768" autoAdjust="0"/>
  </p:normalViewPr>
  <p:slideViewPr>
    <p:cSldViewPr snapToGrid="0">
      <p:cViewPr varScale="1">
        <p:scale>
          <a:sx n="114" d="100"/>
          <a:sy n="114" d="100"/>
        </p:scale>
        <p:origin x="462" y="102"/>
      </p:cViewPr>
      <p:guideLst>
        <p:guide orient="horz" pos="1117"/>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5" d="100"/>
          <a:sy n="55" d="100"/>
        </p:scale>
        <p:origin x="2880"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65EB0D-B626-4E8A-9EB4-41E8C4CBCB55}"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GB"/>
        </a:p>
      </dgm:t>
    </dgm:pt>
    <dgm:pt modelId="{07DB52AB-9AAA-485D-ABA2-33F7CF47D495}">
      <dgm:prSet phldrT="[Text]"/>
      <dgm:spPr/>
      <dgm:t>
        <a:bodyPr/>
        <a:lstStyle/>
        <a:p>
          <a:r>
            <a:rPr lang="en-GB" dirty="0">
              <a:solidFill>
                <a:schemeClr val="tx2"/>
              </a:solidFill>
            </a:rPr>
            <a:t>E</a:t>
          </a:r>
          <a:r>
            <a:rPr lang="en-GB" dirty="0"/>
            <a:t>xpanding Total Market Demand</a:t>
          </a:r>
        </a:p>
      </dgm:t>
    </dgm:pt>
    <dgm:pt modelId="{89355AB9-51DC-4F4A-81FB-03CC1A7A1DCF}" type="parTrans" cxnId="{E76951AF-E10F-43A0-A853-E6E05AFB9A0E}">
      <dgm:prSet/>
      <dgm:spPr/>
      <dgm:t>
        <a:bodyPr/>
        <a:lstStyle/>
        <a:p>
          <a:endParaRPr lang="en-GB"/>
        </a:p>
      </dgm:t>
    </dgm:pt>
    <dgm:pt modelId="{928F5B99-D4D7-449F-A8E7-194EBD53AE5A}" type="sibTrans" cxnId="{E76951AF-E10F-43A0-A853-E6E05AFB9A0E}">
      <dgm:prSet/>
      <dgm:spPr/>
      <dgm:t>
        <a:bodyPr/>
        <a:lstStyle/>
        <a:p>
          <a:endParaRPr lang="en-GB"/>
        </a:p>
      </dgm:t>
    </dgm:pt>
    <dgm:pt modelId="{2FE08E1A-F0A2-4F77-B9CC-3720F0037825}">
      <dgm:prSet phldrT="[Text]"/>
      <dgm:spPr/>
      <dgm:t>
        <a:bodyPr/>
        <a:lstStyle/>
        <a:p>
          <a:r>
            <a:rPr lang="en-GB" dirty="0">
              <a:solidFill>
                <a:srgbClr val="FF0000"/>
              </a:solidFill>
            </a:rPr>
            <a:t>P</a:t>
          </a:r>
          <a:r>
            <a:rPr lang="en-GB" dirty="0"/>
            <a:t>rotecting Market Share</a:t>
          </a:r>
        </a:p>
      </dgm:t>
    </dgm:pt>
    <dgm:pt modelId="{2818300F-6043-4E50-9C77-427B349BAA6A}" type="parTrans" cxnId="{4012D952-B009-4DA7-842D-50209DE93E68}">
      <dgm:prSet/>
      <dgm:spPr/>
      <dgm:t>
        <a:bodyPr/>
        <a:lstStyle/>
        <a:p>
          <a:endParaRPr lang="en-GB"/>
        </a:p>
      </dgm:t>
    </dgm:pt>
    <dgm:pt modelId="{5ABFE73C-BCCC-4D17-A629-8BCF8C04A43A}" type="sibTrans" cxnId="{4012D952-B009-4DA7-842D-50209DE93E68}">
      <dgm:prSet/>
      <dgm:spPr/>
      <dgm:t>
        <a:bodyPr/>
        <a:lstStyle/>
        <a:p>
          <a:endParaRPr lang="en-GB"/>
        </a:p>
      </dgm:t>
    </dgm:pt>
    <dgm:pt modelId="{78E9CD3E-262C-4F1C-88F4-FC07152BABCA}">
      <dgm:prSet phldrT="[Text]"/>
      <dgm:spPr/>
      <dgm:t>
        <a:bodyPr/>
        <a:lstStyle/>
        <a:p>
          <a:r>
            <a:rPr lang="en-GB" dirty="0">
              <a:solidFill>
                <a:schemeClr val="accent2"/>
              </a:solidFill>
            </a:rPr>
            <a:t>I</a:t>
          </a:r>
          <a:r>
            <a:rPr lang="en-GB" dirty="0"/>
            <a:t>ncreasing Market Share</a:t>
          </a:r>
        </a:p>
      </dgm:t>
    </dgm:pt>
    <dgm:pt modelId="{F4849172-C54C-47A5-A9EE-2E9C4BEA1F56}" type="parTrans" cxnId="{1F393E67-E608-4F98-B929-DC64CA6D07DC}">
      <dgm:prSet/>
      <dgm:spPr/>
      <dgm:t>
        <a:bodyPr/>
        <a:lstStyle/>
        <a:p>
          <a:endParaRPr lang="en-GB"/>
        </a:p>
      </dgm:t>
    </dgm:pt>
    <dgm:pt modelId="{E5BEE05B-4FCC-4F1C-B01D-078396576406}" type="sibTrans" cxnId="{1F393E67-E608-4F98-B929-DC64CA6D07DC}">
      <dgm:prSet/>
      <dgm:spPr/>
      <dgm:t>
        <a:bodyPr/>
        <a:lstStyle/>
        <a:p>
          <a:endParaRPr lang="en-GB"/>
        </a:p>
      </dgm:t>
    </dgm:pt>
    <dgm:pt modelId="{63434201-E8B7-410F-8290-CCC2853D496E}" type="pres">
      <dgm:prSet presAssocID="{6065EB0D-B626-4E8A-9EB4-41E8C4CBCB55}" presName="diagram" presStyleCnt="0">
        <dgm:presLayoutVars>
          <dgm:dir/>
          <dgm:resizeHandles val="exact"/>
        </dgm:presLayoutVars>
      </dgm:prSet>
      <dgm:spPr/>
    </dgm:pt>
    <dgm:pt modelId="{DCB6456F-E47E-4909-9A5B-FEB9668CDE28}" type="pres">
      <dgm:prSet presAssocID="{07DB52AB-9AAA-485D-ABA2-33F7CF47D495}" presName="node" presStyleLbl="node1" presStyleIdx="0" presStyleCnt="3">
        <dgm:presLayoutVars>
          <dgm:bulletEnabled val="1"/>
        </dgm:presLayoutVars>
      </dgm:prSet>
      <dgm:spPr/>
    </dgm:pt>
    <dgm:pt modelId="{742AE9AF-C9C1-40CE-90FB-82CE915C2041}" type="pres">
      <dgm:prSet presAssocID="{928F5B99-D4D7-449F-A8E7-194EBD53AE5A}" presName="sibTrans" presStyleCnt="0"/>
      <dgm:spPr/>
    </dgm:pt>
    <dgm:pt modelId="{0EF5CD13-303E-4731-BB67-111738D3CD52}" type="pres">
      <dgm:prSet presAssocID="{2FE08E1A-F0A2-4F77-B9CC-3720F0037825}" presName="node" presStyleLbl="node1" presStyleIdx="1" presStyleCnt="3">
        <dgm:presLayoutVars>
          <dgm:bulletEnabled val="1"/>
        </dgm:presLayoutVars>
      </dgm:prSet>
      <dgm:spPr/>
    </dgm:pt>
    <dgm:pt modelId="{60F72969-0BA5-4FF6-976C-5503D2BD3DEC}" type="pres">
      <dgm:prSet presAssocID="{5ABFE73C-BCCC-4D17-A629-8BCF8C04A43A}" presName="sibTrans" presStyleCnt="0"/>
      <dgm:spPr/>
    </dgm:pt>
    <dgm:pt modelId="{AD166113-E5B7-476E-9A55-D96CE9EDFBCA}" type="pres">
      <dgm:prSet presAssocID="{78E9CD3E-262C-4F1C-88F4-FC07152BABCA}" presName="node" presStyleLbl="node1" presStyleIdx="2" presStyleCnt="3">
        <dgm:presLayoutVars>
          <dgm:bulletEnabled val="1"/>
        </dgm:presLayoutVars>
      </dgm:prSet>
      <dgm:spPr/>
    </dgm:pt>
  </dgm:ptLst>
  <dgm:cxnLst>
    <dgm:cxn modelId="{C888D507-1EB9-4DB5-9723-F3710C393BAA}" type="presOf" srcId="{78E9CD3E-262C-4F1C-88F4-FC07152BABCA}" destId="{AD166113-E5B7-476E-9A55-D96CE9EDFBCA}" srcOrd="0" destOrd="0" presId="urn:microsoft.com/office/officeart/2005/8/layout/default"/>
    <dgm:cxn modelId="{0301A564-D897-4EC5-8246-073BEB7EBA4F}" type="presOf" srcId="{6065EB0D-B626-4E8A-9EB4-41E8C4CBCB55}" destId="{63434201-E8B7-410F-8290-CCC2853D496E}" srcOrd="0" destOrd="0" presId="urn:microsoft.com/office/officeart/2005/8/layout/default"/>
    <dgm:cxn modelId="{1F393E67-E608-4F98-B929-DC64CA6D07DC}" srcId="{6065EB0D-B626-4E8A-9EB4-41E8C4CBCB55}" destId="{78E9CD3E-262C-4F1C-88F4-FC07152BABCA}" srcOrd="2" destOrd="0" parTransId="{F4849172-C54C-47A5-A9EE-2E9C4BEA1F56}" sibTransId="{E5BEE05B-4FCC-4F1C-B01D-078396576406}"/>
    <dgm:cxn modelId="{4012D952-B009-4DA7-842D-50209DE93E68}" srcId="{6065EB0D-B626-4E8A-9EB4-41E8C4CBCB55}" destId="{2FE08E1A-F0A2-4F77-B9CC-3720F0037825}" srcOrd="1" destOrd="0" parTransId="{2818300F-6043-4E50-9C77-427B349BAA6A}" sibTransId="{5ABFE73C-BCCC-4D17-A629-8BCF8C04A43A}"/>
    <dgm:cxn modelId="{E76951AF-E10F-43A0-A853-E6E05AFB9A0E}" srcId="{6065EB0D-B626-4E8A-9EB4-41E8C4CBCB55}" destId="{07DB52AB-9AAA-485D-ABA2-33F7CF47D495}" srcOrd="0" destOrd="0" parTransId="{89355AB9-51DC-4F4A-81FB-03CC1A7A1DCF}" sibTransId="{928F5B99-D4D7-449F-A8E7-194EBD53AE5A}"/>
    <dgm:cxn modelId="{7E785FB3-78C0-46F8-A9BA-738C79AC326A}" type="presOf" srcId="{07DB52AB-9AAA-485D-ABA2-33F7CF47D495}" destId="{DCB6456F-E47E-4909-9A5B-FEB9668CDE28}" srcOrd="0" destOrd="0" presId="urn:microsoft.com/office/officeart/2005/8/layout/default"/>
    <dgm:cxn modelId="{0BF8F5C1-9C31-454B-8304-EEE9FB25BBC9}" type="presOf" srcId="{2FE08E1A-F0A2-4F77-B9CC-3720F0037825}" destId="{0EF5CD13-303E-4731-BB67-111738D3CD52}" srcOrd="0" destOrd="0" presId="urn:microsoft.com/office/officeart/2005/8/layout/default"/>
    <dgm:cxn modelId="{CE6B28A1-F159-4018-B709-E883304F64ED}" type="presParOf" srcId="{63434201-E8B7-410F-8290-CCC2853D496E}" destId="{DCB6456F-E47E-4909-9A5B-FEB9668CDE28}" srcOrd="0" destOrd="0" presId="urn:microsoft.com/office/officeart/2005/8/layout/default"/>
    <dgm:cxn modelId="{A1B41F6E-0E71-4EE0-AC71-12B966B6B622}" type="presParOf" srcId="{63434201-E8B7-410F-8290-CCC2853D496E}" destId="{742AE9AF-C9C1-40CE-90FB-82CE915C2041}" srcOrd="1" destOrd="0" presId="urn:microsoft.com/office/officeart/2005/8/layout/default"/>
    <dgm:cxn modelId="{0FE9128E-C827-446C-A540-BF3FCBE06ADE}" type="presParOf" srcId="{63434201-E8B7-410F-8290-CCC2853D496E}" destId="{0EF5CD13-303E-4731-BB67-111738D3CD52}" srcOrd="2" destOrd="0" presId="urn:microsoft.com/office/officeart/2005/8/layout/default"/>
    <dgm:cxn modelId="{07DEE1D4-3017-4DD3-AAF8-12962EC0F880}" type="presParOf" srcId="{63434201-E8B7-410F-8290-CCC2853D496E}" destId="{60F72969-0BA5-4FF6-976C-5503D2BD3DEC}" srcOrd="3" destOrd="0" presId="urn:microsoft.com/office/officeart/2005/8/layout/default"/>
    <dgm:cxn modelId="{4A9F6F30-7035-4A55-9357-2EAD1B7CBB62}" type="presParOf" srcId="{63434201-E8B7-410F-8290-CCC2853D496E}" destId="{AD166113-E5B7-476E-9A55-D96CE9EDFBCA}"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65EB0D-B626-4E8A-9EB4-41E8C4CBCB55}"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GB"/>
        </a:p>
      </dgm:t>
    </dgm:pt>
    <dgm:pt modelId="{07DB52AB-9AAA-485D-ABA2-33F7CF47D495}">
      <dgm:prSet phldrT="[Text]"/>
      <dgm:spPr/>
      <dgm:t>
        <a:bodyPr/>
        <a:lstStyle/>
        <a:p>
          <a:r>
            <a:rPr lang="en-GB" dirty="0"/>
            <a:t>Proactive Marketing</a:t>
          </a:r>
        </a:p>
      </dgm:t>
    </dgm:pt>
    <dgm:pt modelId="{89355AB9-51DC-4F4A-81FB-03CC1A7A1DCF}" type="parTrans" cxnId="{E76951AF-E10F-43A0-A853-E6E05AFB9A0E}">
      <dgm:prSet/>
      <dgm:spPr/>
      <dgm:t>
        <a:bodyPr/>
        <a:lstStyle/>
        <a:p>
          <a:endParaRPr lang="en-GB"/>
        </a:p>
      </dgm:t>
    </dgm:pt>
    <dgm:pt modelId="{928F5B99-D4D7-449F-A8E7-194EBD53AE5A}" type="sibTrans" cxnId="{E76951AF-E10F-43A0-A853-E6E05AFB9A0E}">
      <dgm:prSet/>
      <dgm:spPr/>
      <dgm:t>
        <a:bodyPr/>
        <a:lstStyle/>
        <a:p>
          <a:endParaRPr lang="en-GB"/>
        </a:p>
      </dgm:t>
    </dgm:pt>
    <dgm:pt modelId="{2FE08E1A-F0A2-4F77-B9CC-3720F0037825}">
      <dgm:prSet phldrT="[Text]"/>
      <dgm:spPr/>
      <dgm:t>
        <a:bodyPr/>
        <a:lstStyle/>
        <a:p>
          <a:r>
            <a:rPr lang="en-GB" dirty="0"/>
            <a:t>Defensive Marketing</a:t>
          </a:r>
        </a:p>
      </dgm:t>
    </dgm:pt>
    <dgm:pt modelId="{2818300F-6043-4E50-9C77-427B349BAA6A}" type="parTrans" cxnId="{4012D952-B009-4DA7-842D-50209DE93E68}">
      <dgm:prSet/>
      <dgm:spPr/>
      <dgm:t>
        <a:bodyPr/>
        <a:lstStyle/>
        <a:p>
          <a:endParaRPr lang="en-GB"/>
        </a:p>
      </dgm:t>
    </dgm:pt>
    <dgm:pt modelId="{5ABFE73C-BCCC-4D17-A629-8BCF8C04A43A}" type="sibTrans" cxnId="{4012D952-B009-4DA7-842D-50209DE93E68}">
      <dgm:prSet/>
      <dgm:spPr/>
      <dgm:t>
        <a:bodyPr/>
        <a:lstStyle/>
        <a:p>
          <a:endParaRPr lang="en-GB"/>
        </a:p>
      </dgm:t>
    </dgm:pt>
    <dgm:pt modelId="{63434201-E8B7-410F-8290-CCC2853D496E}" type="pres">
      <dgm:prSet presAssocID="{6065EB0D-B626-4E8A-9EB4-41E8C4CBCB55}" presName="diagram" presStyleCnt="0">
        <dgm:presLayoutVars>
          <dgm:dir/>
          <dgm:resizeHandles val="exact"/>
        </dgm:presLayoutVars>
      </dgm:prSet>
      <dgm:spPr/>
    </dgm:pt>
    <dgm:pt modelId="{DCB6456F-E47E-4909-9A5B-FEB9668CDE28}" type="pres">
      <dgm:prSet presAssocID="{07DB52AB-9AAA-485D-ABA2-33F7CF47D495}" presName="node" presStyleLbl="node1" presStyleIdx="0" presStyleCnt="2" custLinFactNeighborX="-458">
        <dgm:presLayoutVars>
          <dgm:bulletEnabled val="1"/>
        </dgm:presLayoutVars>
      </dgm:prSet>
      <dgm:spPr/>
    </dgm:pt>
    <dgm:pt modelId="{742AE9AF-C9C1-40CE-90FB-82CE915C2041}" type="pres">
      <dgm:prSet presAssocID="{928F5B99-D4D7-449F-A8E7-194EBD53AE5A}" presName="sibTrans" presStyleCnt="0"/>
      <dgm:spPr/>
    </dgm:pt>
    <dgm:pt modelId="{0EF5CD13-303E-4731-BB67-111738D3CD52}" type="pres">
      <dgm:prSet presAssocID="{2FE08E1A-F0A2-4F77-B9CC-3720F0037825}" presName="node" presStyleLbl="node1" presStyleIdx="1" presStyleCnt="2">
        <dgm:presLayoutVars>
          <dgm:bulletEnabled val="1"/>
        </dgm:presLayoutVars>
      </dgm:prSet>
      <dgm:spPr/>
    </dgm:pt>
  </dgm:ptLst>
  <dgm:cxnLst>
    <dgm:cxn modelId="{0301A564-D897-4EC5-8246-073BEB7EBA4F}" type="presOf" srcId="{6065EB0D-B626-4E8A-9EB4-41E8C4CBCB55}" destId="{63434201-E8B7-410F-8290-CCC2853D496E}" srcOrd="0" destOrd="0" presId="urn:microsoft.com/office/officeart/2005/8/layout/default"/>
    <dgm:cxn modelId="{4012D952-B009-4DA7-842D-50209DE93E68}" srcId="{6065EB0D-B626-4E8A-9EB4-41E8C4CBCB55}" destId="{2FE08E1A-F0A2-4F77-B9CC-3720F0037825}" srcOrd="1" destOrd="0" parTransId="{2818300F-6043-4E50-9C77-427B349BAA6A}" sibTransId="{5ABFE73C-BCCC-4D17-A629-8BCF8C04A43A}"/>
    <dgm:cxn modelId="{E76951AF-E10F-43A0-A853-E6E05AFB9A0E}" srcId="{6065EB0D-B626-4E8A-9EB4-41E8C4CBCB55}" destId="{07DB52AB-9AAA-485D-ABA2-33F7CF47D495}" srcOrd="0" destOrd="0" parTransId="{89355AB9-51DC-4F4A-81FB-03CC1A7A1DCF}" sibTransId="{928F5B99-D4D7-449F-A8E7-194EBD53AE5A}"/>
    <dgm:cxn modelId="{7E785FB3-78C0-46F8-A9BA-738C79AC326A}" type="presOf" srcId="{07DB52AB-9AAA-485D-ABA2-33F7CF47D495}" destId="{DCB6456F-E47E-4909-9A5B-FEB9668CDE28}" srcOrd="0" destOrd="0" presId="urn:microsoft.com/office/officeart/2005/8/layout/default"/>
    <dgm:cxn modelId="{0BF8F5C1-9C31-454B-8304-EEE9FB25BBC9}" type="presOf" srcId="{2FE08E1A-F0A2-4F77-B9CC-3720F0037825}" destId="{0EF5CD13-303E-4731-BB67-111738D3CD52}" srcOrd="0" destOrd="0" presId="urn:microsoft.com/office/officeart/2005/8/layout/default"/>
    <dgm:cxn modelId="{CE6B28A1-F159-4018-B709-E883304F64ED}" type="presParOf" srcId="{63434201-E8B7-410F-8290-CCC2853D496E}" destId="{DCB6456F-E47E-4909-9A5B-FEB9668CDE28}" srcOrd="0" destOrd="0" presId="urn:microsoft.com/office/officeart/2005/8/layout/default"/>
    <dgm:cxn modelId="{A1B41F6E-0E71-4EE0-AC71-12B966B6B622}" type="presParOf" srcId="{63434201-E8B7-410F-8290-CCC2853D496E}" destId="{742AE9AF-C9C1-40CE-90FB-82CE915C2041}" srcOrd="1" destOrd="0" presId="urn:microsoft.com/office/officeart/2005/8/layout/default"/>
    <dgm:cxn modelId="{0FE9128E-C827-446C-A540-BF3FCBE06ADE}" type="presParOf" srcId="{63434201-E8B7-410F-8290-CCC2853D496E}" destId="{0EF5CD13-303E-4731-BB67-111738D3CD52}"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950849-842C-4C2A-A356-600262050280}"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GB"/>
        </a:p>
      </dgm:t>
    </dgm:pt>
    <dgm:pt modelId="{1E517179-552A-42D9-BB5D-2324D4D9EC57}">
      <dgm:prSet phldrT="[Text]"/>
      <dgm:spPr/>
      <dgm:t>
        <a:bodyPr/>
        <a:lstStyle/>
        <a:p>
          <a:r>
            <a:rPr lang="en-US" dirty="0"/>
            <a:t>Responsive</a:t>
          </a:r>
          <a:endParaRPr lang="en-GB" dirty="0"/>
        </a:p>
      </dgm:t>
    </dgm:pt>
    <dgm:pt modelId="{0905D5E9-D94F-4408-8111-CFFF1EF92088}" type="parTrans" cxnId="{3B27540F-F1EC-4FA7-A1B6-511D933C57BA}">
      <dgm:prSet/>
      <dgm:spPr/>
      <dgm:t>
        <a:bodyPr/>
        <a:lstStyle/>
        <a:p>
          <a:endParaRPr lang="en-GB"/>
        </a:p>
      </dgm:t>
    </dgm:pt>
    <dgm:pt modelId="{7B03080A-92E0-4E95-8F2D-83966D0FB77A}" type="sibTrans" cxnId="{3B27540F-F1EC-4FA7-A1B6-511D933C57BA}">
      <dgm:prSet/>
      <dgm:spPr/>
      <dgm:t>
        <a:bodyPr/>
        <a:lstStyle/>
        <a:p>
          <a:endParaRPr lang="en-GB"/>
        </a:p>
      </dgm:t>
    </dgm:pt>
    <dgm:pt modelId="{F2526F7C-7519-42D5-9428-B7658ADB1D96}">
      <dgm:prSet phldrT="[Text]"/>
      <dgm:spPr/>
      <dgm:t>
        <a:bodyPr/>
        <a:lstStyle/>
        <a:p>
          <a:pPr algn="l">
            <a:buFont typeface="Arial" panose="020B0604020202020204" pitchFamily="34" charset="0"/>
            <a:buChar char="•"/>
          </a:pPr>
          <a:r>
            <a:rPr lang="en-US" dirty="0"/>
            <a:t>Finds a stated need and fills it.</a:t>
          </a:r>
          <a:endParaRPr lang="en-GB" dirty="0"/>
        </a:p>
      </dgm:t>
    </dgm:pt>
    <dgm:pt modelId="{28EB077E-92EF-40C7-A741-293C5F03C74D}" type="parTrans" cxnId="{F41C3AC8-FDD2-41E1-9C19-8063359CA13A}">
      <dgm:prSet/>
      <dgm:spPr/>
      <dgm:t>
        <a:bodyPr/>
        <a:lstStyle/>
        <a:p>
          <a:endParaRPr lang="en-GB"/>
        </a:p>
      </dgm:t>
    </dgm:pt>
    <dgm:pt modelId="{21CDB5A9-3BF9-4F6B-A94A-7D9FE31B7E1B}" type="sibTrans" cxnId="{F41C3AC8-FDD2-41E1-9C19-8063359CA13A}">
      <dgm:prSet/>
      <dgm:spPr/>
      <dgm:t>
        <a:bodyPr/>
        <a:lstStyle/>
        <a:p>
          <a:endParaRPr lang="en-GB"/>
        </a:p>
      </dgm:t>
    </dgm:pt>
    <dgm:pt modelId="{B7285909-EC03-41C6-BBBC-2FB819046E3A}">
      <dgm:prSet phldrT="[Text]"/>
      <dgm:spPr/>
      <dgm:t>
        <a:bodyPr/>
        <a:lstStyle/>
        <a:p>
          <a:r>
            <a:rPr lang="en-US" dirty="0"/>
            <a:t>Anticipative</a:t>
          </a:r>
          <a:endParaRPr lang="en-GB" dirty="0"/>
        </a:p>
      </dgm:t>
    </dgm:pt>
    <dgm:pt modelId="{AF530702-B393-437D-B497-05A0A96CB237}" type="parTrans" cxnId="{05F0AE80-7306-4499-B29D-7AFD98D94F19}">
      <dgm:prSet/>
      <dgm:spPr/>
      <dgm:t>
        <a:bodyPr/>
        <a:lstStyle/>
        <a:p>
          <a:endParaRPr lang="en-GB"/>
        </a:p>
      </dgm:t>
    </dgm:pt>
    <dgm:pt modelId="{281BBA76-A248-4463-ADD4-38EC44A18E84}" type="sibTrans" cxnId="{05F0AE80-7306-4499-B29D-7AFD98D94F19}">
      <dgm:prSet/>
      <dgm:spPr/>
      <dgm:t>
        <a:bodyPr/>
        <a:lstStyle/>
        <a:p>
          <a:endParaRPr lang="en-GB"/>
        </a:p>
      </dgm:t>
    </dgm:pt>
    <dgm:pt modelId="{2FA0BC59-DD78-422A-8B0D-D3F716F80933}">
      <dgm:prSet phldrT="[Text]"/>
      <dgm:spPr/>
      <dgm:t>
        <a:bodyPr/>
        <a:lstStyle/>
        <a:p>
          <a:r>
            <a:rPr lang="en-US" dirty="0"/>
            <a:t>Looks ahead to needs customers may have in the near future.</a:t>
          </a:r>
          <a:endParaRPr lang="en-GB" dirty="0"/>
        </a:p>
      </dgm:t>
    </dgm:pt>
    <dgm:pt modelId="{3F3D3CE4-5FA0-4ED9-9635-E7291DA2A63A}" type="parTrans" cxnId="{3A579E03-564F-436A-AD24-7FA01A8BA500}">
      <dgm:prSet/>
      <dgm:spPr/>
      <dgm:t>
        <a:bodyPr/>
        <a:lstStyle/>
        <a:p>
          <a:endParaRPr lang="en-GB"/>
        </a:p>
      </dgm:t>
    </dgm:pt>
    <dgm:pt modelId="{7C0C2019-F82C-4B11-8152-7B8578B85608}" type="sibTrans" cxnId="{3A579E03-564F-436A-AD24-7FA01A8BA500}">
      <dgm:prSet/>
      <dgm:spPr/>
      <dgm:t>
        <a:bodyPr/>
        <a:lstStyle/>
        <a:p>
          <a:endParaRPr lang="en-GB"/>
        </a:p>
      </dgm:t>
    </dgm:pt>
    <dgm:pt modelId="{9DAD7E82-AE06-4343-B35A-2C00C68D327F}">
      <dgm:prSet phldrT="[Text]"/>
      <dgm:spPr/>
      <dgm:t>
        <a:bodyPr/>
        <a:lstStyle/>
        <a:p>
          <a:r>
            <a:rPr lang="en-US" dirty="0"/>
            <a:t>Creative</a:t>
          </a:r>
          <a:endParaRPr lang="en-GB" dirty="0"/>
        </a:p>
      </dgm:t>
    </dgm:pt>
    <dgm:pt modelId="{E2DC5DB6-7BEE-4B30-82C9-57A1500DF0B8}" type="parTrans" cxnId="{3E3DB264-D5CE-4011-B5E5-C54B0EC00629}">
      <dgm:prSet/>
      <dgm:spPr/>
      <dgm:t>
        <a:bodyPr/>
        <a:lstStyle/>
        <a:p>
          <a:endParaRPr lang="en-GB"/>
        </a:p>
      </dgm:t>
    </dgm:pt>
    <dgm:pt modelId="{2FBFED04-59D8-4654-9332-DC9ECB9E810A}" type="sibTrans" cxnId="{3E3DB264-D5CE-4011-B5E5-C54B0EC00629}">
      <dgm:prSet/>
      <dgm:spPr/>
      <dgm:t>
        <a:bodyPr/>
        <a:lstStyle/>
        <a:p>
          <a:endParaRPr lang="en-GB"/>
        </a:p>
      </dgm:t>
    </dgm:pt>
    <dgm:pt modelId="{A3E314CA-EF6B-47CE-848F-65B13F7E7B2C}">
      <dgm:prSet phldrT="[Text]"/>
      <dgm:spPr/>
      <dgm:t>
        <a:bodyPr/>
        <a:lstStyle/>
        <a:p>
          <a:r>
            <a:rPr lang="en-US" dirty="0"/>
            <a:t>Discovers solutions customers did not ask for but to which they enthusiastically respond. </a:t>
          </a:r>
          <a:endParaRPr lang="en-GB" dirty="0"/>
        </a:p>
      </dgm:t>
    </dgm:pt>
    <dgm:pt modelId="{CB2F39CD-BA7A-46DA-9F56-024112B3DE29}" type="parTrans" cxnId="{732B48F1-1111-4848-A9AF-485096CB71EE}">
      <dgm:prSet/>
      <dgm:spPr/>
      <dgm:t>
        <a:bodyPr/>
        <a:lstStyle/>
        <a:p>
          <a:endParaRPr lang="en-GB"/>
        </a:p>
      </dgm:t>
    </dgm:pt>
    <dgm:pt modelId="{049DC605-0539-4BFC-A425-109915217F8E}" type="sibTrans" cxnId="{732B48F1-1111-4848-A9AF-485096CB71EE}">
      <dgm:prSet/>
      <dgm:spPr/>
      <dgm:t>
        <a:bodyPr/>
        <a:lstStyle/>
        <a:p>
          <a:endParaRPr lang="en-GB"/>
        </a:p>
      </dgm:t>
    </dgm:pt>
    <dgm:pt modelId="{8874CEA5-F118-416C-A5A4-C866C7E85B0D}" type="pres">
      <dgm:prSet presAssocID="{33950849-842C-4C2A-A356-600262050280}" presName="Name0" presStyleCnt="0">
        <dgm:presLayoutVars>
          <dgm:dir/>
          <dgm:animLvl val="lvl"/>
          <dgm:resizeHandles val="exact"/>
        </dgm:presLayoutVars>
      </dgm:prSet>
      <dgm:spPr/>
    </dgm:pt>
    <dgm:pt modelId="{6BFDD4AC-D91C-4370-8E9E-EBFD4094E467}" type="pres">
      <dgm:prSet presAssocID="{1E517179-552A-42D9-BB5D-2324D4D9EC57}" presName="composite" presStyleCnt="0"/>
      <dgm:spPr/>
    </dgm:pt>
    <dgm:pt modelId="{2280D2F0-D8D2-43E6-8FE8-A29F9792DD38}" type="pres">
      <dgm:prSet presAssocID="{1E517179-552A-42D9-BB5D-2324D4D9EC57}" presName="parTx" presStyleLbl="alignNode1" presStyleIdx="0" presStyleCnt="3">
        <dgm:presLayoutVars>
          <dgm:chMax val="0"/>
          <dgm:chPref val="0"/>
          <dgm:bulletEnabled val="1"/>
        </dgm:presLayoutVars>
      </dgm:prSet>
      <dgm:spPr/>
    </dgm:pt>
    <dgm:pt modelId="{713A7A2F-1159-4BE4-8463-76ED7C4F1D2B}" type="pres">
      <dgm:prSet presAssocID="{1E517179-552A-42D9-BB5D-2324D4D9EC57}" presName="desTx" presStyleLbl="alignAccFollowNode1" presStyleIdx="0" presStyleCnt="3">
        <dgm:presLayoutVars>
          <dgm:bulletEnabled val="1"/>
        </dgm:presLayoutVars>
      </dgm:prSet>
      <dgm:spPr/>
    </dgm:pt>
    <dgm:pt modelId="{7CCDCF6A-DB05-49AC-9CDB-3B62700C394D}" type="pres">
      <dgm:prSet presAssocID="{7B03080A-92E0-4E95-8F2D-83966D0FB77A}" presName="space" presStyleCnt="0"/>
      <dgm:spPr/>
    </dgm:pt>
    <dgm:pt modelId="{ED6BEC2E-4ACF-4C4F-A518-701657113525}" type="pres">
      <dgm:prSet presAssocID="{B7285909-EC03-41C6-BBBC-2FB819046E3A}" presName="composite" presStyleCnt="0"/>
      <dgm:spPr/>
    </dgm:pt>
    <dgm:pt modelId="{01E4C38A-0EA6-43F6-BE5F-4C5D7050A069}" type="pres">
      <dgm:prSet presAssocID="{B7285909-EC03-41C6-BBBC-2FB819046E3A}" presName="parTx" presStyleLbl="alignNode1" presStyleIdx="1" presStyleCnt="3">
        <dgm:presLayoutVars>
          <dgm:chMax val="0"/>
          <dgm:chPref val="0"/>
          <dgm:bulletEnabled val="1"/>
        </dgm:presLayoutVars>
      </dgm:prSet>
      <dgm:spPr/>
    </dgm:pt>
    <dgm:pt modelId="{BEFE6EC5-D572-468A-B81C-D8BC2BE46A3C}" type="pres">
      <dgm:prSet presAssocID="{B7285909-EC03-41C6-BBBC-2FB819046E3A}" presName="desTx" presStyleLbl="alignAccFollowNode1" presStyleIdx="1" presStyleCnt="3">
        <dgm:presLayoutVars>
          <dgm:bulletEnabled val="1"/>
        </dgm:presLayoutVars>
      </dgm:prSet>
      <dgm:spPr/>
    </dgm:pt>
    <dgm:pt modelId="{6C093E68-2DDE-44FE-B090-15337315F827}" type="pres">
      <dgm:prSet presAssocID="{281BBA76-A248-4463-ADD4-38EC44A18E84}" presName="space" presStyleCnt="0"/>
      <dgm:spPr/>
    </dgm:pt>
    <dgm:pt modelId="{61B61A0B-30EF-4B2E-A71D-16BF255A6EB4}" type="pres">
      <dgm:prSet presAssocID="{9DAD7E82-AE06-4343-B35A-2C00C68D327F}" presName="composite" presStyleCnt="0"/>
      <dgm:spPr/>
    </dgm:pt>
    <dgm:pt modelId="{B251A44F-8369-4159-B665-8AE023BD54DD}" type="pres">
      <dgm:prSet presAssocID="{9DAD7E82-AE06-4343-B35A-2C00C68D327F}" presName="parTx" presStyleLbl="alignNode1" presStyleIdx="2" presStyleCnt="3">
        <dgm:presLayoutVars>
          <dgm:chMax val="0"/>
          <dgm:chPref val="0"/>
          <dgm:bulletEnabled val="1"/>
        </dgm:presLayoutVars>
      </dgm:prSet>
      <dgm:spPr/>
    </dgm:pt>
    <dgm:pt modelId="{1AECE689-9E5E-4B34-9F71-899306985774}" type="pres">
      <dgm:prSet presAssocID="{9DAD7E82-AE06-4343-B35A-2C00C68D327F}" presName="desTx" presStyleLbl="alignAccFollowNode1" presStyleIdx="2" presStyleCnt="3">
        <dgm:presLayoutVars>
          <dgm:bulletEnabled val="1"/>
        </dgm:presLayoutVars>
      </dgm:prSet>
      <dgm:spPr/>
    </dgm:pt>
  </dgm:ptLst>
  <dgm:cxnLst>
    <dgm:cxn modelId="{3A579E03-564F-436A-AD24-7FA01A8BA500}" srcId="{B7285909-EC03-41C6-BBBC-2FB819046E3A}" destId="{2FA0BC59-DD78-422A-8B0D-D3F716F80933}" srcOrd="0" destOrd="0" parTransId="{3F3D3CE4-5FA0-4ED9-9635-E7291DA2A63A}" sibTransId="{7C0C2019-F82C-4B11-8152-7B8578B85608}"/>
    <dgm:cxn modelId="{3B27540F-F1EC-4FA7-A1B6-511D933C57BA}" srcId="{33950849-842C-4C2A-A356-600262050280}" destId="{1E517179-552A-42D9-BB5D-2324D4D9EC57}" srcOrd="0" destOrd="0" parTransId="{0905D5E9-D94F-4408-8111-CFFF1EF92088}" sibTransId="{7B03080A-92E0-4E95-8F2D-83966D0FB77A}"/>
    <dgm:cxn modelId="{3E3DB264-D5CE-4011-B5E5-C54B0EC00629}" srcId="{33950849-842C-4C2A-A356-600262050280}" destId="{9DAD7E82-AE06-4343-B35A-2C00C68D327F}" srcOrd="2" destOrd="0" parTransId="{E2DC5DB6-7BEE-4B30-82C9-57A1500DF0B8}" sibTransId="{2FBFED04-59D8-4654-9332-DC9ECB9E810A}"/>
    <dgm:cxn modelId="{4039FF4E-5001-4C86-9B9D-02E970AD1EB7}" type="presOf" srcId="{33950849-842C-4C2A-A356-600262050280}" destId="{8874CEA5-F118-416C-A5A4-C866C7E85B0D}" srcOrd="0" destOrd="0" presId="urn:microsoft.com/office/officeart/2005/8/layout/hList1"/>
    <dgm:cxn modelId="{05F0AE80-7306-4499-B29D-7AFD98D94F19}" srcId="{33950849-842C-4C2A-A356-600262050280}" destId="{B7285909-EC03-41C6-BBBC-2FB819046E3A}" srcOrd="1" destOrd="0" parTransId="{AF530702-B393-437D-B497-05A0A96CB237}" sibTransId="{281BBA76-A248-4463-ADD4-38EC44A18E84}"/>
    <dgm:cxn modelId="{33DA628A-2A2B-47E8-B665-A7F24A434F00}" type="presOf" srcId="{F2526F7C-7519-42D5-9428-B7658ADB1D96}" destId="{713A7A2F-1159-4BE4-8463-76ED7C4F1D2B}" srcOrd="0" destOrd="0" presId="urn:microsoft.com/office/officeart/2005/8/layout/hList1"/>
    <dgm:cxn modelId="{1B5C8292-4490-443A-909B-F0146B6122F5}" type="presOf" srcId="{B7285909-EC03-41C6-BBBC-2FB819046E3A}" destId="{01E4C38A-0EA6-43F6-BE5F-4C5D7050A069}" srcOrd="0" destOrd="0" presId="urn:microsoft.com/office/officeart/2005/8/layout/hList1"/>
    <dgm:cxn modelId="{F8D165AE-A823-41BE-B315-803D46992D34}" type="presOf" srcId="{9DAD7E82-AE06-4343-B35A-2C00C68D327F}" destId="{B251A44F-8369-4159-B665-8AE023BD54DD}" srcOrd="0" destOrd="0" presId="urn:microsoft.com/office/officeart/2005/8/layout/hList1"/>
    <dgm:cxn modelId="{CBF1CCC6-B7A1-48BF-BEA0-F29C578DEB55}" type="presOf" srcId="{1E517179-552A-42D9-BB5D-2324D4D9EC57}" destId="{2280D2F0-D8D2-43E6-8FE8-A29F9792DD38}" srcOrd="0" destOrd="0" presId="urn:microsoft.com/office/officeart/2005/8/layout/hList1"/>
    <dgm:cxn modelId="{F41C3AC8-FDD2-41E1-9C19-8063359CA13A}" srcId="{1E517179-552A-42D9-BB5D-2324D4D9EC57}" destId="{F2526F7C-7519-42D5-9428-B7658ADB1D96}" srcOrd="0" destOrd="0" parTransId="{28EB077E-92EF-40C7-A741-293C5F03C74D}" sibTransId="{21CDB5A9-3BF9-4F6B-A94A-7D9FE31B7E1B}"/>
    <dgm:cxn modelId="{DE0D3BE0-6B2E-409C-967B-A0E06978BA49}" type="presOf" srcId="{A3E314CA-EF6B-47CE-848F-65B13F7E7B2C}" destId="{1AECE689-9E5E-4B34-9F71-899306985774}" srcOrd="0" destOrd="0" presId="urn:microsoft.com/office/officeart/2005/8/layout/hList1"/>
    <dgm:cxn modelId="{732B48F1-1111-4848-A9AF-485096CB71EE}" srcId="{9DAD7E82-AE06-4343-B35A-2C00C68D327F}" destId="{A3E314CA-EF6B-47CE-848F-65B13F7E7B2C}" srcOrd="0" destOrd="0" parTransId="{CB2F39CD-BA7A-46DA-9F56-024112B3DE29}" sibTransId="{049DC605-0539-4BFC-A425-109915217F8E}"/>
    <dgm:cxn modelId="{2ABDA2F7-E372-46B7-9DFD-47D59D4643E3}" type="presOf" srcId="{2FA0BC59-DD78-422A-8B0D-D3F716F80933}" destId="{BEFE6EC5-D572-468A-B81C-D8BC2BE46A3C}" srcOrd="0" destOrd="0" presId="urn:microsoft.com/office/officeart/2005/8/layout/hList1"/>
    <dgm:cxn modelId="{E06B2C66-8EF4-4D27-B466-A26F33678431}" type="presParOf" srcId="{8874CEA5-F118-416C-A5A4-C866C7E85B0D}" destId="{6BFDD4AC-D91C-4370-8E9E-EBFD4094E467}" srcOrd="0" destOrd="0" presId="urn:microsoft.com/office/officeart/2005/8/layout/hList1"/>
    <dgm:cxn modelId="{C3DA072E-8C94-412E-84F3-07B9A6C3B54D}" type="presParOf" srcId="{6BFDD4AC-D91C-4370-8E9E-EBFD4094E467}" destId="{2280D2F0-D8D2-43E6-8FE8-A29F9792DD38}" srcOrd="0" destOrd="0" presId="urn:microsoft.com/office/officeart/2005/8/layout/hList1"/>
    <dgm:cxn modelId="{EDA47E8F-B27F-48F8-A6CD-D56D87B35339}" type="presParOf" srcId="{6BFDD4AC-D91C-4370-8E9E-EBFD4094E467}" destId="{713A7A2F-1159-4BE4-8463-76ED7C4F1D2B}" srcOrd="1" destOrd="0" presId="urn:microsoft.com/office/officeart/2005/8/layout/hList1"/>
    <dgm:cxn modelId="{78A66FA0-D515-4BC8-A565-4CDE07A3259F}" type="presParOf" srcId="{8874CEA5-F118-416C-A5A4-C866C7E85B0D}" destId="{7CCDCF6A-DB05-49AC-9CDB-3B62700C394D}" srcOrd="1" destOrd="0" presId="urn:microsoft.com/office/officeart/2005/8/layout/hList1"/>
    <dgm:cxn modelId="{9AB6D698-127B-4FCD-8220-56D699CFC79A}" type="presParOf" srcId="{8874CEA5-F118-416C-A5A4-C866C7E85B0D}" destId="{ED6BEC2E-4ACF-4C4F-A518-701657113525}" srcOrd="2" destOrd="0" presId="urn:microsoft.com/office/officeart/2005/8/layout/hList1"/>
    <dgm:cxn modelId="{574B7A8B-33B3-46C2-A980-1A3FD95C054E}" type="presParOf" srcId="{ED6BEC2E-4ACF-4C4F-A518-701657113525}" destId="{01E4C38A-0EA6-43F6-BE5F-4C5D7050A069}" srcOrd="0" destOrd="0" presId="urn:microsoft.com/office/officeart/2005/8/layout/hList1"/>
    <dgm:cxn modelId="{B1BCFCD2-6E5B-4419-B7A8-06463C134A02}" type="presParOf" srcId="{ED6BEC2E-4ACF-4C4F-A518-701657113525}" destId="{BEFE6EC5-D572-468A-B81C-D8BC2BE46A3C}" srcOrd="1" destOrd="0" presId="urn:microsoft.com/office/officeart/2005/8/layout/hList1"/>
    <dgm:cxn modelId="{579E52AC-7A3F-430A-82BD-C8DAD6265095}" type="presParOf" srcId="{8874CEA5-F118-416C-A5A4-C866C7E85B0D}" destId="{6C093E68-2DDE-44FE-B090-15337315F827}" srcOrd="3" destOrd="0" presId="urn:microsoft.com/office/officeart/2005/8/layout/hList1"/>
    <dgm:cxn modelId="{618DECEF-C9B1-44BC-887F-42B5C9A68A51}" type="presParOf" srcId="{8874CEA5-F118-416C-A5A4-C866C7E85B0D}" destId="{61B61A0B-30EF-4B2E-A71D-16BF255A6EB4}" srcOrd="4" destOrd="0" presId="urn:microsoft.com/office/officeart/2005/8/layout/hList1"/>
    <dgm:cxn modelId="{24B0F29D-6ADC-4207-9849-4F7C3E03C7CF}" type="presParOf" srcId="{61B61A0B-30EF-4B2E-A71D-16BF255A6EB4}" destId="{B251A44F-8369-4159-B665-8AE023BD54DD}" srcOrd="0" destOrd="0" presId="urn:microsoft.com/office/officeart/2005/8/layout/hList1"/>
    <dgm:cxn modelId="{DBF876E2-6D6A-4A97-B99F-770E96B51375}" type="presParOf" srcId="{61B61A0B-30EF-4B2E-A71D-16BF255A6EB4}" destId="{1AECE689-9E5E-4B34-9F71-89930698577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065EB0D-B626-4E8A-9EB4-41E8C4CBCB55}"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GB"/>
        </a:p>
      </dgm:t>
    </dgm:pt>
    <dgm:pt modelId="{07DB52AB-9AAA-485D-ABA2-33F7CF47D495}">
      <dgm:prSet phldrT="[Text]"/>
      <dgm:spPr/>
      <dgm:t>
        <a:bodyPr/>
        <a:lstStyle/>
        <a:p>
          <a:r>
            <a:rPr lang="en-GB" dirty="0"/>
            <a:t>Market Challengers</a:t>
          </a:r>
        </a:p>
      </dgm:t>
    </dgm:pt>
    <dgm:pt modelId="{89355AB9-51DC-4F4A-81FB-03CC1A7A1DCF}" type="parTrans" cxnId="{E76951AF-E10F-43A0-A853-E6E05AFB9A0E}">
      <dgm:prSet/>
      <dgm:spPr/>
      <dgm:t>
        <a:bodyPr/>
        <a:lstStyle/>
        <a:p>
          <a:endParaRPr lang="en-GB"/>
        </a:p>
      </dgm:t>
    </dgm:pt>
    <dgm:pt modelId="{928F5B99-D4D7-449F-A8E7-194EBD53AE5A}" type="sibTrans" cxnId="{E76951AF-E10F-43A0-A853-E6E05AFB9A0E}">
      <dgm:prSet/>
      <dgm:spPr/>
      <dgm:t>
        <a:bodyPr/>
        <a:lstStyle/>
        <a:p>
          <a:endParaRPr lang="en-GB"/>
        </a:p>
      </dgm:t>
    </dgm:pt>
    <dgm:pt modelId="{165D156B-EA79-4FB3-BE1D-ED60B9A38F37}">
      <dgm:prSet phldrT="[Text]"/>
      <dgm:spPr/>
      <dgm:t>
        <a:bodyPr/>
        <a:lstStyle/>
        <a:p>
          <a:r>
            <a:rPr lang="en-US" dirty="0"/>
            <a:t>Market Followers</a:t>
          </a:r>
          <a:endParaRPr lang="en-GB" dirty="0"/>
        </a:p>
      </dgm:t>
    </dgm:pt>
    <dgm:pt modelId="{B22B4EE3-1687-4318-A72E-8BBDE995FA63}" type="parTrans" cxnId="{E6928F25-83C8-478E-A0E9-3ABEF0CC3469}">
      <dgm:prSet/>
      <dgm:spPr/>
      <dgm:t>
        <a:bodyPr/>
        <a:lstStyle/>
        <a:p>
          <a:endParaRPr lang="en-GB"/>
        </a:p>
      </dgm:t>
    </dgm:pt>
    <dgm:pt modelId="{A95AE7E9-33E7-4DD8-A722-39A7CBDDD5BB}" type="sibTrans" cxnId="{E6928F25-83C8-478E-A0E9-3ABEF0CC3469}">
      <dgm:prSet/>
      <dgm:spPr/>
      <dgm:t>
        <a:bodyPr/>
        <a:lstStyle/>
        <a:p>
          <a:endParaRPr lang="en-GB"/>
        </a:p>
      </dgm:t>
    </dgm:pt>
    <dgm:pt modelId="{E27D2249-A3F6-472C-92A5-57AA7E85A9FE}">
      <dgm:prSet phldrT="[Text]"/>
      <dgm:spPr/>
      <dgm:t>
        <a:bodyPr/>
        <a:lstStyle/>
        <a:p>
          <a:r>
            <a:rPr lang="en-US" dirty="0"/>
            <a:t>Market </a:t>
          </a:r>
          <a:r>
            <a:rPr lang="en-US" dirty="0" err="1"/>
            <a:t>Nichers</a:t>
          </a:r>
          <a:endParaRPr lang="en-GB" dirty="0"/>
        </a:p>
      </dgm:t>
    </dgm:pt>
    <dgm:pt modelId="{667758B6-DE2F-4F43-BE91-A5B91C1B6748}" type="parTrans" cxnId="{005374A1-FFB9-4D79-9CBC-54C3C9CE7E48}">
      <dgm:prSet/>
      <dgm:spPr/>
      <dgm:t>
        <a:bodyPr/>
        <a:lstStyle/>
        <a:p>
          <a:endParaRPr lang="en-GB"/>
        </a:p>
      </dgm:t>
    </dgm:pt>
    <dgm:pt modelId="{556DA500-3982-43F4-9FB1-AE26781BA659}" type="sibTrans" cxnId="{005374A1-FFB9-4D79-9CBC-54C3C9CE7E48}">
      <dgm:prSet/>
      <dgm:spPr/>
      <dgm:t>
        <a:bodyPr/>
        <a:lstStyle/>
        <a:p>
          <a:endParaRPr lang="en-GB"/>
        </a:p>
      </dgm:t>
    </dgm:pt>
    <dgm:pt modelId="{63434201-E8B7-410F-8290-CCC2853D496E}" type="pres">
      <dgm:prSet presAssocID="{6065EB0D-B626-4E8A-9EB4-41E8C4CBCB55}" presName="diagram" presStyleCnt="0">
        <dgm:presLayoutVars>
          <dgm:dir/>
          <dgm:resizeHandles val="exact"/>
        </dgm:presLayoutVars>
      </dgm:prSet>
      <dgm:spPr/>
    </dgm:pt>
    <dgm:pt modelId="{DCB6456F-E47E-4909-9A5B-FEB9668CDE28}" type="pres">
      <dgm:prSet presAssocID="{07DB52AB-9AAA-485D-ABA2-33F7CF47D495}" presName="node" presStyleLbl="node1" presStyleIdx="0" presStyleCnt="3" custLinFactNeighborX="-458">
        <dgm:presLayoutVars>
          <dgm:bulletEnabled val="1"/>
        </dgm:presLayoutVars>
      </dgm:prSet>
      <dgm:spPr/>
    </dgm:pt>
    <dgm:pt modelId="{BAF5E078-1AE7-4FEA-8DAF-BB943F3D704A}" type="pres">
      <dgm:prSet presAssocID="{928F5B99-D4D7-449F-A8E7-194EBD53AE5A}" presName="sibTrans" presStyleCnt="0"/>
      <dgm:spPr/>
    </dgm:pt>
    <dgm:pt modelId="{F8228611-0BAA-4C5B-B960-DD4C40890097}" type="pres">
      <dgm:prSet presAssocID="{165D156B-EA79-4FB3-BE1D-ED60B9A38F37}" presName="node" presStyleLbl="node1" presStyleIdx="1" presStyleCnt="3">
        <dgm:presLayoutVars>
          <dgm:bulletEnabled val="1"/>
        </dgm:presLayoutVars>
      </dgm:prSet>
      <dgm:spPr/>
    </dgm:pt>
    <dgm:pt modelId="{BA80D891-5FDC-46D2-B7C6-857004414A29}" type="pres">
      <dgm:prSet presAssocID="{A95AE7E9-33E7-4DD8-A722-39A7CBDDD5BB}" presName="sibTrans" presStyleCnt="0"/>
      <dgm:spPr/>
    </dgm:pt>
    <dgm:pt modelId="{489F202F-C7B7-4A7C-865D-66EC7947375A}" type="pres">
      <dgm:prSet presAssocID="{E27D2249-A3F6-472C-92A5-57AA7E85A9FE}" presName="node" presStyleLbl="node1" presStyleIdx="2" presStyleCnt="3">
        <dgm:presLayoutVars>
          <dgm:bulletEnabled val="1"/>
        </dgm:presLayoutVars>
      </dgm:prSet>
      <dgm:spPr/>
    </dgm:pt>
  </dgm:ptLst>
  <dgm:cxnLst>
    <dgm:cxn modelId="{7CBBBF0D-707B-4C24-BB62-F41B2CB05336}" type="presOf" srcId="{E27D2249-A3F6-472C-92A5-57AA7E85A9FE}" destId="{489F202F-C7B7-4A7C-865D-66EC7947375A}" srcOrd="0" destOrd="0" presId="urn:microsoft.com/office/officeart/2005/8/layout/default"/>
    <dgm:cxn modelId="{E6928F25-83C8-478E-A0E9-3ABEF0CC3469}" srcId="{6065EB0D-B626-4E8A-9EB4-41E8C4CBCB55}" destId="{165D156B-EA79-4FB3-BE1D-ED60B9A38F37}" srcOrd="1" destOrd="0" parTransId="{B22B4EE3-1687-4318-A72E-8BBDE995FA63}" sibTransId="{A95AE7E9-33E7-4DD8-A722-39A7CBDDD5BB}"/>
    <dgm:cxn modelId="{0301A564-D897-4EC5-8246-073BEB7EBA4F}" type="presOf" srcId="{6065EB0D-B626-4E8A-9EB4-41E8C4CBCB55}" destId="{63434201-E8B7-410F-8290-CCC2853D496E}" srcOrd="0" destOrd="0" presId="urn:microsoft.com/office/officeart/2005/8/layout/default"/>
    <dgm:cxn modelId="{005374A1-FFB9-4D79-9CBC-54C3C9CE7E48}" srcId="{6065EB0D-B626-4E8A-9EB4-41E8C4CBCB55}" destId="{E27D2249-A3F6-472C-92A5-57AA7E85A9FE}" srcOrd="2" destOrd="0" parTransId="{667758B6-DE2F-4F43-BE91-A5B91C1B6748}" sibTransId="{556DA500-3982-43F4-9FB1-AE26781BA659}"/>
    <dgm:cxn modelId="{4BDD46A6-053C-40E2-ACAE-BC0934633CFB}" type="presOf" srcId="{165D156B-EA79-4FB3-BE1D-ED60B9A38F37}" destId="{F8228611-0BAA-4C5B-B960-DD4C40890097}" srcOrd="0" destOrd="0" presId="urn:microsoft.com/office/officeart/2005/8/layout/default"/>
    <dgm:cxn modelId="{E76951AF-E10F-43A0-A853-E6E05AFB9A0E}" srcId="{6065EB0D-B626-4E8A-9EB4-41E8C4CBCB55}" destId="{07DB52AB-9AAA-485D-ABA2-33F7CF47D495}" srcOrd="0" destOrd="0" parTransId="{89355AB9-51DC-4F4A-81FB-03CC1A7A1DCF}" sibTransId="{928F5B99-D4D7-449F-A8E7-194EBD53AE5A}"/>
    <dgm:cxn modelId="{7E785FB3-78C0-46F8-A9BA-738C79AC326A}" type="presOf" srcId="{07DB52AB-9AAA-485D-ABA2-33F7CF47D495}" destId="{DCB6456F-E47E-4909-9A5B-FEB9668CDE28}" srcOrd="0" destOrd="0" presId="urn:microsoft.com/office/officeart/2005/8/layout/default"/>
    <dgm:cxn modelId="{CE6B28A1-F159-4018-B709-E883304F64ED}" type="presParOf" srcId="{63434201-E8B7-410F-8290-CCC2853D496E}" destId="{DCB6456F-E47E-4909-9A5B-FEB9668CDE28}" srcOrd="0" destOrd="0" presId="urn:microsoft.com/office/officeart/2005/8/layout/default"/>
    <dgm:cxn modelId="{8E969C8A-65FE-4A84-9083-9156435B0805}" type="presParOf" srcId="{63434201-E8B7-410F-8290-CCC2853D496E}" destId="{BAF5E078-1AE7-4FEA-8DAF-BB943F3D704A}" srcOrd="1" destOrd="0" presId="urn:microsoft.com/office/officeart/2005/8/layout/default"/>
    <dgm:cxn modelId="{942E72FD-DE17-40A9-ACE9-4090F5AB3D4D}" type="presParOf" srcId="{63434201-E8B7-410F-8290-CCC2853D496E}" destId="{F8228611-0BAA-4C5B-B960-DD4C40890097}" srcOrd="2" destOrd="0" presId="urn:microsoft.com/office/officeart/2005/8/layout/default"/>
    <dgm:cxn modelId="{52ACFFC6-29DF-48D8-9550-4DCD35381D1C}" type="presParOf" srcId="{63434201-E8B7-410F-8290-CCC2853D496E}" destId="{BA80D891-5FDC-46D2-B7C6-857004414A29}" srcOrd="3" destOrd="0" presId="urn:microsoft.com/office/officeart/2005/8/layout/default"/>
    <dgm:cxn modelId="{5C6101F1-D150-49E2-9847-402541C1D7AA}" type="presParOf" srcId="{63434201-E8B7-410F-8290-CCC2853D496E}" destId="{489F202F-C7B7-4A7C-865D-66EC7947375A}"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B6456F-E47E-4909-9A5B-FEB9668CDE28}">
      <dsp:nvSpPr>
        <dsp:cNvPr id="0" name=""/>
        <dsp:cNvSpPr/>
      </dsp:nvSpPr>
      <dsp:spPr>
        <a:xfrm>
          <a:off x="130164" y="565"/>
          <a:ext cx="3212215" cy="192732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GB" sz="4000" kern="1200" dirty="0">
              <a:solidFill>
                <a:schemeClr val="tx2"/>
              </a:solidFill>
            </a:rPr>
            <a:t>E</a:t>
          </a:r>
          <a:r>
            <a:rPr lang="en-GB" sz="4000" kern="1200" dirty="0"/>
            <a:t>xpanding Total Market Demand</a:t>
          </a:r>
        </a:p>
      </dsp:txBody>
      <dsp:txXfrm>
        <a:off x="130164" y="565"/>
        <a:ext cx="3212215" cy="1927329"/>
      </dsp:txXfrm>
    </dsp:sp>
    <dsp:sp modelId="{0EF5CD13-303E-4731-BB67-111738D3CD52}">
      <dsp:nvSpPr>
        <dsp:cNvPr id="0" name=""/>
        <dsp:cNvSpPr/>
      </dsp:nvSpPr>
      <dsp:spPr>
        <a:xfrm>
          <a:off x="3663602" y="565"/>
          <a:ext cx="3212215" cy="1927329"/>
        </a:xfrm>
        <a:prstGeom prst="rect">
          <a:avLst/>
        </a:prstGeom>
        <a:solidFill>
          <a:schemeClr val="accent2">
            <a:hueOff val="-6426371"/>
            <a:satOff val="6122"/>
            <a:lumOff val="-882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GB" sz="4000" kern="1200" dirty="0">
              <a:solidFill>
                <a:srgbClr val="FF0000"/>
              </a:solidFill>
            </a:rPr>
            <a:t>P</a:t>
          </a:r>
          <a:r>
            <a:rPr lang="en-GB" sz="4000" kern="1200" dirty="0"/>
            <a:t>rotecting Market Share</a:t>
          </a:r>
        </a:p>
      </dsp:txBody>
      <dsp:txXfrm>
        <a:off x="3663602" y="565"/>
        <a:ext cx="3212215" cy="1927329"/>
      </dsp:txXfrm>
    </dsp:sp>
    <dsp:sp modelId="{AD166113-E5B7-476E-9A55-D96CE9EDFBCA}">
      <dsp:nvSpPr>
        <dsp:cNvPr id="0" name=""/>
        <dsp:cNvSpPr/>
      </dsp:nvSpPr>
      <dsp:spPr>
        <a:xfrm>
          <a:off x="1896883" y="2249116"/>
          <a:ext cx="3212215" cy="1927329"/>
        </a:xfrm>
        <a:prstGeom prst="rect">
          <a:avLst/>
        </a:prstGeom>
        <a:solidFill>
          <a:schemeClr val="accent2">
            <a:hueOff val="-12852742"/>
            <a:satOff val="12245"/>
            <a:lumOff val="-1764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GB" sz="4000" kern="1200" dirty="0">
              <a:solidFill>
                <a:schemeClr val="accent2"/>
              </a:solidFill>
            </a:rPr>
            <a:t>I</a:t>
          </a:r>
          <a:r>
            <a:rPr lang="en-GB" sz="4000" kern="1200" dirty="0"/>
            <a:t>ncreasing Market Share</a:t>
          </a:r>
        </a:p>
      </dsp:txBody>
      <dsp:txXfrm>
        <a:off x="1896883" y="2249116"/>
        <a:ext cx="3212215" cy="19273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B6456F-E47E-4909-9A5B-FEB9668CDE28}">
      <dsp:nvSpPr>
        <dsp:cNvPr id="0" name=""/>
        <dsp:cNvSpPr/>
      </dsp:nvSpPr>
      <dsp:spPr>
        <a:xfrm>
          <a:off x="0" y="977651"/>
          <a:ext cx="3061977" cy="1837186"/>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n-GB" sz="4700" kern="1200" dirty="0"/>
            <a:t>Proactive Marketing</a:t>
          </a:r>
        </a:p>
      </dsp:txBody>
      <dsp:txXfrm>
        <a:off x="0" y="977651"/>
        <a:ext cx="3061977" cy="1837186"/>
      </dsp:txXfrm>
    </dsp:sp>
    <dsp:sp modelId="{0EF5CD13-303E-4731-BB67-111738D3CD52}">
      <dsp:nvSpPr>
        <dsp:cNvPr id="0" name=""/>
        <dsp:cNvSpPr/>
      </dsp:nvSpPr>
      <dsp:spPr>
        <a:xfrm>
          <a:off x="3368960" y="977651"/>
          <a:ext cx="3061977" cy="1837186"/>
        </a:xfrm>
        <a:prstGeom prst="rect">
          <a:avLst/>
        </a:prstGeom>
        <a:solidFill>
          <a:schemeClr val="accent2">
            <a:hueOff val="-12852742"/>
            <a:satOff val="12245"/>
            <a:lumOff val="-1764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n-GB" sz="4700" kern="1200" dirty="0"/>
            <a:t>Defensive Marketing</a:t>
          </a:r>
        </a:p>
      </dsp:txBody>
      <dsp:txXfrm>
        <a:off x="3368960" y="977651"/>
        <a:ext cx="3061977" cy="18371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80D2F0-D8D2-43E6-8FE8-A29F9792DD38}">
      <dsp:nvSpPr>
        <dsp:cNvPr id="0" name=""/>
        <dsp:cNvSpPr/>
      </dsp:nvSpPr>
      <dsp:spPr>
        <a:xfrm>
          <a:off x="2789" y="8171"/>
          <a:ext cx="2719902" cy="6912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Responsive</a:t>
          </a:r>
          <a:endParaRPr lang="en-GB" sz="2400" kern="1200" dirty="0"/>
        </a:p>
      </dsp:txBody>
      <dsp:txXfrm>
        <a:off x="2789" y="8171"/>
        <a:ext cx="2719902" cy="691200"/>
      </dsp:txXfrm>
    </dsp:sp>
    <dsp:sp modelId="{713A7A2F-1159-4BE4-8463-76ED7C4F1D2B}">
      <dsp:nvSpPr>
        <dsp:cNvPr id="0" name=""/>
        <dsp:cNvSpPr/>
      </dsp:nvSpPr>
      <dsp:spPr>
        <a:xfrm>
          <a:off x="2789" y="699371"/>
          <a:ext cx="2719902" cy="2567261"/>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Font typeface="Arial" panose="020B0604020202020204" pitchFamily="34" charset="0"/>
            <a:buChar char="•"/>
          </a:pPr>
          <a:r>
            <a:rPr lang="en-US" sz="2400" kern="1200" dirty="0"/>
            <a:t>Finds a stated need and fills it.</a:t>
          </a:r>
          <a:endParaRPr lang="en-GB" sz="2400" kern="1200" dirty="0"/>
        </a:p>
      </dsp:txBody>
      <dsp:txXfrm>
        <a:off x="2789" y="699371"/>
        <a:ext cx="2719902" cy="2567261"/>
      </dsp:txXfrm>
    </dsp:sp>
    <dsp:sp modelId="{01E4C38A-0EA6-43F6-BE5F-4C5D7050A069}">
      <dsp:nvSpPr>
        <dsp:cNvPr id="0" name=""/>
        <dsp:cNvSpPr/>
      </dsp:nvSpPr>
      <dsp:spPr>
        <a:xfrm>
          <a:off x="3103477" y="8171"/>
          <a:ext cx="2719902" cy="691200"/>
        </a:xfrm>
        <a:prstGeom prst="rect">
          <a:avLst/>
        </a:prstGeom>
        <a:solidFill>
          <a:schemeClr val="accent2">
            <a:hueOff val="-6426371"/>
            <a:satOff val="6122"/>
            <a:lumOff val="-8823"/>
            <a:alphaOff val="0"/>
          </a:schemeClr>
        </a:solidFill>
        <a:ln w="25400" cap="flat" cmpd="sng" algn="ctr">
          <a:solidFill>
            <a:schemeClr val="accent2">
              <a:hueOff val="-6426371"/>
              <a:satOff val="6122"/>
              <a:lumOff val="-882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Anticipative</a:t>
          </a:r>
          <a:endParaRPr lang="en-GB" sz="2400" kern="1200" dirty="0"/>
        </a:p>
      </dsp:txBody>
      <dsp:txXfrm>
        <a:off x="3103477" y="8171"/>
        <a:ext cx="2719902" cy="691200"/>
      </dsp:txXfrm>
    </dsp:sp>
    <dsp:sp modelId="{BEFE6EC5-D572-468A-B81C-D8BC2BE46A3C}">
      <dsp:nvSpPr>
        <dsp:cNvPr id="0" name=""/>
        <dsp:cNvSpPr/>
      </dsp:nvSpPr>
      <dsp:spPr>
        <a:xfrm>
          <a:off x="3103477" y="699371"/>
          <a:ext cx="2719902" cy="2567261"/>
        </a:xfrm>
        <a:prstGeom prst="rect">
          <a:avLst/>
        </a:prstGeom>
        <a:solidFill>
          <a:schemeClr val="accent2">
            <a:tint val="40000"/>
            <a:alpha val="90000"/>
            <a:hueOff val="-6949560"/>
            <a:satOff val="-24528"/>
            <a:lumOff val="-2186"/>
            <a:alphaOff val="0"/>
          </a:schemeClr>
        </a:solidFill>
        <a:ln w="25400" cap="flat" cmpd="sng" algn="ctr">
          <a:solidFill>
            <a:schemeClr val="accent2">
              <a:tint val="40000"/>
              <a:alpha val="90000"/>
              <a:hueOff val="-6949560"/>
              <a:satOff val="-24528"/>
              <a:lumOff val="-218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Looks ahead to needs customers may have in the near future.</a:t>
          </a:r>
          <a:endParaRPr lang="en-GB" sz="2400" kern="1200" dirty="0"/>
        </a:p>
      </dsp:txBody>
      <dsp:txXfrm>
        <a:off x="3103477" y="699371"/>
        <a:ext cx="2719902" cy="2567261"/>
      </dsp:txXfrm>
    </dsp:sp>
    <dsp:sp modelId="{B251A44F-8369-4159-B665-8AE023BD54DD}">
      <dsp:nvSpPr>
        <dsp:cNvPr id="0" name=""/>
        <dsp:cNvSpPr/>
      </dsp:nvSpPr>
      <dsp:spPr>
        <a:xfrm>
          <a:off x="6204166" y="8171"/>
          <a:ext cx="2719902" cy="691200"/>
        </a:xfrm>
        <a:prstGeom prst="rect">
          <a:avLst/>
        </a:prstGeom>
        <a:solidFill>
          <a:schemeClr val="accent2">
            <a:hueOff val="-12852742"/>
            <a:satOff val="12245"/>
            <a:lumOff val="-17646"/>
            <a:alphaOff val="0"/>
          </a:schemeClr>
        </a:solidFill>
        <a:ln w="25400" cap="flat" cmpd="sng" algn="ctr">
          <a:solidFill>
            <a:schemeClr val="accent2">
              <a:hueOff val="-12852742"/>
              <a:satOff val="12245"/>
              <a:lumOff val="-1764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Creative</a:t>
          </a:r>
          <a:endParaRPr lang="en-GB" sz="2400" kern="1200" dirty="0"/>
        </a:p>
      </dsp:txBody>
      <dsp:txXfrm>
        <a:off x="6204166" y="8171"/>
        <a:ext cx="2719902" cy="691200"/>
      </dsp:txXfrm>
    </dsp:sp>
    <dsp:sp modelId="{1AECE689-9E5E-4B34-9F71-899306985774}">
      <dsp:nvSpPr>
        <dsp:cNvPr id="0" name=""/>
        <dsp:cNvSpPr/>
      </dsp:nvSpPr>
      <dsp:spPr>
        <a:xfrm>
          <a:off x="6204166" y="699371"/>
          <a:ext cx="2719902" cy="2567261"/>
        </a:xfrm>
        <a:prstGeom prst="rect">
          <a:avLst/>
        </a:prstGeom>
        <a:solidFill>
          <a:schemeClr val="accent2">
            <a:tint val="40000"/>
            <a:alpha val="90000"/>
            <a:hueOff val="-13899120"/>
            <a:satOff val="-49057"/>
            <a:lumOff val="-4372"/>
            <a:alphaOff val="0"/>
          </a:schemeClr>
        </a:solidFill>
        <a:ln w="25400" cap="flat" cmpd="sng" algn="ctr">
          <a:solidFill>
            <a:schemeClr val="accent2">
              <a:tint val="40000"/>
              <a:alpha val="90000"/>
              <a:hueOff val="-13899120"/>
              <a:satOff val="-49057"/>
              <a:lumOff val="-437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Discovers solutions customers did not ask for but to which they enthusiastically respond. </a:t>
          </a:r>
          <a:endParaRPr lang="en-GB" sz="2400" kern="1200" dirty="0"/>
        </a:p>
      </dsp:txBody>
      <dsp:txXfrm>
        <a:off x="6204166" y="699371"/>
        <a:ext cx="2719902" cy="256726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B6456F-E47E-4909-9A5B-FEB9668CDE28}">
      <dsp:nvSpPr>
        <dsp:cNvPr id="0" name=""/>
        <dsp:cNvSpPr/>
      </dsp:nvSpPr>
      <dsp:spPr>
        <a:xfrm>
          <a:off x="142420" y="1901"/>
          <a:ext cx="2914374" cy="174862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GB" sz="3800" kern="1200" dirty="0"/>
            <a:t>Market Challengers</a:t>
          </a:r>
        </a:p>
      </dsp:txBody>
      <dsp:txXfrm>
        <a:off x="142420" y="1901"/>
        <a:ext cx="2914374" cy="1748624"/>
      </dsp:txXfrm>
    </dsp:sp>
    <dsp:sp modelId="{F8228611-0BAA-4C5B-B960-DD4C40890097}">
      <dsp:nvSpPr>
        <dsp:cNvPr id="0" name=""/>
        <dsp:cNvSpPr/>
      </dsp:nvSpPr>
      <dsp:spPr>
        <a:xfrm>
          <a:off x="3361580" y="1901"/>
          <a:ext cx="2914374" cy="1748624"/>
        </a:xfrm>
        <a:prstGeom prst="rect">
          <a:avLst/>
        </a:prstGeom>
        <a:solidFill>
          <a:schemeClr val="accent2">
            <a:hueOff val="-6426371"/>
            <a:satOff val="6122"/>
            <a:lumOff val="-882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Market Followers</a:t>
          </a:r>
          <a:endParaRPr lang="en-GB" sz="3800" kern="1200" dirty="0"/>
        </a:p>
      </dsp:txBody>
      <dsp:txXfrm>
        <a:off x="3361580" y="1901"/>
        <a:ext cx="2914374" cy="1748624"/>
      </dsp:txXfrm>
    </dsp:sp>
    <dsp:sp modelId="{489F202F-C7B7-4A7C-865D-66EC7947375A}">
      <dsp:nvSpPr>
        <dsp:cNvPr id="0" name=""/>
        <dsp:cNvSpPr/>
      </dsp:nvSpPr>
      <dsp:spPr>
        <a:xfrm>
          <a:off x="1758674" y="2041963"/>
          <a:ext cx="2914374" cy="1748624"/>
        </a:xfrm>
        <a:prstGeom prst="rect">
          <a:avLst/>
        </a:prstGeom>
        <a:solidFill>
          <a:schemeClr val="accent2">
            <a:hueOff val="-12852742"/>
            <a:satOff val="12245"/>
            <a:lumOff val="-1764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Market </a:t>
          </a:r>
          <a:r>
            <a:rPr lang="en-US" sz="3800" kern="1200" dirty="0" err="1"/>
            <a:t>Nichers</a:t>
          </a:r>
          <a:endParaRPr lang="en-GB" sz="3800" kern="1200" dirty="0"/>
        </a:p>
      </dsp:txBody>
      <dsp:txXfrm>
        <a:off x="1758674" y="2041963"/>
        <a:ext cx="2914374" cy="174862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en-US" dirty="0"/>
              <a:t>Competitive Strategies</a:t>
            </a:r>
            <a:endParaRPr lang="en-GB"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en-GB" noProof="0" dirty="0"/>
              <a:t>Click here to insert title</a:t>
            </a:r>
            <a:endParaRPr 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65999" cy="1061398"/>
          </a:xfrm>
          <a:prstGeom prst="rect">
            <a:avLst/>
          </a:prstGeom>
        </p:spPr>
      </p:pic>
      <p:sp>
        <p:nvSpPr>
          <p:cNvPr id="8" name="Podnadpis 2"/>
          <p:cNvSpPr>
            <a:spLocks noGrp="1"/>
          </p:cNvSpPr>
          <p:nvPr>
            <p:ph type="subTitle" idx="1" hasCustomPrompt="1"/>
          </p:nvPr>
        </p:nvSpPr>
        <p:spPr>
          <a:xfrm>
            <a:off x="398502" y="4116402"/>
            <a:ext cx="11361600" cy="698497"/>
          </a:xfrm>
        </p:spPr>
        <p:txBody>
          <a:bodyPr anchor="t"/>
          <a:lst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subtitle</a:t>
            </a:r>
          </a:p>
        </p:txBody>
      </p:sp>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images, two columns">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en-GB" noProof="0" dirty="0"/>
              <a:t>Click here to insert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en-GB" noProof="0" dirty="0"/>
              <a:t>Click here to insert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en-GB" noProof="0" dirty="0"/>
              <a:t>Click here to insert text</a:t>
            </a:r>
          </a:p>
        </p:txBody>
      </p:sp>
      <p:pic>
        <p:nvPicPr>
          <p:cNvPr id="16" name="Obrázek 1">
            <a:extLst>
              <a:ext uri="{FF2B5EF4-FFF2-40B4-BE49-F238E27FC236}">
                <a16:creationId xmlns:a16="http://schemas.microsoft.com/office/drawing/2014/main" id="{37F273DF-6817-DC4D-8285-9665115B963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74800" cy="592920"/>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5" name="Obrázek 1">
            <a:extLst>
              <a:ext uri="{FF2B5EF4-FFF2-40B4-BE49-F238E27FC236}">
                <a16:creationId xmlns:a16="http://schemas.microsoft.com/office/drawing/2014/main" id="{0DB11DDC-AC33-924A-8A33-A64793AA736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74800" cy="592920"/>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en-GB" noProof="0" dirty="0"/>
              <a:t>Click here to insert title</a:t>
            </a:r>
            <a:endParaRPr lang="cs-CZ" dirty="0"/>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en-GB" noProof="0" dirty="0"/>
              <a:t>Click on the icon to insert image</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en-GB" noProof="0" dirty="0"/>
              <a:t>Define footer – presentation title / department</a:t>
            </a:r>
          </a:p>
        </p:txBody>
      </p:sp>
      <p:pic>
        <p:nvPicPr>
          <p:cNvPr id="10" name="Obrázek 5">
            <a:extLst>
              <a:ext uri="{FF2B5EF4-FFF2-40B4-BE49-F238E27FC236}">
                <a16:creationId xmlns:a16="http://schemas.microsoft.com/office/drawing/2014/main" id="{6351BEDD-87CB-6544-B996-307A98B6AD2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65999" cy="1061398"/>
          </a:xfrm>
          <a:prstGeom prst="rect">
            <a:avLst/>
          </a:prstGeom>
        </p:spPr>
      </p:pic>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 inverse">
    <p:bg>
      <p:bgPr>
        <a:solidFill>
          <a:srgbClr val="B9006E"/>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en-GB" noProof="0" dirty="0"/>
              <a:t>Click here to insert title</a:t>
            </a:r>
            <a:endParaRPr lang="cs-CZ"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pic>
        <p:nvPicPr>
          <p:cNvPr id="9" name="Obrázek 5">
            <a:extLst>
              <a:ext uri="{FF2B5EF4-FFF2-40B4-BE49-F238E27FC236}">
                <a16:creationId xmlns:a16="http://schemas.microsoft.com/office/drawing/2014/main" id="{954346A6-BF32-A742-A8DE-06EF2E8AE81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1" y="414000"/>
            <a:ext cx="1565997" cy="1061398"/>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 inverse">
    <p:bg>
      <p:bgPr>
        <a:solidFill>
          <a:srgbClr val="B9006E"/>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en-GB" noProof="0" dirty="0"/>
              <a:t>Click here to insert title</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en-GB" noProof="0" dirty="0"/>
              <a:t>Click on the icon to insert image</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en-GB" noProof="0" dirty="0"/>
              <a:t>Define footer – presentation title / department</a:t>
            </a:r>
          </a:p>
        </p:txBody>
      </p:sp>
      <p:pic>
        <p:nvPicPr>
          <p:cNvPr id="9" name="Obrázek 5">
            <a:extLst>
              <a:ext uri="{FF2B5EF4-FFF2-40B4-BE49-F238E27FC236}">
                <a16:creationId xmlns:a16="http://schemas.microsoft.com/office/drawing/2014/main" id="{9E2383A3-6605-9849-9968-A21E7C39F6B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1" y="414000"/>
            <a:ext cx="1565997" cy="1061398"/>
          </a:xfrm>
          <a:prstGeom prst="rect">
            <a:avLst/>
          </a:prstGeom>
        </p:spPr>
      </p:pic>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se slide with image">
    <p:bg>
      <p:bgPr>
        <a:solidFill>
          <a:srgbClr val="B9006E"/>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en-GB" noProof="0" dirty="0"/>
              <a:t>Click here to insert image</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74800" cy="592920"/>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ECON slide">
    <p:bg>
      <p:bgPr>
        <a:solidFill>
          <a:srgbClr val="B9006E"/>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006200" y="2012580"/>
            <a:ext cx="4179600" cy="2832839"/>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657242" y="2298933"/>
            <a:ext cx="8712448"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en-US" dirty="0"/>
              <a:t>Competitive strategies </a:t>
            </a:r>
            <a:endParaRPr lang="en-GB"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pic>
        <p:nvPicPr>
          <p:cNvPr id="7" name="Obrázek 1">
            <a:extLst>
              <a:ext uri="{FF2B5EF4-FFF2-40B4-BE49-F238E27FC236}">
                <a16:creationId xmlns:a16="http://schemas.microsoft.com/office/drawing/2014/main" id="{688E37DA-02E4-BB48-8AD7-BC06059FCA5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74800" cy="592920"/>
          </a:xfrm>
          <a:prstGeom prst="rect">
            <a:avLst/>
          </a:prstGeom>
        </p:spPr>
      </p:pic>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ing, subheading and tex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endParaRPr lang="en-GB" noProof="0"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pic>
        <p:nvPicPr>
          <p:cNvPr id="9" name="Obrázek 1">
            <a:extLst>
              <a:ext uri="{FF2B5EF4-FFF2-40B4-BE49-F238E27FC236}">
                <a16:creationId xmlns:a16="http://schemas.microsoft.com/office/drawing/2014/main" id="{DCCC0367-FBBD-DA4A-9C2A-1CFEDCF0B80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74800" cy="592920"/>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endParaRPr lang="en-GB" noProof="0"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en-GB" noProof="0" dirty="0"/>
              <a:t>Click here to insert heading</a:t>
            </a:r>
            <a:endParaRPr lang="cs-CZ" dirty="0"/>
          </a:p>
        </p:txBody>
      </p:sp>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pic>
        <p:nvPicPr>
          <p:cNvPr id="11" name="Obrázek 1">
            <a:extLst>
              <a:ext uri="{FF2B5EF4-FFF2-40B4-BE49-F238E27FC236}">
                <a16:creationId xmlns:a16="http://schemas.microsoft.com/office/drawing/2014/main" id="{6D5EE9C4-2C1F-804A-86FF-3B15929B3EC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74800" cy="592920"/>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sub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endParaRPr lang="en-GB" noProof="0"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en-GB" noProof="0" dirty="0"/>
              <a:t>Click here to insert heading</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pic>
        <p:nvPicPr>
          <p:cNvPr id="12" name="Obrázek 1">
            <a:extLst>
              <a:ext uri="{FF2B5EF4-FFF2-40B4-BE49-F238E27FC236}">
                <a16:creationId xmlns:a16="http://schemas.microsoft.com/office/drawing/2014/main" id="{04172D81-C53D-2C40-B8B5-EEBCB19EDA3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74800" cy="592920"/>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subheading, text and imag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en-GB" noProof="0" dirty="0"/>
              <a:t>Click here to insert heading</a:t>
            </a:r>
            <a:endParaRPr lang="cs-CZ" dirty="0"/>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endParaRPr lang="en-GB" noProof="0" dirty="0"/>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en-GB" noProof="0" dirty="0"/>
              <a:t>Click on the icon to insert image</a:t>
            </a:r>
          </a:p>
        </p:txBody>
      </p:sp>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pic>
        <p:nvPicPr>
          <p:cNvPr id="9" name="Obrázek 1">
            <a:extLst>
              <a:ext uri="{FF2B5EF4-FFF2-40B4-BE49-F238E27FC236}">
                <a16:creationId xmlns:a16="http://schemas.microsoft.com/office/drawing/2014/main" id="{F7B0AD4C-18C5-6A4A-A360-5182EB548BB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74800" cy="592920"/>
          </a:xfrm>
          <a:prstGeom prst="rect">
            <a:avLst/>
          </a:prstGeom>
        </p:spPr>
      </p:pic>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ing, subheading and three columns">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en-GB" noProof="0" dirty="0"/>
              <a:t>Click here to insert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en-GB" noProof="0" dirty="0"/>
              <a:t>Click here to insert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en-GB" noProof="0" dirty="0"/>
              <a:t>Click here to insert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en-GB" noProof="0" dirty="0"/>
              <a:t>Click here to insert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pic>
        <p:nvPicPr>
          <p:cNvPr id="17" name="Obrázek 1">
            <a:extLst>
              <a:ext uri="{FF2B5EF4-FFF2-40B4-BE49-F238E27FC236}">
                <a16:creationId xmlns:a16="http://schemas.microsoft.com/office/drawing/2014/main" id="{DFD1AC9B-6FB5-2340-B4DB-0F32E361A2E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74800" cy="592920"/>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US" dirty="0"/>
              <a:t>Digital Marketing Adoption and Marketing Success in SMEs</a:t>
            </a:r>
            <a:r>
              <a:rPr lang="en-GB" dirty="0"/>
              <a:t>/ department / Department of Corporate Economy</a:t>
            </a:r>
            <a:endParaRPr lang="en-GB" noProof="0"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p:txBody>
      </p:sp>
      <p:pic>
        <p:nvPicPr>
          <p:cNvPr id="7" name="Obrázek 1">
            <a:extLst>
              <a:ext uri="{FF2B5EF4-FFF2-40B4-BE49-F238E27FC236}">
                <a16:creationId xmlns:a16="http://schemas.microsoft.com/office/drawing/2014/main" id="{0064709D-8909-7A43-BD41-96E498C3FEE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74800" cy="592920"/>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ly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endParaRPr lang="en-GB" noProof="0"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pic>
        <p:nvPicPr>
          <p:cNvPr id="7" name="Obrázek 1">
            <a:extLst>
              <a:ext uri="{FF2B5EF4-FFF2-40B4-BE49-F238E27FC236}">
                <a16:creationId xmlns:a16="http://schemas.microsoft.com/office/drawing/2014/main" id="{61587C04-9F21-8E42-A24D-BFBADC90546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74800" cy="592920"/>
          </a:xfrm>
          <a:prstGeom prst="rect">
            <a:avLst/>
          </a:prstGeom>
        </p:spPr>
      </p:pic>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en-US" dirty="0"/>
              <a:t>Case study</a:t>
            </a:r>
            <a:endParaRPr lang="en-GB" noProof="0" dirty="0"/>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en-GB" altLang="cs-CZ" noProof="0" smtClean="0"/>
              <a:pPr/>
              <a:t>‹#›</a:t>
            </a:fld>
            <a:endParaRPr lang="en-GB" altLang="cs-CZ" noProof="0"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en-GB" noProof="0" dirty="0"/>
              <a:t>Click here to insert heading</a:t>
            </a:r>
            <a:endParaRPr lang="cs-CZ" dirty="0"/>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9"/>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www.youtube.com/watch?v=vHVWegNfQl0&amp;ab_channel=JvMNeckar"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0.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Layout" Target="../diagrams/layout2.xml"/><Relationship Id="rId7" Type="http://schemas.openxmlformats.org/officeDocument/2006/relationships/image" Target="../media/image11.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diagramLayout" Target="../diagrams/layout3.xml"/><Relationship Id="rId7" Type="http://schemas.openxmlformats.org/officeDocument/2006/relationships/image" Target="../media/image13.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40D7BD2-9B7D-4C43-A335-E53F2BB1AB01}"/>
              </a:ext>
            </a:extLst>
          </p:cNvPr>
          <p:cNvSpPr>
            <a:spLocks noGrp="1"/>
          </p:cNvSpPr>
          <p:nvPr>
            <p:ph type="ftr" sz="quarter" idx="10"/>
          </p:nvPr>
        </p:nvSpPr>
        <p:spPr/>
        <p:txBody>
          <a:bodyPr/>
          <a:lstStyle/>
          <a:p>
            <a:r>
              <a:rPr lang="en-US"/>
              <a:t>Competitive Strategies</a:t>
            </a:r>
            <a:endParaRPr lang="en-GB" dirty="0"/>
          </a:p>
        </p:txBody>
      </p:sp>
      <p:sp>
        <p:nvSpPr>
          <p:cNvPr id="3" name="Slide Number Placeholder 2">
            <a:extLst>
              <a:ext uri="{FF2B5EF4-FFF2-40B4-BE49-F238E27FC236}">
                <a16:creationId xmlns:a16="http://schemas.microsoft.com/office/drawing/2014/main" id="{08327FDE-130B-4E6F-98C6-529743F9842A}"/>
              </a:ext>
            </a:extLst>
          </p:cNvPr>
          <p:cNvSpPr>
            <a:spLocks noGrp="1"/>
          </p:cNvSpPr>
          <p:nvPr>
            <p:ph type="sldNum" sz="quarter" idx="11"/>
          </p:nvPr>
        </p:nvSpPr>
        <p:spPr/>
        <p:txBody>
          <a:bodyPr/>
          <a:lstStyle/>
          <a:p>
            <a:fld id="{0DE708CC-0C3F-4567-9698-B54C0F35BD31}" type="slidenum">
              <a:rPr lang="en-GB" altLang="cs-CZ" noProof="0" smtClean="0"/>
              <a:pPr/>
              <a:t>1</a:t>
            </a:fld>
            <a:endParaRPr lang="en-GB" altLang="cs-CZ" noProof="0" dirty="0"/>
          </a:p>
        </p:txBody>
      </p:sp>
      <p:sp>
        <p:nvSpPr>
          <p:cNvPr id="4" name="Title 3">
            <a:extLst>
              <a:ext uri="{FF2B5EF4-FFF2-40B4-BE49-F238E27FC236}">
                <a16:creationId xmlns:a16="http://schemas.microsoft.com/office/drawing/2014/main" id="{D7C149F5-CE6E-43D0-9D78-3CDA8AB262A2}"/>
              </a:ext>
            </a:extLst>
          </p:cNvPr>
          <p:cNvSpPr>
            <a:spLocks noGrp="1"/>
          </p:cNvSpPr>
          <p:nvPr>
            <p:ph type="title"/>
          </p:nvPr>
        </p:nvSpPr>
        <p:spPr/>
        <p:txBody>
          <a:bodyPr/>
          <a:lstStyle/>
          <a:p>
            <a:r>
              <a:rPr lang="en-US" dirty="0"/>
              <a:t>Competitive Strategies</a:t>
            </a:r>
            <a:endParaRPr lang="en-GB" dirty="0"/>
          </a:p>
        </p:txBody>
      </p:sp>
      <p:sp>
        <p:nvSpPr>
          <p:cNvPr id="5" name="Subtitle 4">
            <a:extLst>
              <a:ext uri="{FF2B5EF4-FFF2-40B4-BE49-F238E27FC236}">
                <a16:creationId xmlns:a16="http://schemas.microsoft.com/office/drawing/2014/main" id="{269DF2C9-1F98-4E64-A71F-9843066F9C48}"/>
              </a:ext>
            </a:extLst>
          </p:cNvPr>
          <p:cNvSpPr>
            <a:spLocks noGrp="1"/>
          </p:cNvSpPr>
          <p:nvPr>
            <p:ph type="subTitle" idx="1"/>
          </p:nvPr>
        </p:nvSpPr>
        <p:spPr/>
        <p:txBody>
          <a:bodyPr/>
          <a:lstStyle/>
          <a:p>
            <a:r>
              <a:rPr lang="en-US" dirty="0"/>
              <a:t>Prateek Kalia, Ph.D.</a:t>
            </a:r>
            <a:endParaRPr lang="en-GB" dirty="0"/>
          </a:p>
          <a:p>
            <a:endParaRPr lang="en-GB" dirty="0"/>
          </a:p>
        </p:txBody>
      </p:sp>
      <p:pic>
        <p:nvPicPr>
          <p:cNvPr id="6" name="Picture 5" descr="Shape, engineering drawing&#10;&#10;Description automatically generated">
            <a:extLst>
              <a:ext uri="{FF2B5EF4-FFF2-40B4-BE49-F238E27FC236}">
                <a16:creationId xmlns:a16="http://schemas.microsoft.com/office/drawing/2014/main" id="{4763610C-AAA6-4E71-92FA-4C3DB50F0AD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090"/>
          <a:stretch/>
        </p:blipFill>
        <p:spPr>
          <a:xfrm>
            <a:off x="7455469" y="2122605"/>
            <a:ext cx="3419062" cy="2727100"/>
          </a:xfrm>
          <a:prstGeom prst="rect">
            <a:avLst/>
          </a:prstGeom>
        </p:spPr>
      </p:pic>
    </p:spTree>
    <p:extLst>
      <p:ext uri="{BB962C8B-B14F-4D97-AF65-F5344CB8AC3E}">
        <p14:creationId xmlns:p14="http://schemas.microsoft.com/office/powerpoint/2010/main" val="971080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0026AE9-0353-407C-9188-0A91144661F9}"/>
              </a:ext>
            </a:extLst>
          </p:cNvPr>
          <p:cNvSpPr>
            <a:spLocks noGrp="1"/>
          </p:cNvSpPr>
          <p:nvPr>
            <p:ph type="ftr" sz="quarter" idx="10"/>
          </p:nvPr>
        </p:nvSpPr>
        <p:spPr/>
        <p:txBody>
          <a:bodyPr/>
          <a:lstStyle/>
          <a:p>
            <a:r>
              <a:rPr lang="en-US"/>
              <a:t>Competitive strategies </a:t>
            </a:r>
            <a:endParaRPr lang="en-GB" dirty="0"/>
          </a:p>
        </p:txBody>
      </p:sp>
      <p:sp>
        <p:nvSpPr>
          <p:cNvPr id="3" name="Slide Number Placeholder 2">
            <a:extLst>
              <a:ext uri="{FF2B5EF4-FFF2-40B4-BE49-F238E27FC236}">
                <a16:creationId xmlns:a16="http://schemas.microsoft.com/office/drawing/2014/main" id="{C98F8EEE-3A52-4F4B-9491-4C1203AD8811}"/>
              </a:ext>
            </a:extLst>
          </p:cNvPr>
          <p:cNvSpPr>
            <a:spLocks noGrp="1"/>
          </p:cNvSpPr>
          <p:nvPr>
            <p:ph type="sldNum" sz="quarter" idx="11"/>
          </p:nvPr>
        </p:nvSpPr>
        <p:spPr/>
        <p:txBody>
          <a:bodyPr/>
          <a:lstStyle/>
          <a:p>
            <a:fld id="{0970407D-EE58-4A0B-824B-1D3AE42DD9CF}" type="slidenum">
              <a:rPr lang="en-GB" altLang="cs-CZ" noProof="0" smtClean="0"/>
              <a:pPr/>
              <a:t>10</a:t>
            </a:fld>
            <a:endParaRPr lang="en-GB" altLang="cs-CZ" noProof="0" dirty="0"/>
          </a:p>
        </p:txBody>
      </p:sp>
      <p:sp>
        <p:nvSpPr>
          <p:cNvPr id="4" name="Title 3">
            <a:extLst>
              <a:ext uri="{FF2B5EF4-FFF2-40B4-BE49-F238E27FC236}">
                <a16:creationId xmlns:a16="http://schemas.microsoft.com/office/drawing/2014/main" id="{17A9E526-A111-47B5-806A-C45E6562CE0A}"/>
              </a:ext>
            </a:extLst>
          </p:cNvPr>
          <p:cNvSpPr>
            <a:spLocks noGrp="1"/>
          </p:cNvSpPr>
          <p:nvPr>
            <p:ph type="title"/>
          </p:nvPr>
        </p:nvSpPr>
        <p:spPr/>
        <p:txBody>
          <a:bodyPr/>
          <a:lstStyle/>
          <a:p>
            <a:r>
              <a:rPr lang="en-US" dirty="0"/>
              <a:t>Defensive Marketing				    Contd..</a:t>
            </a:r>
            <a:endParaRPr lang="en-GB" dirty="0"/>
          </a:p>
        </p:txBody>
      </p:sp>
      <p:sp>
        <p:nvSpPr>
          <p:cNvPr id="5" name="Content Placeholder 4">
            <a:extLst>
              <a:ext uri="{FF2B5EF4-FFF2-40B4-BE49-F238E27FC236}">
                <a16:creationId xmlns:a16="http://schemas.microsoft.com/office/drawing/2014/main" id="{A74A4CCC-8810-4838-86E2-24E97A82B6F5}"/>
              </a:ext>
            </a:extLst>
          </p:cNvPr>
          <p:cNvSpPr>
            <a:spLocks noGrp="1"/>
          </p:cNvSpPr>
          <p:nvPr>
            <p:ph idx="1"/>
          </p:nvPr>
        </p:nvSpPr>
        <p:spPr/>
        <p:txBody>
          <a:bodyPr/>
          <a:lstStyle/>
          <a:p>
            <a:r>
              <a:rPr lang="en-US" dirty="0"/>
              <a:t>Counteroffensive Defense</a:t>
            </a:r>
          </a:p>
          <a:p>
            <a:pPr lvl="1"/>
            <a:r>
              <a:rPr lang="en-US" dirty="0"/>
              <a:t>In a counteroffensive, the market leader can </a:t>
            </a:r>
            <a:r>
              <a:rPr lang="en-US" dirty="0">
                <a:solidFill>
                  <a:srgbClr val="FF0000"/>
                </a:solidFill>
              </a:rPr>
              <a:t>meet the attacker frontally </a:t>
            </a:r>
            <a:r>
              <a:rPr lang="en-US" dirty="0"/>
              <a:t>and </a:t>
            </a:r>
            <a:r>
              <a:rPr lang="en-US" dirty="0">
                <a:solidFill>
                  <a:srgbClr val="FF0000"/>
                </a:solidFill>
              </a:rPr>
              <a:t>hit its flank</a:t>
            </a:r>
            <a:r>
              <a:rPr lang="en-US" dirty="0"/>
              <a:t>, or </a:t>
            </a:r>
            <a:r>
              <a:rPr lang="en-US" dirty="0">
                <a:solidFill>
                  <a:srgbClr val="FF0000"/>
                </a:solidFill>
              </a:rPr>
              <a:t>launch a pincer movement </a:t>
            </a:r>
            <a:r>
              <a:rPr lang="en-US" dirty="0"/>
              <a:t>so it will have to pull back to defend itself. After FedEx watched UPS successfully invade its airborne delivery system, it invested heavily in ground delivery through a series of acquisitions to challenge UPS on its home turf.</a:t>
            </a:r>
          </a:p>
          <a:p>
            <a:pPr lvl="1"/>
            <a:r>
              <a:rPr lang="en-US" dirty="0">
                <a:hlinkClick r:id="rId2"/>
              </a:rPr>
              <a:t>https://www.youtube.com/watch?v=vHVWegNfQl0&amp;ab_channel=JvMNeckar</a:t>
            </a:r>
            <a:endParaRPr lang="en-US" dirty="0"/>
          </a:p>
          <a:p>
            <a:pPr lvl="1"/>
            <a:endParaRPr lang="en-US" dirty="0"/>
          </a:p>
          <a:p>
            <a:r>
              <a:rPr lang="en-US" dirty="0"/>
              <a:t>Mobile Defense</a:t>
            </a:r>
          </a:p>
          <a:p>
            <a:pPr lvl="1"/>
            <a:r>
              <a:rPr lang="en-US" dirty="0"/>
              <a:t>In mobile defense, the leader </a:t>
            </a:r>
            <a:r>
              <a:rPr lang="en-US" dirty="0">
                <a:solidFill>
                  <a:srgbClr val="FF0000"/>
                </a:solidFill>
              </a:rPr>
              <a:t>stretches its domain over new territories</a:t>
            </a:r>
            <a:r>
              <a:rPr lang="en-US" dirty="0"/>
              <a:t> through </a:t>
            </a:r>
            <a:r>
              <a:rPr lang="en-US" dirty="0">
                <a:solidFill>
                  <a:srgbClr val="FF0000"/>
                </a:solidFill>
              </a:rPr>
              <a:t>market broadening</a:t>
            </a:r>
            <a:r>
              <a:rPr lang="en-US" dirty="0"/>
              <a:t> and </a:t>
            </a:r>
            <a:r>
              <a:rPr lang="en-US" dirty="0">
                <a:solidFill>
                  <a:srgbClr val="FF0000"/>
                </a:solidFill>
              </a:rPr>
              <a:t>market diversification</a:t>
            </a:r>
            <a:r>
              <a:rPr lang="en-US" dirty="0"/>
              <a:t>. Market broadening shifts the company’s focus from the current product to the underlying generic need. Thus, “petroleum” companies such as BP sought to recast themselves as “energy” companies. This change required them to research the oil, coal, nuclear, hydroelectric, and chemical industries.</a:t>
            </a:r>
          </a:p>
          <a:p>
            <a:endParaRPr lang="en-GB" dirty="0"/>
          </a:p>
        </p:txBody>
      </p:sp>
      <p:pic>
        <p:nvPicPr>
          <p:cNvPr id="1026" name="Picture 2" descr="Tactics: The Pincer. The Pincer | by Praetor IX | Forgotten Man | Medium">
            <a:extLst>
              <a:ext uri="{FF2B5EF4-FFF2-40B4-BE49-F238E27FC236}">
                <a16:creationId xmlns:a16="http://schemas.microsoft.com/office/drawing/2014/main" id="{03BDC019-6D4C-3A09-4B68-08A6900314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7889" y="184035"/>
            <a:ext cx="2986689" cy="1838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6853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arn(inVertical)">
                                      <p:cBhvr>
                                        <p:cTn id="10" dur="500"/>
                                        <p:tgtEl>
                                          <p:spTgt spid="5">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arn(inVertical)">
                                      <p:cBhvr>
                                        <p:cTn id="13" dur="5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barn(inVertical)">
                                      <p:cBhvr>
                                        <p:cTn id="18" dur="500"/>
                                        <p:tgtEl>
                                          <p:spTgt spid="5">
                                            <p:txEl>
                                              <p:pRg st="4" end="4"/>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Effect transition="in" filter="barn(inVertical)">
                                      <p:cBhvr>
                                        <p:cTn id="21"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6B7962B-9FAA-4F51-9EBB-0E958A53B4D1}"/>
              </a:ext>
            </a:extLst>
          </p:cNvPr>
          <p:cNvSpPr>
            <a:spLocks noGrp="1"/>
          </p:cNvSpPr>
          <p:nvPr>
            <p:ph type="ftr" sz="quarter" idx="10"/>
          </p:nvPr>
        </p:nvSpPr>
        <p:spPr/>
        <p:txBody>
          <a:bodyPr/>
          <a:lstStyle/>
          <a:p>
            <a:r>
              <a:rPr lang="en-US"/>
              <a:t>Competitive strategies </a:t>
            </a:r>
            <a:endParaRPr lang="en-GB" dirty="0"/>
          </a:p>
        </p:txBody>
      </p:sp>
      <p:sp>
        <p:nvSpPr>
          <p:cNvPr id="3" name="Slide Number Placeholder 2">
            <a:extLst>
              <a:ext uri="{FF2B5EF4-FFF2-40B4-BE49-F238E27FC236}">
                <a16:creationId xmlns:a16="http://schemas.microsoft.com/office/drawing/2014/main" id="{B4012010-F705-469C-B62F-F249D85247D9}"/>
              </a:ext>
            </a:extLst>
          </p:cNvPr>
          <p:cNvSpPr>
            <a:spLocks noGrp="1"/>
          </p:cNvSpPr>
          <p:nvPr>
            <p:ph type="sldNum" sz="quarter" idx="11"/>
          </p:nvPr>
        </p:nvSpPr>
        <p:spPr/>
        <p:txBody>
          <a:bodyPr/>
          <a:lstStyle/>
          <a:p>
            <a:fld id="{0970407D-EE58-4A0B-824B-1D3AE42DD9CF}" type="slidenum">
              <a:rPr lang="en-GB" altLang="cs-CZ" noProof="0" smtClean="0"/>
              <a:pPr/>
              <a:t>11</a:t>
            </a:fld>
            <a:endParaRPr lang="en-GB" altLang="cs-CZ" noProof="0" dirty="0"/>
          </a:p>
        </p:txBody>
      </p:sp>
      <p:sp>
        <p:nvSpPr>
          <p:cNvPr id="4" name="Title 3">
            <a:extLst>
              <a:ext uri="{FF2B5EF4-FFF2-40B4-BE49-F238E27FC236}">
                <a16:creationId xmlns:a16="http://schemas.microsoft.com/office/drawing/2014/main" id="{97EFFA38-ECCB-4B2F-84A7-FE2F87BBD9FA}"/>
              </a:ext>
            </a:extLst>
          </p:cNvPr>
          <p:cNvSpPr>
            <a:spLocks noGrp="1"/>
          </p:cNvSpPr>
          <p:nvPr>
            <p:ph type="title"/>
          </p:nvPr>
        </p:nvSpPr>
        <p:spPr/>
        <p:txBody>
          <a:bodyPr/>
          <a:lstStyle/>
          <a:p>
            <a:r>
              <a:rPr lang="en-US" dirty="0"/>
              <a:t>Defensive Marketing			Contd..</a:t>
            </a:r>
            <a:endParaRPr lang="en-GB" dirty="0"/>
          </a:p>
        </p:txBody>
      </p:sp>
      <p:sp>
        <p:nvSpPr>
          <p:cNvPr id="5" name="Content Placeholder 4">
            <a:extLst>
              <a:ext uri="{FF2B5EF4-FFF2-40B4-BE49-F238E27FC236}">
                <a16:creationId xmlns:a16="http://schemas.microsoft.com/office/drawing/2014/main" id="{527F7927-4318-4D5D-90C1-9C1D1D9EB725}"/>
              </a:ext>
            </a:extLst>
          </p:cNvPr>
          <p:cNvSpPr>
            <a:spLocks noGrp="1"/>
          </p:cNvSpPr>
          <p:nvPr>
            <p:ph idx="1"/>
          </p:nvPr>
        </p:nvSpPr>
        <p:spPr/>
        <p:txBody>
          <a:bodyPr/>
          <a:lstStyle/>
          <a:p>
            <a:r>
              <a:rPr lang="en-US" dirty="0"/>
              <a:t>Contraction Defense</a:t>
            </a:r>
          </a:p>
          <a:p>
            <a:pPr lvl="1"/>
            <a:r>
              <a:rPr lang="en-US" dirty="0"/>
              <a:t>Sometimes large companies can </a:t>
            </a:r>
            <a:r>
              <a:rPr lang="en-US" b="1" dirty="0">
                <a:solidFill>
                  <a:srgbClr val="FF0000"/>
                </a:solidFill>
              </a:rPr>
              <a:t>no longer defend all their territory</a:t>
            </a:r>
            <a:r>
              <a:rPr lang="en-US" dirty="0"/>
              <a:t>. In planned contraction (also called strategic withdrawal), they </a:t>
            </a:r>
            <a:r>
              <a:rPr lang="en-US" dirty="0">
                <a:solidFill>
                  <a:srgbClr val="FF0000"/>
                </a:solidFill>
              </a:rPr>
              <a:t>give up weaker markets </a:t>
            </a:r>
            <a:r>
              <a:rPr lang="en-US" dirty="0"/>
              <a:t>and reassign resources to stronger ones. Since 2006, Sara Lee has spun off products that accounted for a large percentage of its revenues—including its strong Hanes hosiery brand and global body care and European detergents businesses—to focus on its core food business.</a:t>
            </a:r>
            <a:endParaRPr lang="en-GB" dirty="0"/>
          </a:p>
        </p:txBody>
      </p:sp>
    </p:spTree>
    <p:extLst>
      <p:ext uri="{BB962C8B-B14F-4D97-AF65-F5344CB8AC3E}">
        <p14:creationId xmlns:p14="http://schemas.microsoft.com/office/powerpoint/2010/main" val="2633267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arn(inVertical)">
                                      <p:cBhvr>
                                        <p:cTn id="1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8AF79F8-B77A-44ED-B39B-C8655E2DCF2B}"/>
              </a:ext>
            </a:extLst>
          </p:cNvPr>
          <p:cNvSpPr>
            <a:spLocks noGrp="1"/>
          </p:cNvSpPr>
          <p:nvPr>
            <p:ph type="ftr" sz="quarter" idx="10"/>
          </p:nvPr>
        </p:nvSpPr>
        <p:spPr/>
        <p:txBody>
          <a:bodyPr/>
          <a:lstStyle/>
          <a:p>
            <a:r>
              <a:rPr lang="en-US"/>
              <a:t>Competitive strategies </a:t>
            </a:r>
            <a:endParaRPr lang="en-GB" dirty="0"/>
          </a:p>
        </p:txBody>
      </p:sp>
      <p:sp>
        <p:nvSpPr>
          <p:cNvPr id="3" name="Slide Number Placeholder 2">
            <a:extLst>
              <a:ext uri="{FF2B5EF4-FFF2-40B4-BE49-F238E27FC236}">
                <a16:creationId xmlns:a16="http://schemas.microsoft.com/office/drawing/2014/main" id="{0FA6B535-D55A-4105-ACD6-0E8A0F3B4712}"/>
              </a:ext>
            </a:extLst>
          </p:cNvPr>
          <p:cNvSpPr>
            <a:spLocks noGrp="1"/>
          </p:cNvSpPr>
          <p:nvPr>
            <p:ph type="sldNum" sz="quarter" idx="11"/>
          </p:nvPr>
        </p:nvSpPr>
        <p:spPr/>
        <p:txBody>
          <a:bodyPr/>
          <a:lstStyle/>
          <a:p>
            <a:fld id="{0970407D-EE58-4A0B-824B-1D3AE42DD9CF}" type="slidenum">
              <a:rPr lang="en-GB" altLang="cs-CZ" noProof="0" smtClean="0"/>
              <a:pPr/>
              <a:t>12</a:t>
            </a:fld>
            <a:endParaRPr lang="en-GB" altLang="cs-CZ" noProof="0" dirty="0"/>
          </a:p>
        </p:txBody>
      </p:sp>
      <p:sp>
        <p:nvSpPr>
          <p:cNvPr id="4" name="Title 3">
            <a:extLst>
              <a:ext uri="{FF2B5EF4-FFF2-40B4-BE49-F238E27FC236}">
                <a16:creationId xmlns:a16="http://schemas.microsoft.com/office/drawing/2014/main" id="{2389085D-F702-4664-81BF-759432AF7931}"/>
              </a:ext>
            </a:extLst>
          </p:cNvPr>
          <p:cNvSpPr>
            <a:spLocks noGrp="1"/>
          </p:cNvSpPr>
          <p:nvPr>
            <p:ph type="title"/>
          </p:nvPr>
        </p:nvSpPr>
        <p:spPr>
          <a:xfrm>
            <a:off x="719400" y="494713"/>
            <a:ext cx="10753200" cy="451576"/>
          </a:xfrm>
        </p:spPr>
        <p:txBody>
          <a:bodyPr/>
          <a:lstStyle/>
          <a:p>
            <a:r>
              <a:rPr lang="en-GB" dirty="0"/>
              <a:t>Increasing Market Share</a:t>
            </a:r>
          </a:p>
        </p:txBody>
      </p:sp>
      <p:sp>
        <p:nvSpPr>
          <p:cNvPr id="5" name="Content Placeholder 4">
            <a:extLst>
              <a:ext uri="{FF2B5EF4-FFF2-40B4-BE49-F238E27FC236}">
                <a16:creationId xmlns:a16="http://schemas.microsoft.com/office/drawing/2014/main" id="{B604826E-791C-49CB-88B1-3F0868C5131E}"/>
              </a:ext>
            </a:extLst>
          </p:cNvPr>
          <p:cNvSpPr>
            <a:spLocks noGrp="1"/>
          </p:cNvSpPr>
          <p:nvPr>
            <p:ph idx="1"/>
          </p:nvPr>
        </p:nvSpPr>
        <p:spPr>
          <a:xfrm>
            <a:off x="719400" y="1281266"/>
            <a:ext cx="10753200" cy="4611756"/>
          </a:xfrm>
        </p:spPr>
        <p:txBody>
          <a:bodyPr/>
          <a:lstStyle/>
          <a:p>
            <a:r>
              <a:rPr lang="en-US" dirty="0"/>
              <a:t>Economic cost</a:t>
            </a:r>
          </a:p>
          <a:p>
            <a:pPr lvl="1"/>
            <a:r>
              <a:rPr lang="en-US" dirty="0">
                <a:solidFill>
                  <a:srgbClr val="FF0000"/>
                </a:solidFill>
              </a:rPr>
              <a:t>Profitability might fall with market share gains </a:t>
            </a:r>
            <a:r>
              <a:rPr lang="en-US" dirty="0"/>
              <a:t>after some level. For instance, the costs of legal work, public relations, and lobbying rise with market share. </a:t>
            </a:r>
          </a:p>
          <a:p>
            <a:pPr lvl="1"/>
            <a:endParaRPr lang="en-US" dirty="0"/>
          </a:p>
          <a:p>
            <a:r>
              <a:rPr lang="en-US" dirty="0"/>
              <a:t>The danger of pursuing the wrong marketing activities</a:t>
            </a:r>
          </a:p>
          <a:p>
            <a:pPr lvl="1"/>
            <a:r>
              <a:rPr lang="en-US" dirty="0"/>
              <a:t>Companies that </a:t>
            </a:r>
            <a:r>
              <a:rPr lang="en-US" dirty="0">
                <a:solidFill>
                  <a:srgbClr val="FF0000"/>
                </a:solidFill>
              </a:rPr>
              <a:t>attempt to increase market share by cutting prices </a:t>
            </a:r>
            <a:r>
              <a:rPr lang="en-US" dirty="0"/>
              <a:t>more deeply than competitors typically don’t achieve significant gains, because rivals meet the price cuts or offer other values so buyers don’t switch.</a:t>
            </a:r>
          </a:p>
          <a:p>
            <a:pPr lvl="1"/>
            <a:endParaRPr lang="en-US" dirty="0"/>
          </a:p>
          <a:p>
            <a:r>
              <a:rPr lang="en-US" dirty="0"/>
              <a:t>The effect of increased market share on actual and perceived quality</a:t>
            </a:r>
          </a:p>
          <a:p>
            <a:pPr lvl="1"/>
            <a:r>
              <a:rPr lang="en-US" dirty="0"/>
              <a:t>Too many customers can put a strain on the firm’s resources, hurting product value and service delivery.</a:t>
            </a:r>
          </a:p>
          <a:p>
            <a:endParaRPr lang="en-GB" dirty="0"/>
          </a:p>
        </p:txBody>
      </p:sp>
    </p:spTree>
    <p:extLst>
      <p:ext uri="{BB962C8B-B14F-4D97-AF65-F5344CB8AC3E}">
        <p14:creationId xmlns:p14="http://schemas.microsoft.com/office/powerpoint/2010/main" val="73801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arn(inVertical)">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barn(inVertical)">
                                      <p:cBhvr>
                                        <p:cTn id="15" dur="500"/>
                                        <p:tgtEl>
                                          <p:spTgt spid="5">
                                            <p:txEl>
                                              <p:pRg st="3" end="3"/>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barn(inVertical)">
                                      <p:cBhvr>
                                        <p:cTn id="18" dur="500"/>
                                        <p:tgtEl>
                                          <p:spTgt spid="5">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animEffect transition="in" filter="barn(inVertical)">
                                      <p:cBhvr>
                                        <p:cTn id="23" dur="500"/>
                                        <p:tgtEl>
                                          <p:spTgt spid="5">
                                            <p:txEl>
                                              <p:pRg st="6" end="6"/>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5">
                                            <p:txEl>
                                              <p:pRg st="7" end="7"/>
                                            </p:txEl>
                                          </p:spTgt>
                                        </p:tgtEl>
                                        <p:attrNameLst>
                                          <p:attrName>style.visibility</p:attrName>
                                        </p:attrNameLst>
                                      </p:cBhvr>
                                      <p:to>
                                        <p:strVal val="visible"/>
                                      </p:to>
                                    </p:set>
                                    <p:animEffect transition="in" filter="barn(inVertical)">
                                      <p:cBhvr>
                                        <p:cTn id="26"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3688C90-30F2-49A5-B051-2A5BBC0398B2}"/>
              </a:ext>
            </a:extLst>
          </p:cNvPr>
          <p:cNvSpPr>
            <a:spLocks noGrp="1"/>
          </p:cNvSpPr>
          <p:nvPr>
            <p:ph type="ftr" sz="quarter" idx="10"/>
          </p:nvPr>
        </p:nvSpPr>
        <p:spPr/>
        <p:txBody>
          <a:bodyPr/>
          <a:lstStyle/>
          <a:p>
            <a:r>
              <a:rPr lang="en-US"/>
              <a:t>Competitive strategies </a:t>
            </a:r>
            <a:endParaRPr lang="en-GB" dirty="0"/>
          </a:p>
        </p:txBody>
      </p:sp>
      <p:sp>
        <p:nvSpPr>
          <p:cNvPr id="3" name="Slide Number Placeholder 2">
            <a:extLst>
              <a:ext uri="{FF2B5EF4-FFF2-40B4-BE49-F238E27FC236}">
                <a16:creationId xmlns:a16="http://schemas.microsoft.com/office/drawing/2014/main" id="{7E4FEC80-6784-48A2-BA64-4321B2D323D6}"/>
              </a:ext>
            </a:extLst>
          </p:cNvPr>
          <p:cNvSpPr>
            <a:spLocks noGrp="1"/>
          </p:cNvSpPr>
          <p:nvPr>
            <p:ph type="sldNum" sz="quarter" idx="11"/>
          </p:nvPr>
        </p:nvSpPr>
        <p:spPr/>
        <p:txBody>
          <a:bodyPr/>
          <a:lstStyle/>
          <a:p>
            <a:fld id="{0970407D-EE58-4A0B-824B-1D3AE42DD9CF}" type="slidenum">
              <a:rPr lang="en-GB" altLang="cs-CZ" noProof="0" smtClean="0"/>
              <a:pPr/>
              <a:t>13</a:t>
            </a:fld>
            <a:endParaRPr lang="en-GB" altLang="cs-CZ" noProof="0" dirty="0"/>
          </a:p>
        </p:txBody>
      </p:sp>
      <p:sp>
        <p:nvSpPr>
          <p:cNvPr id="4" name="Title 3">
            <a:extLst>
              <a:ext uri="{FF2B5EF4-FFF2-40B4-BE49-F238E27FC236}">
                <a16:creationId xmlns:a16="http://schemas.microsoft.com/office/drawing/2014/main" id="{B8B57C2E-CA70-4D52-BE28-5B9604AE4918}"/>
              </a:ext>
            </a:extLst>
          </p:cNvPr>
          <p:cNvSpPr>
            <a:spLocks noGrp="1"/>
          </p:cNvSpPr>
          <p:nvPr>
            <p:ph type="title"/>
          </p:nvPr>
        </p:nvSpPr>
        <p:spPr/>
        <p:txBody>
          <a:bodyPr/>
          <a:lstStyle/>
          <a:p>
            <a:r>
              <a:rPr lang="en-US" dirty="0"/>
              <a:t>The Concept of Optimal Market Share</a:t>
            </a:r>
            <a:endParaRPr lang="en-GB" dirty="0"/>
          </a:p>
        </p:txBody>
      </p:sp>
      <p:pic>
        <p:nvPicPr>
          <p:cNvPr id="6" name="Picture 5">
            <a:extLst>
              <a:ext uri="{FF2B5EF4-FFF2-40B4-BE49-F238E27FC236}">
                <a16:creationId xmlns:a16="http://schemas.microsoft.com/office/drawing/2014/main" id="{0A3A8F1A-E629-4B20-8550-F040D4DF9514}"/>
              </a:ext>
            </a:extLst>
          </p:cNvPr>
          <p:cNvPicPr>
            <a:picLocks noChangeAspect="1"/>
          </p:cNvPicPr>
          <p:nvPr/>
        </p:nvPicPr>
        <p:blipFill rotWithShape="1">
          <a:blip r:embed="rId2">
            <a:extLst>
              <a:ext uri="{28A0092B-C50C-407E-A947-70E740481C1C}">
                <a14:useLocalDpi xmlns:a14="http://schemas.microsoft.com/office/drawing/2010/main" val="0"/>
              </a:ext>
            </a:extLst>
          </a:blip>
          <a:srcRect b="33254"/>
          <a:stretch/>
        </p:blipFill>
        <p:spPr>
          <a:xfrm>
            <a:off x="3039355" y="1417889"/>
            <a:ext cx="6113289" cy="4720111"/>
          </a:xfrm>
          <a:prstGeom prst="rect">
            <a:avLst/>
          </a:prstGeom>
          <a:ln>
            <a:noFill/>
          </a:ln>
          <a:effectLst>
            <a:softEdge rad="112500"/>
          </a:effectLst>
        </p:spPr>
      </p:pic>
    </p:spTree>
    <p:extLst>
      <p:ext uri="{BB962C8B-B14F-4D97-AF65-F5344CB8AC3E}">
        <p14:creationId xmlns:p14="http://schemas.microsoft.com/office/powerpoint/2010/main" val="4027246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01BBE8B-FA07-439E-A8F4-B6982B16269F}"/>
              </a:ext>
            </a:extLst>
          </p:cNvPr>
          <p:cNvSpPr>
            <a:spLocks noGrp="1"/>
          </p:cNvSpPr>
          <p:nvPr>
            <p:ph type="ftr" sz="quarter" idx="10"/>
          </p:nvPr>
        </p:nvSpPr>
        <p:spPr/>
        <p:txBody>
          <a:bodyPr/>
          <a:lstStyle/>
          <a:p>
            <a:r>
              <a:rPr lang="en-US"/>
              <a:t>Competitive strategies </a:t>
            </a:r>
            <a:endParaRPr lang="en-GB" dirty="0"/>
          </a:p>
        </p:txBody>
      </p:sp>
      <p:sp>
        <p:nvSpPr>
          <p:cNvPr id="3" name="Slide Number Placeholder 2">
            <a:extLst>
              <a:ext uri="{FF2B5EF4-FFF2-40B4-BE49-F238E27FC236}">
                <a16:creationId xmlns:a16="http://schemas.microsoft.com/office/drawing/2014/main" id="{510D4BC7-0451-4BF9-80A6-B030B66C86A0}"/>
              </a:ext>
            </a:extLst>
          </p:cNvPr>
          <p:cNvSpPr>
            <a:spLocks noGrp="1"/>
          </p:cNvSpPr>
          <p:nvPr>
            <p:ph type="sldNum" sz="quarter" idx="11"/>
          </p:nvPr>
        </p:nvSpPr>
        <p:spPr/>
        <p:txBody>
          <a:bodyPr/>
          <a:lstStyle/>
          <a:p>
            <a:fld id="{0970407D-EE58-4A0B-824B-1D3AE42DD9CF}" type="slidenum">
              <a:rPr lang="en-GB" altLang="cs-CZ" noProof="0" smtClean="0"/>
              <a:pPr/>
              <a:t>14</a:t>
            </a:fld>
            <a:endParaRPr lang="en-GB" altLang="cs-CZ" noProof="0" dirty="0"/>
          </a:p>
        </p:txBody>
      </p:sp>
      <p:sp>
        <p:nvSpPr>
          <p:cNvPr id="4" name="Title 3">
            <a:extLst>
              <a:ext uri="{FF2B5EF4-FFF2-40B4-BE49-F238E27FC236}">
                <a16:creationId xmlns:a16="http://schemas.microsoft.com/office/drawing/2014/main" id="{AD6D7D16-E4D3-4F4D-A03B-F0FCC8907529}"/>
              </a:ext>
            </a:extLst>
          </p:cNvPr>
          <p:cNvSpPr>
            <a:spLocks noGrp="1"/>
          </p:cNvSpPr>
          <p:nvPr>
            <p:ph type="title"/>
          </p:nvPr>
        </p:nvSpPr>
        <p:spPr/>
        <p:txBody>
          <a:bodyPr/>
          <a:lstStyle/>
          <a:p>
            <a:r>
              <a:rPr lang="en-US" dirty="0"/>
              <a:t>Other Competitive Strategies</a:t>
            </a:r>
            <a:endParaRPr lang="en-GB" dirty="0"/>
          </a:p>
        </p:txBody>
      </p:sp>
      <p:graphicFrame>
        <p:nvGraphicFramePr>
          <p:cNvPr id="12" name="Diagram 11">
            <a:extLst>
              <a:ext uri="{FF2B5EF4-FFF2-40B4-BE49-F238E27FC236}">
                <a16:creationId xmlns:a16="http://schemas.microsoft.com/office/drawing/2014/main" id="{68A1C820-4B31-4020-8874-9D766433E782}"/>
              </a:ext>
            </a:extLst>
          </p:cNvPr>
          <p:cNvGraphicFramePr/>
          <p:nvPr>
            <p:extLst>
              <p:ext uri="{D42A27DB-BD31-4B8C-83A1-F6EECF244321}">
                <p14:modId xmlns:p14="http://schemas.microsoft.com/office/powerpoint/2010/main" val="1542855501"/>
              </p:ext>
            </p:extLst>
          </p:nvPr>
        </p:nvGraphicFramePr>
        <p:xfrm>
          <a:off x="2880138" y="2039511"/>
          <a:ext cx="6431723" cy="37924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8746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618A03F-626E-4DE5-91C3-CFA865611BF1}"/>
              </a:ext>
            </a:extLst>
          </p:cNvPr>
          <p:cNvSpPr>
            <a:spLocks noGrp="1"/>
          </p:cNvSpPr>
          <p:nvPr>
            <p:ph type="ftr" sz="quarter" idx="10"/>
          </p:nvPr>
        </p:nvSpPr>
        <p:spPr/>
        <p:txBody>
          <a:bodyPr/>
          <a:lstStyle/>
          <a:p>
            <a:r>
              <a:rPr lang="en-US"/>
              <a:t>Competitive strategies </a:t>
            </a:r>
            <a:endParaRPr lang="en-GB" dirty="0"/>
          </a:p>
        </p:txBody>
      </p:sp>
      <p:sp>
        <p:nvSpPr>
          <p:cNvPr id="3" name="Slide Number Placeholder 2">
            <a:extLst>
              <a:ext uri="{FF2B5EF4-FFF2-40B4-BE49-F238E27FC236}">
                <a16:creationId xmlns:a16="http://schemas.microsoft.com/office/drawing/2014/main" id="{A22106BF-F8DB-438A-9F9A-B4C5EE0A07D7}"/>
              </a:ext>
            </a:extLst>
          </p:cNvPr>
          <p:cNvSpPr>
            <a:spLocks noGrp="1"/>
          </p:cNvSpPr>
          <p:nvPr>
            <p:ph type="sldNum" sz="quarter" idx="11"/>
          </p:nvPr>
        </p:nvSpPr>
        <p:spPr/>
        <p:txBody>
          <a:bodyPr/>
          <a:lstStyle/>
          <a:p>
            <a:fld id="{0970407D-EE58-4A0B-824B-1D3AE42DD9CF}" type="slidenum">
              <a:rPr lang="en-GB" altLang="cs-CZ" noProof="0" smtClean="0"/>
              <a:pPr/>
              <a:t>15</a:t>
            </a:fld>
            <a:endParaRPr lang="en-GB" altLang="cs-CZ" noProof="0" dirty="0"/>
          </a:p>
        </p:txBody>
      </p:sp>
      <p:sp>
        <p:nvSpPr>
          <p:cNvPr id="4" name="Title 3">
            <a:extLst>
              <a:ext uri="{FF2B5EF4-FFF2-40B4-BE49-F238E27FC236}">
                <a16:creationId xmlns:a16="http://schemas.microsoft.com/office/drawing/2014/main" id="{DA71DA89-48B4-4EF8-B31E-2FB597DDEAEE}"/>
              </a:ext>
            </a:extLst>
          </p:cNvPr>
          <p:cNvSpPr>
            <a:spLocks noGrp="1"/>
          </p:cNvSpPr>
          <p:nvPr>
            <p:ph type="title"/>
          </p:nvPr>
        </p:nvSpPr>
        <p:spPr/>
        <p:txBody>
          <a:bodyPr/>
          <a:lstStyle/>
          <a:p>
            <a:r>
              <a:rPr lang="en-GB" dirty="0"/>
              <a:t>Market-Challenger Strategies</a:t>
            </a:r>
          </a:p>
        </p:txBody>
      </p:sp>
      <p:pic>
        <p:nvPicPr>
          <p:cNvPr id="7" name="Content Placeholder 6" descr="Map&#10;&#10;Description automatically generated">
            <a:extLst>
              <a:ext uri="{FF2B5EF4-FFF2-40B4-BE49-F238E27FC236}">
                <a16:creationId xmlns:a16="http://schemas.microsoft.com/office/drawing/2014/main" id="{5427B178-B82C-434A-93ED-53CE3E0E390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35144" y="1811545"/>
            <a:ext cx="4321711" cy="4140200"/>
          </a:xfrm>
        </p:spPr>
      </p:pic>
    </p:spTree>
    <p:extLst>
      <p:ext uri="{BB962C8B-B14F-4D97-AF65-F5344CB8AC3E}">
        <p14:creationId xmlns:p14="http://schemas.microsoft.com/office/powerpoint/2010/main" val="752322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0CEEBE5-3659-45DB-83C4-6BF714D22BFD}"/>
              </a:ext>
            </a:extLst>
          </p:cNvPr>
          <p:cNvSpPr>
            <a:spLocks noGrp="1"/>
          </p:cNvSpPr>
          <p:nvPr>
            <p:ph type="ftr" sz="quarter" idx="10"/>
          </p:nvPr>
        </p:nvSpPr>
        <p:spPr/>
        <p:txBody>
          <a:bodyPr/>
          <a:lstStyle/>
          <a:p>
            <a:r>
              <a:rPr lang="en-US" dirty="0"/>
              <a:t>Competitive strategies </a:t>
            </a:r>
            <a:endParaRPr lang="en-GB" dirty="0"/>
          </a:p>
        </p:txBody>
      </p:sp>
      <p:sp>
        <p:nvSpPr>
          <p:cNvPr id="3" name="Slide Number Placeholder 2">
            <a:extLst>
              <a:ext uri="{FF2B5EF4-FFF2-40B4-BE49-F238E27FC236}">
                <a16:creationId xmlns:a16="http://schemas.microsoft.com/office/drawing/2014/main" id="{C1C60E24-4359-4AEC-A5A0-FE9D05554CDA}"/>
              </a:ext>
            </a:extLst>
          </p:cNvPr>
          <p:cNvSpPr>
            <a:spLocks noGrp="1"/>
          </p:cNvSpPr>
          <p:nvPr>
            <p:ph type="sldNum" sz="quarter" idx="11"/>
          </p:nvPr>
        </p:nvSpPr>
        <p:spPr/>
        <p:txBody>
          <a:bodyPr/>
          <a:lstStyle/>
          <a:p>
            <a:fld id="{0970407D-EE58-4A0B-824B-1D3AE42DD9CF}" type="slidenum">
              <a:rPr lang="en-GB" altLang="cs-CZ" noProof="0" smtClean="0"/>
              <a:pPr/>
              <a:t>16</a:t>
            </a:fld>
            <a:endParaRPr lang="en-GB" altLang="cs-CZ" noProof="0" dirty="0"/>
          </a:p>
        </p:txBody>
      </p:sp>
      <p:sp>
        <p:nvSpPr>
          <p:cNvPr id="4" name="Title 3">
            <a:extLst>
              <a:ext uri="{FF2B5EF4-FFF2-40B4-BE49-F238E27FC236}">
                <a16:creationId xmlns:a16="http://schemas.microsoft.com/office/drawing/2014/main" id="{9D27BE4B-B873-4863-BC22-480BEDA32DA2}"/>
              </a:ext>
            </a:extLst>
          </p:cNvPr>
          <p:cNvSpPr>
            <a:spLocks noGrp="1"/>
          </p:cNvSpPr>
          <p:nvPr>
            <p:ph type="title"/>
          </p:nvPr>
        </p:nvSpPr>
        <p:spPr/>
        <p:txBody>
          <a:bodyPr/>
          <a:lstStyle/>
          <a:p>
            <a:r>
              <a:rPr lang="en-US" dirty="0"/>
              <a:t>Defining the strategic objective and opponent(s)</a:t>
            </a:r>
          </a:p>
        </p:txBody>
      </p:sp>
      <p:sp>
        <p:nvSpPr>
          <p:cNvPr id="5" name="Content Placeholder 4">
            <a:extLst>
              <a:ext uri="{FF2B5EF4-FFF2-40B4-BE49-F238E27FC236}">
                <a16:creationId xmlns:a16="http://schemas.microsoft.com/office/drawing/2014/main" id="{EF2EA9BC-6E90-4B88-B5EE-A5EAC1E08E8B}"/>
              </a:ext>
            </a:extLst>
          </p:cNvPr>
          <p:cNvSpPr>
            <a:spLocks noGrp="1"/>
          </p:cNvSpPr>
          <p:nvPr>
            <p:ph idx="1"/>
          </p:nvPr>
        </p:nvSpPr>
        <p:spPr>
          <a:xfrm>
            <a:off x="720000" y="1974574"/>
            <a:ext cx="10753200" cy="4163426"/>
          </a:xfrm>
        </p:spPr>
        <p:txBody>
          <a:bodyPr/>
          <a:lstStyle/>
          <a:p>
            <a:r>
              <a:rPr lang="en-US" dirty="0"/>
              <a:t>Attack the market leader</a:t>
            </a:r>
          </a:p>
          <a:p>
            <a:pPr lvl="1"/>
            <a:r>
              <a:rPr lang="en-US" dirty="0"/>
              <a:t>This is a </a:t>
            </a:r>
            <a:r>
              <a:rPr lang="en-US" b="1" dirty="0">
                <a:solidFill>
                  <a:schemeClr val="accent2"/>
                </a:solidFill>
              </a:rPr>
              <a:t>high-risk</a:t>
            </a:r>
            <a:r>
              <a:rPr lang="en-US" dirty="0"/>
              <a:t> but potentially </a:t>
            </a:r>
            <a:r>
              <a:rPr lang="en-US" b="1" dirty="0">
                <a:solidFill>
                  <a:schemeClr val="accent2"/>
                </a:solidFill>
              </a:rPr>
              <a:t>high-payoff</a:t>
            </a:r>
            <a:r>
              <a:rPr lang="en-US" dirty="0"/>
              <a:t> strategy and makes good sense if the leader is not serving the market well. Xerox wrested the copy market from 3M by developing a better copying process.</a:t>
            </a:r>
          </a:p>
          <a:p>
            <a:r>
              <a:rPr lang="en-US" dirty="0"/>
              <a:t>Attack firms its own size that are not doing the job and are underfinanced. </a:t>
            </a:r>
          </a:p>
          <a:p>
            <a:pPr lvl="1"/>
            <a:r>
              <a:rPr lang="en-US" dirty="0"/>
              <a:t>These firms have </a:t>
            </a:r>
            <a:r>
              <a:rPr lang="en-US" b="1" dirty="0">
                <a:solidFill>
                  <a:schemeClr val="accent2"/>
                </a:solidFill>
              </a:rPr>
              <a:t>aging products</a:t>
            </a:r>
            <a:r>
              <a:rPr lang="en-US" dirty="0"/>
              <a:t>, are charging </a:t>
            </a:r>
            <a:r>
              <a:rPr lang="en-US" b="1" dirty="0">
                <a:solidFill>
                  <a:schemeClr val="accent2"/>
                </a:solidFill>
              </a:rPr>
              <a:t>excessive prices</a:t>
            </a:r>
            <a:r>
              <a:rPr lang="en-US" dirty="0"/>
              <a:t>, or are </a:t>
            </a:r>
            <a:r>
              <a:rPr lang="en-US" b="1" dirty="0">
                <a:solidFill>
                  <a:schemeClr val="accent2"/>
                </a:solidFill>
              </a:rPr>
              <a:t>not satisfying customers</a:t>
            </a:r>
            <a:r>
              <a:rPr lang="en-US" dirty="0"/>
              <a:t> in other ways.</a:t>
            </a:r>
          </a:p>
          <a:p>
            <a:r>
              <a:rPr lang="en-US" dirty="0"/>
              <a:t>Attack small local and regional firms. </a:t>
            </a:r>
          </a:p>
          <a:p>
            <a:pPr lvl="1"/>
            <a:r>
              <a:rPr lang="en-US" dirty="0"/>
              <a:t>Several major banks grew to their present size by </a:t>
            </a:r>
            <a:r>
              <a:rPr lang="en-US" b="1" dirty="0">
                <a:solidFill>
                  <a:schemeClr val="accent2"/>
                </a:solidFill>
              </a:rPr>
              <a:t>gobbling up smaller</a:t>
            </a:r>
            <a:r>
              <a:rPr lang="en-US" dirty="0"/>
              <a:t> regional banks, or “guppies.”</a:t>
            </a:r>
            <a:endParaRPr lang="en-GB" dirty="0"/>
          </a:p>
        </p:txBody>
      </p:sp>
    </p:spTree>
    <p:extLst>
      <p:ext uri="{BB962C8B-B14F-4D97-AF65-F5344CB8AC3E}">
        <p14:creationId xmlns:p14="http://schemas.microsoft.com/office/powerpoint/2010/main" val="3016996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down)">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barn(inVertical)">
                                      <p:cBhvr>
                                        <p:cTn id="15" dur="500"/>
                                        <p:tgtEl>
                                          <p:spTgt spid="5">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barn(inVertical)">
                                      <p:cBhvr>
                                        <p:cTn id="18" dur="500"/>
                                        <p:tgtEl>
                                          <p:spTgt spid="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barn(inVertical)">
                                      <p:cBhvr>
                                        <p:cTn id="23" dur="500"/>
                                        <p:tgtEl>
                                          <p:spTgt spid="5">
                                            <p:txEl>
                                              <p:pRg st="4" end="4"/>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barn(inVertical)">
                                      <p:cBhvr>
                                        <p:cTn id="26"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7173713-FF7E-4C5B-A028-C7FFE5FA1F5C}"/>
              </a:ext>
            </a:extLst>
          </p:cNvPr>
          <p:cNvSpPr>
            <a:spLocks noGrp="1"/>
          </p:cNvSpPr>
          <p:nvPr>
            <p:ph type="ftr" sz="quarter" idx="10"/>
          </p:nvPr>
        </p:nvSpPr>
        <p:spPr/>
        <p:txBody>
          <a:bodyPr/>
          <a:lstStyle/>
          <a:p>
            <a:r>
              <a:rPr lang="en-US"/>
              <a:t>Competitive strategies </a:t>
            </a:r>
            <a:endParaRPr lang="en-GB" dirty="0"/>
          </a:p>
        </p:txBody>
      </p:sp>
      <p:sp>
        <p:nvSpPr>
          <p:cNvPr id="3" name="Slide Number Placeholder 2">
            <a:extLst>
              <a:ext uri="{FF2B5EF4-FFF2-40B4-BE49-F238E27FC236}">
                <a16:creationId xmlns:a16="http://schemas.microsoft.com/office/drawing/2014/main" id="{1FBD5B03-353E-44B4-9279-0128B1FF86D9}"/>
              </a:ext>
            </a:extLst>
          </p:cNvPr>
          <p:cNvSpPr>
            <a:spLocks noGrp="1"/>
          </p:cNvSpPr>
          <p:nvPr>
            <p:ph type="sldNum" sz="quarter" idx="11"/>
          </p:nvPr>
        </p:nvSpPr>
        <p:spPr/>
        <p:txBody>
          <a:bodyPr/>
          <a:lstStyle/>
          <a:p>
            <a:fld id="{0970407D-EE58-4A0B-824B-1D3AE42DD9CF}" type="slidenum">
              <a:rPr lang="en-GB" altLang="cs-CZ" noProof="0" smtClean="0"/>
              <a:pPr/>
              <a:t>17</a:t>
            </a:fld>
            <a:endParaRPr lang="en-GB" altLang="cs-CZ" noProof="0" dirty="0"/>
          </a:p>
        </p:txBody>
      </p:sp>
      <p:sp>
        <p:nvSpPr>
          <p:cNvPr id="4" name="Title 3">
            <a:extLst>
              <a:ext uri="{FF2B5EF4-FFF2-40B4-BE49-F238E27FC236}">
                <a16:creationId xmlns:a16="http://schemas.microsoft.com/office/drawing/2014/main" id="{203B5118-4399-4FE8-95D5-27F445085514}"/>
              </a:ext>
            </a:extLst>
          </p:cNvPr>
          <p:cNvSpPr>
            <a:spLocks noGrp="1"/>
          </p:cNvSpPr>
          <p:nvPr>
            <p:ph type="title"/>
          </p:nvPr>
        </p:nvSpPr>
        <p:spPr>
          <a:xfrm>
            <a:off x="720000" y="378000"/>
            <a:ext cx="10753200" cy="451576"/>
          </a:xfrm>
        </p:spPr>
        <p:txBody>
          <a:bodyPr/>
          <a:lstStyle/>
          <a:p>
            <a:r>
              <a:rPr lang="en-US" dirty="0"/>
              <a:t>Choosing a General Attack Strategy</a:t>
            </a:r>
            <a:endParaRPr lang="en-GB" dirty="0"/>
          </a:p>
        </p:txBody>
      </p:sp>
      <p:sp>
        <p:nvSpPr>
          <p:cNvPr id="5" name="Content Placeholder 4">
            <a:extLst>
              <a:ext uri="{FF2B5EF4-FFF2-40B4-BE49-F238E27FC236}">
                <a16:creationId xmlns:a16="http://schemas.microsoft.com/office/drawing/2014/main" id="{1D464A09-0089-4A76-84A6-9A62A1C8CB7C}"/>
              </a:ext>
            </a:extLst>
          </p:cNvPr>
          <p:cNvSpPr>
            <a:spLocks noGrp="1"/>
          </p:cNvSpPr>
          <p:nvPr>
            <p:ph idx="1"/>
          </p:nvPr>
        </p:nvSpPr>
        <p:spPr>
          <a:xfrm>
            <a:off x="720000" y="1086677"/>
            <a:ext cx="10753200" cy="4982817"/>
          </a:xfrm>
        </p:spPr>
        <p:txBody>
          <a:bodyPr/>
          <a:lstStyle/>
          <a:p>
            <a:r>
              <a:rPr lang="en-US" dirty="0"/>
              <a:t>Frontal Attack</a:t>
            </a:r>
          </a:p>
          <a:p>
            <a:pPr lvl="1"/>
            <a:r>
              <a:rPr lang="en-US" dirty="0"/>
              <a:t>The attacker </a:t>
            </a:r>
            <a:r>
              <a:rPr lang="en-US" dirty="0">
                <a:solidFill>
                  <a:srgbClr val="FF0000"/>
                </a:solidFill>
              </a:rPr>
              <a:t>matches its opponent’s product</a:t>
            </a:r>
            <a:r>
              <a:rPr lang="en-US" dirty="0"/>
              <a:t>, </a:t>
            </a:r>
            <a:r>
              <a:rPr lang="en-US" dirty="0">
                <a:solidFill>
                  <a:srgbClr val="FF0000"/>
                </a:solidFill>
              </a:rPr>
              <a:t>advertising</a:t>
            </a:r>
            <a:r>
              <a:rPr lang="en-US" dirty="0"/>
              <a:t>, </a:t>
            </a:r>
            <a:r>
              <a:rPr lang="en-US" dirty="0">
                <a:solidFill>
                  <a:srgbClr val="FF0000"/>
                </a:solidFill>
              </a:rPr>
              <a:t>price</a:t>
            </a:r>
            <a:r>
              <a:rPr lang="en-US" dirty="0"/>
              <a:t>, and </a:t>
            </a:r>
            <a:r>
              <a:rPr lang="en-US" dirty="0">
                <a:solidFill>
                  <a:srgbClr val="FF0000"/>
                </a:solidFill>
              </a:rPr>
              <a:t>distribution</a:t>
            </a:r>
            <a:r>
              <a:rPr lang="en-US" dirty="0"/>
              <a:t>. The principle of force says the side with the greater resources will win. A modified frontal attack, such as cutting price, can work if the market leader doesn’t retaliate, and if the competitor convinces the market its product is equal to the leader’s.</a:t>
            </a:r>
          </a:p>
          <a:p>
            <a:pPr lvl="1"/>
            <a:endParaRPr lang="en-US" dirty="0"/>
          </a:p>
          <a:p>
            <a:r>
              <a:rPr lang="en-US" dirty="0"/>
              <a:t>Flank Attack</a:t>
            </a:r>
          </a:p>
          <a:p>
            <a:pPr lvl="1"/>
            <a:r>
              <a:rPr lang="en-US" dirty="0">
                <a:solidFill>
                  <a:srgbClr val="FF0000"/>
                </a:solidFill>
              </a:rPr>
              <a:t>Identifying</a:t>
            </a:r>
            <a:r>
              <a:rPr lang="en-US" dirty="0"/>
              <a:t> shifts that are causing </a:t>
            </a:r>
            <a:r>
              <a:rPr lang="en-US" dirty="0">
                <a:solidFill>
                  <a:srgbClr val="FF0000"/>
                </a:solidFill>
              </a:rPr>
              <a:t>gaps</a:t>
            </a:r>
            <a:r>
              <a:rPr lang="en-US" dirty="0"/>
              <a:t> to develop, then rushing to </a:t>
            </a:r>
            <a:r>
              <a:rPr lang="en-US" dirty="0">
                <a:solidFill>
                  <a:srgbClr val="FF0000"/>
                </a:solidFill>
              </a:rPr>
              <a:t>fill the gaps</a:t>
            </a:r>
            <a:r>
              <a:rPr lang="en-US" dirty="0"/>
              <a:t>. Flanking is particularly attractive to a </a:t>
            </a:r>
            <a:r>
              <a:rPr lang="en-US" dirty="0">
                <a:solidFill>
                  <a:srgbClr val="FF0000"/>
                </a:solidFill>
              </a:rPr>
              <a:t>challenger with fewer resources </a:t>
            </a:r>
            <a:r>
              <a:rPr lang="en-US" dirty="0"/>
              <a:t>and can be more likely to succeed than frontal attacks. E.g., Newspapers sell where internet is still weak.</a:t>
            </a:r>
          </a:p>
          <a:p>
            <a:pPr lvl="1"/>
            <a:endParaRPr lang="en-US" dirty="0"/>
          </a:p>
          <a:p>
            <a:r>
              <a:rPr lang="en-US" dirty="0"/>
              <a:t>Encirclement Attack</a:t>
            </a:r>
          </a:p>
          <a:p>
            <a:pPr lvl="1"/>
            <a:r>
              <a:rPr lang="en-US" dirty="0"/>
              <a:t>Attempts to </a:t>
            </a:r>
            <a:r>
              <a:rPr lang="en-US" dirty="0">
                <a:solidFill>
                  <a:srgbClr val="FF0000"/>
                </a:solidFill>
              </a:rPr>
              <a:t>capture a wide slice of territory </a:t>
            </a:r>
            <a:r>
              <a:rPr lang="en-US" dirty="0"/>
              <a:t>by launching a </a:t>
            </a:r>
            <a:r>
              <a:rPr lang="en-US" dirty="0">
                <a:solidFill>
                  <a:srgbClr val="FF0000"/>
                </a:solidFill>
              </a:rPr>
              <a:t>grand offensive on several fronts</a:t>
            </a:r>
            <a:r>
              <a:rPr lang="en-US" dirty="0"/>
              <a:t>. It makes sense when the </a:t>
            </a:r>
            <a:r>
              <a:rPr lang="en-US" dirty="0">
                <a:solidFill>
                  <a:srgbClr val="FF0000"/>
                </a:solidFill>
              </a:rPr>
              <a:t>challenger commands superior resources</a:t>
            </a:r>
            <a:r>
              <a:rPr lang="en-US" dirty="0"/>
              <a:t>. E.g., Microsoft vs Java Software.</a:t>
            </a:r>
            <a:endParaRPr lang="en-GB" dirty="0"/>
          </a:p>
        </p:txBody>
      </p:sp>
    </p:spTree>
    <p:extLst>
      <p:ext uri="{BB962C8B-B14F-4D97-AF65-F5344CB8AC3E}">
        <p14:creationId xmlns:p14="http://schemas.microsoft.com/office/powerpoint/2010/main" val="47548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arn(inVertical)">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barn(inVertical)">
                                      <p:cBhvr>
                                        <p:cTn id="15" dur="500"/>
                                        <p:tgtEl>
                                          <p:spTgt spid="5">
                                            <p:txEl>
                                              <p:pRg st="3" end="3"/>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barn(inVertical)">
                                      <p:cBhvr>
                                        <p:cTn id="18" dur="500"/>
                                        <p:tgtEl>
                                          <p:spTgt spid="5">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animEffect transition="in" filter="barn(inVertical)">
                                      <p:cBhvr>
                                        <p:cTn id="23" dur="500"/>
                                        <p:tgtEl>
                                          <p:spTgt spid="5">
                                            <p:txEl>
                                              <p:pRg st="6" end="6"/>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5">
                                            <p:txEl>
                                              <p:pRg st="7" end="7"/>
                                            </p:txEl>
                                          </p:spTgt>
                                        </p:tgtEl>
                                        <p:attrNameLst>
                                          <p:attrName>style.visibility</p:attrName>
                                        </p:attrNameLst>
                                      </p:cBhvr>
                                      <p:to>
                                        <p:strVal val="visible"/>
                                      </p:to>
                                    </p:set>
                                    <p:animEffect transition="in" filter="barn(inVertical)">
                                      <p:cBhvr>
                                        <p:cTn id="26"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F1B02C4-2751-4530-8394-C24189FC5379}"/>
              </a:ext>
            </a:extLst>
          </p:cNvPr>
          <p:cNvSpPr>
            <a:spLocks noGrp="1"/>
          </p:cNvSpPr>
          <p:nvPr>
            <p:ph type="ftr" sz="quarter" idx="10"/>
          </p:nvPr>
        </p:nvSpPr>
        <p:spPr/>
        <p:txBody>
          <a:bodyPr/>
          <a:lstStyle/>
          <a:p>
            <a:r>
              <a:rPr lang="en-US"/>
              <a:t>Competitive strategies </a:t>
            </a:r>
            <a:endParaRPr lang="en-GB" dirty="0"/>
          </a:p>
        </p:txBody>
      </p:sp>
      <p:sp>
        <p:nvSpPr>
          <p:cNvPr id="3" name="Slide Number Placeholder 2">
            <a:extLst>
              <a:ext uri="{FF2B5EF4-FFF2-40B4-BE49-F238E27FC236}">
                <a16:creationId xmlns:a16="http://schemas.microsoft.com/office/drawing/2014/main" id="{B2FD3A25-CC43-421D-BC12-7056155DA507}"/>
              </a:ext>
            </a:extLst>
          </p:cNvPr>
          <p:cNvSpPr>
            <a:spLocks noGrp="1"/>
          </p:cNvSpPr>
          <p:nvPr>
            <p:ph type="sldNum" sz="quarter" idx="11"/>
          </p:nvPr>
        </p:nvSpPr>
        <p:spPr/>
        <p:txBody>
          <a:bodyPr/>
          <a:lstStyle/>
          <a:p>
            <a:fld id="{0970407D-EE58-4A0B-824B-1D3AE42DD9CF}" type="slidenum">
              <a:rPr lang="en-GB" altLang="cs-CZ" noProof="0" smtClean="0"/>
              <a:pPr/>
              <a:t>18</a:t>
            </a:fld>
            <a:endParaRPr lang="en-GB" altLang="cs-CZ" noProof="0" dirty="0"/>
          </a:p>
        </p:txBody>
      </p:sp>
      <p:sp>
        <p:nvSpPr>
          <p:cNvPr id="5" name="Content Placeholder 4">
            <a:extLst>
              <a:ext uri="{FF2B5EF4-FFF2-40B4-BE49-F238E27FC236}">
                <a16:creationId xmlns:a16="http://schemas.microsoft.com/office/drawing/2014/main" id="{84A5454E-C3F1-4B5E-8478-955420334906}"/>
              </a:ext>
            </a:extLst>
          </p:cNvPr>
          <p:cNvSpPr>
            <a:spLocks noGrp="1"/>
          </p:cNvSpPr>
          <p:nvPr>
            <p:ph idx="1"/>
          </p:nvPr>
        </p:nvSpPr>
        <p:spPr/>
        <p:txBody>
          <a:bodyPr/>
          <a:lstStyle/>
          <a:p>
            <a:r>
              <a:rPr lang="en-US" dirty="0"/>
              <a:t>Bypass Attack</a:t>
            </a:r>
          </a:p>
          <a:p>
            <a:pPr lvl="1"/>
            <a:r>
              <a:rPr lang="en-US" dirty="0"/>
              <a:t>Bypassing the enemy altogether to </a:t>
            </a:r>
            <a:r>
              <a:rPr lang="en-US" dirty="0">
                <a:solidFill>
                  <a:srgbClr val="FF0000"/>
                </a:solidFill>
              </a:rPr>
              <a:t>attack easier markets</a:t>
            </a:r>
            <a:r>
              <a:rPr lang="en-US" dirty="0"/>
              <a:t> instead offers three lines of approach: diversifying into </a:t>
            </a:r>
            <a:r>
              <a:rPr lang="en-US" dirty="0">
                <a:solidFill>
                  <a:srgbClr val="FF0000"/>
                </a:solidFill>
              </a:rPr>
              <a:t>unrelated products</a:t>
            </a:r>
            <a:r>
              <a:rPr lang="en-US" dirty="0"/>
              <a:t>, diversifying into </a:t>
            </a:r>
            <a:r>
              <a:rPr lang="en-US" dirty="0">
                <a:solidFill>
                  <a:srgbClr val="FF0000"/>
                </a:solidFill>
              </a:rPr>
              <a:t>new geographical mar</a:t>
            </a:r>
            <a:r>
              <a:rPr lang="en-US" dirty="0">
                <a:solidFill>
                  <a:schemeClr val="accent2"/>
                </a:solidFill>
              </a:rPr>
              <a:t>kets</a:t>
            </a:r>
            <a:r>
              <a:rPr lang="en-US" dirty="0"/>
              <a:t>, and leapfrogging into </a:t>
            </a:r>
            <a:r>
              <a:rPr lang="en-US" dirty="0">
                <a:solidFill>
                  <a:srgbClr val="FF0000"/>
                </a:solidFill>
              </a:rPr>
              <a:t>new technologies</a:t>
            </a:r>
            <a:r>
              <a:rPr lang="en-US" dirty="0"/>
              <a:t>. E.g., Pepsi rolled Aquafina, bought Tropicana, Google used technological leapfrogging to overtake Yahoo!</a:t>
            </a:r>
          </a:p>
          <a:p>
            <a:pPr lvl="1"/>
            <a:endParaRPr lang="en-US" dirty="0"/>
          </a:p>
          <a:p>
            <a:r>
              <a:rPr lang="en-US" dirty="0"/>
              <a:t>Guerrilla Attacks</a:t>
            </a:r>
          </a:p>
          <a:p>
            <a:pPr lvl="1"/>
            <a:r>
              <a:rPr lang="en-US" dirty="0"/>
              <a:t>Guerrilla attacks consist of </a:t>
            </a:r>
            <a:r>
              <a:rPr lang="en-US" dirty="0">
                <a:solidFill>
                  <a:srgbClr val="FF0000"/>
                </a:solidFill>
              </a:rPr>
              <a:t>small, intermittent attacks</a:t>
            </a:r>
            <a:r>
              <a:rPr lang="en-US" dirty="0"/>
              <a:t>, conventional and unconventional, including selective price cuts, intense promotional blitzes, and occasional legal action, to harass the opponent and eventually secure permanent footholds.</a:t>
            </a:r>
            <a:endParaRPr lang="en-GB" dirty="0"/>
          </a:p>
        </p:txBody>
      </p:sp>
      <p:sp>
        <p:nvSpPr>
          <p:cNvPr id="6" name="Title 3">
            <a:extLst>
              <a:ext uri="{FF2B5EF4-FFF2-40B4-BE49-F238E27FC236}">
                <a16:creationId xmlns:a16="http://schemas.microsoft.com/office/drawing/2014/main" id="{CD11821D-7BB6-4A7D-97CB-84058C167C22}"/>
              </a:ext>
            </a:extLst>
          </p:cNvPr>
          <p:cNvSpPr>
            <a:spLocks noGrp="1"/>
          </p:cNvSpPr>
          <p:nvPr>
            <p:ph type="title"/>
          </p:nvPr>
        </p:nvSpPr>
        <p:spPr>
          <a:xfrm>
            <a:off x="720725" y="720725"/>
            <a:ext cx="10752138" cy="450850"/>
          </a:xfrm>
        </p:spPr>
        <p:txBody>
          <a:bodyPr/>
          <a:lstStyle/>
          <a:p>
            <a:r>
              <a:rPr lang="en-US" dirty="0"/>
              <a:t>Choosing a General Attack Strategies		...</a:t>
            </a:r>
            <a:endParaRPr lang="en-GB" dirty="0"/>
          </a:p>
        </p:txBody>
      </p:sp>
    </p:spTree>
    <p:extLst>
      <p:ext uri="{BB962C8B-B14F-4D97-AF65-F5344CB8AC3E}">
        <p14:creationId xmlns:p14="http://schemas.microsoft.com/office/powerpoint/2010/main" val="3746175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arn(inVertical)">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barn(inVertical)">
                                      <p:cBhvr>
                                        <p:cTn id="15" dur="500"/>
                                        <p:tgtEl>
                                          <p:spTgt spid="5">
                                            <p:txEl>
                                              <p:pRg st="3" end="3"/>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barn(inVertical)">
                                      <p:cBhvr>
                                        <p:cTn id="18"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F0DD592-E063-41E9-A70D-E1E609944FC5}"/>
              </a:ext>
            </a:extLst>
          </p:cNvPr>
          <p:cNvSpPr>
            <a:spLocks noGrp="1"/>
          </p:cNvSpPr>
          <p:nvPr>
            <p:ph type="ftr" sz="quarter" idx="10"/>
          </p:nvPr>
        </p:nvSpPr>
        <p:spPr/>
        <p:txBody>
          <a:bodyPr/>
          <a:lstStyle/>
          <a:p>
            <a:r>
              <a:rPr lang="en-US" dirty="0"/>
              <a:t>Competitive strategies </a:t>
            </a:r>
            <a:endParaRPr lang="en-GB" dirty="0"/>
          </a:p>
        </p:txBody>
      </p:sp>
      <p:sp>
        <p:nvSpPr>
          <p:cNvPr id="3" name="Slide Number Placeholder 2">
            <a:extLst>
              <a:ext uri="{FF2B5EF4-FFF2-40B4-BE49-F238E27FC236}">
                <a16:creationId xmlns:a16="http://schemas.microsoft.com/office/drawing/2014/main" id="{DBD70B66-AE4C-4E20-97C6-8D2B92F59D3A}"/>
              </a:ext>
            </a:extLst>
          </p:cNvPr>
          <p:cNvSpPr>
            <a:spLocks noGrp="1"/>
          </p:cNvSpPr>
          <p:nvPr>
            <p:ph type="sldNum" sz="quarter" idx="11"/>
          </p:nvPr>
        </p:nvSpPr>
        <p:spPr/>
        <p:txBody>
          <a:bodyPr/>
          <a:lstStyle/>
          <a:p>
            <a:fld id="{0970407D-EE58-4A0B-824B-1D3AE42DD9CF}" type="slidenum">
              <a:rPr lang="en-GB" altLang="cs-CZ" noProof="0" smtClean="0"/>
              <a:pPr/>
              <a:t>19</a:t>
            </a:fld>
            <a:endParaRPr lang="en-GB" altLang="cs-CZ" noProof="0" dirty="0"/>
          </a:p>
        </p:txBody>
      </p:sp>
      <p:sp>
        <p:nvSpPr>
          <p:cNvPr id="4" name="Title 3">
            <a:extLst>
              <a:ext uri="{FF2B5EF4-FFF2-40B4-BE49-F238E27FC236}">
                <a16:creationId xmlns:a16="http://schemas.microsoft.com/office/drawing/2014/main" id="{78765585-0560-4034-9281-A622371615DD}"/>
              </a:ext>
            </a:extLst>
          </p:cNvPr>
          <p:cNvSpPr>
            <a:spLocks noGrp="1"/>
          </p:cNvSpPr>
          <p:nvPr>
            <p:ph type="title"/>
          </p:nvPr>
        </p:nvSpPr>
        <p:spPr/>
        <p:txBody>
          <a:bodyPr/>
          <a:lstStyle/>
          <a:p>
            <a:r>
              <a:rPr lang="en-US" dirty="0"/>
              <a:t>Choosing a Specific Attack Strategy</a:t>
            </a:r>
            <a:endParaRPr lang="en-GB" dirty="0"/>
          </a:p>
        </p:txBody>
      </p:sp>
      <p:sp>
        <p:nvSpPr>
          <p:cNvPr id="5" name="Content Placeholder 4">
            <a:extLst>
              <a:ext uri="{FF2B5EF4-FFF2-40B4-BE49-F238E27FC236}">
                <a16:creationId xmlns:a16="http://schemas.microsoft.com/office/drawing/2014/main" id="{22BE4685-62EC-4B3D-B827-2AD4CE938935}"/>
              </a:ext>
            </a:extLst>
          </p:cNvPr>
          <p:cNvSpPr>
            <a:spLocks noGrp="1"/>
          </p:cNvSpPr>
          <p:nvPr>
            <p:ph idx="1"/>
          </p:nvPr>
        </p:nvSpPr>
        <p:spPr/>
        <p:txBody>
          <a:bodyPr/>
          <a:lstStyle/>
          <a:p>
            <a:r>
              <a:rPr lang="en-US" dirty="0"/>
              <a:t>Any aspect of the marketing program can serve as the basis for attack, such as lower-priced or </a:t>
            </a:r>
            <a:r>
              <a:rPr lang="en-US" dirty="0">
                <a:solidFill>
                  <a:srgbClr val="FF0000"/>
                </a:solidFill>
              </a:rPr>
              <a:t>discounted products</a:t>
            </a:r>
            <a:r>
              <a:rPr lang="en-US" dirty="0"/>
              <a:t>, new or </a:t>
            </a:r>
            <a:r>
              <a:rPr lang="en-US" dirty="0">
                <a:solidFill>
                  <a:srgbClr val="FF0000"/>
                </a:solidFill>
              </a:rPr>
              <a:t>improved products </a:t>
            </a:r>
            <a:r>
              <a:rPr lang="en-US" dirty="0"/>
              <a:t>and services, a </a:t>
            </a:r>
            <a:r>
              <a:rPr lang="en-US" dirty="0">
                <a:solidFill>
                  <a:srgbClr val="FF0000"/>
                </a:solidFill>
              </a:rPr>
              <a:t>wider variety </a:t>
            </a:r>
            <a:r>
              <a:rPr lang="en-US" dirty="0"/>
              <a:t>of offerings, and </a:t>
            </a:r>
            <a:r>
              <a:rPr lang="en-US" dirty="0">
                <a:solidFill>
                  <a:srgbClr val="FF0000"/>
                </a:solidFill>
              </a:rPr>
              <a:t>innovative distribution strategies</a:t>
            </a:r>
            <a:r>
              <a:rPr lang="en-US" dirty="0"/>
              <a:t>. A challenger’s success depends on combining several, more specific, strategies to improve its position over time.</a:t>
            </a:r>
            <a:endParaRPr lang="en-GB" dirty="0"/>
          </a:p>
        </p:txBody>
      </p:sp>
    </p:spTree>
    <p:extLst>
      <p:ext uri="{BB962C8B-B14F-4D97-AF65-F5344CB8AC3E}">
        <p14:creationId xmlns:p14="http://schemas.microsoft.com/office/powerpoint/2010/main" val="2517475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BA7FB71-5B47-4151-9564-59485402E289}"/>
              </a:ext>
            </a:extLst>
          </p:cNvPr>
          <p:cNvSpPr>
            <a:spLocks noGrp="1"/>
          </p:cNvSpPr>
          <p:nvPr>
            <p:ph type="ftr" sz="quarter" idx="10"/>
          </p:nvPr>
        </p:nvSpPr>
        <p:spPr/>
        <p:txBody>
          <a:bodyPr/>
          <a:lstStyle/>
          <a:p>
            <a:r>
              <a:rPr lang="en-US"/>
              <a:t>Competitive strategies </a:t>
            </a:r>
            <a:endParaRPr lang="en-GB" dirty="0"/>
          </a:p>
        </p:txBody>
      </p:sp>
      <p:sp>
        <p:nvSpPr>
          <p:cNvPr id="3" name="Slide Number Placeholder 2">
            <a:extLst>
              <a:ext uri="{FF2B5EF4-FFF2-40B4-BE49-F238E27FC236}">
                <a16:creationId xmlns:a16="http://schemas.microsoft.com/office/drawing/2014/main" id="{195EFA66-03A7-40F5-998D-1FE4369DF98F}"/>
              </a:ext>
            </a:extLst>
          </p:cNvPr>
          <p:cNvSpPr>
            <a:spLocks noGrp="1"/>
          </p:cNvSpPr>
          <p:nvPr>
            <p:ph type="sldNum" sz="quarter" idx="11"/>
          </p:nvPr>
        </p:nvSpPr>
        <p:spPr/>
        <p:txBody>
          <a:bodyPr/>
          <a:lstStyle/>
          <a:p>
            <a:fld id="{0970407D-EE58-4A0B-824B-1D3AE42DD9CF}" type="slidenum">
              <a:rPr lang="en-GB" altLang="cs-CZ" noProof="0" smtClean="0"/>
              <a:pPr/>
              <a:t>2</a:t>
            </a:fld>
            <a:endParaRPr lang="en-GB" altLang="cs-CZ" noProof="0" dirty="0"/>
          </a:p>
        </p:txBody>
      </p:sp>
      <p:sp>
        <p:nvSpPr>
          <p:cNvPr id="4" name="Title 3">
            <a:extLst>
              <a:ext uri="{FF2B5EF4-FFF2-40B4-BE49-F238E27FC236}">
                <a16:creationId xmlns:a16="http://schemas.microsoft.com/office/drawing/2014/main" id="{68D8B572-6F1E-498B-881C-AF8DD1620BE5}"/>
              </a:ext>
            </a:extLst>
          </p:cNvPr>
          <p:cNvSpPr>
            <a:spLocks noGrp="1"/>
          </p:cNvSpPr>
          <p:nvPr>
            <p:ph type="title"/>
          </p:nvPr>
        </p:nvSpPr>
        <p:spPr/>
        <p:txBody>
          <a:bodyPr/>
          <a:lstStyle/>
          <a:p>
            <a:r>
              <a:rPr lang="en-US" dirty="0"/>
              <a:t>Agenda</a:t>
            </a:r>
            <a:endParaRPr lang="en-GB" dirty="0"/>
          </a:p>
        </p:txBody>
      </p:sp>
      <p:sp>
        <p:nvSpPr>
          <p:cNvPr id="5" name="Content Placeholder 4">
            <a:extLst>
              <a:ext uri="{FF2B5EF4-FFF2-40B4-BE49-F238E27FC236}">
                <a16:creationId xmlns:a16="http://schemas.microsoft.com/office/drawing/2014/main" id="{56D6D8C7-400F-4529-8739-5A529EFB9C76}"/>
              </a:ext>
            </a:extLst>
          </p:cNvPr>
          <p:cNvSpPr>
            <a:spLocks noGrp="1"/>
          </p:cNvSpPr>
          <p:nvPr>
            <p:ph idx="1"/>
          </p:nvPr>
        </p:nvSpPr>
        <p:spPr/>
        <p:txBody>
          <a:bodyPr/>
          <a:lstStyle/>
          <a:p>
            <a:r>
              <a:rPr lang="en-US" dirty="0"/>
              <a:t>Competitive Strategies adopted by</a:t>
            </a:r>
          </a:p>
          <a:p>
            <a:pPr lvl="1"/>
            <a:r>
              <a:rPr lang="en-US" dirty="0"/>
              <a:t>Market Leader</a:t>
            </a:r>
          </a:p>
          <a:p>
            <a:pPr lvl="1"/>
            <a:r>
              <a:rPr lang="en-US" dirty="0"/>
              <a:t>Market Challenger </a:t>
            </a:r>
          </a:p>
          <a:p>
            <a:pPr lvl="1"/>
            <a:r>
              <a:rPr lang="en-US" dirty="0"/>
              <a:t>Market Follower </a:t>
            </a:r>
          </a:p>
          <a:p>
            <a:pPr lvl="1"/>
            <a:r>
              <a:rPr lang="en-US" dirty="0"/>
              <a:t>Market </a:t>
            </a:r>
            <a:r>
              <a:rPr lang="en-US" dirty="0" err="1"/>
              <a:t>Nicher</a:t>
            </a:r>
            <a:r>
              <a:rPr lang="en-US" dirty="0"/>
              <a:t> </a:t>
            </a:r>
          </a:p>
          <a:p>
            <a:r>
              <a:rPr lang="en-US" dirty="0"/>
              <a:t>Product Life-Cycle Marketing Strategies</a:t>
            </a:r>
          </a:p>
          <a:p>
            <a:r>
              <a:rPr lang="en-US" dirty="0"/>
              <a:t>Marketing in an Economic Downturn</a:t>
            </a:r>
          </a:p>
          <a:p>
            <a:endParaRPr lang="en-GB" dirty="0"/>
          </a:p>
        </p:txBody>
      </p:sp>
    </p:spTree>
    <p:extLst>
      <p:ext uri="{BB962C8B-B14F-4D97-AF65-F5344CB8AC3E}">
        <p14:creationId xmlns:p14="http://schemas.microsoft.com/office/powerpoint/2010/main" val="34887353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618A03F-626E-4DE5-91C3-CFA865611BF1}"/>
              </a:ext>
            </a:extLst>
          </p:cNvPr>
          <p:cNvSpPr>
            <a:spLocks noGrp="1"/>
          </p:cNvSpPr>
          <p:nvPr>
            <p:ph type="ftr" sz="quarter" idx="10"/>
          </p:nvPr>
        </p:nvSpPr>
        <p:spPr/>
        <p:txBody>
          <a:bodyPr/>
          <a:lstStyle/>
          <a:p>
            <a:r>
              <a:rPr lang="en-US"/>
              <a:t>Competitive strategies </a:t>
            </a:r>
            <a:endParaRPr lang="en-GB" dirty="0"/>
          </a:p>
        </p:txBody>
      </p:sp>
      <p:sp>
        <p:nvSpPr>
          <p:cNvPr id="3" name="Slide Number Placeholder 2">
            <a:extLst>
              <a:ext uri="{FF2B5EF4-FFF2-40B4-BE49-F238E27FC236}">
                <a16:creationId xmlns:a16="http://schemas.microsoft.com/office/drawing/2014/main" id="{A22106BF-F8DB-438A-9F9A-B4C5EE0A07D7}"/>
              </a:ext>
            </a:extLst>
          </p:cNvPr>
          <p:cNvSpPr>
            <a:spLocks noGrp="1"/>
          </p:cNvSpPr>
          <p:nvPr>
            <p:ph type="sldNum" sz="quarter" idx="11"/>
          </p:nvPr>
        </p:nvSpPr>
        <p:spPr/>
        <p:txBody>
          <a:bodyPr/>
          <a:lstStyle/>
          <a:p>
            <a:fld id="{0970407D-EE58-4A0B-824B-1D3AE42DD9CF}" type="slidenum">
              <a:rPr lang="en-GB" altLang="cs-CZ" noProof="0" smtClean="0"/>
              <a:pPr/>
              <a:t>20</a:t>
            </a:fld>
            <a:endParaRPr lang="en-GB" altLang="cs-CZ" noProof="0" dirty="0"/>
          </a:p>
        </p:txBody>
      </p:sp>
      <p:sp>
        <p:nvSpPr>
          <p:cNvPr id="4" name="Title 3">
            <a:extLst>
              <a:ext uri="{FF2B5EF4-FFF2-40B4-BE49-F238E27FC236}">
                <a16:creationId xmlns:a16="http://schemas.microsoft.com/office/drawing/2014/main" id="{DA71DA89-48B4-4EF8-B31E-2FB597DDEAEE}"/>
              </a:ext>
            </a:extLst>
          </p:cNvPr>
          <p:cNvSpPr>
            <a:spLocks noGrp="1"/>
          </p:cNvSpPr>
          <p:nvPr>
            <p:ph type="title"/>
          </p:nvPr>
        </p:nvSpPr>
        <p:spPr/>
        <p:txBody>
          <a:bodyPr/>
          <a:lstStyle/>
          <a:p>
            <a:r>
              <a:rPr lang="en-GB" dirty="0"/>
              <a:t>Market-Follower Strategies</a:t>
            </a:r>
          </a:p>
        </p:txBody>
      </p:sp>
      <p:pic>
        <p:nvPicPr>
          <p:cNvPr id="9" name="Picture 8" descr="Diagram&#10;&#10;Description automatically generated">
            <a:extLst>
              <a:ext uri="{FF2B5EF4-FFF2-40B4-BE49-F238E27FC236}">
                <a16:creationId xmlns:a16="http://schemas.microsoft.com/office/drawing/2014/main" id="{7C406B4D-684F-473E-8105-7BA9D3C6EF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8826" y="1480661"/>
            <a:ext cx="4154347" cy="4657339"/>
          </a:xfrm>
          <a:prstGeom prst="rect">
            <a:avLst/>
          </a:prstGeom>
        </p:spPr>
      </p:pic>
    </p:spTree>
    <p:extLst>
      <p:ext uri="{BB962C8B-B14F-4D97-AF65-F5344CB8AC3E}">
        <p14:creationId xmlns:p14="http://schemas.microsoft.com/office/powerpoint/2010/main" val="3414375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674C03E-9957-4627-A3FA-9593351E4C10}"/>
              </a:ext>
            </a:extLst>
          </p:cNvPr>
          <p:cNvSpPr>
            <a:spLocks noGrp="1"/>
          </p:cNvSpPr>
          <p:nvPr>
            <p:ph type="ftr" sz="quarter" idx="10"/>
          </p:nvPr>
        </p:nvSpPr>
        <p:spPr/>
        <p:txBody>
          <a:bodyPr/>
          <a:lstStyle/>
          <a:p>
            <a:r>
              <a:rPr lang="en-US"/>
              <a:t>Competitive strategies </a:t>
            </a:r>
            <a:endParaRPr lang="en-GB" dirty="0"/>
          </a:p>
        </p:txBody>
      </p:sp>
      <p:sp>
        <p:nvSpPr>
          <p:cNvPr id="3" name="Slide Number Placeholder 2">
            <a:extLst>
              <a:ext uri="{FF2B5EF4-FFF2-40B4-BE49-F238E27FC236}">
                <a16:creationId xmlns:a16="http://schemas.microsoft.com/office/drawing/2014/main" id="{0AB6A125-FC69-4188-9D79-02F2B39AC1D1}"/>
              </a:ext>
            </a:extLst>
          </p:cNvPr>
          <p:cNvSpPr>
            <a:spLocks noGrp="1"/>
          </p:cNvSpPr>
          <p:nvPr>
            <p:ph type="sldNum" sz="quarter" idx="11"/>
          </p:nvPr>
        </p:nvSpPr>
        <p:spPr/>
        <p:txBody>
          <a:bodyPr/>
          <a:lstStyle/>
          <a:p>
            <a:fld id="{0970407D-EE58-4A0B-824B-1D3AE42DD9CF}" type="slidenum">
              <a:rPr lang="en-GB" altLang="cs-CZ" noProof="0" smtClean="0"/>
              <a:pPr/>
              <a:t>21</a:t>
            </a:fld>
            <a:endParaRPr lang="en-GB" altLang="cs-CZ" noProof="0" dirty="0"/>
          </a:p>
        </p:txBody>
      </p:sp>
      <p:sp>
        <p:nvSpPr>
          <p:cNvPr id="4" name="Title 3">
            <a:extLst>
              <a:ext uri="{FF2B5EF4-FFF2-40B4-BE49-F238E27FC236}">
                <a16:creationId xmlns:a16="http://schemas.microsoft.com/office/drawing/2014/main" id="{75D40B28-1015-434F-A245-E432DA4DFA76}"/>
              </a:ext>
            </a:extLst>
          </p:cNvPr>
          <p:cNvSpPr>
            <a:spLocks noGrp="1"/>
          </p:cNvSpPr>
          <p:nvPr>
            <p:ph type="title"/>
          </p:nvPr>
        </p:nvSpPr>
        <p:spPr/>
        <p:txBody>
          <a:bodyPr/>
          <a:lstStyle/>
          <a:p>
            <a:r>
              <a:rPr lang="en-GB" dirty="0"/>
              <a:t>Market-Follower Strategies</a:t>
            </a:r>
          </a:p>
        </p:txBody>
      </p:sp>
      <p:sp>
        <p:nvSpPr>
          <p:cNvPr id="5" name="Content Placeholder 4">
            <a:extLst>
              <a:ext uri="{FF2B5EF4-FFF2-40B4-BE49-F238E27FC236}">
                <a16:creationId xmlns:a16="http://schemas.microsoft.com/office/drawing/2014/main" id="{888FE5B3-974D-407D-8D91-EDD79E86D2FD}"/>
              </a:ext>
            </a:extLst>
          </p:cNvPr>
          <p:cNvSpPr>
            <a:spLocks noGrp="1"/>
          </p:cNvSpPr>
          <p:nvPr>
            <p:ph idx="1"/>
          </p:nvPr>
        </p:nvSpPr>
        <p:spPr>
          <a:xfrm>
            <a:off x="720000" y="1692002"/>
            <a:ext cx="6704382" cy="4266346"/>
          </a:xfrm>
        </p:spPr>
        <p:txBody>
          <a:bodyPr/>
          <a:lstStyle/>
          <a:p>
            <a:r>
              <a:rPr lang="en-US" dirty="0"/>
              <a:t>Counterfeiter</a:t>
            </a:r>
          </a:p>
          <a:p>
            <a:pPr lvl="1"/>
            <a:r>
              <a:rPr lang="en-US" dirty="0">
                <a:solidFill>
                  <a:srgbClr val="FF0000"/>
                </a:solidFill>
              </a:rPr>
              <a:t>Duplicates</a:t>
            </a:r>
            <a:r>
              <a:rPr lang="en-US" dirty="0"/>
              <a:t> the leader’s product and packages and sells it on the black market or through disreputable dealers. Music firms, Apple, and Rolex have been plagued by the counterfeiter problem, especially in Asia.</a:t>
            </a:r>
          </a:p>
          <a:p>
            <a:pPr lvl="1"/>
            <a:endParaRPr lang="en-US" dirty="0"/>
          </a:p>
          <a:p>
            <a:r>
              <a:rPr lang="en-US" dirty="0"/>
              <a:t>Cloner</a:t>
            </a:r>
          </a:p>
          <a:p>
            <a:pPr lvl="1"/>
            <a:r>
              <a:rPr lang="en-US" dirty="0">
                <a:solidFill>
                  <a:srgbClr val="FF0000"/>
                </a:solidFill>
              </a:rPr>
              <a:t>Emulates</a:t>
            </a:r>
            <a:r>
              <a:rPr lang="en-US" dirty="0"/>
              <a:t> the leader’s products, name, and packaging, with </a:t>
            </a:r>
            <a:r>
              <a:rPr lang="en-US" dirty="0">
                <a:solidFill>
                  <a:schemeClr val="accent2"/>
                </a:solidFill>
              </a:rPr>
              <a:t>slight variations</a:t>
            </a:r>
            <a:r>
              <a:rPr lang="en-US" dirty="0"/>
              <a:t>. For example, Ralcorp Holdings sells imitations of name-brand cereals in look-alike boxes. </a:t>
            </a:r>
          </a:p>
        </p:txBody>
      </p:sp>
      <p:pic>
        <p:nvPicPr>
          <p:cNvPr id="9" name="Picture 8" descr="Text&#10;&#10;Description automatically generated with low confidence">
            <a:extLst>
              <a:ext uri="{FF2B5EF4-FFF2-40B4-BE49-F238E27FC236}">
                <a16:creationId xmlns:a16="http://schemas.microsoft.com/office/drawing/2014/main" id="{DB3BB183-B5C2-4597-8F9B-DAB0CA709D8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8602"/>
          <a:stretch/>
        </p:blipFill>
        <p:spPr>
          <a:xfrm>
            <a:off x="7665940" y="4101375"/>
            <a:ext cx="3581365" cy="1692321"/>
          </a:xfrm>
          <a:prstGeom prst="rect">
            <a:avLst/>
          </a:prstGeom>
          <a:ln>
            <a:noFill/>
          </a:ln>
          <a:effectLst>
            <a:softEdge rad="112500"/>
          </a:effectLst>
        </p:spPr>
      </p:pic>
      <p:pic>
        <p:nvPicPr>
          <p:cNvPr id="10" name="Picture 9">
            <a:extLst>
              <a:ext uri="{FF2B5EF4-FFF2-40B4-BE49-F238E27FC236}">
                <a16:creationId xmlns:a16="http://schemas.microsoft.com/office/drawing/2014/main" id="{1938BE26-27A1-47A8-85E0-8AA364E77B25}"/>
              </a:ext>
            </a:extLst>
          </p:cNvPr>
          <p:cNvPicPr>
            <a:picLocks noChangeAspect="1"/>
          </p:cNvPicPr>
          <p:nvPr/>
        </p:nvPicPr>
        <p:blipFill rotWithShape="1">
          <a:blip r:embed="rId3"/>
          <a:srcRect l="22621" r="22097" b="7527"/>
          <a:stretch/>
        </p:blipFill>
        <p:spPr>
          <a:xfrm>
            <a:off x="7665940" y="1400730"/>
            <a:ext cx="2870221" cy="2700645"/>
          </a:xfrm>
          <a:prstGeom prst="rect">
            <a:avLst/>
          </a:prstGeom>
          <a:ln>
            <a:noFill/>
          </a:ln>
          <a:effectLst>
            <a:softEdge rad="112500"/>
          </a:effectLst>
        </p:spPr>
      </p:pic>
    </p:spTree>
    <p:extLst>
      <p:ext uri="{BB962C8B-B14F-4D97-AF65-F5344CB8AC3E}">
        <p14:creationId xmlns:p14="http://schemas.microsoft.com/office/powerpoint/2010/main" val="2935997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arn(inVertical)">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20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barn(inVertical)">
                                      <p:cBhvr>
                                        <p:cTn id="20" dur="500"/>
                                        <p:tgtEl>
                                          <p:spTgt spid="5">
                                            <p:txEl>
                                              <p:pRg st="3" end="3"/>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barn(inVertical)">
                                      <p:cBhvr>
                                        <p:cTn id="23" dur="500"/>
                                        <p:tgtEl>
                                          <p:spTgt spid="5">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circle(in)">
                                      <p:cBhvr>
                                        <p:cTn id="2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A8AA74B-B4AD-4073-A404-BA0D1358492F}"/>
              </a:ext>
            </a:extLst>
          </p:cNvPr>
          <p:cNvSpPr>
            <a:spLocks noGrp="1"/>
          </p:cNvSpPr>
          <p:nvPr>
            <p:ph type="ftr" sz="quarter" idx="10"/>
          </p:nvPr>
        </p:nvSpPr>
        <p:spPr/>
        <p:txBody>
          <a:bodyPr/>
          <a:lstStyle/>
          <a:p>
            <a:r>
              <a:rPr lang="en-US"/>
              <a:t>Competitive strategies </a:t>
            </a:r>
            <a:endParaRPr lang="en-GB" dirty="0"/>
          </a:p>
        </p:txBody>
      </p:sp>
      <p:sp>
        <p:nvSpPr>
          <p:cNvPr id="3" name="Slide Number Placeholder 2">
            <a:extLst>
              <a:ext uri="{FF2B5EF4-FFF2-40B4-BE49-F238E27FC236}">
                <a16:creationId xmlns:a16="http://schemas.microsoft.com/office/drawing/2014/main" id="{265C2EA0-8871-4198-B948-4F6D39BBF7F4}"/>
              </a:ext>
            </a:extLst>
          </p:cNvPr>
          <p:cNvSpPr>
            <a:spLocks noGrp="1"/>
          </p:cNvSpPr>
          <p:nvPr>
            <p:ph type="sldNum" sz="quarter" idx="11"/>
          </p:nvPr>
        </p:nvSpPr>
        <p:spPr/>
        <p:txBody>
          <a:bodyPr/>
          <a:lstStyle/>
          <a:p>
            <a:fld id="{0970407D-EE58-4A0B-824B-1D3AE42DD9CF}" type="slidenum">
              <a:rPr lang="en-GB" altLang="cs-CZ" noProof="0" smtClean="0"/>
              <a:pPr/>
              <a:t>22</a:t>
            </a:fld>
            <a:endParaRPr lang="en-GB" altLang="cs-CZ" noProof="0" dirty="0"/>
          </a:p>
        </p:txBody>
      </p:sp>
      <p:sp>
        <p:nvSpPr>
          <p:cNvPr id="4" name="Title 3">
            <a:extLst>
              <a:ext uri="{FF2B5EF4-FFF2-40B4-BE49-F238E27FC236}">
                <a16:creationId xmlns:a16="http://schemas.microsoft.com/office/drawing/2014/main" id="{486445FE-CEB5-4F5A-AFEB-232DBF58FF6E}"/>
              </a:ext>
            </a:extLst>
          </p:cNvPr>
          <p:cNvSpPr>
            <a:spLocks noGrp="1"/>
          </p:cNvSpPr>
          <p:nvPr>
            <p:ph type="title"/>
          </p:nvPr>
        </p:nvSpPr>
        <p:spPr>
          <a:xfrm>
            <a:off x="720000" y="377927"/>
            <a:ext cx="10753200" cy="451576"/>
          </a:xfrm>
        </p:spPr>
        <p:txBody>
          <a:bodyPr/>
          <a:lstStyle/>
          <a:p>
            <a:r>
              <a:rPr lang="en-GB" dirty="0"/>
              <a:t>Market-Follower Strategies			Contd.</a:t>
            </a:r>
          </a:p>
        </p:txBody>
      </p:sp>
      <p:sp>
        <p:nvSpPr>
          <p:cNvPr id="5" name="Content Placeholder 4">
            <a:extLst>
              <a:ext uri="{FF2B5EF4-FFF2-40B4-BE49-F238E27FC236}">
                <a16:creationId xmlns:a16="http://schemas.microsoft.com/office/drawing/2014/main" id="{352D2AF5-5E15-4485-8422-8FF9F3BB0595}"/>
              </a:ext>
            </a:extLst>
          </p:cNvPr>
          <p:cNvSpPr>
            <a:spLocks noGrp="1"/>
          </p:cNvSpPr>
          <p:nvPr>
            <p:ph idx="1"/>
          </p:nvPr>
        </p:nvSpPr>
        <p:spPr>
          <a:xfrm>
            <a:off x="720000" y="1211516"/>
            <a:ext cx="7686581" cy="5016483"/>
          </a:xfrm>
        </p:spPr>
        <p:txBody>
          <a:bodyPr/>
          <a:lstStyle/>
          <a:p>
            <a:r>
              <a:rPr lang="en-US" dirty="0"/>
              <a:t>Imitator </a:t>
            </a:r>
          </a:p>
          <a:p>
            <a:pPr lvl="1"/>
            <a:r>
              <a:rPr lang="en-US" b="1" dirty="0">
                <a:solidFill>
                  <a:schemeClr val="accent2"/>
                </a:solidFill>
              </a:rPr>
              <a:t>Copies some things </a:t>
            </a:r>
            <a:r>
              <a:rPr lang="en-US" dirty="0"/>
              <a:t>from the leader </a:t>
            </a:r>
            <a:r>
              <a:rPr lang="en-US" b="1" dirty="0">
                <a:solidFill>
                  <a:schemeClr val="accent2"/>
                </a:solidFill>
              </a:rPr>
              <a:t>but differentiates </a:t>
            </a:r>
            <a:r>
              <a:rPr lang="en-US" dirty="0"/>
              <a:t>on packaging, advertising, pricing, or location. The leader doesn’t mind as long as the imitator doesn’t attack aggressively. Fernandez </a:t>
            </a:r>
            <a:r>
              <a:rPr lang="en-US" dirty="0" err="1"/>
              <a:t>Pujals</a:t>
            </a:r>
            <a:r>
              <a:rPr lang="en-US" dirty="0"/>
              <a:t> grew up in Fort Lauderdale, Florida, and took Domino’s homedelivery idea to Spain, where he borrowed $80,000 to open his first store in Madrid. His </a:t>
            </a:r>
            <a:r>
              <a:rPr lang="en-US" dirty="0" err="1"/>
              <a:t>Telepizza</a:t>
            </a:r>
            <a:r>
              <a:rPr lang="en-US" dirty="0"/>
              <a:t> chain now operates almost 1,050 stores in Europe and Latin America.</a:t>
            </a:r>
          </a:p>
          <a:p>
            <a:pPr lvl="1"/>
            <a:endParaRPr lang="en-US" dirty="0"/>
          </a:p>
          <a:p>
            <a:r>
              <a:rPr lang="en-US" dirty="0"/>
              <a:t>Adapter</a:t>
            </a:r>
          </a:p>
          <a:p>
            <a:pPr lvl="1"/>
            <a:r>
              <a:rPr lang="en-US" dirty="0"/>
              <a:t>The adapter </a:t>
            </a:r>
            <a:r>
              <a:rPr lang="en-US" b="1" dirty="0">
                <a:solidFill>
                  <a:schemeClr val="accent2"/>
                </a:solidFill>
              </a:rPr>
              <a:t>takes the leader’s products and adapts</a:t>
            </a:r>
            <a:r>
              <a:rPr lang="en-US" dirty="0"/>
              <a:t> or improves them. The adapter may choose to sell to different markets, but often it grows into a future challenger, as many Japanese firms have done after improving products developed elsewhere.</a:t>
            </a:r>
            <a:endParaRPr lang="en-GB" dirty="0"/>
          </a:p>
          <a:p>
            <a:endParaRPr lang="en-GB" dirty="0"/>
          </a:p>
        </p:txBody>
      </p:sp>
      <p:pic>
        <p:nvPicPr>
          <p:cNvPr id="7" name="Picture 6" descr="A hand holding a box of pizza&#10;&#10;Description automatically generated with medium confidence">
            <a:extLst>
              <a:ext uri="{FF2B5EF4-FFF2-40B4-BE49-F238E27FC236}">
                <a16:creationId xmlns:a16="http://schemas.microsoft.com/office/drawing/2014/main" id="{698D9E55-82AC-470F-A45A-F8BFDD7D46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6581" y="979544"/>
            <a:ext cx="3317762" cy="2208161"/>
          </a:xfrm>
          <a:prstGeom prst="rect">
            <a:avLst/>
          </a:prstGeom>
        </p:spPr>
      </p:pic>
      <p:pic>
        <p:nvPicPr>
          <p:cNvPr id="9" name="Picture 8" descr="A picture containing text, food, snack food&#10;&#10;Description automatically generated">
            <a:extLst>
              <a:ext uri="{FF2B5EF4-FFF2-40B4-BE49-F238E27FC236}">
                <a16:creationId xmlns:a16="http://schemas.microsoft.com/office/drawing/2014/main" id="{35ED6157-0A02-4D2D-ABAD-2FFBC67507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0581" y="3429000"/>
            <a:ext cx="3296294" cy="2449456"/>
          </a:xfrm>
          <a:prstGeom prst="rect">
            <a:avLst/>
          </a:prstGeom>
        </p:spPr>
      </p:pic>
    </p:spTree>
    <p:extLst>
      <p:ext uri="{BB962C8B-B14F-4D97-AF65-F5344CB8AC3E}">
        <p14:creationId xmlns:p14="http://schemas.microsoft.com/office/powerpoint/2010/main" val="578323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arn(inVertical)">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barn(inVertical)">
                                      <p:cBhvr>
                                        <p:cTn id="20" dur="500"/>
                                        <p:tgtEl>
                                          <p:spTgt spid="5">
                                            <p:txEl>
                                              <p:pRg st="3" end="3"/>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barn(inVertical)">
                                      <p:cBhvr>
                                        <p:cTn id="23" dur="500"/>
                                        <p:tgtEl>
                                          <p:spTgt spid="5">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circle(in)">
                                      <p:cBhvr>
                                        <p:cTn id="2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980FA66-3F29-42D7-8F63-EF64DE792303}"/>
              </a:ext>
            </a:extLst>
          </p:cNvPr>
          <p:cNvSpPr>
            <a:spLocks noGrp="1"/>
          </p:cNvSpPr>
          <p:nvPr>
            <p:ph type="ftr" sz="quarter" idx="10"/>
          </p:nvPr>
        </p:nvSpPr>
        <p:spPr/>
        <p:txBody>
          <a:bodyPr/>
          <a:lstStyle/>
          <a:p>
            <a:r>
              <a:rPr lang="en-US"/>
              <a:t>Competitive strategies </a:t>
            </a:r>
            <a:endParaRPr lang="en-GB" dirty="0"/>
          </a:p>
        </p:txBody>
      </p:sp>
      <p:sp>
        <p:nvSpPr>
          <p:cNvPr id="3" name="Slide Number Placeholder 2">
            <a:extLst>
              <a:ext uri="{FF2B5EF4-FFF2-40B4-BE49-F238E27FC236}">
                <a16:creationId xmlns:a16="http://schemas.microsoft.com/office/drawing/2014/main" id="{DD22BEC5-225F-4781-8101-F9D6140AA98D}"/>
              </a:ext>
            </a:extLst>
          </p:cNvPr>
          <p:cNvSpPr>
            <a:spLocks noGrp="1"/>
          </p:cNvSpPr>
          <p:nvPr>
            <p:ph type="sldNum" sz="quarter" idx="11"/>
          </p:nvPr>
        </p:nvSpPr>
        <p:spPr/>
        <p:txBody>
          <a:bodyPr/>
          <a:lstStyle/>
          <a:p>
            <a:fld id="{0970407D-EE58-4A0B-824B-1D3AE42DD9CF}" type="slidenum">
              <a:rPr lang="en-GB" altLang="cs-CZ" noProof="0" smtClean="0"/>
              <a:pPr/>
              <a:t>23</a:t>
            </a:fld>
            <a:endParaRPr lang="en-GB" altLang="cs-CZ" noProof="0" dirty="0"/>
          </a:p>
        </p:txBody>
      </p:sp>
      <p:sp>
        <p:nvSpPr>
          <p:cNvPr id="4" name="Title 3">
            <a:extLst>
              <a:ext uri="{FF2B5EF4-FFF2-40B4-BE49-F238E27FC236}">
                <a16:creationId xmlns:a16="http://schemas.microsoft.com/office/drawing/2014/main" id="{FBD2C1ED-A7B5-4C13-9F96-5D875B32276B}"/>
              </a:ext>
            </a:extLst>
          </p:cNvPr>
          <p:cNvSpPr>
            <a:spLocks noGrp="1"/>
          </p:cNvSpPr>
          <p:nvPr>
            <p:ph type="title"/>
          </p:nvPr>
        </p:nvSpPr>
        <p:spPr/>
        <p:txBody>
          <a:bodyPr/>
          <a:lstStyle/>
          <a:p>
            <a:r>
              <a:rPr lang="en-GB" dirty="0"/>
              <a:t>Market-</a:t>
            </a:r>
            <a:r>
              <a:rPr lang="en-GB" dirty="0" err="1"/>
              <a:t>Nicher</a:t>
            </a:r>
            <a:r>
              <a:rPr lang="en-GB" dirty="0"/>
              <a:t> Strategies</a:t>
            </a:r>
          </a:p>
        </p:txBody>
      </p:sp>
      <p:sp>
        <p:nvSpPr>
          <p:cNvPr id="5" name="Content Placeholder 4">
            <a:extLst>
              <a:ext uri="{FF2B5EF4-FFF2-40B4-BE49-F238E27FC236}">
                <a16:creationId xmlns:a16="http://schemas.microsoft.com/office/drawing/2014/main" id="{81BC4FAE-7D41-4894-881A-01DED1C7A1AE}"/>
              </a:ext>
            </a:extLst>
          </p:cNvPr>
          <p:cNvSpPr>
            <a:spLocks noGrp="1"/>
          </p:cNvSpPr>
          <p:nvPr>
            <p:ph idx="1"/>
          </p:nvPr>
        </p:nvSpPr>
        <p:spPr>
          <a:xfrm>
            <a:off x="720000" y="1692002"/>
            <a:ext cx="6745325" cy="4139998"/>
          </a:xfrm>
        </p:spPr>
        <p:txBody>
          <a:bodyPr/>
          <a:lstStyle/>
          <a:p>
            <a:r>
              <a:rPr lang="en-US" dirty="0"/>
              <a:t>An alternative to being a follower in a large market is to be a </a:t>
            </a:r>
            <a:r>
              <a:rPr lang="en-US" dirty="0">
                <a:solidFill>
                  <a:srgbClr val="FF0000"/>
                </a:solidFill>
              </a:rPr>
              <a:t>leader in a small market</a:t>
            </a:r>
            <a:r>
              <a:rPr lang="en-US" dirty="0"/>
              <a:t>, or niche. Smaller firms normally avoid competing with larger firms by targeting small markets of little or no interest to the larger firms. But even large, profitable firms may choose to use niching strategies for some of their business units or companies.</a:t>
            </a:r>
            <a:endParaRPr lang="en-GB" dirty="0"/>
          </a:p>
        </p:txBody>
      </p:sp>
      <p:pic>
        <p:nvPicPr>
          <p:cNvPr id="6" name="Picture 5">
            <a:extLst>
              <a:ext uri="{FF2B5EF4-FFF2-40B4-BE49-F238E27FC236}">
                <a16:creationId xmlns:a16="http://schemas.microsoft.com/office/drawing/2014/main" id="{FA2C798D-2EEB-48AC-8802-983F1E7F8B76}"/>
              </a:ext>
            </a:extLst>
          </p:cNvPr>
          <p:cNvPicPr>
            <a:picLocks noChangeAspect="1"/>
          </p:cNvPicPr>
          <p:nvPr/>
        </p:nvPicPr>
        <p:blipFill>
          <a:blip r:embed="rId2"/>
          <a:stretch>
            <a:fillRect/>
          </a:stretch>
        </p:blipFill>
        <p:spPr>
          <a:xfrm>
            <a:off x="7696255" y="907287"/>
            <a:ext cx="3775745" cy="5043425"/>
          </a:xfrm>
          <a:prstGeom prst="rect">
            <a:avLst/>
          </a:prstGeom>
        </p:spPr>
      </p:pic>
    </p:spTree>
    <p:extLst>
      <p:ext uri="{BB962C8B-B14F-4D97-AF65-F5344CB8AC3E}">
        <p14:creationId xmlns:p14="http://schemas.microsoft.com/office/powerpoint/2010/main" val="3495721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337BD33-8498-4E73-9CD0-52817B563D85}"/>
              </a:ext>
            </a:extLst>
          </p:cNvPr>
          <p:cNvSpPr>
            <a:spLocks noGrp="1"/>
          </p:cNvSpPr>
          <p:nvPr>
            <p:ph type="ftr" sz="quarter" idx="10"/>
          </p:nvPr>
        </p:nvSpPr>
        <p:spPr/>
        <p:txBody>
          <a:bodyPr/>
          <a:lstStyle/>
          <a:p>
            <a:r>
              <a:rPr lang="en-US"/>
              <a:t>Competitive strategies </a:t>
            </a:r>
            <a:endParaRPr lang="en-GB" dirty="0"/>
          </a:p>
        </p:txBody>
      </p:sp>
      <p:sp>
        <p:nvSpPr>
          <p:cNvPr id="3" name="Slide Number Placeholder 2">
            <a:extLst>
              <a:ext uri="{FF2B5EF4-FFF2-40B4-BE49-F238E27FC236}">
                <a16:creationId xmlns:a16="http://schemas.microsoft.com/office/drawing/2014/main" id="{4BFA74BE-0082-4842-8C8B-DADE4B4E5F35}"/>
              </a:ext>
            </a:extLst>
          </p:cNvPr>
          <p:cNvSpPr>
            <a:spLocks noGrp="1"/>
          </p:cNvSpPr>
          <p:nvPr>
            <p:ph type="sldNum" sz="quarter" idx="11"/>
          </p:nvPr>
        </p:nvSpPr>
        <p:spPr/>
        <p:txBody>
          <a:bodyPr/>
          <a:lstStyle/>
          <a:p>
            <a:fld id="{0970407D-EE58-4A0B-824B-1D3AE42DD9CF}" type="slidenum">
              <a:rPr lang="en-GB" altLang="cs-CZ" noProof="0" smtClean="0"/>
              <a:pPr/>
              <a:t>24</a:t>
            </a:fld>
            <a:endParaRPr lang="en-GB" altLang="cs-CZ" noProof="0" dirty="0"/>
          </a:p>
        </p:txBody>
      </p:sp>
      <p:sp>
        <p:nvSpPr>
          <p:cNvPr id="4" name="Title 3">
            <a:extLst>
              <a:ext uri="{FF2B5EF4-FFF2-40B4-BE49-F238E27FC236}">
                <a16:creationId xmlns:a16="http://schemas.microsoft.com/office/drawing/2014/main" id="{FD97D152-20A7-4820-B8E0-C6D4B9A2C2DE}"/>
              </a:ext>
            </a:extLst>
          </p:cNvPr>
          <p:cNvSpPr>
            <a:spLocks noGrp="1"/>
          </p:cNvSpPr>
          <p:nvPr>
            <p:ph type="title"/>
          </p:nvPr>
        </p:nvSpPr>
        <p:spPr/>
        <p:txBody>
          <a:bodyPr/>
          <a:lstStyle/>
          <a:p>
            <a:pPr algn="ctr"/>
            <a:r>
              <a:rPr lang="en-GB" dirty="0"/>
              <a:t>Product Life-Cycle Marketing Strategies</a:t>
            </a:r>
          </a:p>
        </p:txBody>
      </p:sp>
      <p:pic>
        <p:nvPicPr>
          <p:cNvPr id="7" name="Content Placeholder 6" descr="Engineering drawing&#10;&#10;Description automatically generated">
            <a:extLst>
              <a:ext uri="{FF2B5EF4-FFF2-40B4-BE49-F238E27FC236}">
                <a16:creationId xmlns:a16="http://schemas.microsoft.com/office/drawing/2014/main" id="{039B1A79-E3B6-410F-ADB1-183FDB2C609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678887" y="1692275"/>
            <a:ext cx="4835813" cy="4140200"/>
          </a:xfrm>
        </p:spPr>
      </p:pic>
    </p:spTree>
    <p:extLst>
      <p:ext uri="{BB962C8B-B14F-4D97-AF65-F5344CB8AC3E}">
        <p14:creationId xmlns:p14="http://schemas.microsoft.com/office/powerpoint/2010/main" val="2231301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A38CF97-B930-4CA5-B880-C85D168ADC80}"/>
              </a:ext>
            </a:extLst>
          </p:cNvPr>
          <p:cNvSpPr>
            <a:spLocks noGrp="1"/>
          </p:cNvSpPr>
          <p:nvPr>
            <p:ph type="ftr" sz="quarter" idx="10"/>
          </p:nvPr>
        </p:nvSpPr>
        <p:spPr/>
        <p:txBody>
          <a:bodyPr/>
          <a:lstStyle/>
          <a:p>
            <a:r>
              <a:rPr lang="en-US"/>
              <a:t>Competitive strategies </a:t>
            </a:r>
            <a:endParaRPr lang="en-GB" dirty="0"/>
          </a:p>
        </p:txBody>
      </p:sp>
      <p:sp>
        <p:nvSpPr>
          <p:cNvPr id="3" name="Slide Number Placeholder 2">
            <a:extLst>
              <a:ext uri="{FF2B5EF4-FFF2-40B4-BE49-F238E27FC236}">
                <a16:creationId xmlns:a16="http://schemas.microsoft.com/office/drawing/2014/main" id="{367236AE-89AB-49AC-A0AD-0A6AF4F21321}"/>
              </a:ext>
            </a:extLst>
          </p:cNvPr>
          <p:cNvSpPr>
            <a:spLocks noGrp="1"/>
          </p:cNvSpPr>
          <p:nvPr>
            <p:ph type="sldNum" sz="quarter" idx="11"/>
          </p:nvPr>
        </p:nvSpPr>
        <p:spPr/>
        <p:txBody>
          <a:bodyPr/>
          <a:lstStyle/>
          <a:p>
            <a:fld id="{0970407D-EE58-4A0B-824B-1D3AE42DD9CF}" type="slidenum">
              <a:rPr lang="en-GB" altLang="cs-CZ" noProof="0" smtClean="0"/>
              <a:pPr/>
              <a:t>25</a:t>
            </a:fld>
            <a:endParaRPr lang="en-GB" altLang="cs-CZ" noProof="0" dirty="0"/>
          </a:p>
        </p:txBody>
      </p:sp>
      <p:sp>
        <p:nvSpPr>
          <p:cNvPr id="4" name="Title 3">
            <a:extLst>
              <a:ext uri="{FF2B5EF4-FFF2-40B4-BE49-F238E27FC236}">
                <a16:creationId xmlns:a16="http://schemas.microsoft.com/office/drawing/2014/main" id="{AA4A706D-7C1C-416C-B3AB-D6C895E6A094}"/>
              </a:ext>
            </a:extLst>
          </p:cNvPr>
          <p:cNvSpPr>
            <a:spLocks noGrp="1"/>
          </p:cNvSpPr>
          <p:nvPr>
            <p:ph type="title"/>
          </p:nvPr>
        </p:nvSpPr>
        <p:spPr/>
        <p:txBody>
          <a:bodyPr/>
          <a:lstStyle/>
          <a:p>
            <a:r>
              <a:rPr lang="en-US" dirty="0"/>
              <a:t>Product Life Cycle</a:t>
            </a:r>
            <a:endParaRPr lang="en-GB" dirty="0"/>
          </a:p>
        </p:txBody>
      </p:sp>
      <p:pic>
        <p:nvPicPr>
          <p:cNvPr id="7" name="Picture 6" descr="Chart, line chart&#10;&#10;Description automatically generated">
            <a:extLst>
              <a:ext uri="{FF2B5EF4-FFF2-40B4-BE49-F238E27FC236}">
                <a16:creationId xmlns:a16="http://schemas.microsoft.com/office/drawing/2014/main" id="{A432BD57-A5A7-4132-928B-29290AFC61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6344" y="1383791"/>
            <a:ext cx="8959311" cy="4754209"/>
          </a:xfrm>
          <a:prstGeom prst="rect">
            <a:avLst/>
          </a:prstGeom>
        </p:spPr>
      </p:pic>
    </p:spTree>
    <p:extLst>
      <p:ext uri="{BB962C8B-B14F-4D97-AF65-F5344CB8AC3E}">
        <p14:creationId xmlns:p14="http://schemas.microsoft.com/office/powerpoint/2010/main" val="1654005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0293BCC-2CC3-4601-9033-646ABE31D709}"/>
              </a:ext>
            </a:extLst>
          </p:cNvPr>
          <p:cNvSpPr>
            <a:spLocks noGrp="1"/>
          </p:cNvSpPr>
          <p:nvPr>
            <p:ph type="ftr" sz="quarter" idx="10"/>
          </p:nvPr>
        </p:nvSpPr>
        <p:spPr/>
        <p:txBody>
          <a:bodyPr/>
          <a:lstStyle/>
          <a:p>
            <a:r>
              <a:rPr lang="en-US"/>
              <a:t>Competitive strategies </a:t>
            </a:r>
            <a:endParaRPr lang="en-GB" dirty="0"/>
          </a:p>
        </p:txBody>
      </p:sp>
      <p:sp>
        <p:nvSpPr>
          <p:cNvPr id="3" name="Slide Number Placeholder 2">
            <a:extLst>
              <a:ext uri="{FF2B5EF4-FFF2-40B4-BE49-F238E27FC236}">
                <a16:creationId xmlns:a16="http://schemas.microsoft.com/office/drawing/2014/main" id="{2CC27B90-3061-451B-B1B3-ED23941C45D1}"/>
              </a:ext>
            </a:extLst>
          </p:cNvPr>
          <p:cNvSpPr>
            <a:spLocks noGrp="1"/>
          </p:cNvSpPr>
          <p:nvPr>
            <p:ph type="sldNum" sz="quarter" idx="11"/>
          </p:nvPr>
        </p:nvSpPr>
        <p:spPr/>
        <p:txBody>
          <a:bodyPr/>
          <a:lstStyle/>
          <a:p>
            <a:fld id="{0970407D-EE58-4A0B-824B-1D3AE42DD9CF}" type="slidenum">
              <a:rPr lang="en-GB" altLang="cs-CZ" noProof="0" smtClean="0"/>
              <a:pPr/>
              <a:t>26</a:t>
            </a:fld>
            <a:endParaRPr lang="en-GB" altLang="cs-CZ" noProof="0" dirty="0"/>
          </a:p>
        </p:txBody>
      </p:sp>
      <p:sp>
        <p:nvSpPr>
          <p:cNvPr id="4" name="Title 3">
            <a:extLst>
              <a:ext uri="{FF2B5EF4-FFF2-40B4-BE49-F238E27FC236}">
                <a16:creationId xmlns:a16="http://schemas.microsoft.com/office/drawing/2014/main" id="{C9759B0D-A760-45BF-9B74-1467655B336F}"/>
              </a:ext>
            </a:extLst>
          </p:cNvPr>
          <p:cNvSpPr>
            <a:spLocks noGrp="1"/>
          </p:cNvSpPr>
          <p:nvPr>
            <p:ph type="title"/>
          </p:nvPr>
        </p:nvSpPr>
        <p:spPr/>
        <p:txBody>
          <a:bodyPr/>
          <a:lstStyle/>
          <a:p>
            <a:r>
              <a:rPr lang="en-US" dirty="0"/>
              <a:t>Four assertions of Product Life Cycle</a:t>
            </a:r>
            <a:endParaRPr lang="en-GB" dirty="0"/>
          </a:p>
        </p:txBody>
      </p:sp>
      <p:sp>
        <p:nvSpPr>
          <p:cNvPr id="5" name="Content Placeholder 4">
            <a:extLst>
              <a:ext uri="{FF2B5EF4-FFF2-40B4-BE49-F238E27FC236}">
                <a16:creationId xmlns:a16="http://schemas.microsoft.com/office/drawing/2014/main" id="{44FDAFA3-9E54-41AF-97A5-E1F6D79628DB}"/>
              </a:ext>
            </a:extLst>
          </p:cNvPr>
          <p:cNvSpPr>
            <a:spLocks noGrp="1"/>
          </p:cNvSpPr>
          <p:nvPr>
            <p:ph idx="1"/>
          </p:nvPr>
        </p:nvSpPr>
        <p:spPr/>
        <p:txBody>
          <a:bodyPr/>
          <a:lstStyle/>
          <a:p>
            <a:r>
              <a:rPr lang="en-US" dirty="0"/>
              <a:t>Products have a </a:t>
            </a:r>
            <a:r>
              <a:rPr lang="en-US" b="1" dirty="0">
                <a:solidFill>
                  <a:srgbClr val="FF0000"/>
                </a:solidFill>
              </a:rPr>
              <a:t>limited life</a:t>
            </a:r>
            <a:r>
              <a:rPr lang="en-US" dirty="0"/>
              <a:t>.</a:t>
            </a:r>
          </a:p>
          <a:p>
            <a:r>
              <a:rPr lang="en-US" dirty="0"/>
              <a:t>Product sales </a:t>
            </a:r>
            <a:r>
              <a:rPr lang="en-US" b="1" dirty="0">
                <a:solidFill>
                  <a:srgbClr val="FF0000"/>
                </a:solidFill>
              </a:rPr>
              <a:t>pass through distinct stages</a:t>
            </a:r>
            <a:r>
              <a:rPr lang="en-US" dirty="0"/>
              <a:t>, each posing different challenges, opportunities, and problems to the seller.</a:t>
            </a:r>
          </a:p>
          <a:p>
            <a:r>
              <a:rPr lang="en-US" b="1" dirty="0">
                <a:solidFill>
                  <a:srgbClr val="FF0000"/>
                </a:solidFill>
              </a:rPr>
              <a:t>Profits rise and fall </a:t>
            </a:r>
            <a:r>
              <a:rPr lang="en-US" dirty="0"/>
              <a:t>at different stages of the product life cycle.</a:t>
            </a:r>
          </a:p>
          <a:p>
            <a:r>
              <a:rPr lang="en-US" b="1" dirty="0">
                <a:solidFill>
                  <a:srgbClr val="FF0000"/>
                </a:solidFill>
              </a:rPr>
              <a:t>Products require different </a:t>
            </a:r>
            <a:r>
              <a:rPr lang="en-US" dirty="0"/>
              <a:t>marketing, financial, manufacturing, purchasing, and human resource </a:t>
            </a:r>
            <a:r>
              <a:rPr lang="en-US" b="1" dirty="0">
                <a:solidFill>
                  <a:srgbClr val="FF0000"/>
                </a:solidFill>
              </a:rPr>
              <a:t>strategies</a:t>
            </a:r>
            <a:r>
              <a:rPr lang="en-US" dirty="0"/>
              <a:t> in each life-cycle stage.</a:t>
            </a:r>
            <a:endParaRPr lang="en-GB" dirty="0"/>
          </a:p>
        </p:txBody>
      </p:sp>
    </p:spTree>
    <p:extLst>
      <p:ext uri="{BB962C8B-B14F-4D97-AF65-F5344CB8AC3E}">
        <p14:creationId xmlns:p14="http://schemas.microsoft.com/office/powerpoint/2010/main" val="2910571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BB4893A-CCFF-4DB1-966C-4EEFB4F38D2E}"/>
              </a:ext>
            </a:extLst>
          </p:cNvPr>
          <p:cNvSpPr>
            <a:spLocks noGrp="1"/>
          </p:cNvSpPr>
          <p:nvPr>
            <p:ph type="ftr" sz="quarter" idx="10"/>
          </p:nvPr>
        </p:nvSpPr>
        <p:spPr/>
        <p:txBody>
          <a:bodyPr/>
          <a:lstStyle/>
          <a:p>
            <a:r>
              <a:rPr lang="en-US" dirty="0"/>
              <a:t>Competitive strategies </a:t>
            </a:r>
            <a:endParaRPr lang="en-GB" dirty="0"/>
          </a:p>
        </p:txBody>
      </p:sp>
      <p:sp>
        <p:nvSpPr>
          <p:cNvPr id="3" name="Slide Number Placeholder 2">
            <a:extLst>
              <a:ext uri="{FF2B5EF4-FFF2-40B4-BE49-F238E27FC236}">
                <a16:creationId xmlns:a16="http://schemas.microsoft.com/office/drawing/2014/main" id="{1B02B70E-3444-45D3-B08D-72FF79ABB300}"/>
              </a:ext>
            </a:extLst>
          </p:cNvPr>
          <p:cNvSpPr>
            <a:spLocks noGrp="1"/>
          </p:cNvSpPr>
          <p:nvPr>
            <p:ph type="sldNum" sz="quarter" idx="11"/>
          </p:nvPr>
        </p:nvSpPr>
        <p:spPr/>
        <p:txBody>
          <a:bodyPr/>
          <a:lstStyle/>
          <a:p>
            <a:fld id="{0970407D-EE58-4A0B-824B-1D3AE42DD9CF}" type="slidenum">
              <a:rPr lang="en-GB" altLang="cs-CZ" noProof="0" smtClean="0"/>
              <a:pPr/>
              <a:t>27</a:t>
            </a:fld>
            <a:endParaRPr lang="en-GB" altLang="cs-CZ" noProof="0" dirty="0"/>
          </a:p>
        </p:txBody>
      </p:sp>
      <p:sp>
        <p:nvSpPr>
          <p:cNvPr id="4" name="Title 3">
            <a:extLst>
              <a:ext uri="{FF2B5EF4-FFF2-40B4-BE49-F238E27FC236}">
                <a16:creationId xmlns:a16="http://schemas.microsoft.com/office/drawing/2014/main" id="{A58F4F2F-3CD2-4541-99D1-3C9E6310C270}"/>
              </a:ext>
            </a:extLst>
          </p:cNvPr>
          <p:cNvSpPr>
            <a:spLocks noGrp="1"/>
          </p:cNvSpPr>
          <p:nvPr>
            <p:ph type="title"/>
          </p:nvPr>
        </p:nvSpPr>
        <p:spPr/>
        <p:txBody>
          <a:bodyPr/>
          <a:lstStyle/>
          <a:p>
            <a:r>
              <a:rPr lang="en-GB" dirty="0"/>
              <a:t>Marketing Strategies: </a:t>
            </a:r>
            <a:r>
              <a:rPr lang="en-US" dirty="0"/>
              <a:t>Introduction Stage</a:t>
            </a:r>
            <a:endParaRPr lang="en-GB" dirty="0"/>
          </a:p>
        </p:txBody>
      </p:sp>
      <p:sp>
        <p:nvSpPr>
          <p:cNvPr id="5" name="Content Placeholder 4">
            <a:extLst>
              <a:ext uri="{FF2B5EF4-FFF2-40B4-BE49-F238E27FC236}">
                <a16:creationId xmlns:a16="http://schemas.microsoft.com/office/drawing/2014/main" id="{894B1BE5-ADAA-4D44-8FDB-FFA8C2C0B715}"/>
              </a:ext>
            </a:extLst>
          </p:cNvPr>
          <p:cNvSpPr>
            <a:spLocks noGrp="1"/>
          </p:cNvSpPr>
          <p:nvPr>
            <p:ph idx="1"/>
          </p:nvPr>
        </p:nvSpPr>
        <p:spPr/>
        <p:txBody>
          <a:bodyPr/>
          <a:lstStyle/>
          <a:p>
            <a:r>
              <a:rPr lang="en-US" dirty="0"/>
              <a:t>Roll out a </a:t>
            </a:r>
            <a:r>
              <a:rPr lang="en-US" b="1" dirty="0">
                <a:solidFill>
                  <a:srgbClr val="FF0000"/>
                </a:solidFill>
              </a:rPr>
              <a:t>new product</a:t>
            </a:r>
            <a:r>
              <a:rPr lang="en-US" dirty="0"/>
              <a:t>, work out the </a:t>
            </a:r>
            <a:r>
              <a:rPr lang="en-US" b="1" dirty="0">
                <a:solidFill>
                  <a:srgbClr val="FF0000"/>
                </a:solidFill>
              </a:rPr>
              <a:t>technical problems</a:t>
            </a:r>
            <a:r>
              <a:rPr lang="en-US" dirty="0"/>
              <a:t>, </a:t>
            </a:r>
            <a:r>
              <a:rPr lang="en-US" b="1" dirty="0">
                <a:solidFill>
                  <a:srgbClr val="FF0000"/>
                </a:solidFill>
              </a:rPr>
              <a:t>fill dealer</a:t>
            </a:r>
            <a:r>
              <a:rPr lang="en-US" dirty="0"/>
              <a:t> pipelines, and gain </a:t>
            </a:r>
            <a:r>
              <a:rPr lang="en-US" b="1" dirty="0">
                <a:solidFill>
                  <a:srgbClr val="FF0000"/>
                </a:solidFill>
              </a:rPr>
              <a:t>consumer acceptance</a:t>
            </a:r>
            <a:r>
              <a:rPr lang="en-US" dirty="0"/>
              <a:t>, </a:t>
            </a:r>
            <a:r>
              <a:rPr lang="en-US" b="1" dirty="0">
                <a:solidFill>
                  <a:srgbClr val="FF0000"/>
                </a:solidFill>
              </a:rPr>
              <a:t>sales</a:t>
            </a:r>
            <a:r>
              <a:rPr lang="en-US" dirty="0"/>
              <a:t> growth tends to be </a:t>
            </a:r>
            <a:r>
              <a:rPr lang="en-US" b="1" dirty="0">
                <a:solidFill>
                  <a:srgbClr val="FF0000"/>
                </a:solidFill>
              </a:rPr>
              <a:t>slow</a:t>
            </a:r>
            <a:r>
              <a:rPr lang="en-US" dirty="0"/>
              <a:t> in the introduction stage. </a:t>
            </a:r>
            <a:r>
              <a:rPr lang="en-US" b="1" dirty="0">
                <a:solidFill>
                  <a:srgbClr val="FF0000"/>
                </a:solidFill>
              </a:rPr>
              <a:t>Profits are negative </a:t>
            </a:r>
            <a:r>
              <a:rPr lang="en-US" dirty="0"/>
              <a:t>or low, and </a:t>
            </a:r>
            <a:r>
              <a:rPr lang="en-US" b="1" dirty="0">
                <a:solidFill>
                  <a:srgbClr val="FF0000"/>
                </a:solidFill>
              </a:rPr>
              <a:t>promotional expenditures</a:t>
            </a:r>
            <a:r>
              <a:rPr lang="en-US" dirty="0"/>
              <a:t> are at their </a:t>
            </a:r>
            <a:r>
              <a:rPr lang="en-US" b="1" dirty="0">
                <a:solidFill>
                  <a:srgbClr val="FF0000"/>
                </a:solidFill>
              </a:rPr>
              <a:t>highest</a:t>
            </a:r>
            <a:r>
              <a:rPr lang="en-US" dirty="0"/>
              <a:t> ratio to sales because of the need to:</a:t>
            </a:r>
          </a:p>
          <a:p>
            <a:r>
              <a:rPr lang="en-US" dirty="0"/>
              <a:t>(1) Inform potential consumers, </a:t>
            </a:r>
          </a:p>
          <a:p>
            <a:r>
              <a:rPr lang="en-US" dirty="0"/>
              <a:t>(2) Induce product trial, and </a:t>
            </a:r>
          </a:p>
          <a:p>
            <a:r>
              <a:rPr lang="en-US" dirty="0"/>
              <a:t>(3) Secure distribution in retail outlets.</a:t>
            </a:r>
            <a:endParaRPr lang="en-GB" dirty="0"/>
          </a:p>
        </p:txBody>
      </p:sp>
      <p:pic>
        <p:nvPicPr>
          <p:cNvPr id="6" name="Picture 5">
            <a:extLst>
              <a:ext uri="{FF2B5EF4-FFF2-40B4-BE49-F238E27FC236}">
                <a16:creationId xmlns:a16="http://schemas.microsoft.com/office/drawing/2014/main" id="{759C2D80-4E36-4F9D-89D0-304469F26916}"/>
              </a:ext>
            </a:extLst>
          </p:cNvPr>
          <p:cNvPicPr>
            <a:picLocks noChangeAspect="1"/>
          </p:cNvPicPr>
          <p:nvPr/>
        </p:nvPicPr>
        <p:blipFill rotWithShape="1">
          <a:blip r:embed="rId2">
            <a:extLst>
              <a:ext uri="{28A0092B-C50C-407E-A947-70E740481C1C}">
                <a14:useLocalDpi xmlns:a14="http://schemas.microsoft.com/office/drawing/2010/main" val="0"/>
              </a:ext>
            </a:extLst>
          </a:blip>
          <a:srcRect b="42787"/>
          <a:stretch/>
        </p:blipFill>
        <p:spPr>
          <a:xfrm>
            <a:off x="7146111" y="3933546"/>
            <a:ext cx="2987778" cy="2464904"/>
          </a:xfrm>
          <a:prstGeom prst="rect">
            <a:avLst/>
          </a:prstGeom>
        </p:spPr>
      </p:pic>
    </p:spTree>
    <p:extLst>
      <p:ext uri="{BB962C8B-B14F-4D97-AF65-F5344CB8AC3E}">
        <p14:creationId xmlns:p14="http://schemas.microsoft.com/office/powerpoint/2010/main" val="239560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C11D633-B99C-4095-AFD0-F28C3597C306}"/>
              </a:ext>
            </a:extLst>
          </p:cNvPr>
          <p:cNvSpPr>
            <a:spLocks noGrp="1"/>
          </p:cNvSpPr>
          <p:nvPr>
            <p:ph type="ftr" sz="quarter" idx="10"/>
          </p:nvPr>
        </p:nvSpPr>
        <p:spPr/>
        <p:txBody>
          <a:bodyPr/>
          <a:lstStyle/>
          <a:p>
            <a:r>
              <a:rPr lang="en-US"/>
              <a:t>Competitive strategies </a:t>
            </a:r>
            <a:endParaRPr lang="en-GB" dirty="0"/>
          </a:p>
        </p:txBody>
      </p:sp>
      <p:sp>
        <p:nvSpPr>
          <p:cNvPr id="3" name="Slide Number Placeholder 2">
            <a:extLst>
              <a:ext uri="{FF2B5EF4-FFF2-40B4-BE49-F238E27FC236}">
                <a16:creationId xmlns:a16="http://schemas.microsoft.com/office/drawing/2014/main" id="{F13FABD5-B3A1-4BCE-B1AD-9A49D6B30D88}"/>
              </a:ext>
            </a:extLst>
          </p:cNvPr>
          <p:cNvSpPr>
            <a:spLocks noGrp="1"/>
          </p:cNvSpPr>
          <p:nvPr>
            <p:ph type="sldNum" sz="quarter" idx="11"/>
          </p:nvPr>
        </p:nvSpPr>
        <p:spPr/>
        <p:txBody>
          <a:bodyPr/>
          <a:lstStyle/>
          <a:p>
            <a:fld id="{0970407D-EE58-4A0B-824B-1D3AE42DD9CF}" type="slidenum">
              <a:rPr lang="en-GB" altLang="cs-CZ" noProof="0" smtClean="0"/>
              <a:pPr/>
              <a:t>28</a:t>
            </a:fld>
            <a:endParaRPr lang="en-GB" altLang="cs-CZ" noProof="0" dirty="0"/>
          </a:p>
        </p:txBody>
      </p:sp>
      <p:sp>
        <p:nvSpPr>
          <p:cNvPr id="4" name="Title 3">
            <a:extLst>
              <a:ext uri="{FF2B5EF4-FFF2-40B4-BE49-F238E27FC236}">
                <a16:creationId xmlns:a16="http://schemas.microsoft.com/office/drawing/2014/main" id="{614AC29A-EDFA-41DC-9533-645820395429}"/>
              </a:ext>
            </a:extLst>
          </p:cNvPr>
          <p:cNvSpPr>
            <a:spLocks noGrp="1"/>
          </p:cNvSpPr>
          <p:nvPr>
            <p:ph type="title"/>
          </p:nvPr>
        </p:nvSpPr>
        <p:spPr/>
        <p:txBody>
          <a:bodyPr/>
          <a:lstStyle/>
          <a:p>
            <a:r>
              <a:rPr lang="en-GB" dirty="0"/>
              <a:t>Marketing Strategies: </a:t>
            </a:r>
            <a:r>
              <a:rPr lang="en-US" dirty="0"/>
              <a:t>Growth Stage</a:t>
            </a:r>
            <a:endParaRPr lang="en-GB" dirty="0"/>
          </a:p>
        </p:txBody>
      </p:sp>
      <p:sp>
        <p:nvSpPr>
          <p:cNvPr id="5" name="Content Placeholder 4">
            <a:extLst>
              <a:ext uri="{FF2B5EF4-FFF2-40B4-BE49-F238E27FC236}">
                <a16:creationId xmlns:a16="http://schemas.microsoft.com/office/drawing/2014/main" id="{06E51F07-AF8A-4554-B429-B2B2625BCE59}"/>
              </a:ext>
            </a:extLst>
          </p:cNvPr>
          <p:cNvSpPr>
            <a:spLocks noGrp="1"/>
          </p:cNvSpPr>
          <p:nvPr>
            <p:ph idx="1"/>
          </p:nvPr>
        </p:nvSpPr>
        <p:spPr/>
        <p:txBody>
          <a:bodyPr/>
          <a:lstStyle/>
          <a:p>
            <a:r>
              <a:rPr lang="en-US" b="1" dirty="0">
                <a:solidFill>
                  <a:srgbClr val="FF0000"/>
                </a:solidFill>
              </a:rPr>
              <a:t>Improve product quality</a:t>
            </a:r>
            <a:r>
              <a:rPr lang="en-US" dirty="0"/>
              <a:t> and adds new features and improved styling.</a:t>
            </a:r>
          </a:p>
          <a:p>
            <a:r>
              <a:rPr lang="en-US" b="1" dirty="0">
                <a:solidFill>
                  <a:srgbClr val="FF0000"/>
                </a:solidFill>
              </a:rPr>
              <a:t>Add new models</a:t>
            </a:r>
            <a:r>
              <a:rPr lang="en-US" dirty="0"/>
              <a:t> and flanker products (of different sizes, flavors, and so forth) to protect the main product.</a:t>
            </a:r>
          </a:p>
          <a:p>
            <a:r>
              <a:rPr lang="en-US" dirty="0"/>
              <a:t>Enter </a:t>
            </a:r>
            <a:r>
              <a:rPr lang="en-US" b="1" dirty="0">
                <a:solidFill>
                  <a:srgbClr val="FF0000"/>
                </a:solidFill>
              </a:rPr>
              <a:t>new market </a:t>
            </a:r>
            <a:r>
              <a:rPr lang="en-US" dirty="0"/>
              <a:t>segments.</a:t>
            </a:r>
          </a:p>
          <a:p>
            <a:r>
              <a:rPr lang="en-US" dirty="0"/>
              <a:t>Increase distribution </a:t>
            </a:r>
            <a:r>
              <a:rPr lang="en-US" b="1" dirty="0">
                <a:solidFill>
                  <a:srgbClr val="FF0000"/>
                </a:solidFill>
              </a:rPr>
              <a:t>coverage</a:t>
            </a:r>
            <a:r>
              <a:rPr lang="en-US" dirty="0"/>
              <a:t> and enter new channels.</a:t>
            </a:r>
          </a:p>
          <a:p>
            <a:r>
              <a:rPr lang="en-US" dirty="0"/>
              <a:t>Shift from awareness and trial communications to preference and </a:t>
            </a:r>
            <a:r>
              <a:rPr lang="en-US" b="1" dirty="0">
                <a:solidFill>
                  <a:srgbClr val="FF0000"/>
                </a:solidFill>
              </a:rPr>
              <a:t>loyalty</a:t>
            </a:r>
            <a:r>
              <a:rPr lang="en-US" dirty="0"/>
              <a:t> communications.</a:t>
            </a:r>
          </a:p>
          <a:p>
            <a:r>
              <a:rPr lang="en-US" b="1" dirty="0">
                <a:solidFill>
                  <a:srgbClr val="FF0000"/>
                </a:solidFill>
              </a:rPr>
              <a:t>Lowers prices </a:t>
            </a:r>
            <a:r>
              <a:rPr lang="en-US" dirty="0"/>
              <a:t>to attract the next layer of price-sensitive buyers.</a:t>
            </a:r>
            <a:endParaRPr lang="en-GB" dirty="0"/>
          </a:p>
        </p:txBody>
      </p:sp>
    </p:spTree>
    <p:extLst>
      <p:ext uri="{BB962C8B-B14F-4D97-AF65-F5344CB8AC3E}">
        <p14:creationId xmlns:p14="http://schemas.microsoft.com/office/powerpoint/2010/main" val="2063398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arn(inVertical)">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3AE338F-5A7D-4A67-9B91-BC13CAC74CBC}"/>
              </a:ext>
            </a:extLst>
          </p:cNvPr>
          <p:cNvSpPr>
            <a:spLocks noGrp="1"/>
          </p:cNvSpPr>
          <p:nvPr>
            <p:ph type="ftr" sz="quarter" idx="10"/>
          </p:nvPr>
        </p:nvSpPr>
        <p:spPr/>
        <p:txBody>
          <a:bodyPr/>
          <a:lstStyle/>
          <a:p>
            <a:r>
              <a:rPr lang="en-US"/>
              <a:t>Competitive strategies </a:t>
            </a:r>
            <a:endParaRPr lang="en-GB" dirty="0"/>
          </a:p>
        </p:txBody>
      </p:sp>
      <p:sp>
        <p:nvSpPr>
          <p:cNvPr id="3" name="Slide Number Placeholder 2">
            <a:extLst>
              <a:ext uri="{FF2B5EF4-FFF2-40B4-BE49-F238E27FC236}">
                <a16:creationId xmlns:a16="http://schemas.microsoft.com/office/drawing/2014/main" id="{0C269E2B-4D37-4EFE-A2BC-641BEF0EDC09}"/>
              </a:ext>
            </a:extLst>
          </p:cNvPr>
          <p:cNvSpPr>
            <a:spLocks noGrp="1"/>
          </p:cNvSpPr>
          <p:nvPr>
            <p:ph type="sldNum" sz="quarter" idx="11"/>
          </p:nvPr>
        </p:nvSpPr>
        <p:spPr/>
        <p:txBody>
          <a:bodyPr/>
          <a:lstStyle/>
          <a:p>
            <a:fld id="{0970407D-EE58-4A0B-824B-1D3AE42DD9CF}" type="slidenum">
              <a:rPr lang="en-GB" altLang="cs-CZ" noProof="0" smtClean="0"/>
              <a:pPr/>
              <a:t>29</a:t>
            </a:fld>
            <a:endParaRPr lang="en-GB" altLang="cs-CZ" noProof="0" dirty="0"/>
          </a:p>
        </p:txBody>
      </p:sp>
      <p:sp>
        <p:nvSpPr>
          <p:cNvPr id="4" name="Title 3">
            <a:extLst>
              <a:ext uri="{FF2B5EF4-FFF2-40B4-BE49-F238E27FC236}">
                <a16:creationId xmlns:a16="http://schemas.microsoft.com/office/drawing/2014/main" id="{DB20548E-5E90-4D21-AA78-5BA139AE6F82}"/>
              </a:ext>
            </a:extLst>
          </p:cNvPr>
          <p:cNvSpPr>
            <a:spLocks noGrp="1"/>
          </p:cNvSpPr>
          <p:nvPr>
            <p:ph type="title"/>
          </p:nvPr>
        </p:nvSpPr>
        <p:spPr>
          <a:xfrm>
            <a:off x="719400" y="525327"/>
            <a:ext cx="10753200" cy="451576"/>
          </a:xfrm>
        </p:spPr>
        <p:txBody>
          <a:bodyPr/>
          <a:lstStyle/>
          <a:p>
            <a:r>
              <a:rPr lang="en-GB" dirty="0"/>
              <a:t>Marketing Strategies: Maturity Stage</a:t>
            </a:r>
          </a:p>
        </p:txBody>
      </p:sp>
      <p:sp>
        <p:nvSpPr>
          <p:cNvPr id="5" name="Content Placeholder 4">
            <a:extLst>
              <a:ext uri="{FF2B5EF4-FFF2-40B4-BE49-F238E27FC236}">
                <a16:creationId xmlns:a16="http://schemas.microsoft.com/office/drawing/2014/main" id="{2B4CBB38-6BBB-4AA8-BBCC-21CE34695A67}"/>
              </a:ext>
            </a:extLst>
          </p:cNvPr>
          <p:cNvSpPr>
            <a:spLocks noGrp="1"/>
          </p:cNvSpPr>
          <p:nvPr>
            <p:ph idx="1"/>
          </p:nvPr>
        </p:nvSpPr>
        <p:spPr>
          <a:xfrm>
            <a:off x="719400" y="1188418"/>
            <a:ext cx="10753200" cy="4828067"/>
          </a:xfrm>
        </p:spPr>
        <p:txBody>
          <a:bodyPr/>
          <a:lstStyle/>
          <a:p>
            <a:r>
              <a:rPr lang="en-US" dirty="0"/>
              <a:t>Market Modification </a:t>
            </a:r>
          </a:p>
          <a:p>
            <a:pPr lvl="1"/>
            <a:r>
              <a:rPr lang="en-US" dirty="0"/>
              <a:t>A company might try to expand the market for its mature brand by working with the two factors that make up sales volume: Volume = </a:t>
            </a:r>
            <a:r>
              <a:rPr lang="en-US" b="1" dirty="0">
                <a:solidFill>
                  <a:srgbClr val="FF0000"/>
                </a:solidFill>
              </a:rPr>
              <a:t>number of brand users </a:t>
            </a:r>
            <a:r>
              <a:rPr lang="en-US" dirty="0"/>
              <a:t>× </a:t>
            </a:r>
            <a:r>
              <a:rPr lang="en-US" b="1" dirty="0">
                <a:solidFill>
                  <a:srgbClr val="FF0000"/>
                </a:solidFill>
              </a:rPr>
              <a:t>usage rate </a:t>
            </a:r>
            <a:r>
              <a:rPr lang="en-US" dirty="0"/>
              <a:t>per user, but may also be matched by competitors.</a:t>
            </a:r>
          </a:p>
          <a:p>
            <a:pPr lvl="1"/>
            <a:endParaRPr lang="en-US" dirty="0"/>
          </a:p>
          <a:p>
            <a:r>
              <a:rPr lang="en-US" dirty="0"/>
              <a:t>Product Modification </a:t>
            </a:r>
          </a:p>
          <a:p>
            <a:pPr lvl="1"/>
            <a:r>
              <a:rPr lang="en-US" dirty="0"/>
              <a:t>Stimulate sales by improving </a:t>
            </a:r>
            <a:r>
              <a:rPr lang="en-US" b="1" dirty="0">
                <a:solidFill>
                  <a:srgbClr val="FF0000"/>
                </a:solidFill>
              </a:rPr>
              <a:t>quality, features, or style</a:t>
            </a:r>
            <a:r>
              <a:rPr lang="en-US" dirty="0"/>
              <a:t>. Quality improvement increases functional performance by launching a “new and improved” product. Feature improvement adds size, weight, materials, supplements, and accessories that expand the product’s performance, versatility, safety, or convenience.</a:t>
            </a:r>
          </a:p>
          <a:p>
            <a:pPr marL="324000" lvl="1" indent="0">
              <a:buNone/>
            </a:pPr>
            <a:r>
              <a:rPr lang="en-US" dirty="0"/>
              <a:t> </a:t>
            </a:r>
          </a:p>
          <a:p>
            <a:r>
              <a:rPr lang="en-US" dirty="0"/>
              <a:t>Marketing Program Modification </a:t>
            </a:r>
          </a:p>
          <a:p>
            <a:pPr lvl="1"/>
            <a:r>
              <a:rPr lang="en-US" dirty="0"/>
              <a:t>Stimulate sales by modifying nonproduct elements—</a:t>
            </a:r>
            <a:r>
              <a:rPr lang="en-US" b="1" dirty="0">
                <a:solidFill>
                  <a:srgbClr val="FF0000"/>
                </a:solidFill>
              </a:rPr>
              <a:t>price, distribution, and communications</a:t>
            </a:r>
            <a:r>
              <a:rPr lang="en-US" dirty="0"/>
              <a:t> in particular. </a:t>
            </a:r>
            <a:endParaRPr lang="en-GB" dirty="0"/>
          </a:p>
        </p:txBody>
      </p:sp>
    </p:spTree>
    <p:extLst>
      <p:ext uri="{BB962C8B-B14F-4D97-AF65-F5344CB8AC3E}">
        <p14:creationId xmlns:p14="http://schemas.microsoft.com/office/powerpoint/2010/main" val="3518355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arn(inVertical)">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barn(inVertical)">
                                      <p:cBhvr>
                                        <p:cTn id="15" dur="500"/>
                                        <p:tgtEl>
                                          <p:spTgt spid="5">
                                            <p:txEl>
                                              <p:pRg st="3" end="3"/>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barn(inVertical)">
                                      <p:cBhvr>
                                        <p:cTn id="18" dur="500"/>
                                        <p:tgtEl>
                                          <p:spTgt spid="5">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animEffect transition="in" filter="barn(inVertical)">
                                      <p:cBhvr>
                                        <p:cTn id="23" dur="500"/>
                                        <p:tgtEl>
                                          <p:spTgt spid="5">
                                            <p:txEl>
                                              <p:pRg st="6" end="6"/>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5">
                                            <p:txEl>
                                              <p:pRg st="7" end="7"/>
                                            </p:txEl>
                                          </p:spTgt>
                                        </p:tgtEl>
                                        <p:attrNameLst>
                                          <p:attrName>style.visibility</p:attrName>
                                        </p:attrNameLst>
                                      </p:cBhvr>
                                      <p:to>
                                        <p:strVal val="visible"/>
                                      </p:to>
                                    </p:set>
                                    <p:animEffect transition="in" filter="barn(inVertical)">
                                      <p:cBhvr>
                                        <p:cTn id="26"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B8060A5-D797-45DA-B5AE-B1BE90B95D08}"/>
              </a:ext>
            </a:extLst>
          </p:cNvPr>
          <p:cNvSpPr>
            <a:spLocks noGrp="1"/>
          </p:cNvSpPr>
          <p:nvPr>
            <p:ph type="ftr" sz="quarter" idx="10"/>
          </p:nvPr>
        </p:nvSpPr>
        <p:spPr/>
        <p:txBody>
          <a:bodyPr/>
          <a:lstStyle/>
          <a:p>
            <a:r>
              <a:rPr lang="en-US"/>
              <a:t>Competitive strategies </a:t>
            </a:r>
            <a:endParaRPr lang="en-GB" dirty="0"/>
          </a:p>
        </p:txBody>
      </p:sp>
      <p:sp>
        <p:nvSpPr>
          <p:cNvPr id="3" name="Slide Number Placeholder 2">
            <a:extLst>
              <a:ext uri="{FF2B5EF4-FFF2-40B4-BE49-F238E27FC236}">
                <a16:creationId xmlns:a16="http://schemas.microsoft.com/office/drawing/2014/main" id="{C4D9BF7E-95A5-4CE1-8757-860C6254DF85}"/>
              </a:ext>
            </a:extLst>
          </p:cNvPr>
          <p:cNvSpPr>
            <a:spLocks noGrp="1"/>
          </p:cNvSpPr>
          <p:nvPr>
            <p:ph type="sldNum" sz="quarter" idx="11"/>
          </p:nvPr>
        </p:nvSpPr>
        <p:spPr/>
        <p:txBody>
          <a:bodyPr/>
          <a:lstStyle/>
          <a:p>
            <a:fld id="{0970407D-EE58-4A0B-824B-1D3AE42DD9CF}" type="slidenum">
              <a:rPr lang="en-GB" altLang="cs-CZ" noProof="0" smtClean="0"/>
              <a:pPr/>
              <a:t>3</a:t>
            </a:fld>
            <a:endParaRPr lang="en-GB" altLang="cs-CZ" noProof="0" dirty="0"/>
          </a:p>
        </p:txBody>
      </p:sp>
      <p:sp>
        <p:nvSpPr>
          <p:cNvPr id="4" name="Title 3">
            <a:extLst>
              <a:ext uri="{FF2B5EF4-FFF2-40B4-BE49-F238E27FC236}">
                <a16:creationId xmlns:a16="http://schemas.microsoft.com/office/drawing/2014/main" id="{3FF9BDBD-3A55-4E88-889A-2D4385422E6F}"/>
              </a:ext>
            </a:extLst>
          </p:cNvPr>
          <p:cNvSpPr>
            <a:spLocks noGrp="1"/>
          </p:cNvSpPr>
          <p:nvPr>
            <p:ph type="title"/>
          </p:nvPr>
        </p:nvSpPr>
        <p:spPr>
          <a:xfrm>
            <a:off x="720000" y="833089"/>
            <a:ext cx="10753200" cy="451576"/>
          </a:xfrm>
        </p:spPr>
        <p:txBody>
          <a:bodyPr/>
          <a:lstStyle/>
          <a:p>
            <a:r>
              <a:rPr lang="en-US" altLang="en-US" kern="0" dirty="0"/>
              <a:t>Hypothetical Market Structure</a:t>
            </a:r>
            <a:endParaRPr lang="en-GB" dirty="0"/>
          </a:p>
        </p:txBody>
      </p:sp>
      <p:grpSp>
        <p:nvGrpSpPr>
          <p:cNvPr id="15" name="Group 3">
            <a:extLst>
              <a:ext uri="{FF2B5EF4-FFF2-40B4-BE49-F238E27FC236}">
                <a16:creationId xmlns:a16="http://schemas.microsoft.com/office/drawing/2014/main" id="{9080A814-A57A-49B6-841E-603ED1223502}"/>
              </a:ext>
            </a:extLst>
          </p:cNvPr>
          <p:cNvGrpSpPr>
            <a:grpSpLocks/>
          </p:cNvGrpSpPr>
          <p:nvPr/>
        </p:nvGrpSpPr>
        <p:grpSpPr bwMode="auto">
          <a:xfrm>
            <a:off x="3124303" y="2184020"/>
            <a:ext cx="7162800" cy="1600200"/>
            <a:chOff x="192" y="1296"/>
            <a:chExt cx="4512" cy="1008"/>
          </a:xfrm>
        </p:grpSpPr>
        <p:sp>
          <p:nvSpPr>
            <p:cNvPr id="16" name="Rectangle 4">
              <a:extLst>
                <a:ext uri="{FF2B5EF4-FFF2-40B4-BE49-F238E27FC236}">
                  <a16:creationId xmlns:a16="http://schemas.microsoft.com/office/drawing/2014/main" id="{B5B296D9-EAB5-4C02-92C4-2568A7AB6D33}"/>
                </a:ext>
              </a:extLst>
            </p:cNvPr>
            <p:cNvSpPr>
              <a:spLocks noChangeArrowheads="1"/>
            </p:cNvSpPr>
            <p:nvPr/>
          </p:nvSpPr>
          <p:spPr bwMode="auto">
            <a:xfrm>
              <a:off x="192" y="1296"/>
              <a:ext cx="480" cy="1008"/>
            </a:xfrm>
            <a:prstGeom prst="rect">
              <a:avLst/>
            </a:prstGeom>
            <a:solidFill>
              <a:srgbClr val="CCFF66"/>
            </a:solidFill>
            <a:ln w="9525" algn="ctr">
              <a:solidFill>
                <a:srgbClr val="000066"/>
              </a:solidFill>
              <a:miter lim="800000"/>
              <a:headEnd/>
              <a:tailEnd/>
            </a:ln>
          </p:spPr>
          <p:txBody>
            <a:bodyPr wrap="none" anchor="ctr"/>
            <a:lstStyle>
              <a:lvl1pPr>
                <a:spcBef>
                  <a:spcPct val="10000"/>
                </a:spcBef>
                <a:spcAft>
                  <a:spcPct val="10000"/>
                </a:spcAft>
                <a:buClr>
                  <a:schemeClr val="tx1"/>
                </a:buClr>
                <a:buChar char="•"/>
                <a:defRPr sz="3200">
                  <a:solidFill>
                    <a:schemeClr val="tx1"/>
                  </a:solidFill>
                  <a:latin typeface="Arial" panose="020B0604020202020204" pitchFamily="34" charset="0"/>
                </a:defRPr>
              </a:lvl1pPr>
              <a:lvl2pPr marL="742950" indent="-285750">
                <a:spcBef>
                  <a:spcPct val="10000"/>
                </a:spcBef>
                <a:spcAft>
                  <a:spcPct val="10000"/>
                </a:spcAft>
                <a:buClr>
                  <a:schemeClr val="tx1"/>
                </a:buClr>
                <a:buChar char="•"/>
                <a:defRPr sz="2800">
                  <a:solidFill>
                    <a:schemeClr val="tx1"/>
                  </a:solidFill>
                  <a:latin typeface="Arial" panose="020B0604020202020204" pitchFamily="34" charset="0"/>
                </a:defRPr>
              </a:lvl2pPr>
              <a:lvl3pPr marL="1143000" indent="-228600">
                <a:spcBef>
                  <a:spcPct val="10000"/>
                </a:spcBef>
                <a:spcAft>
                  <a:spcPct val="10000"/>
                </a:spcAft>
                <a:buClr>
                  <a:schemeClr val="tx1"/>
                </a:buClr>
                <a:buChar char="•"/>
                <a:defRPr sz="2800">
                  <a:solidFill>
                    <a:schemeClr val="tx1"/>
                  </a:solidFill>
                  <a:latin typeface="Arial" panose="020B0604020202020204" pitchFamily="34" charset="0"/>
                </a:defRPr>
              </a:lvl3pPr>
              <a:lvl4pPr marL="1600200" indent="-228600">
                <a:spcBef>
                  <a:spcPct val="25000"/>
                </a:spcBef>
                <a:spcAft>
                  <a:spcPct val="25000"/>
                </a:spcAft>
                <a:buClr>
                  <a:schemeClr val="tx1"/>
                </a:buClr>
                <a:buChar char="•"/>
                <a:defRPr sz="2000">
                  <a:solidFill>
                    <a:schemeClr val="tx1"/>
                  </a:solidFill>
                  <a:latin typeface="Arial" panose="020B0604020202020204" pitchFamily="34" charset="0"/>
                </a:defRPr>
              </a:lvl4pPr>
              <a:lvl5pPr marL="2057400" indent="-228600">
                <a:spcBef>
                  <a:spcPct val="25000"/>
                </a:spcBef>
                <a:spcAft>
                  <a:spcPct val="25000"/>
                </a:spcAft>
                <a:buClr>
                  <a:schemeClr val="tx1"/>
                </a:buClr>
                <a:buChar char="•"/>
                <a:defRPr sz="2000">
                  <a:solidFill>
                    <a:schemeClr val="tx1"/>
                  </a:solidFill>
                  <a:latin typeface="Arial" panose="020B0604020202020204" pitchFamily="34" charset="0"/>
                </a:defRPr>
              </a:lvl5pPr>
              <a:lvl6pPr marL="2514600" indent="-228600" eaLnBrk="0" fontAlgn="base" hangingPunct="0">
                <a:spcBef>
                  <a:spcPct val="25000"/>
                </a:spcBef>
                <a:spcAft>
                  <a:spcPct val="2500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5000"/>
                </a:spcBef>
                <a:spcAft>
                  <a:spcPct val="2500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5000"/>
                </a:spcBef>
                <a:spcAft>
                  <a:spcPct val="2500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5000"/>
                </a:spcBef>
                <a:spcAft>
                  <a:spcPct val="25000"/>
                </a:spcAft>
                <a:buClr>
                  <a:schemeClr val="tx1"/>
                </a:buClr>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endParaRPr lang="en-US" altLang="en-US" sz="1800"/>
            </a:p>
          </p:txBody>
        </p:sp>
        <p:sp>
          <p:nvSpPr>
            <p:cNvPr id="17" name="Rectangle 5">
              <a:extLst>
                <a:ext uri="{FF2B5EF4-FFF2-40B4-BE49-F238E27FC236}">
                  <a16:creationId xmlns:a16="http://schemas.microsoft.com/office/drawing/2014/main" id="{0A6825E5-A979-490B-9B69-4BBB69CF0E36}"/>
                </a:ext>
              </a:extLst>
            </p:cNvPr>
            <p:cNvSpPr>
              <a:spLocks noChangeArrowheads="1"/>
            </p:cNvSpPr>
            <p:nvPr/>
          </p:nvSpPr>
          <p:spPr bwMode="auto">
            <a:xfrm>
              <a:off x="672" y="1296"/>
              <a:ext cx="768" cy="1008"/>
            </a:xfrm>
            <a:prstGeom prst="rect">
              <a:avLst/>
            </a:prstGeom>
            <a:solidFill>
              <a:srgbClr val="FFE2C5"/>
            </a:solidFill>
            <a:ln w="9525" algn="ctr">
              <a:solidFill>
                <a:srgbClr val="000066"/>
              </a:solidFill>
              <a:miter lim="800000"/>
              <a:headEnd/>
              <a:tailEnd/>
            </a:ln>
          </p:spPr>
          <p:txBody>
            <a:bodyPr wrap="none" anchor="ctr"/>
            <a:lstStyle>
              <a:lvl1pPr>
                <a:spcBef>
                  <a:spcPct val="10000"/>
                </a:spcBef>
                <a:spcAft>
                  <a:spcPct val="10000"/>
                </a:spcAft>
                <a:buClr>
                  <a:schemeClr val="tx1"/>
                </a:buClr>
                <a:buChar char="•"/>
                <a:defRPr sz="3200">
                  <a:solidFill>
                    <a:schemeClr val="tx1"/>
                  </a:solidFill>
                  <a:latin typeface="Arial" panose="020B0604020202020204" pitchFamily="34" charset="0"/>
                </a:defRPr>
              </a:lvl1pPr>
              <a:lvl2pPr marL="742950" indent="-285750">
                <a:spcBef>
                  <a:spcPct val="10000"/>
                </a:spcBef>
                <a:spcAft>
                  <a:spcPct val="10000"/>
                </a:spcAft>
                <a:buClr>
                  <a:schemeClr val="tx1"/>
                </a:buClr>
                <a:buChar char="•"/>
                <a:defRPr sz="2800">
                  <a:solidFill>
                    <a:schemeClr val="tx1"/>
                  </a:solidFill>
                  <a:latin typeface="Arial" panose="020B0604020202020204" pitchFamily="34" charset="0"/>
                </a:defRPr>
              </a:lvl2pPr>
              <a:lvl3pPr marL="1143000" indent="-228600">
                <a:spcBef>
                  <a:spcPct val="10000"/>
                </a:spcBef>
                <a:spcAft>
                  <a:spcPct val="10000"/>
                </a:spcAft>
                <a:buClr>
                  <a:schemeClr val="tx1"/>
                </a:buClr>
                <a:buChar char="•"/>
                <a:defRPr sz="2800">
                  <a:solidFill>
                    <a:schemeClr val="tx1"/>
                  </a:solidFill>
                  <a:latin typeface="Arial" panose="020B0604020202020204" pitchFamily="34" charset="0"/>
                </a:defRPr>
              </a:lvl3pPr>
              <a:lvl4pPr marL="1600200" indent="-228600">
                <a:spcBef>
                  <a:spcPct val="25000"/>
                </a:spcBef>
                <a:spcAft>
                  <a:spcPct val="25000"/>
                </a:spcAft>
                <a:buClr>
                  <a:schemeClr val="tx1"/>
                </a:buClr>
                <a:buChar char="•"/>
                <a:defRPr sz="2000">
                  <a:solidFill>
                    <a:schemeClr val="tx1"/>
                  </a:solidFill>
                  <a:latin typeface="Arial" panose="020B0604020202020204" pitchFamily="34" charset="0"/>
                </a:defRPr>
              </a:lvl4pPr>
              <a:lvl5pPr marL="2057400" indent="-228600">
                <a:spcBef>
                  <a:spcPct val="25000"/>
                </a:spcBef>
                <a:spcAft>
                  <a:spcPct val="25000"/>
                </a:spcAft>
                <a:buClr>
                  <a:schemeClr val="tx1"/>
                </a:buClr>
                <a:buChar char="•"/>
                <a:defRPr sz="2000">
                  <a:solidFill>
                    <a:schemeClr val="tx1"/>
                  </a:solidFill>
                  <a:latin typeface="Arial" panose="020B0604020202020204" pitchFamily="34" charset="0"/>
                </a:defRPr>
              </a:lvl5pPr>
              <a:lvl6pPr marL="2514600" indent="-228600" eaLnBrk="0" fontAlgn="base" hangingPunct="0">
                <a:spcBef>
                  <a:spcPct val="25000"/>
                </a:spcBef>
                <a:spcAft>
                  <a:spcPct val="2500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5000"/>
                </a:spcBef>
                <a:spcAft>
                  <a:spcPct val="2500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5000"/>
                </a:spcBef>
                <a:spcAft>
                  <a:spcPct val="2500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5000"/>
                </a:spcBef>
                <a:spcAft>
                  <a:spcPct val="25000"/>
                </a:spcAft>
                <a:buClr>
                  <a:schemeClr val="tx1"/>
                </a:buClr>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endParaRPr lang="en-US" altLang="en-US" sz="1800"/>
            </a:p>
          </p:txBody>
        </p:sp>
        <p:sp>
          <p:nvSpPr>
            <p:cNvPr id="18" name="Rectangle 6">
              <a:extLst>
                <a:ext uri="{FF2B5EF4-FFF2-40B4-BE49-F238E27FC236}">
                  <a16:creationId xmlns:a16="http://schemas.microsoft.com/office/drawing/2014/main" id="{A8438F17-5A83-4488-B68A-76FF023B2D1D}"/>
                </a:ext>
              </a:extLst>
            </p:cNvPr>
            <p:cNvSpPr>
              <a:spLocks noChangeArrowheads="1"/>
            </p:cNvSpPr>
            <p:nvPr/>
          </p:nvSpPr>
          <p:spPr bwMode="auto">
            <a:xfrm>
              <a:off x="1440" y="1296"/>
              <a:ext cx="1392" cy="1008"/>
            </a:xfrm>
            <a:prstGeom prst="rect">
              <a:avLst/>
            </a:prstGeom>
            <a:solidFill>
              <a:srgbClr val="E3E3FF"/>
            </a:solidFill>
            <a:ln w="9525" algn="ctr">
              <a:solidFill>
                <a:srgbClr val="000066"/>
              </a:solidFill>
              <a:miter lim="800000"/>
              <a:headEnd/>
              <a:tailEnd/>
            </a:ln>
          </p:spPr>
          <p:txBody>
            <a:bodyPr wrap="none" anchor="ctr"/>
            <a:lstStyle>
              <a:lvl1pPr>
                <a:spcBef>
                  <a:spcPct val="10000"/>
                </a:spcBef>
                <a:spcAft>
                  <a:spcPct val="10000"/>
                </a:spcAft>
                <a:buClr>
                  <a:schemeClr val="tx1"/>
                </a:buClr>
                <a:buChar char="•"/>
                <a:defRPr sz="3200">
                  <a:solidFill>
                    <a:schemeClr val="tx1"/>
                  </a:solidFill>
                  <a:latin typeface="Arial" panose="020B0604020202020204" pitchFamily="34" charset="0"/>
                </a:defRPr>
              </a:lvl1pPr>
              <a:lvl2pPr marL="742950" indent="-285750">
                <a:spcBef>
                  <a:spcPct val="10000"/>
                </a:spcBef>
                <a:spcAft>
                  <a:spcPct val="10000"/>
                </a:spcAft>
                <a:buClr>
                  <a:schemeClr val="tx1"/>
                </a:buClr>
                <a:buChar char="•"/>
                <a:defRPr sz="2800">
                  <a:solidFill>
                    <a:schemeClr val="tx1"/>
                  </a:solidFill>
                  <a:latin typeface="Arial" panose="020B0604020202020204" pitchFamily="34" charset="0"/>
                </a:defRPr>
              </a:lvl2pPr>
              <a:lvl3pPr marL="1143000" indent="-228600">
                <a:spcBef>
                  <a:spcPct val="10000"/>
                </a:spcBef>
                <a:spcAft>
                  <a:spcPct val="10000"/>
                </a:spcAft>
                <a:buClr>
                  <a:schemeClr val="tx1"/>
                </a:buClr>
                <a:buChar char="•"/>
                <a:defRPr sz="2800">
                  <a:solidFill>
                    <a:schemeClr val="tx1"/>
                  </a:solidFill>
                  <a:latin typeface="Arial" panose="020B0604020202020204" pitchFamily="34" charset="0"/>
                </a:defRPr>
              </a:lvl3pPr>
              <a:lvl4pPr marL="1600200" indent="-228600">
                <a:spcBef>
                  <a:spcPct val="25000"/>
                </a:spcBef>
                <a:spcAft>
                  <a:spcPct val="25000"/>
                </a:spcAft>
                <a:buClr>
                  <a:schemeClr val="tx1"/>
                </a:buClr>
                <a:buChar char="•"/>
                <a:defRPr sz="2000">
                  <a:solidFill>
                    <a:schemeClr val="tx1"/>
                  </a:solidFill>
                  <a:latin typeface="Arial" panose="020B0604020202020204" pitchFamily="34" charset="0"/>
                </a:defRPr>
              </a:lvl4pPr>
              <a:lvl5pPr marL="2057400" indent="-228600">
                <a:spcBef>
                  <a:spcPct val="25000"/>
                </a:spcBef>
                <a:spcAft>
                  <a:spcPct val="25000"/>
                </a:spcAft>
                <a:buClr>
                  <a:schemeClr val="tx1"/>
                </a:buClr>
                <a:buChar char="•"/>
                <a:defRPr sz="2000">
                  <a:solidFill>
                    <a:schemeClr val="tx1"/>
                  </a:solidFill>
                  <a:latin typeface="Arial" panose="020B0604020202020204" pitchFamily="34" charset="0"/>
                </a:defRPr>
              </a:lvl5pPr>
              <a:lvl6pPr marL="2514600" indent="-228600" eaLnBrk="0" fontAlgn="base" hangingPunct="0">
                <a:spcBef>
                  <a:spcPct val="25000"/>
                </a:spcBef>
                <a:spcAft>
                  <a:spcPct val="2500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5000"/>
                </a:spcBef>
                <a:spcAft>
                  <a:spcPct val="2500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5000"/>
                </a:spcBef>
                <a:spcAft>
                  <a:spcPct val="2500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5000"/>
                </a:spcBef>
                <a:spcAft>
                  <a:spcPct val="25000"/>
                </a:spcAft>
                <a:buClr>
                  <a:schemeClr val="tx1"/>
                </a:buClr>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endParaRPr lang="en-US" altLang="en-US" sz="1800"/>
            </a:p>
          </p:txBody>
        </p:sp>
        <p:sp>
          <p:nvSpPr>
            <p:cNvPr id="19" name="Rectangle 7">
              <a:extLst>
                <a:ext uri="{FF2B5EF4-FFF2-40B4-BE49-F238E27FC236}">
                  <a16:creationId xmlns:a16="http://schemas.microsoft.com/office/drawing/2014/main" id="{09CF74C4-163F-4237-9772-822436902076}"/>
                </a:ext>
              </a:extLst>
            </p:cNvPr>
            <p:cNvSpPr>
              <a:spLocks noChangeArrowheads="1"/>
            </p:cNvSpPr>
            <p:nvPr/>
          </p:nvSpPr>
          <p:spPr bwMode="auto">
            <a:xfrm>
              <a:off x="2832" y="1296"/>
              <a:ext cx="1872" cy="1008"/>
            </a:xfrm>
            <a:prstGeom prst="rect">
              <a:avLst/>
            </a:prstGeom>
            <a:solidFill>
              <a:srgbClr val="FFFF99"/>
            </a:solidFill>
            <a:ln w="9525" algn="ctr">
              <a:solidFill>
                <a:srgbClr val="000066"/>
              </a:solidFill>
              <a:miter lim="800000"/>
              <a:headEnd/>
              <a:tailEnd/>
            </a:ln>
          </p:spPr>
          <p:txBody>
            <a:bodyPr wrap="none" anchor="ctr"/>
            <a:lstStyle>
              <a:lvl1pPr>
                <a:spcBef>
                  <a:spcPct val="10000"/>
                </a:spcBef>
                <a:spcAft>
                  <a:spcPct val="10000"/>
                </a:spcAft>
                <a:buClr>
                  <a:schemeClr val="tx1"/>
                </a:buClr>
                <a:buChar char="•"/>
                <a:defRPr sz="3200">
                  <a:solidFill>
                    <a:schemeClr val="tx1"/>
                  </a:solidFill>
                  <a:latin typeface="Arial" panose="020B0604020202020204" pitchFamily="34" charset="0"/>
                </a:defRPr>
              </a:lvl1pPr>
              <a:lvl2pPr marL="742950" indent="-285750">
                <a:spcBef>
                  <a:spcPct val="10000"/>
                </a:spcBef>
                <a:spcAft>
                  <a:spcPct val="10000"/>
                </a:spcAft>
                <a:buClr>
                  <a:schemeClr val="tx1"/>
                </a:buClr>
                <a:buChar char="•"/>
                <a:defRPr sz="2800">
                  <a:solidFill>
                    <a:schemeClr val="tx1"/>
                  </a:solidFill>
                  <a:latin typeface="Arial" panose="020B0604020202020204" pitchFamily="34" charset="0"/>
                </a:defRPr>
              </a:lvl2pPr>
              <a:lvl3pPr marL="1143000" indent="-228600">
                <a:spcBef>
                  <a:spcPct val="10000"/>
                </a:spcBef>
                <a:spcAft>
                  <a:spcPct val="10000"/>
                </a:spcAft>
                <a:buClr>
                  <a:schemeClr val="tx1"/>
                </a:buClr>
                <a:buChar char="•"/>
                <a:defRPr sz="2800">
                  <a:solidFill>
                    <a:schemeClr val="tx1"/>
                  </a:solidFill>
                  <a:latin typeface="Arial" panose="020B0604020202020204" pitchFamily="34" charset="0"/>
                </a:defRPr>
              </a:lvl3pPr>
              <a:lvl4pPr marL="1600200" indent="-228600">
                <a:spcBef>
                  <a:spcPct val="25000"/>
                </a:spcBef>
                <a:spcAft>
                  <a:spcPct val="25000"/>
                </a:spcAft>
                <a:buClr>
                  <a:schemeClr val="tx1"/>
                </a:buClr>
                <a:buChar char="•"/>
                <a:defRPr sz="2000">
                  <a:solidFill>
                    <a:schemeClr val="tx1"/>
                  </a:solidFill>
                  <a:latin typeface="Arial" panose="020B0604020202020204" pitchFamily="34" charset="0"/>
                </a:defRPr>
              </a:lvl4pPr>
              <a:lvl5pPr marL="2057400" indent="-228600">
                <a:spcBef>
                  <a:spcPct val="25000"/>
                </a:spcBef>
                <a:spcAft>
                  <a:spcPct val="25000"/>
                </a:spcAft>
                <a:buClr>
                  <a:schemeClr val="tx1"/>
                </a:buClr>
                <a:buChar char="•"/>
                <a:defRPr sz="2000">
                  <a:solidFill>
                    <a:schemeClr val="tx1"/>
                  </a:solidFill>
                  <a:latin typeface="Arial" panose="020B0604020202020204" pitchFamily="34" charset="0"/>
                </a:defRPr>
              </a:lvl5pPr>
              <a:lvl6pPr marL="2514600" indent="-228600" eaLnBrk="0" fontAlgn="base" hangingPunct="0">
                <a:spcBef>
                  <a:spcPct val="25000"/>
                </a:spcBef>
                <a:spcAft>
                  <a:spcPct val="2500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5000"/>
                </a:spcBef>
                <a:spcAft>
                  <a:spcPct val="2500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5000"/>
                </a:spcBef>
                <a:spcAft>
                  <a:spcPct val="2500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5000"/>
                </a:spcBef>
                <a:spcAft>
                  <a:spcPct val="25000"/>
                </a:spcAft>
                <a:buClr>
                  <a:schemeClr val="tx1"/>
                </a:buClr>
                <a:buChar char="•"/>
                <a:defRPr sz="2000">
                  <a:solidFill>
                    <a:schemeClr val="tx1"/>
                  </a:solidFill>
                  <a:latin typeface="Arial" panose="020B0604020202020204" pitchFamily="34" charset="0"/>
                </a:defRPr>
              </a:lvl9pPr>
            </a:lstStyle>
            <a:p>
              <a:pPr eaLnBrk="1" hangingPunct="1">
                <a:spcBef>
                  <a:spcPct val="0"/>
                </a:spcBef>
                <a:spcAft>
                  <a:spcPct val="0"/>
                </a:spcAft>
                <a:buClrTx/>
                <a:buFontTx/>
                <a:buNone/>
              </a:pPr>
              <a:endParaRPr lang="en-US" altLang="en-US" sz="1800"/>
            </a:p>
          </p:txBody>
        </p:sp>
      </p:grpSp>
      <p:sp>
        <p:nvSpPr>
          <p:cNvPr id="20" name="Text Box 8">
            <a:extLst>
              <a:ext uri="{FF2B5EF4-FFF2-40B4-BE49-F238E27FC236}">
                <a16:creationId xmlns:a16="http://schemas.microsoft.com/office/drawing/2014/main" id="{35D94596-D9D7-4660-B5B9-C3B4DE7A32F8}"/>
              </a:ext>
            </a:extLst>
          </p:cNvPr>
          <p:cNvSpPr txBox="1">
            <a:spLocks noChangeArrowheads="1"/>
          </p:cNvSpPr>
          <p:nvPr/>
        </p:nvSpPr>
        <p:spPr bwMode="auto">
          <a:xfrm>
            <a:off x="1605721" y="2312140"/>
            <a:ext cx="12192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a:spcBef>
                <a:spcPct val="10000"/>
              </a:spcBef>
              <a:spcAft>
                <a:spcPct val="10000"/>
              </a:spcAft>
              <a:buClr>
                <a:schemeClr val="tx1"/>
              </a:buClr>
              <a:buChar char="•"/>
              <a:defRPr sz="3200">
                <a:solidFill>
                  <a:schemeClr val="tx1"/>
                </a:solidFill>
                <a:latin typeface="Arial" panose="020B0604020202020204" pitchFamily="34" charset="0"/>
              </a:defRPr>
            </a:lvl1pPr>
            <a:lvl2pPr marL="742950" indent="-285750">
              <a:spcBef>
                <a:spcPct val="10000"/>
              </a:spcBef>
              <a:spcAft>
                <a:spcPct val="10000"/>
              </a:spcAft>
              <a:buClr>
                <a:schemeClr val="tx1"/>
              </a:buClr>
              <a:buChar char="•"/>
              <a:defRPr sz="2800">
                <a:solidFill>
                  <a:schemeClr val="tx1"/>
                </a:solidFill>
                <a:latin typeface="Arial" panose="020B0604020202020204" pitchFamily="34" charset="0"/>
              </a:defRPr>
            </a:lvl2pPr>
            <a:lvl3pPr marL="1143000" indent="-228600">
              <a:spcBef>
                <a:spcPct val="10000"/>
              </a:spcBef>
              <a:spcAft>
                <a:spcPct val="10000"/>
              </a:spcAft>
              <a:buClr>
                <a:schemeClr val="tx1"/>
              </a:buClr>
              <a:buChar char="•"/>
              <a:defRPr sz="2800">
                <a:solidFill>
                  <a:schemeClr val="tx1"/>
                </a:solidFill>
                <a:latin typeface="Arial" panose="020B0604020202020204" pitchFamily="34" charset="0"/>
              </a:defRPr>
            </a:lvl3pPr>
            <a:lvl4pPr marL="1600200" indent="-228600">
              <a:spcBef>
                <a:spcPct val="25000"/>
              </a:spcBef>
              <a:spcAft>
                <a:spcPct val="25000"/>
              </a:spcAft>
              <a:buClr>
                <a:schemeClr val="tx1"/>
              </a:buClr>
              <a:buChar char="•"/>
              <a:defRPr sz="2000">
                <a:solidFill>
                  <a:schemeClr val="tx1"/>
                </a:solidFill>
                <a:latin typeface="Arial" panose="020B0604020202020204" pitchFamily="34" charset="0"/>
              </a:defRPr>
            </a:lvl4pPr>
            <a:lvl5pPr marL="2057400" indent="-228600">
              <a:spcBef>
                <a:spcPct val="25000"/>
              </a:spcBef>
              <a:spcAft>
                <a:spcPct val="25000"/>
              </a:spcAft>
              <a:buClr>
                <a:schemeClr val="tx1"/>
              </a:buClr>
              <a:buChar char="•"/>
              <a:defRPr sz="2000">
                <a:solidFill>
                  <a:schemeClr val="tx1"/>
                </a:solidFill>
                <a:latin typeface="Arial" panose="020B0604020202020204" pitchFamily="34" charset="0"/>
              </a:defRPr>
            </a:lvl5pPr>
            <a:lvl6pPr marL="2514600" indent="-228600" eaLnBrk="0" fontAlgn="base" hangingPunct="0">
              <a:spcBef>
                <a:spcPct val="25000"/>
              </a:spcBef>
              <a:spcAft>
                <a:spcPct val="2500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5000"/>
              </a:spcBef>
              <a:spcAft>
                <a:spcPct val="2500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5000"/>
              </a:spcBef>
              <a:spcAft>
                <a:spcPct val="2500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5000"/>
              </a:spcBef>
              <a:spcAft>
                <a:spcPct val="25000"/>
              </a:spcAft>
              <a:buClr>
                <a:schemeClr val="tx1"/>
              </a:buClr>
              <a:buChar char="•"/>
              <a:defRPr sz="2000">
                <a:solidFill>
                  <a:schemeClr val="tx1"/>
                </a:solidFill>
                <a:latin typeface="Arial" panose="020B0604020202020204" pitchFamily="34" charset="0"/>
              </a:defRPr>
            </a:lvl9pPr>
          </a:lstStyle>
          <a:p>
            <a:pPr algn="ctr" eaLnBrk="1" hangingPunct="1">
              <a:spcBef>
                <a:spcPct val="20000"/>
              </a:spcBef>
              <a:spcAft>
                <a:spcPct val="0"/>
              </a:spcAft>
              <a:buClrTx/>
              <a:buFontTx/>
              <a:buNone/>
            </a:pPr>
            <a:r>
              <a:rPr lang="en-US" altLang="en-US" sz="2400" dirty="0">
                <a:solidFill>
                  <a:srgbClr val="000046"/>
                </a:solidFill>
              </a:rPr>
              <a:t>10%</a:t>
            </a:r>
          </a:p>
          <a:p>
            <a:pPr algn="ctr" eaLnBrk="1" hangingPunct="1">
              <a:spcBef>
                <a:spcPct val="20000"/>
              </a:spcBef>
              <a:spcAft>
                <a:spcPct val="0"/>
              </a:spcAft>
              <a:buClrTx/>
              <a:buFontTx/>
              <a:buNone/>
            </a:pPr>
            <a:r>
              <a:rPr lang="en-US" altLang="en-US" sz="2400" dirty="0">
                <a:solidFill>
                  <a:srgbClr val="000046"/>
                </a:solidFill>
              </a:rPr>
              <a:t>Market</a:t>
            </a:r>
          </a:p>
          <a:p>
            <a:pPr algn="ctr" eaLnBrk="1" hangingPunct="1">
              <a:spcBef>
                <a:spcPct val="20000"/>
              </a:spcBef>
              <a:spcAft>
                <a:spcPct val="0"/>
              </a:spcAft>
              <a:buClrTx/>
              <a:buFontTx/>
              <a:buNone/>
            </a:pPr>
            <a:r>
              <a:rPr lang="en-US" altLang="en-US" sz="2400" dirty="0" err="1">
                <a:solidFill>
                  <a:srgbClr val="000046"/>
                </a:solidFill>
              </a:rPr>
              <a:t>Nichers</a:t>
            </a:r>
            <a:endParaRPr lang="en-US" altLang="en-US" sz="2400" dirty="0">
              <a:solidFill>
                <a:srgbClr val="000046"/>
              </a:solidFill>
            </a:endParaRPr>
          </a:p>
        </p:txBody>
      </p:sp>
      <p:sp>
        <p:nvSpPr>
          <p:cNvPr id="21" name="Text Box 9">
            <a:extLst>
              <a:ext uri="{FF2B5EF4-FFF2-40B4-BE49-F238E27FC236}">
                <a16:creationId xmlns:a16="http://schemas.microsoft.com/office/drawing/2014/main" id="{379A0691-623E-4986-A512-18E42FBB560D}"/>
              </a:ext>
            </a:extLst>
          </p:cNvPr>
          <p:cNvSpPr txBox="1">
            <a:spLocks noChangeArrowheads="1"/>
          </p:cNvSpPr>
          <p:nvPr/>
        </p:nvSpPr>
        <p:spPr bwMode="auto">
          <a:xfrm>
            <a:off x="3826772" y="2312140"/>
            <a:ext cx="1338262"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a:spcBef>
                <a:spcPct val="10000"/>
              </a:spcBef>
              <a:spcAft>
                <a:spcPct val="10000"/>
              </a:spcAft>
              <a:buClr>
                <a:schemeClr val="tx1"/>
              </a:buClr>
              <a:buChar char="•"/>
              <a:defRPr sz="3200">
                <a:solidFill>
                  <a:schemeClr val="tx1"/>
                </a:solidFill>
                <a:latin typeface="Arial" panose="020B0604020202020204" pitchFamily="34" charset="0"/>
              </a:defRPr>
            </a:lvl1pPr>
            <a:lvl2pPr marL="742950" indent="-285750">
              <a:spcBef>
                <a:spcPct val="10000"/>
              </a:spcBef>
              <a:spcAft>
                <a:spcPct val="10000"/>
              </a:spcAft>
              <a:buClr>
                <a:schemeClr val="tx1"/>
              </a:buClr>
              <a:buChar char="•"/>
              <a:defRPr sz="2800">
                <a:solidFill>
                  <a:schemeClr val="tx1"/>
                </a:solidFill>
                <a:latin typeface="Arial" panose="020B0604020202020204" pitchFamily="34" charset="0"/>
              </a:defRPr>
            </a:lvl2pPr>
            <a:lvl3pPr marL="1143000" indent="-228600">
              <a:spcBef>
                <a:spcPct val="10000"/>
              </a:spcBef>
              <a:spcAft>
                <a:spcPct val="10000"/>
              </a:spcAft>
              <a:buClr>
                <a:schemeClr val="tx1"/>
              </a:buClr>
              <a:buChar char="•"/>
              <a:defRPr sz="2800">
                <a:solidFill>
                  <a:schemeClr val="tx1"/>
                </a:solidFill>
                <a:latin typeface="Arial" panose="020B0604020202020204" pitchFamily="34" charset="0"/>
              </a:defRPr>
            </a:lvl3pPr>
            <a:lvl4pPr marL="1600200" indent="-228600">
              <a:spcBef>
                <a:spcPct val="25000"/>
              </a:spcBef>
              <a:spcAft>
                <a:spcPct val="25000"/>
              </a:spcAft>
              <a:buClr>
                <a:schemeClr val="tx1"/>
              </a:buClr>
              <a:buChar char="•"/>
              <a:defRPr sz="2000">
                <a:solidFill>
                  <a:schemeClr val="tx1"/>
                </a:solidFill>
                <a:latin typeface="Arial" panose="020B0604020202020204" pitchFamily="34" charset="0"/>
              </a:defRPr>
            </a:lvl4pPr>
            <a:lvl5pPr marL="2057400" indent="-228600">
              <a:spcBef>
                <a:spcPct val="25000"/>
              </a:spcBef>
              <a:spcAft>
                <a:spcPct val="25000"/>
              </a:spcAft>
              <a:buClr>
                <a:schemeClr val="tx1"/>
              </a:buClr>
              <a:buChar char="•"/>
              <a:defRPr sz="2000">
                <a:solidFill>
                  <a:schemeClr val="tx1"/>
                </a:solidFill>
                <a:latin typeface="Arial" panose="020B0604020202020204" pitchFamily="34" charset="0"/>
              </a:defRPr>
            </a:lvl5pPr>
            <a:lvl6pPr marL="2514600" indent="-228600" eaLnBrk="0" fontAlgn="base" hangingPunct="0">
              <a:spcBef>
                <a:spcPct val="25000"/>
              </a:spcBef>
              <a:spcAft>
                <a:spcPct val="2500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5000"/>
              </a:spcBef>
              <a:spcAft>
                <a:spcPct val="2500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5000"/>
              </a:spcBef>
              <a:spcAft>
                <a:spcPct val="2500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5000"/>
              </a:spcBef>
              <a:spcAft>
                <a:spcPct val="25000"/>
              </a:spcAft>
              <a:buClr>
                <a:schemeClr val="tx1"/>
              </a:buClr>
              <a:buChar char="•"/>
              <a:defRPr sz="2000">
                <a:solidFill>
                  <a:schemeClr val="tx1"/>
                </a:solidFill>
                <a:latin typeface="Arial" panose="020B0604020202020204" pitchFamily="34" charset="0"/>
              </a:defRPr>
            </a:lvl9pPr>
          </a:lstStyle>
          <a:p>
            <a:pPr algn="ctr" eaLnBrk="1" hangingPunct="1">
              <a:spcBef>
                <a:spcPct val="20000"/>
              </a:spcBef>
              <a:spcAft>
                <a:spcPct val="0"/>
              </a:spcAft>
              <a:buClrTx/>
              <a:buFontTx/>
              <a:buNone/>
            </a:pPr>
            <a:r>
              <a:rPr lang="en-US" altLang="en-US" sz="2400" dirty="0">
                <a:solidFill>
                  <a:srgbClr val="000046"/>
                </a:solidFill>
              </a:rPr>
              <a:t>20%</a:t>
            </a:r>
          </a:p>
          <a:p>
            <a:pPr algn="ctr" eaLnBrk="1" hangingPunct="1">
              <a:spcBef>
                <a:spcPct val="20000"/>
              </a:spcBef>
              <a:spcAft>
                <a:spcPct val="0"/>
              </a:spcAft>
              <a:buClrTx/>
              <a:buFontTx/>
              <a:buNone/>
            </a:pPr>
            <a:r>
              <a:rPr lang="en-US" altLang="en-US" sz="2400" dirty="0">
                <a:solidFill>
                  <a:srgbClr val="000046"/>
                </a:solidFill>
              </a:rPr>
              <a:t>Market</a:t>
            </a:r>
          </a:p>
          <a:p>
            <a:pPr algn="ctr" eaLnBrk="1" hangingPunct="1">
              <a:spcBef>
                <a:spcPct val="20000"/>
              </a:spcBef>
              <a:spcAft>
                <a:spcPct val="0"/>
              </a:spcAft>
              <a:buClrTx/>
              <a:buFontTx/>
              <a:buNone/>
            </a:pPr>
            <a:r>
              <a:rPr lang="en-US" altLang="en-US" sz="2400" dirty="0">
                <a:solidFill>
                  <a:srgbClr val="000046"/>
                </a:solidFill>
              </a:rPr>
              <a:t>Follower</a:t>
            </a:r>
          </a:p>
        </p:txBody>
      </p:sp>
      <p:sp>
        <p:nvSpPr>
          <p:cNvPr id="22" name="Text Box 10">
            <a:extLst>
              <a:ext uri="{FF2B5EF4-FFF2-40B4-BE49-F238E27FC236}">
                <a16:creationId xmlns:a16="http://schemas.microsoft.com/office/drawing/2014/main" id="{E71BFBC2-E400-41D6-A011-E8AD5F0C2430}"/>
              </a:ext>
            </a:extLst>
          </p:cNvPr>
          <p:cNvSpPr txBox="1">
            <a:spLocks noChangeArrowheads="1"/>
          </p:cNvSpPr>
          <p:nvPr/>
        </p:nvSpPr>
        <p:spPr bwMode="auto">
          <a:xfrm>
            <a:off x="5379346" y="2317370"/>
            <a:ext cx="1662113"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a:spcBef>
                <a:spcPct val="10000"/>
              </a:spcBef>
              <a:spcAft>
                <a:spcPct val="10000"/>
              </a:spcAft>
              <a:buClr>
                <a:schemeClr val="tx1"/>
              </a:buClr>
              <a:buChar char="•"/>
              <a:defRPr sz="3200">
                <a:solidFill>
                  <a:schemeClr val="tx1"/>
                </a:solidFill>
                <a:latin typeface="Arial" panose="020B0604020202020204" pitchFamily="34" charset="0"/>
              </a:defRPr>
            </a:lvl1pPr>
            <a:lvl2pPr marL="742950" indent="-285750">
              <a:spcBef>
                <a:spcPct val="10000"/>
              </a:spcBef>
              <a:spcAft>
                <a:spcPct val="10000"/>
              </a:spcAft>
              <a:buClr>
                <a:schemeClr val="tx1"/>
              </a:buClr>
              <a:buChar char="•"/>
              <a:defRPr sz="2800">
                <a:solidFill>
                  <a:schemeClr val="tx1"/>
                </a:solidFill>
                <a:latin typeface="Arial" panose="020B0604020202020204" pitchFamily="34" charset="0"/>
              </a:defRPr>
            </a:lvl2pPr>
            <a:lvl3pPr marL="1143000" indent="-228600">
              <a:spcBef>
                <a:spcPct val="10000"/>
              </a:spcBef>
              <a:spcAft>
                <a:spcPct val="10000"/>
              </a:spcAft>
              <a:buClr>
                <a:schemeClr val="tx1"/>
              </a:buClr>
              <a:buChar char="•"/>
              <a:defRPr sz="2800">
                <a:solidFill>
                  <a:schemeClr val="tx1"/>
                </a:solidFill>
                <a:latin typeface="Arial" panose="020B0604020202020204" pitchFamily="34" charset="0"/>
              </a:defRPr>
            </a:lvl3pPr>
            <a:lvl4pPr marL="1600200" indent="-228600">
              <a:spcBef>
                <a:spcPct val="25000"/>
              </a:spcBef>
              <a:spcAft>
                <a:spcPct val="25000"/>
              </a:spcAft>
              <a:buClr>
                <a:schemeClr val="tx1"/>
              </a:buClr>
              <a:buChar char="•"/>
              <a:defRPr sz="2000">
                <a:solidFill>
                  <a:schemeClr val="tx1"/>
                </a:solidFill>
                <a:latin typeface="Arial" panose="020B0604020202020204" pitchFamily="34" charset="0"/>
              </a:defRPr>
            </a:lvl4pPr>
            <a:lvl5pPr marL="2057400" indent="-228600">
              <a:spcBef>
                <a:spcPct val="25000"/>
              </a:spcBef>
              <a:spcAft>
                <a:spcPct val="25000"/>
              </a:spcAft>
              <a:buClr>
                <a:schemeClr val="tx1"/>
              </a:buClr>
              <a:buChar char="•"/>
              <a:defRPr sz="2000">
                <a:solidFill>
                  <a:schemeClr val="tx1"/>
                </a:solidFill>
                <a:latin typeface="Arial" panose="020B0604020202020204" pitchFamily="34" charset="0"/>
              </a:defRPr>
            </a:lvl5pPr>
            <a:lvl6pPr marL="2514600" indent="-228600" eaLnBrk="0" fontAlgn="base" hangingPunct="0">
              <a:spcBef>
                <a:spcPct val="25000"/>
              </a:spcBef>
              <a:spcAft>
                <a:spcPct val="2500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5000"/>
              </a:spcBef>
              <a:spcAft>
                <a:spcPct val="2500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5000"/>
              </a:spcBef>
              <a:spcAft>
                <a:spcPct val="2500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5000"/>
              </a:spcBef>
              <a:spcAft>
                <a:spcPct val="25000"/>
              </a:spcAft>
              <a:buClr>
                <a:schemeClr val="tx1"/>
              </a:buClr>
              <a:buChar char="•"/>
              <a:defRPr sz="2000">
                <a:solidFill>
                  <a:schemeClr val="tx1"/>
                </a:solidFill>
                <a:latin typeface="Arial" panose="020B0604020202020204" pitchFamily="34" charset="0"/>
              </a:defRPr>
            </a:lvl9pPr>
          </a:lstStyle>
          <a:p>
            <a:pPr algn="ctr" eaLnBrk="1" hangingPunct="1">
              <a:spcBef>
                <a:spcPct val="20000"/>
              </a:spcBef>
              <a:spcAft>
                <a:spcPct val="0"/>
              </a:spcAft>
              <a:buClrTx/>
              <a:buFontTx/>
              <a:buNone/>
            </a:pPr>
            <a:r>
              <a:rPr lang="en-US" altLang="en-US" sz="2400" dirty="0">
                <a:solidFill>
                  <a:srgbClr val="000046"/>
                </a:solidFill>
              </a:rPr>
              <a:t>30%</a:t>
            </a:r>
          </a:p>
          <a:p>
            <a:pPr algn="ctr" eaLnBrk="1" hangingPunct="1">
              <a:spcBef>
                <a:spcPct val="20000"/>
              </a:spcBef>
              <a:spcAft>
                <a:spcPct val="0"/>
              </a:spcAft>
              <a:buClrTx/>
              <a:buFontTx/>
              <a:buNone/>
            </a:pPr>
            <a:r>
              <a:rPr lang="en-US" altLang="en-US" sz="2400" dirty="0">
                <a:solidFill>
                  <a:srgbClr val="000046"/>
                </a:solidFill>
              </a:rPr>
              <a:t>Market</a:t>
            </a:r>
          </a:p>
          <a:p>
            <a:pPr algn="ctr" eaLnBrk="1" hangingPunct="1">
              <a:spcBef>
                <a:spcPct val="20000"/>
              </a:spcBef>
              <a:spcAft>
                <a:spcPct val="0"/>
              </a:spcAft>
              <a:buClrTx/>
              <a:buFontTx/>
              <a:buNone/>
            </a:pPr>
            <a:r>
              <a:rPr lang="en-US" altLang="en-US" sz="2400" dirty="0">
                <a:solidFill>
                  <a:srgbClr val="000046"/>
                </a:solidFill>
              </a:rPr>
              <a:t>Challenger</a:t>
            </a:r>
          </a:p>
        </p:txBody>
      </p:sp>
      <p:sp>
        <p:nvSpPr>
          <p:cNvPr id="23" name="Text Box 11">
            <a:extLst>
              <a:ext uri="{FF2B5EF4-FFF2-40B4-BE49-F238E27FC236}">
                <a16:creationId xmlns:a16="http://schemas.microsoft.com/office/drawing/2014/main" id="{19A3B068-F532-4B0B-8FA0-403949D41625}"/>
              </a:ext>
            </a:extLst>
          </p:cNvPr>
          <p:cNvSpPr txBox="1">
            <a:spLocks noChangeArrowheads="1"/>
          </p:cNvSpPr>
          <p:nvPr/>
        </p:nvSpPr>
        <p:spPr bwMode="auto">
          <a:xfrm>
            <a:off x="8390040" y="2317370"/>
            <a:ext cx="1135063"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a:spcBef>
                <a:spcPct val="10000"/>
              </a:spcBef>
              <a:spcAft>
                <a:spcPct val="10000"/>
              </a:spcAft>
              <a:buClr>
                <a:schemeClr val="tx1"/>
              </a:buClr>
              <a:buChar char="•"/>
              <a:defRPr sz="3200">
                <a:solidFill>
                  <a:schemeClr val="tx1"/>
                </a:solidFill>
                <a:latin typeface="Arial" panose="020B0604020202020204" pitchFamily="34" charset="0"/>
              </a:defRPr>
            </a:lvl1pPr>
            <a:lvl2pPr marL="742950" indent="-285750">
              <a:spcBef>
                <a:spcPct val="10000"/>
              </a:spcBef>
              <a:spcAft>
                <a:spcPct val="10000"/>
              </a:spcAft>
              <a:buClr>
                <a:schemeClr val="tx1"/>
              </a:buClr>
              <a:buChar char="•"/>
              <a:defRPr sz="2800">
                <a:solidFill>
                  <a:schemeClr val="tx1"/>
                </a:solidFill>
                <a:latin typeface="Arial" panose="020B0604020202020204" pitchFamily="34" charset="0"/>
              </a:defRPr>
            </a:lvl2pPr>
            <a:lvl3pPr marL="1143000" indent="-228600">
              <a:spcBef>
                <a:spcPct val="10000"/>
              </a:spcBef>
              <a:spcAft>
                <a:spcPct val="10000"/>
              </a:spcAft>
              <a:buClr>
                <a:schemeClr val="tx1"/>
              </a:buClr>
              <a:buChar char="•"/>
              <a:defRPr sz="2800">
                <a:solidFill>
                  <a:schemeClr val="tx1"/>
                </a:solidFill>
                <a:latin typeface="Arial" panose="020B0604020202020204" pitchFamily="34" charset="0"/>
              </a:defRPr>
            </a:lvl3pPr>
            <a:lvl4pPr marL="1600200" indent="-228600">
              <a:spcBef>
                <a:spcPct val="25000"/>
              </a:spcBef>
              <a:spcAft>
                <a:spcPct val="25000"/>
              </a:spcAft>
              <a:buClr>
                <a:schemeClr val="tx1"/>
              </a:buClr>
              <a:buChar char="•"/>
              <a:defRPr sz="2000">
                <a:solidFill>
                  <a:schemeClr val="tx1"/>
                </a:solidFill>
                <a:latin typeface="Arial" panose="020B0604020202020204" pitchFamily="34" charset="0"/>
              </a:defRPr>
            </a:lvl4pPr>
            <a:lvl5pPr marL="2057400" indent="-228600">
              <a:spcBef>
                <a:spcPct val="25000"/>
              </a:spcBef>
              <a:spcAft>
                <a:spcPct val="25000"/>
              </a:spcAft>
              <a:buClr>
                <a:schemeClr val="tx1"/>
              </a:buClr>
              <a:buChar char="•"/>
              <a:defRPr sz="2000">
                <a:solidFill>
                  <a:schemeClr val="tx1"/>
                </a:solidFill>
                <a:latin typeface="Arial" panose="020B0604020202020204" pitchFamily="34" charset="0"/>
              </a:defRPr>
            </a:lvl5pPr>
            <a:lvl6pPr marL="2514600" indent="-228600" eaLnBrk="0" fontAlgn="base" hangingPunct="0">
              <a:spcBef>
                <a:spcPct val="25000"/>
              </a:spcBef>
              <a:spcAft>
                <a:spcPct val="2500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5000"/>
              </a:spcBef>
              <a:spcAft>
                <a:spcPct val="2500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5000"/>
              </a:spcBef>
              <a:spcAft>
                <a:spcPct val="2500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5000"/>
              </a:spcBef>
              <a:spcAft>
                <a:spcPct val="25000"/>
              </a:spcAft>
              <a:buClr>
                <a:schemeClr val="tx1"/>
              </a:buClr>
              <a:buChar char="•"/>
              <a:defRPr sz="2000">
                <a:solidFill>
                  <a:schemeClr val="tx1"/>
                </a:solidFill>
                <a:latin typeface="Arial" panose="020B0604020202020204" pitchFamily="34" charset="0"/>
              </a:defRPr>
            </a:lvl9pPr>
          </a:lstStyle>
          <a:p>
            <a:pPr algn="ctr" eaLnBrk="1" hangingPunct="1">
              <a:spcBef>
                <a:spcPct val="20000"/>
              </a:spcBef>
              <a:spcAft>
                <a:spcPct val="0"/>
              </a:spcAft>
              <a:buClrTx/>
              <a:buFontTx/>
              <a:buNone/>
            </a:pPr>
            <a:r>
              <a:rPr lang="en-US" altLang="en-US" sz="2400" dirty="0">
                <a:solidFill>
                  <a:srgbClr val="000046"/>
                </a:solidFill>
              </a:rPr>
              <a:t>40%</a:t>
            </a:r>
          </a:p>
          <a:p>
            <a:pPr algn="ctr" eaLnBrk="1" hangingPunct="1">
              <a:spcBef>
                <a:spcPct val="20000"/>
              </a:spcBef>
              <a:spcAft>
                <a:spcPct val="0"/>
              </a:spcAft>
              <a:buClrTx/>
              <a:buFontTx/>
              <a:buNone/>
            </a:pPr>
            <a:r>
              <a:rPr lang="en-US" altLang="en-US" sz="2400" dirty="0">
                <a:solidFill>
                  <a:srgbClr val="000046"/>
                </a:solidFill>
              </a:rPr>
              <a:t>Market</a:t>
            </a:r>
          </a:p>
          <a:p>
            <a:pPr algn="ctr" eaLnBrk="1" hangingPunct="1">
              <a:spcBef>
                <a:spcPct val="20000"/>
              </a:spcBef>
              <a:spcAft>
                <a:spcPct val="0"/>
              </a:spcAft>
              <a:buClrTx/>
              <a:buFontTx/>
              <a:buNone/>
            </a:pPr>
            <a:r>
              <a:rPr lang="en-US" altLang="en-US" sz="2400" dirty="0">
                <a:solidFill>
                  <a:srgbClr val="000046"/>
                </a:solidFill>
              </a:rPr>
              <a:t>Leader</a:t>
            </a:r>
          </a:p>
        </p:txBody>
      </p:sp>
      <p:sp>
        <p:nvSpPr>
          <p:cNvPr id="24" name="Arrow: Right 23">
            <a:extLst>
              <a:ext uri="{FF2B5EF4-FFF2-40B4-BE49-F238E27FC236}">
                <a16:creationId xmlns:a16="http://schemas.microsoft.com/office/drawing/2014/main" id="{951B889A-7BFD-41F2-BEE9-5DBF428073AF}"/>
              </a:ext>
            </a:extLst>
          </p:cNvPr>
          <p:cNvSpPr/>
          <p:nvPr/>
        </p:nvSpPr>
        <p:spPr bwMode="auto">
          <a:xfrm>
            <a:off x="2824921" y="2833377"/>
            <a:ext cx="484914" cy="252000"/>
          </a:xfrm>
          <a:prstGeom prst="right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800" b="0" i="0" u="none" strike="noStrike" cap="none" normalizeH="0" baseline="0" dirty="0" err="1">
              <a:ln>
                <a:noFill/>
              </a:ln>
              <a:solidFill>
                <a:schemeClr val="bg1"/>
              </a:solidFill>
              <a:effectLst/>
              <a:latin typeface="+mn-lt"/>
            </a:endParaRPr>
          </a:p>
        </p:txBody>
      </p:sp>
      <p:pic>
        <p:nvPicPr>
          <p:cNvPr id="1026" name="Picture 2" descr="Coca-Cola - Home | Facebook">
            <a:extLst>
              <a:ext uri="{FF2B5EF4-FFF2-40B4-BE49-F238E27FC236}">
                <a16:creationId xmlns:a16="http://schemas.microsoft.com/office/drawing/2014/main" id="{8A20CBC7-6F4E-49BE-B563-32294024EF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7673" y="3944074"/>
            <a:ext cx="1359796" cy="135979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Logo, company name&#10;&#10;Description automatically generated">
            <a:extLst>
              <a:ext uri="{FF2B5EF4-FFF2-40B4-BE49-F238E27FC236}">
                <a16:creationId xmlns:a16="http://schemas.microsoft.com/office/drawing/2014/main" id="{984C72EC-43A7-44DF-BD3E-FC45E71E47A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0654"/>
          <a:stretch/>
        </p:blipFill>
        <p:spPr>
          <a:xfrm>
            <a:off x="5530503" y="4069357"/>
            <a:ext cx="1359797" cy="1109229"/>
          </a:xfrm>
          <a:prstGeom prst="rect">
            <a:avLst/>
          </a:prstGeom>
        </p:spPr>
      </p:pic>
      <p:pic>
        <p:nvPicPr>
          <p:cNvPr id="28" name="Picture 27" descr="Logo&#10;&#10;Description automatically generated">
            <a:extLst>
              <a:ext uri="{FF2B5EF4-FFF2-40B4-BE49-F238E27FC236}">
                <a16:creationId xmlns:a16="http://schemas.microsoft.com/office/drawing/2014/main" id="{C6CF9D79-EC8C-41C1-AB20-4F751D61FB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86303" y="4208151"/>
            <a:ext cx="1292758" cy="970435"/>
          </a:xfrm>
          <a:prstGeom prst="rect">
            <a:avLst/>
          </a:prstGeom>
        </p:spPr>
      </p:pic>
      <p:pic>
        <p:nvPicPr>
          <p:cNvPr id="30" name="Picture 29" descr="Text, letter&#10;&#10;Description automatically generated">
            <a:extLst>
              <a:ext uri="{FF2B5EF4-FFF2-40B4-BE49-F238E27FC236}">
                <a16:creationId xmlns:a16="http://schemas.microsoft.com/office/drawing/2014/main" id="{BA4D3533-5BFB-4D6F-88F5-6B2994C1041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35422" y="4055172"/>
            <a:ext cx="1359797" cy="1042511"/>
          </a:xfrm>
          <a:prstGeom prst="rect">
            <a:avLst/>
          </a:prstGeom>
        </p:spPr>
      </p:pic>
    </p:spTree>
    <p:extLst>
      <p:ext uri="{BB962C8B-B14F-4D97-AF65-F5344CB8AC3E}">
        <p14:creationId xmlns:p14="http://schemas.microsoft.com/office/powerpoint/2010/main" val="154126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4B9CBA7-EC54-4E5E-832E-D23767902569}"/>
              </a:ext>
            </a:extLst>
          </p:cNvPr>
          <p:cNvSpPr>
            <a:spLocks noGrp="1"/>
          </p:cNvSpPr>
          <p:nvPr>
            <p:ph type="ftr" sz="quarter" idx="10"/>
          </p:nvPr>
        </p:nvSpPr>
        <p:spPr/>
        <p:txBody>
          <a:bodyPr/>
          <a:lstStyle/>
          <a:p>
            <a:r>
              <a:rPr lang="en-US"/>
              <a:t>Competitive strategies </a:t>
            </a:r>
            <a:endParaRPr lang="en-GB" dirty="0"/>
          </a:p>
        </p:txBody>
      </p:sp>
      <p:sp>
        <p:nvSpPr>
          <p:cNvPr id="3" name="Slide Number Placeholder 2">
            <a:extLst>
              <a:ext uri="{FF2B5EF4-FFF2-40B4-BE49-F238E27FC236}">
                <a16:creationId xmlns:a16="http://schemas.microsoft.com/office/drawing/2014/main" id="{9B0F3989-FFA8-42AB-8158-44CFABD43DF9}"/>
              </a:ext>
            </a:extLst>
          </p:cNvPr>
          <p:cNvSpPr>
            <a:spLocks noGrp="1"/>
          </p:cNvSpPr>
          <p:nvPr>
            <p:ph type="sldNum" sz="quarter" idx="11"/>
          </p:nvPr>
        </p:nvSpPr>
        <p:spPr/>
        <p:txBody>
          <a:bodyPr/>
          <a:lstStyle/>
          <a:p>
            <a:fld id="{0970407D-EE58-4A0B-824B-1D3AE42DD9CF}" type="slidenum">
              <a:rPr lang="en-GB" altLang="cs-CZ" noProof="0" smtClean="0"/>
              <a:pPr/>
              <a:t>30</a:t>
            </a:fld>
            <a:endParaRPr lang="en-GB" altLang="cs-CZ" noProof="0" dirty="0"/>
          </a:p>
        </p:txBody>
      </p:sp>
      <p:sp>
        <p:nvSpPr>
          <p:cNvPr id="4" name="Title 3">
            <a:extLst>
              <a:ext uri="{FF2B5EF4-FFF2-40B4-BE49-F238E27FC236}">
                <a16:creationId xmlns:a16="http://schemas.microsoft.com/office/drawing/2014/main" id="{612974FD-B9B2-4C44-88BC-1C463B09B3B5}"/>
              </a:ext>
            </a:extLst>
          </p:cNvPr>
          <p:cNvSpPr>
            <a:spLocks noGrp="1"/>
          </p:cNvSpPr>
          <p:nvPr>
            <p:ph type="title"/>
          </p:nvPr>
        </p:nvSpPr>
        <p:spPr/>
        <p:txBody>
          <a:bodyPr/>
          <a:lstStyle/>
          <a:p>
            <a:r>
              <a:rPr lang="en-GB" dirty="0"/>
              <a:t>Marketing Strategies: Decline Stage</a:t>
            </a:r>
          </a:p>
        </p:txBody>
      </p:sp>
      <p:sp>
        <p:nvSpPr>
          <p:cNvPr id="5" name="Content Placeholder 4">
            <a:extLst>
              <a:ext uri="{FF2B5EF4-FFF2-40B4-BE49-F238E27FC236}">
                <a16:creationId xmlns:a16="http://schemas.microsoft.com/office/drawing/2014/main" id="{8AAB3E67-F813-4FE3-B533-28E00FB0E46A}"/>
              </a:ext>
            </a:extLst>
          </p:cNvPr>
          <p:cNvSpPr>
            <a:spLocks noGrp="1"/>
          </p:cNvSpPr>
          <p:nvPr>
            <p:ph idx="1"/>
          </p:nvPr>
        </p:nvSpPr>
        <p:spPr/>
        <p:txBody>
          <a:bodyPr/>
          <a:lstStyle/>
          <a:p>
            <a:r>
              <a:rPr lang="en-US" dirty="0"/>
              <a:t>Restage or rejuvenate </a:t>
            </a:r>
          </a:p>
          <a:p>
            <a:pPr lvl="1"/>
            <a:r>
              <a:rPr lang="en-US" dirty="0"/>
              <a:t>a mature product often do so by </a:t>
            </a:r>
            <a:r>
              <a:rPr lang="en-US" b="1" dirty="0">
                <a:solidFill>
                  <a:srgbClr val="FF0000"/>
                </a:solidFill>
              </a:rPr>
              <a:t>adding value </a:t>
            </a:r>
            <a:r>
              <a:rPr lang="en-US" dirty="0"/>
              <a:t>to it (When exit barriers are high).</a:t>
            </a:r>
          </a:p>
          <a:p>
            <a:pPr lvl="1"/>
            <a:endParaRPr lang="en-US" dirty="0"/>
          </a:p>
          <a:p>
            <a:r>
              <a:rPr lang="en-US" dirty="0"/>
              <a:t>Harvesting </a:t>
            </a:r>
          </a:p>
          <a:p>
            <a:pPr lvl="1"/>
            <a:r>
              <a:rPr lang="en-US" dirty="0"/>
              <a:t>Gradually </a:t>
            </a:r>
            <a:r>
              <a:rPr lang="en-US" b="1" dirty="0">
                <a:solidFill>
                  <a:srgbClr val="FF0000"/>
                </a:solidFill>
              </a:rPr>
              <a:t>reducing a product or business’s costs </a:t>
            </a:r>
            <a:r>
              <a:rPr lang="en-US" dirty="0"/>
              <a:t>while trying to maintain sales. The first step is to cut R&amp;D costs and plant and equipment investment. The company might also reduce product quality, sales force size, marginal services, and advertising expenditures, ideally without letting customers, competitors, and employees know what is happening.</a:t>
            </a:r>
          </a:p>
          <a:p>
            <a:pPr lvl="1"/>
            <a:endParaRPr lang="en-US" dirty="0"/>
          </a:p>
          <a:p>
            <a:r>
              <a:rPr lang="en-US" dirty="0"/>
              <a:t>Divest </a:t>
            </a:r>
          </a:p>
          <a:p>
            <a:pPr lvl="1"/>
            <a:r>
              <a:rPr lang="en-US" dirty="0"/>
              <a:t>If a company is having a product with strong distribution and residual goodwill, it can probably </a:t>
            </a:r>
            <a:r>
              <a:rPr lang="en-US" b="1" dirty="0">
                <a:solidFill>
                  <a:srgbClr val="FF0000"/>
                </a:solidFill>
              </a:rPr>
              <a:t>sell the product to another firm</a:t>
            </a:r>
            <a:r>
              <a:rPr lang="en-US" dirty="0"/>
              <a:t>.</a:t>
            </a:r>
            <a:endParaRPr lang="en-GB" dirty="0"/>
          </a:p>
        </p:txBody>
      </p:sp>
    </p:spTree>
    <p:extLst>
      <p:ext uri="{BB962C8B-B14F-4D97-AF65-F5344CB8AC3E}">
        <p14:creationId xmlns:p14="http://schemas.microsoft.com/office/powerpoint/2010/main" val="3574625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arn(inVertical)">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barn(inVertical)">
                                      <p:cBhvr>
                                        <p:cTn id="15" dur="500"/>
                                        <p:tgtEl>
                                          <p:spTgt spid="5">
                                            <p:txEl>
                                              <p:pRg st="3" end="3"/>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barn(inVertical)">
                                      <p:cBhvr>
                                        <p:cTn id="18" dur="500"/>
                                        <p:tgtEl>
                                          <p:spTgt spid="5">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animEffect transition="in" filter="barn(inVertical)">
                                      <p:cBhvr>
                                        <p:cTn id="23" dur="500"/>
                                        <p:tgtEl>
                                          <p:spTgt spid="5">
                                            <p:txEl>
                                              <p:pRg st="6" end="6"/>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5">
                                            <p:txEl>
                                              <p:pRg st="7" end="7"/>
                                            </p:txEl>
                                          </p:spTgt>
                                        </p:tgtEl>
                                        <p:attrNameLst>
                                          <p:attrName>style.visibility</p:attrName>
                                        </p:attrNameLst>
                                      </p:cBhvr>
                                      <p:to>
                                        <p:strVal val="visible"/>
                                      </p:to>
                                    </p:set>
                                    <p:animEffect transition="in" filter="barn(inVertical)">
                                      <p:cBhvr>
                                        <p:cTn id="26"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09286D0-02C2-4118-9566-15A270455126}"/>
              </a:ext>
            </a:extLst>
          </p:cNvPr>
          <p:cNvSpPr>
            <a:spLocks noGrp="1"/>
          </p:cNvSpPr>
          <p:nvPr>
            <p:ph type="ftr" sz="quarter" idx="10"/>
          </p:nvPr>
        </p:nvSpPr>
        <p:spPr/>
        <p:txBody>
          <a:bodyPr/>
          <a:lstStyle/>
          <a:p>
            <a:r>
              <a:rPr lang="en-US"/>
              <a:t>Competitive strategies </a:t>
            </a:r>
            <a:endParaRPr lang="en-GB" dirty="0"/>
          </a:p>
        </p:txBody>
      </p:sp>
      <p:sp>
        <p:nvSpPr>
          <p:cNvPr id="3" name="Slide Number Placeholder 2">
            <a:extLst>
              <a:ext uri="{FF2B5EF4-FFF2-40B4-BE49-F238E27FC236}">
                <a16:creationId xmlns:a16="http://schemas.microsoft.com/office/drawing/2014/main" id="{49AD9593-D10C-4A60-90A0-6F2AEB6B6A01}"/>
              </a:ext>
            </a:extLst>
          </p:cNvPr>
          <p:cNvSpPr>
            <a:spLocks noGrp="1"/>
          </p:cNvSpPr>
          <p:nvPr>
            <p:ph type="sldNum" sz="quarter" idx="11"/>
          </p:nvPr>
        </p:nvSpPr>
        <p:spPr/>
        <p:txBody>
          <a:bodyPr/>
          <a:lstStyle/>
          <a:p>
            <a:fld id="{0970407D-EE58-4A0B-824B-1D3AE42DD9CF}" type="slidenum">
              <a:rPr lang="en-GB" altLang="cs-CZ" noProof="0" smtClean="0"/>
              <a:pPr/>
              <a:t>31</a:t>
            </a:fld>
            <a:endParaRPr lang="en-GB" altLang="cs-CZ" noProof="0" dirty="0"/>
          </a:p>
        </p:txBody>
      </p:sp>
      <p:sp>
        <p:nvSpPr>
          <p:cNvPr id="4" name="Title 3">
            <a:extLst>
              <a:ext uri="{FF2B5EF4-FFF2-40B4-BE49-F238E27FC236}">
                <a16:creationId xmlns:a16="http://schemas.microsoft.com/office/drawing/2014/main" id="{E8B84D4C-6520-4A13-A6F2-7100D1DBFC23}"/>
              </a:ext>
            </a:extLst>
          </p:cNvPr>
          <p:cNvSpPr>
            <a:spLocks noGrp="1"/>
          </p:cNvSpPr>
          <p:nvPr>
            <p:ph type="title"/>
          </p:nvPr>
        </p:nvSpPr>
        <p:spPr>
          <a:xfrm rot="5400000">
            <a:off x="10063483" y="3203211"/>
            <a:ext cx="2540035" cy="451576"/>
          </a:xfrm>
        </p:spPr>
        <p:txBody>
          <a:bodyPr/>
          <a:lstStyle/>
          <a:p>
            <a:r>
              <a:rPr lang="en-US" dirty="0"/>
              <a:t>Summary</a:t>
            </a:r>
            <a:endParaRPr lang="en-GB" dirty="0"/>
          </a:p>
        </p:txBody>
      </p:sp>
      <p:pic>
        <p:nvPicPr>
          <p:cNvPr id="6" name="Content Placeholder 3">
            <a:extLst>
              <a:ext uri="{FF2B5EF4-FFF2-40B4-BE49-F238E27FC236}">
                <a16:creationId xmlns:a16="http://schemas.microsoft.com/office/drawing/2014/main" id="{272A8207-1831-4992-BD1A-80358CC85A1C}"/>
              </a:ext>
            </a:extLst>
          </p:cNvPr>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l="1856" t="10114" r="1199" b="7271"/>
          <a:stretch/>
        </p:blipFill>
        <p:spPr>
          <a:xfrm>
            <a:off x="221894" y="127583"/>
            <a:ext cx="10567920" cy="66028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87338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CCB0F59-6D54-4DA4-B779-1702F718349A}"/>
              </a:ext>
            </a:extLst>
          </p:cNvPr>
          <p:cNvSpPr>
            <a:spLocks noGrp="1"/>
          </p:cNvSpPr>
          <p:nvPr>
            <p:ph type="ftr" sz="quarter" idx="10"/>
          </p:nvPr>
        </p:nvSpPr>
        <p:spPr/>
        <p:txBody>
          <a:bodyPr/>
          <a:lstStyle/>
          <a:p>
            <a:r>
              <a:rPr lang="en-US"/>
              <a:t>Competitive strategies </a:t>
            </a:r>
            <a:endParaRPr lang="en-GB" dirty="0"/>
          </a:p>
        </p:txBody>
      </p:sp>
      <p:sp>
        <p:nvSpPr>
          <p:cNvPr id="3" name="Slide Number Placeholder 2">
            <a:extLst>
              <a:ext uri="{FF2B5EF4-FFF2-40B4-BE49-F238E27FC236}">
                <a16:creationId xmlns:a16="http://schemas.microsoft.com/office/drawing/2014/main" id="{108C20D8-01ED-4550-8691-CE5CCF490018}"/>
              </a:ext>
            </a:extLst>
          </p:cNvPr>
          <p:cNvSpPr>
            <a:spLocks noGrp="1"/>
          </p:cNvSpPr>
          <p:nvPr>
            <p:ph type="sldNum" sz="quarter" idx="11"/>
          </p:nvPr>
        </p:nvSpPr>
        <p:spPr/>
        <p:txBody>
          <a:bodyPr/>
          <a:lstStyle/>
          <a:p>
            <a:fld id="{0970407D-EE58-4A0B-824B-1D3AE42DD9CF}" type="slidenum">
              <a:rPr lang="en-GB" altLang="cs-CZ" noProof="0" smtClean="0"/>
              <a:pPr/>
              <a:t>32</a:t>
            </a:fld>
            <a:endParaRPr lang="en-GB" altLang="cs-CZ" noProof="0" dirty="0"/>
          </a:p>
        </p:txBody>
      </p:sp>
      <p:sp>
        <p:nvSpPr>
          <p:cNvPr id="4" name="Title 3">
            <a:extLst>
              <a:ext uri="{FF2B5EF4-FFF2-40B4-BE49-F238E27FC236}">
                <a16:creationId xmlns:a16="http://schemas.microsoft.com/office/drawing/2014/main" id="{EDC50F1B-FCD2-427D-9BC2-727B241389A4}"/>
              </a:ext>
            </a:extLst>
          </p:cNvPr>
          <p:cNvSpPr>
            <a:spLocks noGrp="1"/>
          </p:cNvSpPr>
          <p:nvPr>
            <p:ph type="title"/>
          </p:nvPr>
        </p:nvSpPr>
        <p:spPr/>
        <p:txBody>
          <a:bodyPr/>
          <a:lstStyle/>
          <a:p>
            <a:r>
              <a:rPr lang="en-US" dirty="0"/>
              <a:t>Marketing in an Economic Downturn</a:t>
            </a:r>
            <a:endParaRPr lang="en-GB" dirty="0"/>
          </a:p>
        </p:txBody>
      </p:sp>
      <p:sp>
        <p:nvSpPr>
          <p:cNvPr id="5" name="Content Placeholder 4">
            <a:extLst>
              <a:ext uri="{FF2B5EF4-FFF2-40B4-BE49-F238E27FC236}">
                <a16:creationId xmlns:a16="http://schemas.microsoft.com/office/drawing/2014/main" id="{A00FD503-97D6-4057-A706-B6A1577ED1BE}"/>
              </a:ext>
            </a:extLst>
          </p:cNvPr>
          <p:cNvSpPr>
            <a:spLocks noGrp="1"/>
          </p:cNvSpPr>
          <p:nvPr>
            <p:ph idx="1"/>
          </p:nvPr>
        </p:nvSpPr>
        <p:spPr/>
        <p:txBody>
          <a:bodyPr/>
          <a:lstStyle/>
          <a:p>
            <a:r>
              <a:rPr lang="en-US" dirty="0"/>
              <a:t>Explore the Upside of Increasing Investment</a:t>
            </a:r>
          </a:p>
          <a:p>
            <a:r>
              <a:rPr lang="en-GB" dirty="0"/>
              <a:t>Get Closer to Customers</a:t>
            </a:r>
          </a:p>
          <a:p>
            <a:r>
              <a:rPr lang="en-GB" dirty="0"/>
              <a:t>Review Budget Allocations</a:t>
            </a:r>
          </a:p>
          <a:p>
            <a:r>
              <a:rPr lang="en-US" dirty="0"/>
              <a:t>Put Forth the Most Compelling Value Proposition</a:t>
            </a:r>
          </a:p>
          <a:p>
            <a:r>
              <a:rPr lang="en-US" dirty="0"/>
              <a:t>Fine-tune Brand and Product Offerings</a:t>
            </a:r>
            <a:endParaRPr lang="en-GB" dirty="0"/>
          </a:p>
        </p:txBody>
      </p:sp>
      <p:pic>
        <p:nvPicPr>
          <p:cNvPr id="7" name="Picture 6" descr="A picture containing diagram&#10;&#10;Description automatically generated">
            <a:extLst>
              <a:ext uri="{FF2B5EF4-FFF2-40B4-BE49-F238E27FC236}">
                <a16:creationId xmlns:a16="http://schemas.microsoft.com/office/drawing/2014/main" id="{19515AF9-E45E-46B6-AD22-2AB7E9DC611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7692"/>
          <a:stretch/>
        </p:blipFill>
        <p:spPr>
          <a:xfrm>
            <a:off x="7413556" y="3613105"/>
            <a:ext cx="3038739" cy="2880725"/>
          </a:xfrm>
          <a:prstGeom prst="rect">
            <a:avLst/>
          </a:prstGeom>
        </p:spPr>
      </p:pic>
    </p:spTree>
    <p:extLst>
      <p:ext uri="{BB962C8B-B14F-4D97-AF65-F5344CB8AC3E}">
        <p14:creationId xmlns:p14="http://schemas.microsoft.com/office/powerpoint/2010/main" val="4079207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down)">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2C406AE-5B9D-4D45-AD51-56CC1C45B924}"/>
              </a:ext>
            </a:extLst>
          </p:cNvPr>
          <p:cNvSpPr>
            <a:spLocks noGrp="1"/>
          </p:cNvSpPr>
          <p:nvPr>
            <p:ph type="ftr" sz="quarter" idx="10"/>
          </p:nvPr>
        </p:nvSpPr>
        <p:spPr/>
        <p:txBody>
          <a:bodyPr/>
          <a:lstStyle/>
          <a:p>
            <a:r>
              <a:rPr lang="en-US" dirty="0"/>
              <a:t>Competitive strategies </a:t>
            </a:r>
            <a:endParaRPr lang="en-GB" dirty="0"/>
          </a:p>
        </p:txBody>
      </p:sp>
      <p:sp>
        <p:nvSpPr>
          <p:cNvPr id="3" name="Slide Number Placeholder 2">
            <a:extLst>
              <a:ext uri="{FF2B5EF4-FFF2-40B4-BE49-F238E27FC236}">
                <a16:creationId xmlns:a16="http://schemas.microsoft.com/office/drawing/2014/main" id="{FADE5CE1-5050-40C5-B5BB-43593E0DC151}"/>
              </a:ext>
            </a:extLst>
          </p:cNvPr>
          <p:cNvSpPr>
            <a:spLocks noGrp="1"/>
          </p:cNvSpPr>
          <p:nvPr>
            <p:ph type="sldNum" sz="quarter" idx="11"/>
          </p:nvPr>
        </p:nvSpPr>
        <p:spPr/>
        <p:txBody>
          <a:bodyPr/>
          <a:lstStyle/>
          <a:p>
            <a:fld id="{0970407D-EE58-4A0B-824B-1D3AE42DD9CF}" type="slidenum">
              <a:rPr lang="en-GB" altLang="cs-CZ" noProof="0" smtClean="0"/>
              <a:pPr/>
              <a:t>33</a:t>
            </a:fld>
            <a:endParaRPr lang="en-GB" altLang="cs-CZ" noProof="0" dirty="0"/>
          </a:p>
        </p:txBody>
      </p:sp>
      <p:sp>
        <p:nvSpPr>
          <p:cNvPr id="4" name="Title 3">
            <a:extLst>
              <a:ext uri="{FF2B5EF4-FFF2-40B4-BE49-F238E27FC236}">
                <a16:creationId xmlns:a16="http://schemas.microsoft.com/office/drawing/2014/main" id="{6D816AC4-6981-4EFC-BF88-A4A5E786BE28}"/>
              </a:ext>
            </a:extLst>
          </p:cNvPr>
          <p:cNvSpPr>
            <a:spLocks noGrp="1"/>
          </p:cNvSpPr>
          <p:nvPr>
            <p:ph type="title"/>
          </p:nvPr>
        </p:nvSpPr>
        <p:spPr/>
        <p:txBody>
          <a:bodyPr/>
          <a:lstStyle/>
          <a:p>
            <a:r>
              <a:rPr lang="en-US" dirty="0"/>
              <a:t>Explore the Upside of Increasing Investment</a:t>
            </a:r>
          </a:p>
        </p:txBody>
      </p:sp>
      <p:sp>
        <p:nvSpPr>
          <p:cNvPr id="5" name="Content Placeholder 4">
            <a:extLst>
              <a:ext uri="{FF2B5EF4-FFF2-40B4-BE49-F238E27FC236}">
                <a16:creationId xmlns:a16="http://schemas.microsoft.com/office/drawing/2014/main" id="{05A45B27-FD81-4ECD-B0E3-D8CC3108D5DB}"/>
              </a:ext>
            </a:extLst>
          </p:cNvPr>
          <p:cNvSpPr>
            <a:spLocks noGrp="1"/>
          </p:cNvSpPr>
          <p:nvPr>
            <p:ph idx="1"/>
          </p:nvPr>
        </p:nvSpPr>
        <p:spPr>
          <a:xfrm>
            <a:off x="4984018" y="1629789"/>
            <a:ext cx="6025357" cy="4139998"/>
          </a:xfrm>
        </p:spPr>
        <p:txBody>
          <a:bodyPr/>
          <a:lstStyle/>
          <a:p>
            <a:r>
              <a:rPr lang="en-US" dirty="0"/>
              <a:t>UK supermarket giant Sainsbury launched an advertising and in-store point-of-sale campaign called “Feed Your Family for a Fiver” that played off its corporate slogan, “Try Something New Today,” to encourage shoppers to try new recipes that would feed families for only £5.</a:t>
            </a:r>
            <a:endParaRPr lang="en-GB" dirty="0"/>
          </a:p>
        </p:txBody>
      </p:sp>
      <p:pic>
        <p:nvPicPr>
          <p:cNvPr id="7" name="Picture 6">
            <a:extLst>
              <a:ext uri="{FF2B5EF4-FFF2-40B4-BE49-F238E27FC236}">
                <a16:creationId xmlns:a16="http://schemas.microsoft.com/office/drawing/2014/main" id="{1C039F62-B04E-4C37-BAD0-7BD41945E13A}"/>
              </a:ext>
            </a:extLst>
          </p:cNvPr>
          <p:cNvPicPr>
            <a:picLocks noChangeAspect="1"/>
          </p:cNvPicPr>
          <p:nvPr/>
        </p:nvPicPr>
        <p:blipFill>
          <a:blip r:embed="rId2"/>
          <a:stretch>
            <a:fillRect/>
          </a:stretch>
        </p:blipFill>
        <p:spPr>
          <a:xfrm>
            <a:off x="718800" y="1376481"/>
            <a:ext cx="3773687" cy="4699622"/>
          </a:xfrm>
          <a:prstGeom prst="rect">
            <a:avLst/>
          </a:prstGeom>
        </p:spPr>
      </p:pic>
    </p:spTree>
    <p:extLst>
      <p:ext uri="{BB962C8B-B14F-4D97-AF65-F5344CB8AC3E}">
        <p14:creationId xmlns:p14="http://schemas.microsoft.com/office/powerpoint/2010/main" val="781706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0C32EA0-6493-4095-B548-B08CF63012C1}"/>
              </a:ext>
            </a:extLst>
          </p:cNvPr>
          <p:cNvSpPr>
            <a:spLocks noGrp="1"/>
          </p:cNvSpPr>
          <p:nvPr>
            <p:ph type="ftr" sz="quarter" idx="10"/>
          </p:nvPr>
        </p:nvSpPr>
        <p:spPr/>
        <p:txBody>
          <a:bodyPr/>
          <a:lstStyle/>
          <a:p>
            <a:r>
              <a:rPr lang="en-US"/>
              <a:t>Competitive strategies </a:t>
            </a:r>
            <a:endParaRPr lang="en-GB" dirty="0"/>
          </a:p>
        </p:txBody>
      </p:sp>
      <p:sp>
        <p:nvSpPr>
          <p:cNvPr id="3" name="Slide Number Placeholder 2">
            <a:extLst>
              <a:ext uri="{FF2B5EF4-FFF2-40B4-BE49-F238E27FC236}">
                <a16:creationId xmlns:a16="http://schemas.microsoft.com/office/drawing/2014/main" id="{B1835697-DF84-4E0D-9F1C-93612AE0859B}"/>
              </a:ext>
            </a:extLst>
          </p:cNvPr>
          <p:cNvSpPr>
            <a:spLocks noGrp="1"/>
          </p:cNvSpPr>
          <p:nvPr>
            <p:ph type="sldNum" sz="quarter" idx="11"/>
          </p:nvPr>
        </p:nvSpPr>
        <p:spPr/>
        <p:txBody>
          <a:bodyPr/>
          <a:lstStyle/>
          <a:p>
            <a:fld id="{0970407D-EE58-4A0B-824B-1D3AE42DD9CF}" type="slidenum">
              <a:rPr lang="en-GB" altLang="cs-CZ" noProof="0" smtClean="0"/>
              <a:pPr/>
              <a:t>34</a:t>
            </a:fld>
            <a:endParaRPr lang="en-GB" altLang="cs-CZ" noProof="0" dirty="0"/>
          </a:p>
        </p:txBody>
      </p:sp>
      <p:sp>
        <p:nvSpPr>
          <p:cNvPr id="4" name="Title 3">
            <a:extLst>
              <a:ext uri="{FF2B5EF4-FFF2-40B4-BE49-F238E27FC236}">
                <a16:creationId xmlns:a16="http://schemas.microsoft.com/office/drawing/2014/main" id="{8C1C411F-A1C5-42DE-97B8-5ADF9A356306}"/>
              </a:ext>
            </a:extLst>
          </p:cNvPr>
          <p:cNvSpPr>
            <a:spLocks noGrp="1"/>
          </p:cNvSpPr>
          <p:nvPr>
            <p:ph type="title"/>
          </p:nvPr>
        </p:nvSpPr>
        <p:spPr/>
        <p:txBody>
          <a:bodyPr/>
          <a:lstStyle/>
          <a:p>
            <a:r>
              <a:rPr lang="en-GB" dirty="0"/>
              <a:t>Get Closer to Customers</a:t>
            </a:r>
            <a:br>
              <a:rPr lang="en-GB" dirty="0"/>
            </a:br>
            <a:endParaRPr lang="en-GB" dirty="0"/>
          </a:p>
        </p:txBody>
      </p:sp>
      <p:sp>
        <p:nvSpPr>
          <p:cNvPr id="5" name="Content Placeholder 4">
            <a:extLst>
              <a:ext uri="{FF2B5EF4-FFF2-40B4-BE49-F238E27FC236}">
                <a16:creationId xmlns:a16="http://schemas.microsoft.com/office/drawing/2014/main" id="{B30BDB5C-F996-48AC-B2B8-F33CFB707956}"/>
              </a:ext>
            </a:extLst>
          </p:cNvPr>
          <p:cNvSpPr>
            <a:spLocks noGrp="1"/>
          </p:cNvSpPr>
          <p:nvPr>
            <p:ph idx="1"/>
          </p:nvPr>
        </p:nvSpPr>
        <p:spPr>
          <a:xfrm>
            <a:off x="720000" y="1692002"/>
            <a:ext cx="5839826" cy="4139998"/>
          </a:xfrm>
        </p:spPr>
        <p:txBody>
          <a:bodyPr/>
          <a:lstStyle/>
          <a:p>
            <a:r>
              <a:rPr lang="en-US" dirty="0"/>
              <a:t>After unsuccessfully chasing twenty-somethings with trendier clothing, Old Navy refocused its message to target a budget-conscious mom shopping for herself and the family</a:t>
            </a:r>
            <a:endParaRPr lang="en-GB" dirty="0"/>
          </a:p>
        </p:txBody>
      </p:sp>
      <p:pic>
        <p:nvPicPr>
          <p:cNvPr id="7" name="Picture 6">
            <a:extLst>
              <a:ext uri="{FF2B5EF4-FFF2-40B4-BE49-F238E27FC236}">
                <a16:creationId xmlns:a16="http://schemas.microsoft.com/office/drawing/2014/main" id="{64C799B2-8A0F-49AC-B643-D20DDC1E300E}"/>
              </a:ext>
            </a:extLst>
          </p:cNvPr>
          <p:cNvPicPr>
            <a:picLocks noChangeAspect="1"/>
          </p:cNvPicPr>
          <p:nvPr/>
        </p:nvPicPr>
        <p:blipFill>
          <a:blip r:embed="rId2"/>
          <a:stretch>
            <a:fillRect/>
          </a:stretch>
        </p:blipFill>
        <p:spPr>
          <a:xfrm>
            <a:off x="6096000" y="3161398"/>
            <a:ext cx="5636550" cy="2670602"/>
          </a:xfrm>
          <a:prstGeom prst="rect">
            <a:avLst/>
          </a:prstGeom>
        </p:spPr>
      </p:pic>
    </p:spTree>
    <p:extLst>
      <p:ext uri="{BB962C8B-B14F-4D97-AF65-F5344CB8AC3E}">
        <p14:creationId xmlns:p14="http://schemas.microsoft.com/office/powerpoint/2010/main" val="1876364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37B4A5-A44A-4350-B669-09E22E30B665}"/>
              </a:ext>
            </a:extLst>
          </p:cNvPr>
          <p:cNvSpPr>
            <a:spLocks noGrp="1"/>
          </p:cNvSpPr>
          <p:nvPr>
            <p:ph type="ftr" sz="quarter" idx="10"/>
          </p:nvPr>
        </p:nvSpPr>
        <p:spPr/>
        <p:txBody>
          <a:bodyPr/>
          <a:lstStyle/>
          <a:p>
            <a:r>
              <a:rPr lang="en-US" dirty="0"/>
              <a:t>Competitive strategies </a:t>
            </a:r>
            <a:endParaRPr lang="en-GB" dirty="0"/>
          </a:p>
        </p:txBody>
      </p:sp>
      <p:sp>
        <p:nvSpPr>
          <p:cNvPr id="3" name="Slide Number Placeholder 2">
            <a:extLst>
              <a:ext uri="{FF2B5EF4-FFF2-40B4-BE49-F238E27FC236}">
                <a16:creationId xmlns:a16="http://schemas.microsoft.com/office/drawing/2014/main" id="{5849685F-7038-4197-B8F7-073D3BF5ABE5}"/>
              </a:ext>
            </a:extLst>
          </p:cNvPr>
          <p:cNvSpPr>
            <a:spLocks noGrp="1"/>
          </p:cNvSpPr>
          <p:nvPr>
            <p:ph type="sldNum" sz="quarter" idx="11"/>
          </p:nvPr>
        </p:nvSpPr>
        <p:spPr/>
        <p:txBody>
          <a:bodyPr/>
          <a:lstStyle/>
          <a:p>
            <a:fld id="{0970407D-EE58-4A0B-824B-1D3AE42DD9CF}" type="slidenum">
              <a:rPr lang="en-GB" altLang="cs-CZ" noProof="0" smtClean="0"/>
              <a:pPr/>
              <a:t>35</a:t>
            </a:fld>
            <a:endParaRPr lang="en-GB" altLang="cs-CZ" noProof="0" dirty="0"/>
          </a:p>
        </p:txBody>
      </p:sp>
      <p:sp>
        <p:nvSpPr>
          <p:cNvPr id="4" name="Title 3">
            <a:extLst>
              <a:ext uri="{FF2B5EF4-FFF2-40B4-BE49-F238E27FC236}">
                <a16:creationId xmlns:a16="http://schemas.microsoft.com/office/drawing/2014/main" id="{1471BF11-B714-44EF-934A-5BC2CA1A1C8C}"/>
              </a:ext>
            </a:extLst>
          </p:cNvPr>
          <p:cNvSpPr>
            <a:spLocks noGrp="1"/>
          </p:cNvSpPr>
          <p:nvPr>
            <p:ph type="title"/>
          </p:nvPr>
        </p:nvSpPr>
        <p:spPr/>
        <p:txBody>
          <a:bodyPr/>
          <a:lstStyle/>
          <a:p>
            <a:r>
              <a:rPr lang="en-US" dirty="0"/>
              <a:t>Put Forth the Most Compelling Value Proposition</a:t>
            </a:r>
            <a:br>
              <a:rPr lang="en-US" dirty="0"/>
            </a:br>
            <a:endParaRPr lang="en-GB" dirty="0"/>
          </a:p>
        </p:txBody>
      </p:sp>
      <p:sp>
        <p:nvSpPr>
          <p:cNvPr id="5" name="Content Placeholder 4">
            <a:extLst>
              <a:ext uri="{FF2B5EF4-FFF2-40B4-BE49-F238E27FC236}">
                <a16:creationId xmlns:a16="http://schemas.microsoft.com/office/drawing/2014/main" id="{4BC3B76D-303E-49DC-9AA4-3ECBB75186B6}"/>
              </a:ext>
            </a:extLst>
          </p:cNvPr>
          <p:cNvSpPr>
            <a:spLocks noGrp="1"/>
          </p:cNvSpPr>
          <p:nvPr>
            <p:ph idx="1"/>
          </p:nvPr>
        </p:nvSpPr>
        <p:spPr>
          <a:xfrm>
            <a:off x="720000" y="2372138"/>
            <a:ext cx="6157878" cy="3459861"/>
          </a:xfrm>
        </p:spPr>
        <p:txBody>
          <a:bodyPr/>
          <a:lstStyle/>
          <a:p>
            <a:r>
              <a:rPr lang="en-US" dirty="0"/>
              <a:t>Marketers should increase—and clearly communicate—the value their brands offer, making sure consumers appreciate all the financial, logistical, and psychological benefits compared with the competition.</a:t>
            </a:r>
            <a:endParaRPr lang="en-GB" dirty="0"/>
          </a:p>
        </p:txBody>
      </p:sp>
      <p:pic>
        <p:nvPicPr>
          <p:cNvPr id="7" name="Picture 6">
            <a:extLst>
              <a:ext uri="{FF2B5EF4-FFF2-40B4-BE49-F238E27FC236}">
                <a16:creationId xmlns:a16="http://schemas.microsoft.com/office/drawing/2014/main" id="{C934ED1D-CC02-4F41-932D-F36DFF227E57}"/>
              </a:ext>
            </a:extLst>
          </p:cNvPr>
          <p:cNvPicPr>
            <a:picLocks noChangeAspect="1"/>
          </p:cNvPicPr>
          <p:nvPr/>
        </p:nvPicPr>
        <p:blipFill>
          <a:blip r:embed="rId2"/>
          <a:stretch>
            <a:fillRect/>
          </a:stretch>
        </p:blipFill>
        <p:spPr>
          <a:xfrm>
            <a:off x="7242655" y="1420570"/>
            <a:ext cx="3858283" cy="4558435"/>
          </a:xfrm>
          <a:prstGeom prst="rect">
            <a:avLst/>
          </a:prstGeom>
        </p:spPr>
      </p:pic>
    </p:spTree>
    <p:extLst>
      <p:ext uri="{BB962C8B-B14F-4D97-AF65-F5344CB8AC3E}">
        <p14:creationId xmlns:p14="http://schemas.microsoft.com/office/powerpoint/2010/main" val="3809362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84F86E1-2A99-42E9-B7B9-9776E55EDD47}"/>
              </a:ext>
            </a:extLst>
          </p:cNvPr>
          <p:cNvSpPr>
            <a:spLocks noGrp="1"/>
          </p:cNvSpPr>
          <p:nvPr>
            <p:ph type="ftr" sz="quarter" idx="10"/>
          </p:nvPr>
        </p:nvSpPr>
        <p:spPr/>
        <p:txBody>
          <a:bodyPr/>
          <a:lstStyle/>
          <a:p>
            <a:r>
              <a:rPr lang="en-US"/>
              <a:t>Competitive strategies </a:t>
            </a:r>
            <a:endParaRPr lang="en-GB" dirty="0"/>
          </a:p>
        </p:txBody>
      </p:sp>
      <p:sp>
        <p:nvSpPr>
          <p:cNvPr id="3" name="Slide Number Placeholder 2">
            <a:extLst>
              <a:ext uri="{FF2B5EF4-FFF2-40B4-BE49-F238E27FC236}">
                <a16:creationId xmlns:a16="http://schemas.microsoft.com/office/drawing/2014/main" id="{1D118D99-DB43-4F14-9150-6BADD5C2F0C8}"/>
              </a:ext>
            </a:extLst>
          </p:cNvPr>
          <p:cNvSpPr>
            <a:spLocks noGrp="1"/>
          </p:cNvSpPr>
          <p:nvPr>
            <p:ph type="sldNum" sz="quarter" idx="11"/>
          </p:nvPr>
        </p:nvSpPr>
        <p:spPr/>
        <p:txBody>
          <a:bodyPr/>
          <a:lstStyle/>
          <a:p>
            <a:fld id="{0970407D-EE58-4A0B-824B-1D3AE42DD9CF}" type="slidenum">
              <a:rPr lang="en-GB" altLang="cs-CZ" noProof="0" smtClean="0"/>
              <a:pPr/>
              <a:t>36</a:t>
            </a:fld>
            <a:endParaRPr lang="en-GB" altLang="cs-CZ" noProof="0" dirty="0"/>
          </a:p>
        </p:txBody>
      </p:sp>
      <p:sp>
        <p:nvSpPr>
          <p:cNvPr id="4" name="Title 3">
            <a:extLst>
              <a:ext uri="{FF2B5EF4-FFF2-40B4-BE49-F238E27FC236}">
                <a16:creationId xmlns:a16="http://schemas.microsoft.com/office/drawing/2014/main" id="{C10C3BF8-FF63-4FEC-9D13-01330F368AF8}"/>
              </a:ext>
            </a:extLst>
          </p:cNvPr>
          <p:cNvSpPr>
            <a:spLocks noGrp="1"/>
          </p:cNvSpPr>
          <p:nvPr>
            <p:ph type="title"/>
          </p:nvPr>
        </p:nvSpPr>
        <p:spPr/>
        <p:txBody>
          <a:bodyPr/>
          <a:lstStyle/>
          <a:p>
            <a:r>
              <a:rPr lang="en-GB" dirty="0"/>
              <a:t>Review Budget Allocations</a:t>
            </a:r>
            <a:br>
              <a:rPr lang="en-GB" dirty="0"/>
            </a:br>
            <a:endParaRPr lang="en-GB" dirty="0"/>
          </a:p>
        </p:txBody>
      </p:sp>
      <p:pic>
        <p:nvPicPr>
          <p:cNvPr id="15" name="Picture 14">
            <a:extLst>
              <a:ext uri="{FF2B5EF4-FFF2-40B4-BE49-F238E27FC236}">
                <a16:creationId xmlns:a16="http://schemas.microsoft.com/office/drawing/2014/main" id="{CC6D2DAF-D7D7-4012-BD4B-C0E3C17F4D2F}"/>
              </a:ext>
            </a:extLst>
          </p:cNvPr>
          <p:cNvPicPr>
            <a:picLocks noChangeAspect="1"/>
          </p:cNvPicPr>
          <p:nvPr/>
        </p:nvPicPr>
        <p:blipFill>
          <a:blip r:embed="rId2"/>
          <a:stretch>
            <a:fillRect/>
          </a:stretch>
        </p:blipFill>
        <p:spPr>
          <a:xfrm>
            <a:off x="7063409" y="1398558"/>
            <a:ext cx="4055165" cy="4449012"/>
          </a:xfrm>
          <a:prstGeom prst="rect">
            <a:avLst/>
          </a:prstGeom>
        </p:spPr>
      </p:pic>
      <p:pic>
        <p:nvPicPr>
          <p:cNvPr id="17" name="Picture 16">
            <a:extLst>
              <a:ext uri="{FF2B5EF4-FFF2-40B4-BE49-F238E27FC236}">
                <a16:creationId xmlns:a16="http://schemas.microsoft.com/office/drawing/2014/main" id="{3EC730F7-B4B4-4B1E-A89B-DBA1925E8D87}"/>
              </a:ext>
            </a:extLst>
          </p:cNvPr>
          <p:cNvPicPr>
            <a:picLocks noChangeAspect="1"/>
          </p:cNvPicPr>
          <p:nvPr/>
        </p:nvPicPr>
        <p:blipFill>
          <a:blip r:embed="rId3"/>
          <a:stretch>
            <a:fillRect/>
          </a:stretch>
        </p:blipFill>
        <p:spPr>
          <a:xfrm>
            <a:off x="681659" y="1770451"/>
            <a:ext cx="6381750" cy="3705225"/>
          </a:xfrm>
          <a:prstGeom prst="rect">
            <a:avLst/>
          </a:prstGeom>
        </p:spPr>
      </p:pic>
    </p:spTree>
    <p:extLst>
      <p:ext uri="{BB962C8B-B14F-4D97-AF65-F5344CB8AC3E}">
        <p14:creationId xmlns:p14="http://schemas.microsoft.com/office/powerpoint/2010/main" val="1328189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F115992-857E-4E94-B03B-30557440EA1B}"/>
              </a:ext>
            </a:extLst>
          </p:cNvPr>
          <p:cNvSpPr>
            <a:spLocks noGrp="1"/>
          </p:cNvSpPr>
          <p:nvPr>
            <p:ph type="ftr" sz="quarter" idx="10"/>
          </p:nvPr>
        </p:nvSpPr>
        <p:spPr/>
        <p:txBody>
          <a:bodyPr/>
          <a:lstStyle/>
          <a:p>
            <a:r>
              <a:rPr lang="en-US"/>
              <a:t>Competitive strategies </a:t>
            </a:r>
            <a:endParaRPr lang="en-GB" dirty="0"/>
          </a:p>
        </p:txBody>
      </p:sp>
      <p:sp>
        <p:nvSpPr>
          <p:cNvPr id="3" name="Slide Number Placeholder 2">
            <a:extLst>
              <a:ext uri="{FF2B5EF4-FFF2-40B4-BE49-F238E27FC236}">
                <a16:creationId xmlns:a16="http://schemas.microsoft.com/office/drawing/2014/main" id="{D3602190-006F-4997-9D28-D76D6FC1560A}"/>
              </a:ext>
            </a:extLst>
          </p:cNvPr>
          <p:cNvSpPr>
            <a:spLocks noGrp="1"/>
          </p:cNvSpPr>
          <p:nvPr>
            <p:ph type="sldNum" sz="quarter" idx="11"/>
          </p:nvPr>
        </p:nvSpPr>
        <p:spPr/>
        <p:txBody>
          <a:bodyPr/>
          <a:lstStyle/>
          <a:p>
            <a:fld id="{0970407D-EE58-4A0B-824B-1D3AE42DD9CF}" type="slidenum">
              <a:rPr lang="en-GB" altLang="cs-CZ" noProof="0" smtClean="0"/>
              <a:pPr/>
              <a:t>37</a:t>
            </a:fld>
            <a:endParaRPr lang="en-GB" altLang="cs-CZ" noProof="0" dirty="0"/>
          </a:p>
        </p:txBody>
      </p:sp>
      <p:sp>
        <p:nvSpPr>
          <p:cNvPr id="4" name="Title 3">
            <a:extLst>
              <a:ext uri="{FF2B5EF4-FFF2-40B4-BE49-F238E27FC236}">
                <a16:creationId xmlns:a16="http://schemas.microsoft.com/office/drawing/2014/main" id="{14448D23-0D1A-4155-A51C-E7B12D937757}"/>
              </a:ext>
            </a:extLst>
          </p:cNvPr>
          <p:cNvSpPr>
            <a:spLocks noGrp="1"/>
          </p:cNvSpPr>
          <p:nvPr>
            <p:ph type="title"/>
          </p:nvPr>
        </p:nvSpPr>
        <p:spPr/>
        <p:txBody>
          <a:bodyPr/>
          <a:lstStyle/>
          <a:p>
            <a:r>
              <a:rPr lang="en-US" dirty="0"/>
              <a:t>Fine-tune Brand and Product Offerings</a:t>
            </a:r>
            <a:br>
              <a:rPr lang="en-GB" dirty="0"/>
            </a:br>
            <a:endParaRPr lang="en-GB" dirty="0"/>
          </a:p>
        </p:txBody>
      </p:sp>
      <p:sp>
        <p:nvSpPr>
          <p:cNvPr id="5" name="Content Placeholder 4">
            <a:extLst>
              <a:ext uri="{FF2B5EF4-FFF2-40B4-BE49-F238E27FC236}">
                <a16:creationId xmlns:a16="http://schemas.microsoft.com/office/drawing/2014/main" id="{2EC812F3-89B9-449A-A196-133585E71B46}"/>
              </a:ext>
            </a:extLst>
          </p:cNvPr>
          <p:cNvSpPr>
            <a:spLocks noGrp="1"/>
          </p:cNvSpPr>
          <p:nvPr>
            <p:ph idx="1"/>
          </p:nvPr>
        </p:nvSpPr>
        <p:spPr>
          <a:xfrm>
            <a:off x="720000" y="1692002"/>
            <a:ext cx="7151791" cy="4139998"/>
          </a:xfrm>
        </p:spPr>
        <p:txBody>
          <a:bodyPr/>
          <a:lstStyle/>
          <a:p>
            <a:r>
              <a:rPr lang="en-US" dirty="0"/>
              <a:t>Tier I, Giorgio Armani and Giorgio Armani </a:t>
            </a:r>
            <a:r>
              <a:rPr lang="en-US" dirty="0" err="1"/>
              <a:t>Privé</a:t>
            </a:r>
            <a:endParaRPr lang="en-US" dirty="0"/>
          </a:p>
          <a:p>
            <a:pPr lvl="1"/>
            <a:r>
              <a:rPr lang="en-US" dirty="0"/>
              <a:t>Custom-made couture products that sell for thousands of dollars. </a:t>
            </a:r>
          </a:p>
          <a:p>
            <a:r>
              <a:rPr lang="en-US" dirty="0"/>
              <a:t>Tier II, </a:t>
            </a:r>
            <a:r>
              <a:rPr lang="en-US" dirty="0" err="1"/>
              <a:t>Emporio</a:t>
            </a:r>
            <a:r>
              <a:rPr lang="en-US" dirty="0"/>
              <a:t> Armani</a:t>
            </a:r>
          </a:p>
          <a:p>
            <a:pPr lvl="1"/>
            <a:r>
              <a:rPr lang="en-US" dirty="0"/>
              <a:t>Young, modern, more affordable styles—convey technology and ecology. </a:t>
            </a:r>
          </a:p>
          <a:p>
            <a:r>
              <a:rPr lang="en-US" dirty="0"/>
              <a:t>Tier III, A|X Armani Exchange</a:t>
            </a:r>
          </a:p>
          <a:p>
            <a:pPr lvl="1"/>
            <a:r>
              <a:rPr lang="en-US" dirty="0"/>
              <a:t>Youthful and street-savvy sold at retail locations in cities and suburban malls.</a:t>
            </a:r>
            <a:endParaRPr lang="en-GB" dirty="0"/>
          </a:p>
        </p:txBody>
      </p:sp>
      <p:pic>
        <p:nvPicPr>
          <p:cNvPr id="7" name="Picture 6" descr="Text&#10;&#10;Description automatically generated with medium confidence">
            <a:extLst>
              <a:ext uri="{FF2B5EF4-FFF2-40B4-BE49-F238E27FC236}">
                <a16:creationId xmlns:a16="http://schemas.microsoft.com/office/drawing/2014/main" id="{EEE29909-2CDA-4DDE-AFB2-57850C773A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9636" y="1016084"/>
            <a:ext cx="2252870" cy="2252870"/>
          </a:xfrm>
          <a:prstGeom prst="rect">
            <a:avLst/>
          </a:prstGeom>
        </p:spPr>
      </p:pic>
      <p:pic>
        <p:nvPicPr>
          <p:cNvPr id="9" name="Picture 8" descr="Logo, company name&#10;&#10;Description automatically generated">
            <a:extLst>
              <a:ext uri="{FF2B5EF4-FFF2-40B4-BE49-F238E27FC236}">
                <a16:creationId xmlns:a16="http://schemas.microsoft.com/office/drawing/2014/main" id="{500A4426-83B2-4CAE-95C4-693C8D0F36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3532" y="2522542"/>
            <a:ext cx="2505078" cy="2505078"/>
          </a:xfrm>
          <a:prstGeom prst="rect">
            <a:avLst/>
          </a:prstGeom>
        </p:spPr>
      </p:pic>
      <p:pic>
        <p:nvPicPr>
          <p:cNvPr id="11" name="Picture 10" descr="Shape&#10;&#10;Description automatically generated with medium confidence">
            <a:extLst>
              <a:ext uri="{FF2B5EF4-FFF2-40B4-BE49-F238E27FC236}">
                <a16:creationId xmlns:a16="http://schemas.microsoft.com/office/drawing/2014/main" id="{4E6A6F74-F219-4890-887F-5D43FA4EAE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9895" y="4615251"/>
            <a:ext cx="3600209" cy="2025118"/>
          </a:xfrm>
          <a:prstGeom prst="rect">
            <a:avLst/>
          </a:prstGeom>
        </p:spPr>
      </p:pic>
    </p:spTree>
    <p:extLst>
      <p:ext uri="{BB962C8B-B14F-4D97-AF65-F5344CB8AC3E}">
        <p14:creationId xmlns:p14="http://schemas.microsoft.com/office/powerpoint/2010/main" val="1070452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barn(inVertical)">
                                      <p:cBhvr>
                                        <p:cTn id="18" dur="500"/>
                                        <p:tgtEl>
                                          <p:spTgt spid="5">
                                            <p:txEl>
                                              <p:pRg st="2" end="2"/>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barn(inVertical)">
                                      <p:cBhvr>
                                        <p:cTn id="21" dur="500"/>
                                        <p:tgtEl>
                                          <p:spTgt spid="5">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circle(in)">
                                      <p:cBhvr>
                                        <p:cTn id="26" dur="20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wipe(down)">
                                      <p:cBhvr>
                                        <p:cTn id="31" dur="500"/>
                                        <p:tgtEl>
                                          <p:spTgt spid="5">
                                            <p:txEl>
                                              <p:pRg st="4" end="4"/>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5">
                                            <p:txEl>
                                              <p:pRg st="5" end="5"/>
                                            </p:txEl>
                                          </p:spTgt>
                                        </p:tgtEl>
                                        <p:attrNameLst>
                                          <p:attrName>style.visibility</p:attrName>
                                        </p:attrNameLst>
                                      </p:cBhvr>
                                      <p:to>
                                        <p:strVal val="visible"/>
                                      </p:to>
                                    </p:set>
                                    <p:animEffect transition="in" filter="wipe(down)">
                                      <p:cBhvr>
                                        <p:cTn id="34" dur="500"/>
                                        <p:tgtEl>
                                          <p:spTgt spid="5">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circle(in)">
                                      <p:cBhvr>
                                        <p:cTn id="3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794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5949402-84FA-4F02-B384-ADA5ED7B2D15}"/>
              </a:ext>
            </a:extLst>
          </p:cNvPr>
          <p:cNvSpPr>
            <a:spLocks noGrp="1"/>
          </p:cNvSpPr>
          <p:nvPr>
            <p:ph type="ftr" sz="quarter" idx="10"/>
          </p:nvPr>
        </p:nvSpPr>
        <p:spPr/>
        <p:txBody>
          <a:bodyPr/>
          <a:lstStyle/>
          <a:p>
            <a:r>
              <a:rPr lang="en-US" dirty="0"/>
              <a:t>Competitive strategies </a:t>
            </a:r>
            <a:endParaRPr lang="en-GB" dirty="0"/>
          </a:p>
        </p:txBody>
      </p:sp>
      <p:sp>
        <p:nvSpPr>
          <p:cNvPr id="3" name="Slide Number Placeholder 2">
            <a:extLst>
              <a:ext uri="{FF2B5EF4-FFF2-40B4-BE49-F238E27FC236}">
                <a16:creationId xmlns:a16="http://schemas.microsoft.com/office/drawing/2014/main" id="{9CD88FE6-AC33-4D69-8CF9-EF9C31EAD60C}"/>
              </a:ext>
            </a:extLst>
          </p:cNvPr>
          <p:cNvSpPr>
            <a:spLocks noGrp="1"/>
          </p:cNvSpPr>
          <p:nvPr>
            <p:ph type="sldNum" sz="quarter" idx="11"/>
          </p:nvPr>
        </p:nvSpPr>
        <p:spPr/>
        <p:txBody>
          <a:bodyPr/>
          <a:lstStyle/>
          <a:p>
            <a:fld id="{0970407D-EE58-4A0B-824B-1D3AE42DD9CF}" type="slidenum">
              <a:rPr lang="en-GB" altLang="cs-CZ" noProof="0" smtClean="0"/>
              <a:pPr/>
              <a:t>4</a:t>
            </a:fld>
            <a:endParaRPr lang="en-GB" altLang="cs-CZ" noProof="0" dirty="0"/>
          </a:p>
        </p:txBody>
      </p:sp>
      <p:sp>
        <p:nvSpPr>
          <p:cNvPr id="4" name="Title 3">
            <a:extLst>
              <a:ext uri="{FF2B5EF4-FFF2-40B4-BE49-F238E27FC236}">
                <a16:creationId xmlns:a16="http://schemas.microsoft.com/office/drawing/2014/main" id="{C1E5768A-6AFC-4C40-A056-5490EB3E97CA}"/>
              </a:ext>
            </a:extLst>
          </p:cNvPr>
          <p:cNvSpPr>
            <a:spLocks noGrp="1"/>
          </p:cNvSpPr>
          <p:nvPr>
            <p:ph type="title"/>
          </p:nvPr>
        </p:nvSpPr>
        <p:spPr/>
        <p:txBody>
          <a:bodyPr/>
          <a:lstStyle/>
          <a:p>
            <a:r>
              <a:rPr lang="en-GB" dirty="0"/>
              <a:t>Market Leaders Strategies</a:t>
            </a:r>
          </a:p>
        </p:txBody>
      </p:sp>
      <p:graphicFrame>
        <p:nvGraphicFramePr>
          <p:cNvPr id="6" name="Diagram 5">
            <a:extLst>
              <a:ext uri="{FF2B5EF4-FFF2-40B4-BE49-F238E27FC236}">
                <a16:creationId xmlns:a16="http://schemas.microsoft.com/office/drawing/2014/main" id="{46B95264-E558-48DD-BE92-CB88F75F710A}"/>
              </a:ext>
            </a:extLst>
          </p:cNvPr>
          <p:cNvGraphicFramePr/>
          <p:nvPr>
            <p:extLst>
              <p:ext uri="{D42A27DB-BD31-4B8C-83A1-F6EECF244321}">
                <p14:modId xmlns:p14="http://schemas.microsoft.com/office/powerpoint/2010/main" val="2175149537"/>
              </p:ext>
            </p:extLst>
          </p:nvPr>
        </p:nvGraphicFramePr>
        <p:xfrm>
          <a:off x="4929945" y="1611282"/>
          <a:ext cx="7005983" cy="41770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Content Placeholder 6" descr="Icon&#10;&#10;Description automatically generated with medium confidence">
            <a:extLst>
              <a:ext uri="{FF2B5EF4-FFF2-40B4-BE49-F238E27FC236}">
                <a16:creationId xmlns:a16="http://schemas.microsoft.com/office/drawing/2014/main" id="{F08BB7F6-A8A2-4A12-BF6C-0C108A1F0259}"/>
              </a:ext>
            </a:extLst>
          </p:cNvPr>
          <p:cNvPicPr>
            <a:picLocks noGrp="1" noChangeAspect="1"/>
          </p:cNvPicPr>
          <p:nvPr>
            <p:ph idx="1"/>
          </p:nvPr>
        </p:nvPicPr>
        <p:blipFill>
          <a:blip r:embed="rId7">
            <a:extLst>
              <a:ext uri="{28A0092B-C50C-407E-A947-70E740481C1C}">
                <a14:useLocalDpi xmlns:a14="http://schemas.microsoft.com/office/drawing/2010/main" val="0"/>
              </a:ext>
            </a:extLst>
          </a:blip>
          <a:stretch>
            <a:fillRect/>
          </a:stretch>
        </p:blipFill>
        <p:spPr>
          <a:xfrm>
            <a:off x="414000" y="1619158"/>
            <a:ext cx="4463354" cy="4463354"/>
          </a:xfrm>
          <a:prstGeom prst="rect">
            <a:avLst/>
          </a:prstGeom>
          <a:ln>
            <a:noFill/>
          </a:ln>
          <a:effectLst>
            <a:softEdge rad="112500"/>
          </a:effectLst>
        </p:spPr>
      </p:pic>
      <p:sp>
        <p:nvSpPr>
          <p:cNvPr id="10" name="Title 3">
            <a:extLst>
              <a:ext uri="{FF2B5EF4-FFF2-40B4-BE49-F238E27FC236}">
                <a16:creationId xmlns:a16="http://schemas.microsoft.com/office/drawing/2014/main" id="{81275727-6DFC-44F0-AC39-4D2087769331}"/>
              </a:ext>
            </a:extLst>
          </p:cNvPr>
          <p:cNvSpPr txBox="1">
            <a:spLocks/>
          </p:cNvSpPr>
          <p:nvPr/>
        </p:nvSpPr>
        <p:spPr>
          <a:xfrm>
            <a:off x="3439633" y="5637649"/>
            <a:ext cx="1649202" cy="451576"/>
          </a:xfrm>
          <a:prstGeom prst="rect">
            <a:avLst/>
          </a:prstGeom>
          <a:ln>
            <a:noFill/>
          </a:ln>
          <a:effectLst>
            <a:outerShdw blurRad="127000" dist="38100" dir="2700000" algn="ctr">
              <a:srgbClr val="000000">
                <a:alpha val="45000"/>
              </a:srgbClr>
            </a:outerShdw>
          </a:effectLst>
          <a:scene3d>
            <a:camera prst="perspectiveHeroicExtremeRightFacing"/>
            <a:lightRig rig="soft" dir="t">
              <a:rot lat="0" lon="0" rev="0"/>
            </a:lightRig>
          </a:scene3d>
          <a:sp3d prstMaterial="translucentPowder">
            <a:bevelT w="203200" h="50800" prst="softRound"/>
          </a:sp3d>
        </p:spPr>
        <p:txBody>
          <a:bodyPr vert="horz" lIns="0" tIns="0" rIns="0" bIns="0" rtlCol="0" anchor="t" anchorCtr="0">
            <a:noAutofit/>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r>
              <a:rPr lang="en-GB" sz="7200" kern="0" dirty="0"/>
              <a:t>PIE</a:t>
            </a:r>
          </a:p>
        </p:txBody>
      </p:sp>
    </p:spTree>
    <p:extLst>
      <p:ext uri="{BB962C8B-B14F-4D97-AF65-F5344CB8AC3E}">
        <p14:creationId xmlns:p14="http://schemas.microsoft.com/office/powerpoint/2010/main" val="4124182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60A2AB2-1432-423D-ACCE-1F16B72698A6}"/>
              </a:ext>
            </a:extLst>
          </p:cNvPr>
          <p:cNvSpPr>
            <a:spLocks noGrp="1"/>
          </p:cNvSpPr>
          <p:nvPr>
            <p:ph type="ftr" sz="quarter" idx="10"/>
          </p:nvPr>
        </p:nvSpPr>
        <p:spPr/>
        <p:txBody>
          <a:bodyPr/>
          <a:lstStyle/>
          <a:p>
            <a:r>
              <a:rPr lang="en-US"/>
              <a:t>Competitive strategies </a:t>
            </a:r>
            <a:endParaRPr lang="en-GB" dirty="0"/>
          </a:p>
        </p:txBody>
      </p:sp>
      <p:sp>
        <p:nvSpPr>
          <p:cNvPr id="3" name="Slide Number Placeholder 2">
            <a:extLst>
              <a:ext uri="{FF2B5EF4-FFF2-40B4-BE49-F238E27FC236}">
                <a16:creationId xmlns:a16="http://schemas.microsoft.com/office/drawing/2014/main" id="{9A818450-0DFD-44B0-9760-34D0DEFFF209}"/>
              </a:ext>
            </a:extLst>
          </p:cNvPr>
          <p:cNvSpPr>
            <a:spLocks noGrp="1"/>
          </p:cNvSpPr>
          <p:nvPr>
            <p:ph type="sldNum" sz="quarter" idx="11"/>
          </p:nvPr>
        </p:nvSpPr>
        <p:spPr/>
        <p:txBody>
          <a:bodyPr/>
          <a:lstStyle/>
          <a:p>
            <a:fld id="{0970407D-EE58-4A0B-824B-1D3AE42DD9CF}" type="slidenum">
              <a:rPr lang="en-GB" altLang="cs-CZ" noProof="0" smtClean="0"/>
              <a:pPr/>
              <a:t>5</a:t>
            </a:fld>
            <a:endParaRPr lang="en-GB" altLang="cs-CZ" noProof="0" dirty="0"/>
          </a:p>
        </p:txBody>
      </p:sp>
      <p:sp>
        <p:nvSpPr>
          <p:cNvPr id="4" name="Title 3">
            <a:extLst>
              <a:ext uri="{FF2B5EF4-FFF2-40B4-BE49-F238E27FC236}">
                <a16:creationId xmlns:a16="http://schemas.microsoft.com/office/drawing/2014/main" id="{7FBE0FAE-F93D-4063-B82D-19A598D5B449}"/>
              </a:ext>
            </a:extLst>
          </p:cNvPr>
          <p:cNvSpPr>
            <a:spLocks noGrp="1"/>
          </p:cNvSpPr>
          <p:nvPr>
            <p:ph type="title"/>
          </p:nvPr>
        </p:nvSpPr>
        <p:spPr>
          <a:xfrm>
            <a:off x="720000" y="507965"/>
            <a:ext cx="10753200" cy="451576"/>
          </a:xfrm>
        </p:spPr>
        <p:txBody>
          <a:bodyPr/>
          <a:lstStyle/>
          <a:p>
            <a:r>
              <a:rPr lang="en-GB" dirty="0"/>
              <a:t>Expanding Total Market Demand</a:t>
            </a:r>
            <a:br>
              <a:rPr lang="en-GB" dirty="0"/>
            </a:br>
            <a:endParaRPr lang="en-GB" dirty="0"/>
          </a:p>
        </p:txBody>
      </p:sp>
      <p:sp>
        <p:nvSpPr>
          <p:cNvPr id="5" name="Content Placeholder 4">
            <a:extLst>
              <a:ext uri="{FF2B5EF4-FFF2-40B4-BE49-F238E27FC236}">
                <a16:creationId xmlns:a16="http://schemas.microsoft.com/office/drawing/2014/main" id="{52E1E9E8-D301-4B24-AF39-6BCE9F8D7B65}"/>
              </a:ext>
            </a:extLst>
          </p:cNvPr>
          <p:cNvSpPr>
            <a:spLocks noGrp="1"/>
          </p:cNvSpPr>
          <p:nvPr>
            <p:ph idx="1"/>
          </p:nvPr>
        </p:nvSpPr>
        <p:spPr>
          <a:xfrm>
            <a:off x="720000" y="1179440"/>
            <a:ext cx="10753200" cy="5022575"/>
          </a:xfrm>
        </p:spPr>
        <p:txBody>
          <a:bodyPr/>
          <a:lstStyle/>
          <a:p>
            <a:r>
              <a:rPr lang="en-GB" dirty="0"/>
              <a:t>New Customers </a:t>
            </a:r>
          </a:p>
          <a:p>
            <a:pPr lvl="1"/>
            <a:r>
              <a:rPr lang="en-US" dirty="0"/>
              <a:t>Who </a:t>
            </a:r>
            <a:r>
              <a:rPr lang="en-US" dirty="0">
                <a:solidFill>
                  <a:srgbClr val="FF0000"/>
                </a:solidFill>
              </a:rPr>
              <a:t>might use </a:t>
            </a:r>
            <a:r>
              <a:rPr lang="en-US" dirty="0"/>
              <a:t>it but do not (market penetration strategy)</a:t>
            </a:r>
          </a:p>
          <a:p>
            <a:pPr lvl="1"/>
            <a:r>
              <a:rPr lang="en-US" dirty="0"/>
              <a:t>Who have </a:t>
            </a:r>
            <a:r>
              <a:rPr lang="en-US" dirty="0">
                <a:solidFill>
                  <a:srgbClr val="FF0000"/>
                </a:solidFill>
              </a:rPr>
              <a:t>never used </a:t>
            </a:r>
            <a:r>
              <a:rPr lang="en-US" dirty="0"/>
              <a:t>it (new-market segment strategy)</a:t>
            </a:r>
          </a:p>
          <a:p>
            <a:pPr lvl="1"/>
            <a:r>
              <a:rPr lang="en-US" dirty="0"/>
              <a:t>Who </a:t>
            </a:r>
            <a:r>
              <a:rPr lang="en-US" dirty="0">
                <a:solidFill>
                  <a:srgbClr val="FF0000"/>
                </a:solidFill>
              </a:rPr>
              <a:t>live elsewhere </a:t>
            </a:r>
            <a:r>
              <a:rPr lang="en-US" dirty="0"/>
              <a:t>(geographical-expansion strategy)</a:t>
            </a:r>
          </a:p>
          <a:p>
            <a:pPr lvl="1"/>
            <a:endParaRPr lang="en-US" dirty="0"/>
          </a:p>
          <a:p>
            <a:r>
              <a:rPr lang="en-US" dirty="0"/>
              <a:t>More Usage </a:t>
            </a:r>
          </a:p>
          <a:p>
            <a:pPr lvl="1"/>
            <a:r>
              <a:rPr lang="en-US" dirty="0">
                <a:solidFill>
                  <a:srgbClr val="FF0000"/>
                </a:solidFill>
              </a:rPr>
              <a:t>Increase the amount</a:t>
            </a:r>
            <a:r>
              <a:rPr lang="en-US" dirty="0"/>
              <a:t>, level, or frequency of consumption.</a:t>
            </a:r>
          </a:p>
          <a:p>
            <a:pPr lvl="1"/>
            <a:r>
              <a:rPr lang="en-US" dirty="0">
                <a:solidFill>
                  <a:srgbClr val="FF0000"/>
                </a:solidFill>
              </a:rPr>
              <a:t>Boost the amount </a:t>
            </a:r>
            <a:r>
              <a:rPr lang="en-US" dirty="0"/>
              <a:t>through </a:t>
            </a:r>
            <a:r>
              <a:rPr lang="en-US" dirty="0">
                <a:solidFill>
                  <a:srgbClr val="FF0000"/>
                </a:solidFill>
              </a:rPr>
              <a:t>packaging</a:t>
            </a:r>
            <a:r>
              <a:rPr lang="en-US" dirty="0"/>
              <a:t> or product redesign. </a:t>
            </a:r>
          </a:p>
          <a:p>
            <a:pPr lvl="1"/>
            <a:r>
              <a:rPr lang="en-US" dirty="0">
                <a:solidFill>
                  <a:srgbClr val="FF0000"/>
                </a:solidFill>
              </a:rPr>
              <a:t>More availability </a:t>
            </a:r>
            <a:r>
              <a:rPr lang="en-US" dirty="0"/>
              <a:t>for impulse products such as soft drinks and snacks</a:t>
            </a:r>
          </a:p>
          <a:p>
            <a:pPr lvl="1"/>
            <a:r>
              <a:rPr lang="en-US" dirty="0">
                <a:solidFill>
                  <a:srgbClr val="FF0000"/>
                </a:solidFill>
              </a:rPr>
              <a:t>Additional opportunities</a:t>
            </a:r>
            <a:r>
              <a:rPr lang="en-US" dirty="0"/>
              <a:t> to use the brand (E.g., Gillette razor cartridges with colored stripes signaling replacement) </a:t>
            </a:r>
          </a:p>
          <a:p>
            <a:pPr lvl="1"/>
            <a:endParaRPr lang="en-US" dirty="0"/>
          </a:p>
          <a:p>
            <a:r>
              <a:rPr lang="en-US" dirty="0"/>
              <a:t>New ways to use the brand </a:t>
            </a:r>
          </a:p>
          <a:p>
            <a:pPr lvl="1"/>
            <a:r>
              <a:rPr lang="en-US" dirty="0"/>
              <a:t>(E.g., Toothpaste as stain remover from piano keys)</a:t>
            </a:r>
            <a:endParaRPr lang="en-GB" dirty="0"/>
          </a:p>
          <a:p>
            <a:endParaRPr lang="en-GB" sz="2400" dirty="0"/>
          </a:p>
        </p:txBody>
      </p:sp>
    </p:spTree>
    <p:extLst>
      <p:ext uri="{BB962C8B-B14F-4D97-AF65-F5344CB8AC3E}">
        <p14:creationId xmlns:p14="http://schemas.microsoft.com/office/powerpoint/2010/main" val="3373146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fade">
                                      <p:cBhvr>
                                        <p:cTn id="17" dur="500"/>
                                        <p:tgtEl>
                                          <p:spTgt spid="5">
                                            <p:txEl>
                                              <p:pRg st="5" end="5"/>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5">
                                            <p:txEl>
                                              <p:pRg st="6" end="6"/>
                                            </p:txEl>
                                          </p:spTgt>
                                        </p:tgtEl>
                                        <p:attrNameLst>
                                          <p:attrName>style.visibility</p:attrName>
                                        </p:attrNameLst>
                                      </p:cBhvr>
                                      <p:to>
                                        <p:strVal val="visible"/>
                                      </p:to>
                                    </p:set>
                                    <p:animEffect transition="in" filter="fade">
                                      <p:cBhvr>
                                        <p:cTn id="20" dur="500"/>
                                        <p:tgtEl>
                                          <p:spTgt spid="5">
                                            <p:txEl>
                                              <p:pRg st="6" end="6"/>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animEffect transition="in" filter="fade">
                                      <p:cBhvr>
                                        <p:cTn id="23" dur="500"/>
                                        <p:tgtEl>
                                          <p:spTgt spid="5">
                                            <p:txEl>
                                              <p:pRg st="7" end="7"/>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5">
                                            <p:txEl>
                                              <p:pRg st="8" end="8"/>
                                            </p:txEl>
                                          </p:spTgt>
                                        </p:tgtEl>
                                        <p:attrNameLst>
                                          <p:attrName>style.visibility</p:attrName>
                                        </p:attrNameLst>
                                      </p:cBhvr>
                                      <p:to>
                                        <p:strVal val="visible"/>
                                      </p:to>
                                    </p:set>
                                    <p:animEffect transition="in" filter="fade">
                                      <p:cBhvr>
                                        <p:cTn id="26" dur="500"/>
                                        <p:tgtEl>
                                          <p:spTgt spid="5">
                                            <p:txEl>
                                              <p:pRg st="8" end="8"/>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5">
                                            <p:txEl>
                                              <p:pRg st="9" end="9"/>
                                            </p:txEl>
                                          </p:spTgt>
                                        </p:tgtEl>
                                        <p:attrNameLst>
                                          <p:attrName>style.visibility</p:attrName>
                                        </p:attrNameLst>
                                      </p:cBhvr>
                                      <p:to>
                                        <p:strVal val="visible"/>
                                      </p:to>
                                    </p:set>
                                    <p:animEffect transition="in" filter="fade">
                                      <p:cBhvr>
                                        <p:cTn id="29" dur="500"/>
                                        <p:tgtEl>
                                          <p:spTgt spid="5">
                                            <p:txEl>
                                              <p:pRg st="9" end="9"/>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xEl>
                                              <p:pRg st="11" end="11"/>
                                            </p:txEl>
                                          </p:spTgt>
                                        </p:tgtEl>
                                        <p:attrNameLst>
                                          <p:attrName>style.visibility</p:attrName>
                                        </p:attrNameLst>
                                      </p:cBhvr>
                                      <p:to>
                                        <p:strVal val="visible"/>
                                      </p:to>
                                    </p:set>
                                    <p:animEffect transition="in" filter="fade">
                                      <p:cBhvr>
                                        <p:cTn id="34" dur="500"/>
                                        <p:tgtEl>
                                          <p:spTgt spid="5">
                                            <p:txEl>
                                              <p:pRg st="11" end="11"/>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5">
                                            <p:txEl>
                                              <p:pRg st="12" end="12"/>
                                            </p:txEl>
                                          </p:spTgt>
                                        </p:tgtEl>
                                        <p:attrNameLst>
                                          <p:attrName>style.visibility</p:attrName>
                                        </p:attrNameLst>
                                      </p:cBhvr>
                                      <p:to>
                                        <p:strVal val="visible"/>
                                      </p:to>
                                    </p:set>
                                    <p:animEffect transition="in" filter="fade">
                                      <p:cBhvr>
                                        <p:cTn id="37" dur="500"/>
                                        <p:tgtEl>
                                          <p:spTgt spid="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1E1F0FA-B64A-4D2E-8581-500747B52088}"/>
              </a:ext>
            </a:extLst>
          </p:cNvPr>
          <p:cNvSpPr>
            <a:spLocks noGrp="1"/>
          </p:cNvSpPr>
          <p:nvPr>
            <p:ph type="ftr" sz="quarter" idx="10"/>
          </p:nvPr>
        </p:nvSpPr>
        <p:spPr/>
        <p:txBody>
          <a:bodyPr/>
          <a:lstStyle/>
          <a:p>
            <a:r>
              <a:rPr lang="en-US"/>
              <a:t>Competitive strategies </a:t>
            </a:r>
            <a:endParaRPr lang="en-GB" dirty="0"/>
          </a:p>
        </p:txBody>
      </p:sp>
      <p:sp>
        <p:nvSpPr>
          <p:cNvPr id="3" name="Slide Number Placeholder 2">
            <a:extLst>
              <a:ext uri="{FF2B5EF4-FFF2-40B4-BE49-F238E27FC236}">
                <a16:creationId xmlns:a16="http://schemas.microsoft.com/office/drawing/2014/main" id="{813727F9-0613-491F-AACC-84AB3B6E367F}"/>
              </a:ext>
            </a:extLst>
          </p:cNvPr>
          <p:cNvSpPr>
            <a:spLocks noGrp="1"/>
          </p:cNvSpPr>
          <p:nvPr>
            <p:ph type="sldNum" sz="quarter" idx="11"/>
          </p:nvPr>
        </p:nvSpPr>
        <p:spPr/>
        <p:txBody>
          <a:bodyPr/>
          <a:lstStyle/>
          <a:p>
            <a:fld id="{0970407D-EE58-4A0B-824B-1D3AE42DD9CF}" type="slidenum">
              <a:rPr lang="en-GB" altLang="cs-CZ" noProof="0" smtClean="0"/>
              <a:pPr/>
              <a:t>6</a:t>
            </a:fld>
            <a:endParaRPr lang="en-GB" altLang="cs-CZ" noProof="0" dirty="0"/>
          </a:p>
        </p:txBody>
      </p:sp>
      <p:sp>
        <p:nvSpPr>
          <p:cNvPr id="4" name="Title 3">
            <a:extLst>
              <a:ext uri="{FF2B5EF4-FFF2-40B4-BE49-F238E27FC236}">
                <a16:creationId xmlns:a16="http://schemas.microsoft.com/office/drawing/2014/main" id="{1F03EE12-8ECE-44CC-A6AD-2F740C457007}"/>
              </a:ext>
            </a:extLst>
          </p:cNvPr>
          <p:cNvSpPr>
            <a:spLocks noGrp="1"/>
          </p:cNvSpPr>
          <p:nvPr>
            <p:ph type="title"/>
          </p:nvPr>
        </p:nvSpPr>
        <p:spPr/>
        <p:txBody>
          <a:bodyPr/>
          <a:lstStyle/>
          <a:p>
            <a:r>
              <a:rPr lang="en-GB" dirty="0"/>
              <a:t>Protecting Market Share</a:t>
            </a:r>
          </a:p>
        </p:txBody>
      </p:sp>
      <p:sp>
        <p:nvSpPr>
          <p:cNvPr id="5" name="Content Placeholder 4">
            <a:extLst>
              <a:ext uri="{FF2B5EF4-FFF2-40B4-BE49-F238E27FC236}">
                <a16:creationId xmlns:a16="http://schemas.microsoft.com/office/drawing/2014/main" id="{0047F631-8EEF-4A43-AE92-212C3AF75260}"/>
              </a:ext>
            </a:extLst>
          </p:cNvPr>
          <p:cNvSpPr>
            <a:spLocks noGrp="1"/>
          </p:cNvSpPr>
          <p:nvPr>
            <p:ph idx="1"/>
          </p:nvPr>
        </p:nvSpPr>
        <p:spPr>
          <a:xfrm>
            <a:off x="720000" y="1585986"/>
            <a:ext cx="10753200" cy="1554781"/>
          </a:xfrm>
        </p:spPr>
        <p:txBody>
          <a:bodyPr/>
          <a:lstStyle/>
          <a:p>
            <a:r>
              <a:rPr lang="en-US" dirty="0"/>
              <a:t>The most constructive response is </a:t>
            </a:r>
            <a:r>
              <a:rPr lang="en-US" dirty="0">
                <a:solidFill>
                  <a:srgbClr val="FF0000"/>
                </a:solidFill>
              </a:rPr>
              <a:t>continuous innovation</a:t>
            </a:r>
            <a:r>
              <a:rPr lang="en-US" dirty="0"/>
              <a:t>. The front-runner should lead the industry in developing new products and customer services, distribution effectiveness, and cost cutting.</a:t>
            </a:r>
            <a:endParaRPr lang="en-GB" dirty="0"/>
          </a:p>
        </p:txBody>
      </p:sp>
      <p:graphicFrame>
        <p:nvGraphicFramePr>
          <p:cNvPr id="9" name="Diagram 8">
            <a:extLst>
              <a:ext uri="{FF2B5EF4-FFF2-40B4-BE49-F238E27FC236}">
                <a16:creationId xmlns:a16="http://schemas.microsoft.com/office/drawing/2014/main" id="{3FBFF6B8-3406-4E0D-BE40-440DAD9971A2}"/>
              </a:ext>
            </a:extLst>
          </p:cNvPr>
          <p:cNvGraphicFramePr/>
          <p:nvPr>
            <p:extLst>
              <p:ext uri="{D42A27DB-BD31-4B8C-83A1-F6EECF244321}">
                <p14:modId xmlns:p14="http://schemas.microsoft.com/office/powerpoint/2010/main" val="3241742270"/>
              </p:ext>
            </p:extLst>
          </p:nvPr>
        </p:nvGraphicFramePr>
        <p:xfrm>
          <a:off x="2442817" y="2712396"/>
          <a:ext cx="6431723" cy="37924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Picture 14" descr="A picture containing tan&#10;&#10;Description automatically generated">
            <a:extLst>
              <a:ext uri="{FF2B5EF4-FFF2-40B4-BE49-F238E27FC236}">
                <a16:creationId xmlns:a16="http://schemas.microsoft.com/office/drawing/2014/main" id="{1DBFD98A-37E8-48B2-B6E2-2194FD4FE76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74540" y="3692348"/>
            <a:ext cx="2165362" cy="1782814"/>
          </a:xfrm>
          <a:prstGeom prst="rect">
            <a:avLst/>
          </a:prstGeom>
        </p:spPr>
      </p:pic>
      <p:pic>
        <p:nvPicPr>
          <p:cNvPr id="17" name="Picture 16" descr="A picture containing indoor&#10;&#10;Description automatically generated">
            <a:extLst>
              <a:ext uri="{FF2B5EF4-FFF2-40B4-BE49-F238E27FC236}">
                <a16:creationId xmlns:a16="http://schemas.microsoft.com/office/drawing/2014/main" id="{5F0C4F33-C10C-401E-8363-D904F880B99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4968" r="24778"/>
          <a:stretch/>
        </p:blipFill>
        <p:spPr>
          <a:xfrm>
            <a:off x="1152098" y="3717234"/>
            <a:ext cx="1272209" cy="1827768"/>
          </a:xfrm>
          <a:prstGeom prst="rect">
            <a:avLst/>
          </a:prstGeom>
        </p:spPr>
      </p:pic>
    </p:spTree>
    <p:extLst>
      <p:ext uri="{BB962C8B-B14F-4D97-AF65-F5344CB8AC3E}">
        <p14:creationId xmlns:p14="http://schemas.microsoft.com/office/powerpoint/2010/main" val="967651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fill="hold"/>
                                        <p:tgtEl>
                                          <p:spTgt spid="15"/>
                                        </p:tgtEl>
                                        <p:attrNameLst>
                                          <p:attrName>ppt_x</p:attrName>
                                        </p:attrNameLst>
                                      </p:cBhvr>
                                      <p:tavLst>
                                        <p:tav tm="0">
                                          <p:val>
                                            <p:strVal val="#ppt_x"/>
                                          </p:val>
                                        </p:tav>
                                        <p:tav tm="100000">
                                          <p:val>
                                            <p:strVal val="#ppt_x"/>
                                          </p:val>
                                        </p:tav>
                                      </p:tavLst>
                                    </p:anim>
                                    <p:anim calcmode="lin" valueType="num">
                                      <p:cBhvr additive="base">
                                        <p:cTn id="1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2E71A48-94AB-4F39-AD60-83444F3934DB}"/>
              </a:ext>
            </a:extLst>
          </p:cNvPr>
          <p:cNvSpPr>
            <a:spLocks noGrp="1"/>
          </p:cNvSpPr>
          <p:nvPr>
            <p:ph type="ftr" sz="quarter" idx="10"/>
          </p:nvPr>
        </p:nvSpPr>
        <p:spPr/>
        <p:txBody>
          <a:bodyPr/>
          <a:lstStyle/>
          <a:p>
            <a:r>
              <a:rPr lang="en-US"/>
              <a:t>Competitive strategies </a:t>
            </a:r>
            <a:endParaRPr lang="en-GB" dirty="0"/>
          </a:p>
        </p:txBody>
      </p:sp>
      <p:sp>
        <p:nvSpPr>
          <p:cNvPr id="3" name="Slide Number Placeholder 2">
            <a:extLst>
              <a:ext uri="{FF2B5EF4-FFF2-40B4-BE49-F238E27FC236}">
                <a16:creationId xmlns:a16="http://schemas.microsoft.com/office/drawing/2014/main" id="{1E5F3FFE-B7E6-4CBA-9583-65017C7A3A0A}"/>
              </a:ext>
            </a:extLst>
          </p:cNvPr>
          <p:cNvSpPr>
            <a:spLocks noGrp="1"/>
          </p:cNvSpPr>
          <p:nvPr>
            <p:ph type="sldNum" sz="quarter" idx="11"/>
          </p:nvPr>
        </p:nvSpPr>
        <p:spPr/>
        <p:txBody>
          <a:bodyPr/>
          <a:lstStyle/>
          <a:p>
            <a:fld id="{0970407D-EE58-4A0B-824B-1D3AE42DD9CF}" type="slidenum">
              <a:rPr lang="en-GB" altLang="cs-CZ" noProof="0" smtClean="0"/>
              <a:pPr/>
              <a:t>7</a:t>
            </a:fld>
            <a:endParaRPr lang="en-GB" altLang="cs-CZ" noProof="0" dirty="0"/>
          </a:p>
        </p:txBody>
      </p:sp>
      <p:sp>
        <p:nvSpPr>
          <p:cNvPr id="4" name="Title 3">
            <a:extLst>
              <a:ext uri="{FF2B5EF4-FFF2-40B4-BE49-F238E27FC236}">
                <a16:creationId xmlns:a16="http://schemas.microsoft.com/office/drawing/2014/main" id="{4738C2BD-83C5-4A24-92F2-D42BD4D202E2}"/>
              </a:ext>
            </a:extLst>
          </p:cNvPr>
          <p:cNvSpPr>
            <a:spLocks noGrp="1"/>
          </p:cNvSpPr>
          <p:nvPr>
            <p:ph type="title"/>
          </p:nvPr>
        </p:nvSpPr>
        <p:spPr>
          <a:xfrm>
            <a:off x="720000" y="435786"/>
            <a:ext cx="10753200" cy="451576"/>
          </a:xfrm>
        </p:spPr>
        <p:txBody>
          <a:bodyPr/>
          <a:lstStyle/>
          <a:p>
            <a:r>
              <a:rPr lang="en-GB" dirty="0"/>
              <a:t>Proactive Marketing</a:t>
            </a:r>
            <a:br>
              <a:rPr lang="en-GB" dirty="0"/>
            </a:br>
            <a:endParaRPr lang="en-GB" dirty="0"/>
          </a:p>
        </p:txBody>
      </p:sp>
      <p:graphicFrame>
        <p:nvGraphicFramePr>
          <p:cNvPr id="6" name="Content Placeholder 5">
            <a:extLst>
              <a:ext uri="{FF2B5EF4-FFF2-40B4-BE49-F238E27FC236}">
                <a16:creationId xmlns:a16="http://schemas.microsoft.com/office/drawing/2014/main" id="{0182218D-ABF8-480C-9267-4685DC51790A}"/>
              </a:ext>
            </a:extLst>
          </p:cNvPr>
          <p:cNvGraphicFramePr>
            <a:graphicFrameLocks noGrp="1"/>
          </p:cNvGraphicFramePr>
          <p:nvPr>
            <p:ph idx="1"/>
            <p:extLst>
              <p:ext uri="{D42A27DB-BD31-4B8C-83A1-F6EECF244321}">
                <p14:modId xmlns:p14="http://schemas.microsoft.com/office/powerpoint/2010/main" val="1112461799"/>
              </p:ext>
            </p:extLst>
          </p:nvPr>
        </p:nvGraphicFramePr>
        <p:xfrm>
          <a:off x="1727892" y="1214255"/>
          <a:ext cx="8926858" cy="3274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descr="Logo&#10;&#10;Description automatically generated">
            <a:extLst>
              <a:ext uri="{FF2B5EF4-FFF2-40B4-BE49-F238E27FC236}">
                <a16:creationId xmlns:a16="http://schemas.microsoft.com/office/drawing/2014/main" id="{D0ED5C79-E854-436A-8967-9819EE66C8C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02128" y="4635133"/>
            <a:ext cx="1780761" cy="890381"/>
          </a:xfrm>
          <a:prstGeom prst="rect">
            <a:avLst/>
          </a:prstGeom>
        </p:spPr>
      </p:pic>
      <p:pic>
        <p:nvPicPr>
          <p:cNvPr id="10" name="Picture 9" descr="A person holding a sign next to a fire hydrant&#10;&#10;Description automatically generated with medium confidence">
            <a:extLst>
              <a:ext uri="{FF2B5EF4-FFF2-40B4-BE49-F238E27FC236}">
                <a16:creationId xmlns:a16="http://schemas.microsoft.com/office/drawing/2014/main" id="{389F5DFE-C518-42F3-AB1B-192627790EF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70667" y="4588182"/>
            <a:ext cx="2884083" cy="2077346"/>
          </a:xfrm>
          <a:prstGeom prst="rect">
            <a:avLst/>
          </a:prstGeom>
        </p:spPr>
      </p:pic>
      <p:pic>
        <p:nvPicPr>
          <p:cNvPr id="12" name="Picture 11" descr="Logo&#10;&#10;Description automatically generated">
            <a:extLst>
              <a:ext uri="{FF2B5EF4-FFF2-40B4-BE49-F238E27FC236}">
                <a16:creationId xmlns:a16="http://schemas.microsoft.com/office/drawing/2014/main" id="{EC8A4AC2-7DD0-48EC-ACE7-AD5CAD753A33}"/>
              </a:ext>
            </a:extLst>
          </p:cNvPr>
          <p:cNvPicPr>
            <a:picLocks noChangeAspect="1"/>
          </p:cNvPicPr>
          <p:nvPr/>
        </p:nvPicPr>
        <p:blipFill rotWithShape="1">
          <a:blip r:embed="rId9">
            <a:extLst>
              <a:ext uri="{28A0092B-C50C-407E-A947-70E740481C1C}">
                <a14:useLocalDpi xmlns:a14="http://schemas.microsoft.com/office/drawing/2010/main" val="0"/>
              </a:ext>
            </a:extLst>
          </a:blip>
          <a:srcRect t="23652" b="21824"/>
          <a:stretch/>
        </p:blipFill>
        <p:spPr>
          <a:xfrm>
            <a:off x="3846445" y="4638262"/>
            <a:ext cx="3810000" cy="2077346"/>
          </a:xfrm>
          <a:prstGeom prst="rect">
            <a:avLst/>
          </a:prstGeom>
        </p:spPr>
      </p:pic>
      <p:sp>
        <p:nvSpPr>
          <p:cNvPr id="5" name="TextBox 4">
            <a:extLst>
              <a:ext uri="{FF2B5EF4-FFF2-40B4-BE49-F238E27FC236}">
                <a16:creationId xmlns:a16="http://schemas.microsoft.com/office/drawing/2014/main" id="{1BAF53AD-F726-0971-5493-1DAE4180C87C}"/>
              </a:ext>
            </a:extLst>
          </p:cNvPr>
          <p:cNvSpPr txBox="1"/>
          <p:nvPr/>
        </p:nvSpPr>
        <p:spPr>
          <a:xfrm>
            <a:off x="1639413" y="5539638"/>
            <a:ext cx="2706190" cy="400110"/>
          </a:xfrm>
          <a:prstGeom prst="rect">
            <a:avLst/>
          </a:prstGeom>
          <a:noFill/>
        </p:spPr>
        <p:txBody>
          <a:bodyPr wrap="none" rtlCol="0">
            <a:spAutoFit/>
          </a:bodyPr>
          <a:lstStyle/>
          <a:p>
            <a:pPr algn="l"/>
            <a:r>
              <a:rPr lang="en-US" sz="2000" dirty="0">
                <a:solidFill>
                  <a:schemeClr val="accent1"/>
                </a:solidFill>
                <a:latin typeface="+mn-lt"/>
              </a:rPr>
              <a:t>Hardware → Software</a:t>
            </a:r>
            <a:endParaRPr lang="en-GB" sz="2000" dirty="0" err="1">
              <a:solidFill>
                <a:schemeClr val="accent1"/>
              </a:solidFill>
              <a:latin typeface="+mn-lt"/>
            </a:endParaRPr>
          </a:p>
        </p:txBody>
      </p:sp>
    </p:spTree>
    <p:extLst>
      <p:ext uri="{BB962C8B-B14F-4D97-AF65-F5344CB8AC3E}">
        <p14:creationId xmlns:p14="http://schemas.microsoft.com/office/powerpoint/2010/main" val="248669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F7F90F0-E3D8-4F69-8786-46EEB3589B27}"/>
              </a:ext>
            </a:extLst>
          </p:cNvPr>
          <p:cNvSpPr>
            <a:spLocks noGrp="1"/>
          </p:cNvSpPr>
          <p:nvPr>
            <p:ph type="ftr" sz="quarter" idx="10"/>
          </p:nvPr>
        </p:nvSpPr>
        <p:spPr/>
        <p:txBody>
          <a:bodyPr/>
          <a:lstStyle/>
          <a:p>
            <a:r>
              <a:rPr lang="en-US"/>
              <a:t>Competitive strategies </a:t>
            </a:r>
            <a:endParaRPr lang="en-GB" dirty="0"/>
          </a:p>
        </p:txBody>
      </p:sp>
      <p:sp>
        <p:nvSpPr>
          <p:cNvPr id="3" name="Slide Number Placeholder 2">
            <a:extLst>
              <a:ext uri="{FF2B5EF4-FFF2-40B4-BE49-F238E27FC236}">
                <a16:creationId xmlns:a16="http://schemas.microsoft.com/office/drawing/2014/main" id="{F11361D8-6429-4EAC-8A94-3587F04B5F1C}"/>
              </a:ext>
            </a:extLst>
          </p:cNvPr>
          <p:cNvSpPr>
            <a:spLocks noGrp="1"/>
          </p:cNvSpPr>
          <p:nvPr>
            <p:ph type="sldNum" sz="quarter" idx="11"/>
          </p:nvPr>
        </p:nvSpPr>
        <p:spPr/>
        <p:txBody>
          <a:bodyPr/>
          <a:lstStyle/>
          <a:p>
            <a:fld id="{0970407D-EE58-4A0B-824B-1D3AE42DD9CF}" type="slidenum">
              <a:rPr lang="en-GB" altLang="cs-CZ" noProof="0" smtClean="0"/>
              <a:pPr/>
              <a:t>8</a:t>
            </a:fld>
            <a:endParaRPr lang="en-GB" altLang="cs-CZ" noProof="0" dirty="0"/>
          </a:p>
        </p:txBody>
      </p:sp>
      <p:sp>
        <p:nvSpPr>
          <p:cNvPr id="4" name="Title 3">
            <a:extLst>
              <a:ext uri="{FF2B5EF4-FFF2-40B4-BE49-F238E27FC236}">
                <a16:creationId xmlns:a16="http://schemas.microsoft.com/office/drawing/2014/main" id="{7EEB68EB-A01B-4C19-A9F4-DD19651368A0}"/>
              </a:ext>
            </a:extLst>
          </p:cNvPr>
          <p:cNvSpPr>
            <a:spLocks noGrp="1"/>
          </p:cNvSpPr>
          <p:nvPr>
            <p:ph type="title"/>
          </p:nvPr>
        </p:nvSpPr>
        <p:spPr/>
        <p:txBody>
          <a:bodyPr/>
          <a:lstStyle/>
          <a:p>
            <a:r>
              <a:rPr lang="en-US" dirty="0"/>
              <a:t>Defensive Marketing</a:t>
            </a:r>
            <a:endParaRPr lang="en-GB" dirty="0"/>
          </a:p>
        </p:txBody>
      </p:sp>
      <p:pic>
        <p:nvPicPr>
          <p:cNvPr id="6" name="Picture 3" descr="fig11">
            <a:extLst>
              <a:ext uri="{FF2B5EF4-FFF2-40B4-BE49-F238E27FC236}">
                <a16:creationId xmlns:a16="http://schemas.microsoft.com/office/drawing/2014/main" id="{9C73FC1A-A8D4-4786-9C8F-7C2039F06277}"/>
              </a:ext>
            </a:extLst>
          </p:cNvPr>
          <p:cNvPicPr>
            <a:picLocks noGrp="1" noChangeAspect="1" noChangeArrowheads="1"/>
          </p:cNvPicPr>
          <p:nvPr>
            <p:ph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1934855" y="1758536"/>
            <a:ext cx="8322290" cy="4140200"/>
          </a:xfrm>
          <a:noFill/>
        </p:spPr>
      </p:pic>
    </p:spTree>
    <p:extLst>
      <p:ext uri="{BB962C8B-B14F-4D97-AF65-F5344CB8AC3E}">
        <p14:creationId xmlns:p14="http://schemas.microsoft.com/office/powerpoint/2010/main" val="3196788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425B57E-7551-46B0-B19F-66433EE4F89E}"/>
              </a:ext>
            </a:extLst>
          </p:cNvPr>
          <p:cNvSpPr>
            <a:spLocks noGrp="1"/>
          </p:cNvSpPr>
          <p:nvPr>
            <p:ph type="ftr" sz="quarter" idx="10"/>
          </p:nvPr>
        </p:nvSpPr>
        <p:spPr/>
        <p:txBody>
          <a:bodyPr/>
          <a:lstStyle/>
          <a:p>
            <a:r>
              <a:rPr lang="en-US" dirty="0"/>
              <a:t>Competitive strategies </a:t>
            </a:r>
            <a:endParaRPr lang="en-GB" dirty="0"/>
          </a:p>
        </p:txBody>
      </p:sp>
      <p:sp>
        <p:nvSpPr>
          <p:cNvPr id="3" name="Slide Number Placeholder 2">
            <a:extLst>
              <a:ext uri="{FF2B5EF4-FFF2-40B4-BE49-F238E27FC236}">
                <a16:creationId xmlns:a16="http://schemas.microsoft.com/office/drawing/2014/main" id="{341F3038-7E52-4C56-A0A9-4005F89844C4}"/>
              </a:ext>
            </a:extLst>
          </p:cNvPr>
          <p:cNvSpPr>
            <a:spLocks noGrp="1"/>
          </p:cNvSpPr>
          <p:nvPr>
            <p:ph type="sldNum" sz="quarter" idx="11"/>
          </p:nvPr>
        </p:nvSpPr>
        <p:spPr/>
        <p:txBody>
          <a:bodyPr/>
          <a:lstStyle/>
          <a:p>
            <a:fld id="{0970407D-EE58-4A0B-824B-1D3AE42DD9CF}" type="slidenum">
              <a:rPr lang="en-GB" altLang="cs-CZ" noProof="0" smtClean="0"/>
              <a:pPr/>
              <a:t>9</a:t>
            </a:fld>
            <a:endParaRPr lang="en-GB" altLang="cs-CZ" noProof="0" dirty="0"/>
          </a:p>
        </p:txBody>
      </p:sp>
      <p:sp>
        <p:nvSpPr>
          <p:cNvPr id="4" name="Title 3">
            <a:extLst>
              <a:ext uri="{FF2B5EF4-FFF2-40B4-BE49-F238E27FC236}">
                <a16:creationId xmlns:a16="http://schemas.microsoft.com/office/drawing/2014/main" id="{ADF29CE5-1199-4EBF-ADBE-3F9BCB119278}"/>
              </a:ext>
            </a:extLst>
          </p:cNvPr>
          <p:cNvSpPr>
            <a:spLocks noGrp="1"/>
          </p:cNvSpPr>
          <p:nvPr>
            <p:ph type="title"/>
          </p:nvPr>
        </p:nvSpPr>
        <p:spPr>
          <a:xfrm>
            <a:off x="720000" y="415204"/>
            <a:ext cx="10753200" cy="451576"/>
          </a:xfrm>
        </p:spPr>
        <p:txBody>
          <a:bodyPr/>
          <a:lstStyle/>
          <a:p>
            <a:r>
              <a:rPr lang="en-US" dirty="0"/>
              <a:t>Defensive Marketing</a:t>
            </a:r>
            <a:endParaRPr lang="en-GB" dirty="0"/>
          </a:p>
        </p:txBody>
      </p:sp>
      <p:sp>
        <p:nvSpPr>
          <p:cNvPr id="5" name="Content Placeholder 4">
            <a:extLst>
              <a:ext uri="{FF2B5EF4-FFF2-40B4-BE49-F238E27FC236}">
                <a16:creationId xmlns:a16="http://schemas.microsoft.com/office/drawing/2014/main" id="{3B316124-C2BB-4386-B497-90A9CB9C5044}"/>
              </a:ext>
            </a:extLst>
          </p:cNvPr>
          <p:cNvSpPr>
            <a:spLocks noGrp="1"/>
          </p:cNvSpPr>
          <p:nvPr>
            <p:ph idx="1"/>
          </p:nvPr>
        </p:nvSpPr>
        <p:spPr>
          <a:xfrm>
            <a:off x="720000" y="1108912"/>
            <a:ext cx="10753200" cy="5079331"/>
          </a:xfrm>
        </p:spPr>
        <p:txBody>
          <a:bodyPr/>
          <a:lstStyle/>
          <a:p>
            <a:r>
              <a:rPr lang="en-US" dirty="0"/>
              <a:t>Position Defense. </a:t>
            </a:r>
          </a:p>
          <a:p>
            <a:pPr lvl="1"/>
            <a:r>
              <a:rPr lang="en-US" dirty="0"/>
              <a:t>Position defense means </a:t>
            </a:r>
            <a:r>
              <a:rPr lang="en-US" dirty="0">
                <a:solidFill>
                  <a:srgbClr val="FF0000"/>
                </a:solidFill>
              </a:rPr>
              <a:t>occupying the most desirable market space in consumers’ minds</a:t>
            </a:r>
            <a:r>
              <a:rPr lang="en-US" dirty="0"/>
              <a:t>, making the brand almost impregnable, as Procter &amp; Gamble has done with Tide detergent for cleaning, Crest toothpaste for cavity prevention, and Pampers diapers for dryness.</a:t>
            </a:r>
          </a:p>
          <a:p>
            <a:pPr lvl="1"/>
            <a:endParaRPr lang="en-US" dirty="0"/>
          </a:p>
          <a:p>
            <a:r>
              <a:rPr lang="en-US" dirty="0"/>
              <a:t>Flank Defense</a:t>
            </a:r>
          </a:p>
          <a:p>
            <a:pPr lvl="1"/>
            <a:r>
              <a:rPr lang="en-US" dirty="0"/>
              <a:t>The market leader should </a:t>
            </a:r>
            <a:r>
              <a:rPr lang="en-US" dirty="0">
                <a:solidFill>
                  <a:srgbClr val="FF0000"/>
                </a:solidFill>
              </a:rPr>
              <a:t>erect outposts</a:t>
            </a:r>
            <a:r>
              <a:rPr lang="en-US" dirty="0"/>
              <a:t> to </a:t>
            </a:r>
            <a:r>
              <a:rPr lang="en-US" dirty="0">
                <a:solidFill>
                  <a:srgbClr val="FF0000"/>
                </a:solidFill>
              </a:rPr>
              <a:t>protect</a:t>
            </a:r>
            <a:r>
              <a:rPr lang="en-US" dirty="0"/>
              <a:t> a </a:t>
            </a:r>
            <a:r>
              <a:rPr lang="en-US" dirty="0">
                <a:solidFill>
                  <a:srgbClr val="FF0000"/>
                </a:solidFill>
              </a:rPr>
              <a:t>weak front </a:t>
            </a:r>
            <a:r>
              <a:rPr lang="en-US" dirty="0"/>
              <a:t>or </a:t>
            </a:r>
            <a:r>
              <a:rPr lang="en-US" dirty="0">
                <a:solidFill>
                  <a:srgbClr val="FF0000"/>
                </a:solidFill>
              </a:rPr>
              <a:t>support</a:t>
            </a:r>
            <a:r>
              <a:rPr lang="en-US" dirty="0"/>
              <a:t> a possible </a:t>
            </a:r>
            <a:r>
              <a:rPr lang="en-US" dirty="0">
                <a:solidFill>
                  <a:srgbClr val="FF0000"/>
                </a:solidFill>
              </a:rPr>
              <a:t>counterattack</a:t>
            </a:r>
            <a:r>
              <a:rPr lang="en-US" dirty="0"/>
              <a:t>. Procter &amp; Gamble brands such as Gain and Cheer laundry detergent and Luvs diapers have played strategic offensive and defensive roles.</a:t>
            </a:r>
          </a:p>
          <a:p>
            <a:pPr lvl="1"/>
            <a:endParaRPr lang="en-US" dirty="0"/>
          </a:p>
          <a:p>
            <a:r>
              <a:rPr lang="en-US" dirty="0"/>
              <a:t>Preemptive Defense. </a:t>
            </a:r>
          </a:p>
          <a:p>
            <a:pPr lvl="1"/>
            <a:r>
              <a:rPr lang="en-US" dirty="0"/>
              <a:t>A more </a:t>
            </a:r>
            <a:r>
              <a:rPr lang="en-US" dirty="0">
                <a:solidFill>
                  <a:srgbClr val="FF0000"/>
                </a:solidFill>
              </a:rPr>
              <a:t>aggressive</a:t>
            </a:r>
            <a:r>
              <a:rPr lang="en-US" dirty="0"/>
              <a:t> maneuver is to attack first, perhaps with guerrilla action across the market—hitting one competitor here, another there—and </a:t>
            </a:r>
            <a:r>
              <a:rPr lang="en-US" dirty="0">
                <a:solidFill>
                  <a:srgbClr val="FF0000"/>
                </a:solidFill>
              </a:rPr>
              <a:t>keeping everyone off balance</a:t>
            </a:r>
            <a:r>
              <a:rPr lang="en-US" dirty="0"/>
              <a:t>. Another is to achieve broad market envelopment that signals competitors not to attack. E.g., Bank of America, Microsoft (nationwide 18,500 ATMs and 6,100 retail branches)</a:t>
            </a:r>
          </a:p>
          <a:p>
            <a:pPr lvl="1"/>
            <a:endParaRPr lang="en-US" dirty="0"/>
          </a:p>
          <a:p>
            <a:endParaRPr lang="en-GB" dirty="0"/>
          </a:p>
        </p:txBody>
      </p:sp>
    </p:spTree>
    <p:extLst>
      <p:ext uri="{BB962C8B-B14F-4D97-AF65-F5344CB8AC3E}">
        <p14:creationId xmlns:p14="http://schemas.microsoft.com/office/powerpoint/2010/main" val="3893533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circle(in)">
                                      <p:cBhvr>
                                        <p:cTn id="10" dur="20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wipe(down)">
                                      <p:cBhvr>
                                        <p:cTn id="15" dur="500"/>
                                        <p:tgtEl>
                                          <p:spTgt spid="5">
                                            <p:txEl>
                                              <p:pRg st="3" end="3"/>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wipe(down)">
                                      <p:cBhvr>
                                        <p:cTn id="18" dur="500"/>
                                        <p:tgtEl>
                                          <p:spTgt spid="5">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animEffect transition="in" filter="fade">
                                      <p:cBhvr>
                                        <p:cTn id="23" dur="500"/>
                                        <p:tgtEl>
                                          <p:spTgt spid="5">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5">
                                            <p:txEl>
                                              <p:pRg st="7" end="7"/>
                                            </p:txEl>
                                          </p:spTgt>
                                        </p:tgtEl>
                                        <p:attrNameLst>
                                          <p:attrName>style.visibility</p:attrName>
                                        </p:attrNameLst>
                                      </p:cBhvr>
                                      <p:to>
                                        <p:strVal val="visible"/>
                                      </p:to>
                                    </p:set>
                                    <p:animEffect transition="in" filter="fade">
                                      <p:cBhvr>
                                        <p:cTn id="26"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resentation_MU_EN">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econ-prezentace-16-9-en-v10.potx" id="{CA4D81FE-238A-4A84-B5FE-EF7F9B2E3BBC}" vid="{F2DA8804-0AF2-4B2C-9DC8-D5C2B90AF597}"/>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muni-econ-prezentace-16-9-en-v10</Template>
  <TotalTime>3226</TotalTime>
  <Words>2286</Words>
  <Application>Microsoft Office PowerPoint</Application>
  <PresentationFormat>Widescreen</PresentationFormat>
  <Paragraphs>260</Paragraphs>
  <Slides>38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Tahoma</vt:lpstr>
      <vt:lpstr>Wingdings</vt:lpstr>
      <vt:lpstr>Presentation_MU_EN</vt:lpstr>
      <vt:lpstr>Competitive Strategies</vt:lpstr>
      <vt:lpstr>Agenda</vt:lpstr>
      <vt:lpstr>Hypothetical Market Structure</vt:lpstr>
      <vt:lpstr>Market Leaders Strategies</vt:lpstr>
      <vt:lpstr>Expanding Total Market Demand </vt:lpstr>
      <vt:lpstr>Protecting Market Share</vt:lpstr>
      <vt:lpstr>Proactive Marketing </vt:lpstr>
      <vt:lpstr>Defensive Marketing</vt:lpstr>
      <vt:lpstr>Defensive Marketing</vt:lpstr>
      <vt:lpstr>Defensive Marketing        Contd..</vt:lpstr>
      <vt:lpstr>Defensive Marketing   Contd..</vt:lpstr>
      <vt:lpstr>Increasing Market Share</vt:lpstr>
      <vt:lpstr>The Concept of Optimal Market Share</vt:lpstr>
      <vt:lpstr>Other Competitive Strategies</vt:lpstr>
      <vt:lpstr>Market-Challenger Strategies</vt:lpstr>
      <vt:lpstr>Defining the strategic objective and opponent(s)</vt:lpstr>
      <vt:lpstr>Choosing a General Attack Strategy</vt:lpstr>
      <vt:lpstr>Choosing a General Attack Strategies  ...</vt:lpstr>
      <vt:lpstr>Choosing a Specific Attack Strategy</vt:lpstr>
      <vt:lpstr>Market-Follower Strategies</vt:lpstr>
      <vt:lpstr>Market-Follower Strategies</vt:lpstr>
      <vt:lpstr>Market-Follower Strategies   Contd.</vt:lpstr>
      <vt:lpstr>Market-Nicher Strategies</vt:lpstr>
      <vt:lpstr>Product Life-Cycle Marketing Strategies</vt:lpstr>
      <vt:lpstr>Product Life Cycle</vt:lpstr>
      <vt:lpstr>Four assertions of Product Life Cycle</vt:lpstr>
      <vt:lpstr>Marketing Strategies: Introduction Stage</vt:lpstr>
      <vt:lpstr>Marketing Strategies: Growth Stage</vt:lpstr>
      <vt:lpstr>Marketing Strategies: Maturity Stage</vt:lpstr>
      <vt:lpstr>Marketing Strategies: Decline Stage</vt:lpstr>
      <vt:lpstr>Summary</vt:lpstr>
      <vt:lpstr>Marketing in an Economic Downturn</vt:lpstr>
      <vt:lpstr>Explore the Upside of Increasing Investment</vt:lpstr>
      <vt:lpstr>Get Closer to Customers </vt:lpstr>
      <vt:lpstr>Put Forth the Most Compelling Value Proposition </vt:lpstr>
      <vt:lpstr>Review Budget Allocations </vt:lpstr>
      <vt:lpstr>Fine-tune Brand and Product Offerings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Prateek  Kalia</dc:creator>
  <cp:lastModifiedBy>Prateek Kalia</cp:lastModifiedBy>
  <cp:revision>26</cp:revision>
  <cp:lastPrinted>1601-01-01T00:00:00Z</cp:lastPrinted>
  <dcterms:created xsi:type="dcterms:W3CDTF">2021-09-07T07:19:05Z</dcterms:created>
  <dcterms:modified xsi:type="dcterms:W3CDTF">2024-04-08T20:30:28Z</dcterms:modified>
</cp:coreProperties>
</file>