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91" r:id="rId5"/>
    <p:sldId id="292" r:id="rId6"/>
    <p:sldId id="29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2" r:id="rId19"/>
    <p:sldId id="297" r:id="rId20"/>
    <p:sldId id="298" r:id="rId21"/>
    <p:sldId id="299" r:id="rId22"/>
    <p:sldId id="283" r:id="rId23"/>
    <p:sldId id="284" r:id="rId24"/>
    <p:sldId id="295" r:id="rId25"/>
    <p:sldId id="296" r:id="rId26"/>
    <p:sldId id="300" r:id="rId27"/>
    <p:sldId id="270" r:id="rId28"/>
    <p:sldId id="271" r:id="rId29"/>
    <p:sldId id="272" r:id="rId30"/>
    <p:sldId id="288" r:id="rId31"/>
    <p:sldId id="289" r:id="rId32"/>
    <p:sldId id="269" r:id="rId33"/>
    <p:sldId id="273" r:id="rId34"/>
    <p:sldId id="274" r:id="rId35"/>
    <p:sldId id="287" r:id="rId36"/>
    <p:sldId id="275" r:id="rId37"/>
    <p:sldId id="276" r:id="rId38"/>
    <p:sldId id="277" r:id="rId39"/>
    <p:sldId id="278" r:id="rId40"/>
    <p:sldId id="279" r:id="rId41"/>
    <p:sldId id="280" r:id="rId42"/>
    <p:sldId id="301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BA6689-2AAB-4499-BD39-8F6D1CCB4CFA}" type="datetimeFigureOut">
              <a:rPr lang="cs-CZ" smtClean="0"/>
              <a:t>15.5.2020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B1CB7-D5C5-49CF-AD79-29673D7634B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naRC6vXZc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CI4fZa_ia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7gSm2NPY5M" TargetMode="External"/><Relationship Id="rId2" Type="http://schemas.openxmlformats.org/officeDocument/2006/relationships/hyperlink" Target="https://www.youtube.com/watch?v=DjOHiIECkN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An9E3fFy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Studijní text vychází z následující literatury:</a:t>
            </a:r>
          </a:p>
          <a:p>
            <a:r>
              <a:rPr lang="cs-CZ" dirty="0"/>
              <a:t>Buchtová, B., Kulhavý, V., </a:t>
            </a:r>
            <a:r>
              <a:rPr lang="cs-CZ" i="1" dirty="0"/>
              <a:t>Psychologie v obchodní činnosti firmy</a:t>
            </a:r>
            <a:r>
              <a:rPr lang="cs-CZ" dirty="0"/>
              <a:t>, </a:t>
            </a:r>
            <a:r>
              <a:rPr lang="cs-CZ" dirty="0" err="1"/>
              <a:t>Brno:MU</a:t>
            </a:r>
            <a:r>
              <a:rPr lang="cs-CZ" dirty="0"/>
              <a:t>, 2006</a:t>
            </a:r>
          </a:p>
          <a:p>
            <a:r>
              <a:rPr lang="cs-CZ" dirty="0" err="1"/>
              <a:t>Bedrnová</a:t>
            </a:r>
            <a:r>
              <a:rPr lang="cs-CZ" dirty="0"/>
              <a:t>, E., Nový, I. </a:t>
            </a:r>
            <a:r>
              <a:rPr lang="cs-CZ" i="1" dirty="0"/>
              <a:t>Psychologie a sociologie v řízení firmy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1996, kap. IV.</a:t>
            </a:r>
          </a:p>
          <a:p>
            <a:r>
              <a:rPr lang="cs-CZ" dirty="0" err="1"/>
              <a:t>Richardson</a:t>
            </a:r>
            <a:r>
              <a:rPr lang="cs-CZ" dirty="0"/>
              <a:t>, L. </a:t>
            </a:r>
            <a:r>
              <a:rPr lang="cs-CZ" i="1" dirty="0"/>
              <a:t>Strategie úspěchu</a:t>
            </a:r>
            <a:r>
              <a:rPr lang="cs-CZ" dirty="0"/>
              <a:t>. Praha: Victoria </a:t>
            </a:r>
            <a:r>
              <a:rPr lang="cs-CZ" dirty="0" err="1"/>
              <a:t>Publishing</a:t>
            </a:r>
            <a:r>
              <a:rPr lang="cs-CZ" dirty="0"/>
              <a:t>, 1992.</a:t>
            </a:r>
          </a:p>
          <a:p>
            <a:r>
              <a:rPr lang="cs-CZ" dirty="0" err="1"/>
              <a:t>Praško</a:t>
            </a:r>
            <a:r>
              <a:rPr lang="cs-CZ" dirty="0"/>
              <a:t>, </a:t>
            </a:r>
            <a:r>
              <a:rPr lang="cs-CZ" dirty="0" err="1"/>
              <a:t>Prašková</a:t>
            </a:r>
            <a:r>
              <a:rPr lang="cs-CZ" dirty="0"/>
              <a:t>, Asertivitou proti stresu, 1992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Komunikace v obchodní činnosti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7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Časový nátlak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smtClean="0"/>
              <a:t>předstírání nutnosti urychlit průběh jednání a jeho ukončení v příliš krátké době</a:t>
            </a:r>
          </a:p>
          <a:p>
            <a:r>
              <a:rPr lang="cs-CZ" i="1" dirty="0" smtClean="0"/>
              <a:t>Protiopatření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Lze si na začátku jednání dohodnou časový rozvrh</a:t>
            </a:r>
          </a:p>
          <a:p>
            <a:pPr lvl="1"/>
            <a:r>
              <a:rPr lang="cs-CZ" dirty="0" smtClean="0"/>
              <a:t>Pokud i přesto bude taktika využita, pokusíme se zjistit jaký je důvod změny, a snažit se vyjednat čas pro naši nabídku, a nenechat se dotlačit k ústupkům</a:t>
            </a:r>
          </a:p>
        </p:txBody>
      </p:sp>
    </p:spTree>
    <p:extLst>
      <p:ext uri="{BB962C8B-B14F-4D97-AF65-F5344CB8AC3E}">
        <p14:creationId xmlns:p14="http://schemas.microsoft.com/office/powerpoint/2010/main" val="21889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Taktika „</a:t>
            </a:r>
            <a:r>
              <a:rPr lang="cs-CZ" dirty="0" err="1" smtClean="0"/>
              <a:t>odhryzávání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Jednání o každém bodě zvlášť a vyžadování ústupků u každého projednávaného bodu</a:t>
            </a:r>
          </a:p>
          <a:p>
            <a:r>
              <a:rPr lang="cs-CZ" i="1" dirty="0" smtClean="0"/>
              <a:t>Protiopatření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vyžadovat získání celkové obchodní </a:t>
            </a:r>
            <a:r>
              <a:rPr lang="cs-CZ" dirty="0" smtClean="0"/>
              <a:t>nabídky partnera </a:t>
            </a:r>
            <a:r>
              <a:rPr lang="cs-CZ" dirty="0"/>
              <a:t>před jakýmkoli </a:t>
            </a:r>
            <a:r>
              <a:rPr lang="cs-CZ" dirty="0" smtClean="0"/>
              <a:t>ústupkem</a:t>
            </a:r>
          </a:p>
          <a:p>
            <a:pPr lvl="1"/>
            <a:r>
              <a:rPr lang="cs-CZ" i="1" dirty="0"/>
              <a:t>Navrhuji tento bod projednat jako první. - </a:t>
            </a:r>
            <a:r>
              <a:rPr lang="cs-CZ" dirty="0"/>
              <a:t>může být naší obranou vyjádření: </a:t>
            </a:r>
            <a:r>
              <a:rPr lang="cs-CZ" i="1" dirty="0"/>
              <a:t>Lze </a:t>
            </a:r>
            <a:r>
              <a:rPr lang="cs-CZ" i="1" dirty="0" smtClean="0"/>
              <a:t>projednat tuto </a:t>
            </a:r>
            <a:r>
              <a:rPr lang="cs-CZ" i="1" dirty="0"/>
              <a:t>část, ale k tomu, abychom Vám mohli poskytnou přehled o celkové situaci, </a:t>
            </a:r>
            <a:r>
              <a:rPr lang="cs-CZ" i="1" dirty="0" smtClean="0"/>
              <a:t>musím nejprve </a:t>
            </a:r>
            <a:r>
              <a:rPr lang="cs-CZ" i="1" dirty="0"/>
              <a:t>posoudit celou obchodní nabídku. </a:t>
            </a:r>
            <a:r>
              <a:rPr lang="cs-CZ" dirty="0"/>
              <a:t>Teprve potom můžeme projednat bod, který </a:t>
            </a:r>
            <a:r>
              <a:rPr lang="cs-CZ" dirty="0" smtClean="0"/>
              <a:t>jsme navrhovali</a:t>
            </a:r>
            <a:r>
              <a:rPr lang="cs-CZ" dirty="0"/>
              <a:t>. Důležité je položit následně otázku </a:t>
            </a:r>
            <a:r>
              <a:rPr lang="cs-CZ" i="1" dirty="0"/>
              <a:t>Co Vás dále zajímá? - </a:t>
            </a:r>
            <a:r>
              <a:rPr lang="cs-CZ" dirty="0"/>
              <a:t>abychom se </a:t>
            </a:r>
            <a:r>
              <a:rPr lang="cs-CZ" dirty="0" smtClean="0"/>
              <a:t>vyvarovali další </a:t>
            </a:r>
            <a:r>
              <a:rPr lang="cs-CZ" dirty="0"/>
              <a:t>případné manipulace.</a:t>
            </a:r>
          </a:p>
        </p:txBody>
      </p:sp>
    </p:spTree>
    <p:extLst>
      <p:ext uri="{BB962C8B-B14F-4D97-AF65-F5344CB8AC3E}">
        <p14:creationId xmlns:p14="http://schemas.microsoft.com/office/powerpoint/2010/main" val="9459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Taktizování s počtem jednajících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Jednání se zúčastní více osob než jsme očekávali</a:t>
            </a:r>
            <a:endParaRPr lang="cs-CZ" dirty="0"/>
          </a:p>
          <a:p>
            <a:r>
              <a:rPr lang="cs-CZ" i="1" dirty="0" smtClean="0"/>
              <a:t>Protiopatření:</a:t>
            </a:r>
          </a:p>
          <a:p>
            <a:pPr lvl="1"/>
            <a:r>
              <a:rPr lang="cs-CZ" dirty="0" smtClean="0"/>
              <a:t>Pokud bude jednání probíhat na půdě partnera , předem si vyjasníme, kdo bude přítomen</a:t>
            </a:r>
          </a:p>
          <a:p>
            <a:pPr lvl="1"/>
            <a:r>
              <a:rPr lang="cs-CZ" dirty="0" smtClean="0"/>
              <a:t>Pokud jednání probíhá u nás, lze povolat i další osoby „do počtu“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0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Taktizování s konkurenční nabídkou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Využití „ lepší“ nabídky konkurence, využívá se i částečné využití nabídky, popř. fiktivní nabídky</a:t>
            </a:r>
          </a:p>
          <a:p>
            <a:r>
              <a:rPr lang="cs-CZ" i="1" dirty="0" smtClean="0"/>
              <a:t>Protiopatření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 žádném případě nepomlouváme!</a:t>
            </a:r>
          </a:p>
          <a:p>
            <a:pPr lvl="1"/>
            <a:r>
              <a:rPr lang="cs-CZ" dirty="0" smtClean="0"/>
              <a:t>Zjistíme si reálné nabídky konkurence a nebo</a:t>
            </a:r>
          </a:p>
          <a:p>
            <a:pPr lvl="1"/>
            <a:r>
              <a:rPr lang="pl-PL" dirty="0"/>
              <a:t>zeptat na podrobnosti konkurenční </a:t>
            </a:r>
            <a:r>
              <a:rPr lang="pl-PL" dirty="0" smtClean="0"/>
              <a:t>nabídky, </a:t>
            </a:r>
            <a:r>
              <a:rPr lang="cs-CZ" dirty="0" smtClean="0"/>
              <a:t>abychom </a:t>
            </a:r>
            <a:r>
              <a:rPr lang="cs-CZ" dirty="0"/>
              <a:t>je mohli porovnat. Nemá-li partner dostatečné informace, často od této </a:t>
            </a:r>
            <a:r>
              <a:rPr lang="cs-CZ" dirty="0" smtClean="0"/>
              <a:t>argumentace odstoupí.</a:t>
            </a:r>
          </a:p>
          <a:p>
            <a:pPr lvl="1"/>
            <a:r>
              <a:rPr lang="cs-CZ" dirty="0" smtClean="0"/>
              <a:t>Nabídku srovnáme ve všech bodech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1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s emocemi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smtClean="0"/>
              <a:t>Protistrana využívá různé emoce: zoufalství, urážky, odchod z místnosti, atd.</a:t>
            </a:r>
          </a:p>
          <a:p>
            <a:r>
              <a:rPr lang="cs-CZ" i="1" dirty="0" smtClean="0"/>
              <a:t>Protiopatření</a:t>
            </a:r>
            <a:r>
              <a:rPr lang="cs-CZ" dirty="0" smtClean="0"/>
              <a:t>: zachovat klid, nenechat se rozhodit, trvat na své nabídce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smtClean="0"/>
              <a:t>Jde o to vyvést protistranu z rovnováhy a donutit ji udělat ústupky, aniž by bylo vyřčeno jediné slovo</a:t>
            </a:r>
          </a:p>
          <a:p>
            <a:r>
              <a:rPr lang="cs-CZ" i="1" dirty="0" smtClean="0"/>
              <a:t>Protiopatření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Také mlčet, pokud už musíte mluvit je dobré využít otázku: „</a:t>
            </a:r>
            <a:r>
              <a:rPr lang="cs-CZ" i="1" dirty="0" smtClean="0"/>
              <a:t>Mám nabídku zopakovat</a:t>
            </a:r>
            <a:r>
              <a:rPr lang="cs-CZ" dirty="0" smtClean="0"/>
              <a:t>?“, </a:t>
            </a:r>
            <a:r>
              <a:rPr lang="cs-CZ" i="1" dirty="0" smtClean="0"/>
              <a:t>„Něčemu jste neporozuměl?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1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Manipulace s ústupky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Pokud nabídne protistrana ústupek, jde o takový ústupek, který nelze přijmout, tito vyjednavači nehrají fair.</a:t>
            </a:r>
          </a:p>
          <a:p>
            <a:r>
              <a:rPr lang="cs-CZ" i="1" dirty="0" smtClean="0"/>
              <a:t>Protiopatření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průběžně </a:t>
            </a:r>
            <a:r>
              <a:rPr lang="cs-CZ" dirty="0"/>
              <a:t>sledujeme vlastní ústupky a ústupky druhé strany. Pokud učiníme ústupek, </a:t>
            </a:r>
            <a:r>
              <a:rPr lang="cs-CZ" dirty="0" smtClean="0"/>
              <a:t>měli bychom </a:t>
            </a:r>
            <a:r>
              <a:rPr lang="cs-CZ" dirty="0"/>
              <a:t>vždy získat něco za něj a udržet rovnovážné pozice. Vlastní ústupek </a:t>
            </a:r>
            <a:r>
              <a:rPr lang="cs-CZ" dirty="0" smtClean="0"/>
              <a:t>zdůraznit</a:t>
            </a:r>
            <a:r>
              <a:rPr lang="cs-CZ" dirty="0"/>
              <a:t>, aby bylo patrné, že jsme si vědomi svého kroku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8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taktiky </a:t>
            </a:r>
            <a:r>
              <a:rPr lang="cs-CZ" sz="1800" dirty="0" smtClean="0"/>
              <a:t>( Dle Buchtová, Kulhavý, 2006)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„Salámová taktika“ </a:t>
            </a:r>
            <a:r>
              <a:rPr lang="cs-CZ" dirty="0"/>
              <a:t>je založena na tom, že </a:t>
            </a:r>
            <a:r>
              <a:rPr lang="cs-CZ" dirty="0" smtClean="0"/>
              <a:t>požadavky jsou předkládány  </a:t>
            </a:r>
            <a:r>
              <a:rPr lang="cs-CZ" dirty="0"/>
              <a:t>postupně a pomalu. Protistrana tak udělá ústupek v domnění, že se jedná o </a:t>
            </a:r>
            <a:r>
              <a:rPr lang="cs-CZ" dirty="0" smtClean="0"/>
              <a:t>poslední požadavek </a:t>
            </a:r>
            <a:r>
              <a:rPr lang="cs-CZ" dirty="0"/>
              <a:t>druhé strany.</a:t>
            </a:r>
          </a:p>
          <a:p>
            <a:r>
              <a:rPr lang="cs-CZ" dirty="0"/>
              <a:t>Taktika </a:t>
            </a:r>
            <a:r>
              <a:rPr lang="cs-CZ" b="1" dirty="0"/>
              <a:t>„Vadnoucí krásy“ </a:t>
            </a:r>
            <a:r>
              <a:rPr lang="cs-CZ" dirty="0"/>
              <a:t>spočívá v tom, že je prezentována na první pohled </a:t>
            </a:r>
            <a:r>
              <a:rPr lang="cs-CZ" dirty="0" smtClean="0"/>
              <a:t>lákavá nabídka</a:t>
            </a:r>
            <a:r>
              <a:rPr lang="cs-CZ" dirty="0"/>
              <a:t>, jejíž přitažlivost po podrobnějším projednávání začne „vadnout“.</a:t>
            </a:r>
          </a:p>
          <a:p>
            <a:r>
              <a:rPr lang="cs-CZ" dirty="0"/>
              <a:t>Taktika </a:t>
            </a:r>
            <a:r>
              <a:rPr lang="cs-CZ" b="1" dirty="0"/>
              <a:t>„Nepřestanu, dokud nebude po všem“ </a:t>
            </a:r>
            <a:r>
              <a:rPr lang="cs-CZ" dirty="0"/>
              <a:t>spočívá ve změně v podstatě již </a:t>
            </a:r>
            <a:r>
              <a:rPr lang="cs-CZ" dirty="0" smtClean="0"/>
              <a:t>uzavřené obchodní </a:t>
            </a:r>
            <a:r>
              <a:rPr lang="cs-CZ" dirty="0"/>
              <a:t>dohody ve svůj prospěch. Jedná se sice o malou úpravu, která z </a:t>
            </a:r>
            <a:r>
              <a:rPr lang="cs-CZ" dirty="0" smtClean="0"/>
              <a:t>protivníkova hlediska </a:t>
            </a:r>
            <a:r>
              <a:rPr lang="cs-CZ" dirty="0"/>
              <a:t>nemůže zničit již dohodnutou transakci, ale nastražený podvodný manévr stojí za </a:t>
            </a:r>
            <a:r>
              <a:rPr lang="cs-CZ" dirty="0" smtClean="0"/>
              <a:t>to zkusit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4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Přestávky </a:t>
            </a:r>
            <a:r>
              <a:rPr lang="cs-CZ" sz="2200" dirty="0" smtClean="0"/>
              <a:t>( Buchtová, Kulhavý, 2006)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Věcný význam – lze zhodnotit dosavadní vývoj jednání a rozhodnout se o další strategii </a:t>
            </a:r>
          </a:p>
          <a:p>
            <a:r>
              <a:rPr lang="cs-CZ" dirty="0" smtClean="0"/>
              <a:t>Hygienický význam – občerstvení, relaxace</a:t>
            </a:r>
          </a:p>
          <a:p>
            <a:r>
              <a:rPr lang="cs-CZ" dirty="0" smtClean="0"/>
              <a:t>Taktika – kdy jedna strana nezvládá argumentaci nebo hrozí vyzrazení důležitých informací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Námitky v obchodním rozhovoru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Týkají se většinou:</a:t>
            </a:r>
          </a:p>
          <a:p>
            <a:pPr lvl="1"/>
            <a:r>
              <a:rPr lang="cs-CZ" dirty="0" smtClean="0"/>
              <a:t>Ceny</a:t>
            </a:r>
          </a:p>
          <a:p>
            <a:pPr lvl="1"/>
            <a:r>
              <a:rPr lang="cs-CZ" dirty="0" smtClean="0"/>
              <a:t>Výkonu</a:t>
            </a:r>
          </a:p>
          <a:p>
            <a:pPr lvl="1"/>
            <a:r>
              <a:rPr lang="cs-CZ" dirty="0" smtClean="0"/>
              <a:t>Následných služeb</a:t>
            </a:r>
          </a:p>
          <a:p>
            <a:pPr lvl="1"/>
            <a:r>
              <a:rPr lang="cs-CZ" dirty="0" smtClean="0"/>
              <a:t>Konkurence</a:t>
            </a:r>
          </a:p>
          <a:p>
            <a:pPr lvl="1"/>
            <a:r>
              <a:rPr lang="cs-CZ" dirty="0" smtClean="0"/>
              <a:t>Pomoc zákazníkovi</a:t>
            </a:r>
          </a:p>
          <a:p>
            <a:pPr lvl="1"/>
            <a:r>
              <a:rPr lang="cs-CZ" dirty="0" smtClean="0"/>
              <a:t>Záruky a jistoty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téma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Prodejní rozhovor a jeho pravidla</a:t>
            </a:r>
          </a:p>
          <a:p>
            <a:r>
              <a:rPr lang="cs-CZ" dirty="0" smtClean="0"/>
              <a:t>Nátlakové praktiky a zdolávání námitek </a:t>
            </a:r>
            <a:r>
              <a:rPr lang="cs-CZ" sz="1200" dirty="0" smtClean="0"/>
              <a:t>(Buchtová, Kulhavý, 2006)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2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načasovat odpovědi na námitky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Předtím, než se vůbec objeví</a:t>
            </a:r>
          </a:p>
          <a:p>
            <a:pPr lvl="1"/>
            <a:r>
              <a:rPr lang="cs-CZ" dirty="0" smtClean="0"/>
              <a:t>Př. </a:t>
            </a:r>
            <a:r>
              <a:rPr lang="cs-CZ" i="1" dirty="0" smtClean="0"/>
              <a:t>Pane Novák, dříve než začnu, rád bych Vám řekl, že náš produkt patří k nejdražším na trhu. Přestože naše ceny jsou tak vysoké, náš produkt si každoročně koupí stovky zákazníků. Chtěl byste vědět proč?</a:t>
            </a:r>
          </a:p>
          <a:p>
            <a:pPr lvl="1"/>
            <a:r>
              <a:rPr lang="cs-CZ" i="1" dirty="0" smtClean="0"/>
              <a:t>Nebo: I přestože naše ceny patří k nejvyšším na trhu, cena jasně odráží kvalitu a doplňkové služby.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780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Když se objeví, během prezentace– týkající se např. kvality, či pověsti vaší firmy, je dobré být schopen tyto námitky předvídat a umět na ně dobře reagovat</a:t>
            </a:r>
          </a:p>
          <a:p>
            <a:r>
              <a:rPr lang="cs-CZ" dirty="0" smtClean="0"/>
              <a:t>Po prezentaci – k běžným otázkám se dá vrátit až po prezentaci</a:t>
            </a:r>
          </a:p>
          <a:p>
            <a:pPr lvl="1"/>
            <a:r>
              <a:rPr lang="cs-CZ" dirty="0" smtClean="0"/>
              <a:t>Př. </a:t>
            </a:r>
            <a:r>
              <a:rPr lang="cs-CZ" i="1" dirty="0" smtClean="0"/>
              <a:t>Mohl bych se k tomu vrátit za chvíli? Myslím, že s odpovědí budete spokojeni. Popř. pokusím se odpovědět v následujícím vysvětlení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0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Námitky </a:t>
            </a:r>
            <a:r>
              <a:rPr lang="cs-CZ" sz="2000" dirty="0" smtClean="0"/>
              <a:t>( Buchtová, Kulhavý, 2006)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„Prevence“</a:t>
            </a:r>
          </a:p>
          <a:p>
            <a:r>
              <a:rPr lang="cs-CZ" dirty="0" smtClean="0"/>
              <a:t>Zejména k již známým námitkám. </a:t>
            </a:r>
            <a:r>
              <a:rPr lang="cs-CZ" dirty="0"/>
              <a:t>Přípravou argumentů zaměřených na výhrady můžeme nechat více </a:t>
            </a:r>
            <a:r>
              <a:rPr lang="cs-CZ" dirty="0" smtClean="0"/>
              <a:t>vyniknout výhody</a:t>
            </a:r>
            <a:r>
              <a:rPr lang="cs-CZ" dirty="0"/>
              <a:t>. Z psychologického hlediska je výhodné uvést námitku předem a odpovědět si na ni</a:t>
            </a:r>
            <a:r>
              <a:rPr lang="cs-CZ" dirty="0" smtClean="0"/>
              <a:t>.(Lze využít </a:t>
            </a:r>
            <a:r>
              <a:rPr lang="cs-CZ" dirty="0" err="1" smtClean="0"/>
              <a:t>tzv.katalog</a:t>
            </a:r>
            <a:r>
              <a:rPr lang="cs-CZ" dirty="0" smtClean="0"/>
              <a:t> námitek)</a:t>
            </a:r>
            <a:endParaRPr lang="cs-CZ" dirty="0"/>
          </a:p>
          <a:p>
            <a:r>
              <a:rPr lang="cs-CZ" b="1" dirty="0"/>
              <a:t>„Ano-ale“</a:t>
            </a:r>
          </a:p>
          <a:p>
            <a:r>
              <a:rPr lang="cs-CZ" dirty="0"/>
              <a:t>S námitkami partnera souhlasíme, čímž docílíme jeho pozitivního naladění, vzápětí </a:t>
            </a:r>
            <a:r>
              <a:rPr lang="cs-CZ" dirty="0" smtClean="0"/>
              <a:t>však prezentujeme </a:t>
            </a:r>
            <a:r>
              <a:rPr lang="cs-CZ" dirty="0"/>
              <a:t>řadu výhod, které námitku zcela oslabí.</a:t>
            </a:r>
          </a:p>
        </p:txBody>
      </p:sp>
    </p:spTree>
    <p:extLst>
      <p:ext uri="{BB962C8B-B14F-4D97-AF65-F5344CB8AC3E}">
        <p14:creationId xmlns:p14="http://schemas.microsoft.com/office/powerpoint/2010/main" val="32708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„Plus – minus“</a:t>
            </a:r>
          </a:p>
          <a:p>
            <a:r>
              <a:rPr lang="cs-CZ" sz="2000" dirty="0" smtClean="0"/>
              <a:t>Argumentujeme </a:t>
            </a:r>
            <a:r>
              <a:rPr lang="cs-CZ" sz="2000" dirty="0"/>
              <a:t>výčtem výhod, které obchodní nabídka přináší, současně však </a:t>
            </a:r>
            <a:r>
              <a:rPr lang="cs-CZ" sz="2000" dirty="0" smtClean="0"/>
              <a:t>připustíme částečné </a:t>
            </a:r>
            <a:r>
              <a:rPr lang="cs-CZ" sz="2000" dirty="0"/>
              <a:t>nedostatky. </a:t>
            </a:r>
            <a:r>
              <a:rPr lang="cs-CZ" sz="2000" dirty="0" smtClean="0"/>
              <a:t>Výhodná je  </a:t>
            </a:r>
            <a:r>
              <a:rPr lang="cs-CZ" sz="2000" dirty="0"/>
              <a:t>vizualizace, kdy má </a:t>
            </a:r>
            <a:r>
              <a:rPr lang="cs-CZ" sz="2000" dirty="0" smtClean="0"/>
              <a:t>partner možnost </a:t>
            </a:r>
            <a:r>
              <a:rPr lang="cs-CZ" sz="2000" dirty="0"/>
              <a:t>vidět převahu výhod nad nevýhodami.</a:t>
            </a:r>
          </a:p>
          <a:p>
            <a:r>
              <a:rPr lang="cs-CZ" sz="2000" b="1" dirty="0"/>
              <a:t>„Obrácení“</a:t>
            </a:r>
          </a:p>
          <a:p>
            <a:r>
              <a:rPr lang="cs-CZ" sz="2000" dirty="0"/>
              <a:t>Námitku lze využít jako přednost</a:t>
            </a:r>
            <a:r>
              <a:rPr lang="cs-CZ" sz="2000" dirty="0" smtClean="0"/>
              <a:t>..</a:t>
            </a:r>
            <a:endParaRPr lang="cs-CZ" sz="2000" dirty="0"/>
          </a:p>
          <a:p>
            <a:r>
              <a:rPr lang="cs-CZ" sz="2000" b="1" dirty="0"/>
              <a:t>„Protiotázka“</a:t>
            </a:r>
          </a:p>
          <a:p>
            <a:r>
              <a:rPr lang="cs-CZ" sz="2000" dirty="0"/>
              <a:t>Na námitku odpovídáme otázkou, na kterou nečekáme odpověď a která má spíše </a:t>
            </a:r>
            <a:r>
              <a:rPr lang="cs-CZ" sz="2000" dirty="0" smtClean="0"/>
              <a:t>partnera přivést </a:t>
            </a:r>
            <a:r>
              <a:rPr lang="cs-CZ" sz="2000" dirty="0"/>
              <a:t>k opětovnému zamyšlení nad jeho námitkou.</a:t>
            </a:r>
          </a:p>
          <a:p>
            <a:r>
              <a:rPr lang="cs-CZ" sz="2000" b="1" dirty="0"/>
              <a:t>„Bagatelizace“</a:t>
            </a:r>
          </a:p>
          <a:p>
            <a:r>
              <a:rPr lang="cs-CZ" sz="2000" dirty="0"/>
              <a:t>Argumentace spočívá v úsilí vysvětlit partnerovi, že závažnost námitky není </a:t>
            </a:r>
            <a:r>
              <a:rPr lang="cs-CZ" sz="2000" dirty="0" smtClean="0"/>
              <a:t>tak opodstatněná</a:t>
            </a:r>
            <a:r>
              <a:rPr lang="cs-CZ" sz="2000" dirty="0"/>
              <a:t>. Bagatelizace se musí týkat pouze předmětu jednání, nikoliv osoby partnera.</a:t>
            </a:r>
          </a:p>
          <a:p>
            <a:r>
              <a:rPr lang="cs-CZ" sz="2000" b="1" dirty="0"/>
              <a:t>„Zkušenosti, důkazy, příklady“</a:t>
            </a:r>
          </a:p>
          <a:p>
            <a:r>
              <a:rPr lang="cs-CZ" sz="2000" dirty="0" smtClean="0"/>
              <a:t> </a:t>
            </a:r>
            <a:r>
              <a:rPr lang="cs-CZ" sz="2000" dirty="0"/>
              <a:t>odvoláním se na autority, </a:t>
            </a:r>
            <a:r>
              <a:rPr lang="cs-CZ" sz="2000" dirty="0" smtClean="0"/>
              <a:t>osvědčení</a:t>
            </a:r>
            <a:r>
              <a:rPr lang="cs-CZ" sz="2000" dirty="0"/>
              <a:t>, diplomy, uznání apod.</a:t>
            </a:r>
          </a:p>
        </p:txBody>
      </p:sp>
    </p:spTree>
    <p:extLst>
      <p:ext uri="{BB962C8B-B14F-4D97-AF65-F5344CB8AC3E}">
        <p14:creationId xmlns:p14="http://schemas.microsoft.com/office/powerpoint/2010/main" val="30143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Námitky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	Upřímná námitka značí upřímný záměr.</a:t>
            </a:r>
          </a:p>
          <a:p>
            <a:r>
              <a:rPr lang="cs-CZ" dirty="0" smtClean="0"/>
              <a:t>	Námitka je často snahou najít zdůvodnění.</a:t>
            </a:r>
          </a:p>
          <a:p>
            <a:r>
              <a:rPr lang="cs-CZ" dirty="0" smtClean="0"/>
              <a:t>	Námitky nejsou nezbytnou součástí prodeje.</a:t>
            </a:r>
          </a:p>
          <a:p>
            <a:r>
              <a:rPr lang="cs-CZ" dirty="0" smtClean="0"/>
              <a:t>	Dokud nevíte, jak zodpovídat námitky, nevíte, jak prodávat.</a:t>
            </a:r>
          </a:p>
          <a:p>
            <a:r>
              <a:rPr lang="cs-CZ" dirty="0" smtClean="0"/>
              <a:t>	Na námitkách si ověříte svoje prodejní dovednosti.</a:t>
            </a:r>
          </a:p>
          <a:p>
            <a:r>
              <a:rPr lang="cs-CZ" dirty="0" smtClean="0"/>
              <a:t>	Nepotlačujte námitky – nechejte je projevit a zodpovězte je.</a:t>
            </a:r>
          </a:p>
          <a:p>
            <a:r>
              <a:rPr lang="cs-CZ" dirty="0" smtClean="0"/>
              <a:t>	Zákazník, kterého nadchnete, námitky nevznáší.</a:t>
            </a:r>
          </a:p>
          <a:p>
            <a:r>
              <a:rPr lang="cs-CZ" dirty="0" smtClean="0"/>
              <a:t>	Pokus o uzavření pomůže skrytým námitkám na světlo.</a:t>
            </a:r>
          </a:p>
          <a:p>
            <a:r>
              <a:rPr lang="cs-CZ" dirty="0" smtClean="0"/>
              <a:t>	Námitky nám pomohou pochopit zákazníkovo myšlení.</a:t>
            </a:r>
          </a:p>
          <a:p>
            <a:r>
              <a:rPr lang="cs-CZ" dirty="0" smtClean="0"/>
              <a:t>	Námitky vypadají racionálně, ale jsou emocionální.</a:t>
            </a:r>
          </a:p>
          <a:p>
            <a:r>
              <a:rPr lang="cs-CZ" dirty="0" smtClean="0"/>
              <a:t>	Námitky nejsou nezbytně trvalého rázu.</a:t>
            </a:r>
          </a:p>
          <a:p>
            <a:r>
              <a:rPr lang="cs-CZ" dirty="0" smtClean="0"/>
              <a:t>	Námitka neznamená, že by zákazník nechtěl koupit.</a:t>
            </a:r>
          </a:p>
          <a:p>
            <a:r>
              <a:rPr lang="cs-CZ" dirty="0" smtClean="0"/>
              <a:t>	Námitky proti hmotným produktům souvisí s jejich parametry a cenou.</a:t>
            </a:r>
          </a:p>
          <a:p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6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Námitky proti nehmotným produktům souvisí s prioritou a reakcemi okolí.</a:t>
            </a:r>
          </a:p>
          <a:p>
            <a:r>
              <a:rPr lang="cs-CZ" dirty="0" smtClean="0"/>
              <a:t>	Zákazníci kupují přínosy a ne zodpovězené námitky.</a:t>
            </a:r>
          </a:p>
          <a:p>
            <a:r>
              <a:rPr lang="cs-CZ" dirty="0" smtClean="0"/>
              <a:t>	Jen několik málo námitek se pravidelně opakuje.</a:t>
            </a:r>
          </a:p>
          <a:p>
            <a:r>
              <a:rPr lang="cs-CZ" dirty="0" smtClean="0"/>
              <a:t>	Je snazší námitkám předcházet než je zodpovídat.</a:t>
            </a:r>
          </a:p>
          <a:p>
            <a:r>
              <a:rPr lang="cs-CZ" dirty="0" smtClean="0"/>
              <a:t>	Řešte v předstihu námitky, které nemůžete zodpovědět.</a:t>
            </a:r>
          </a:p>
          <a:p>
            <a:r>
              <a:rPr lang="cs-CZ" dirty="0" smtClean="0"/>
              <a:t>	Námitku předem vyřešíte tehdy, pokud ji přeměníte na přínos.</a:t>
            </a:r>
          </a:p>
          <a:p>
            <a:r>
              <a:rPr lang="cs-CZ" dirty="0" smtClean="0"/>
              <a:t>	Odmítnutí se projeví tehdy, pokud se vám nepodaří udržet zákazníkův zájem.</a:t>
            </a:r>
          </a:p>
          <a:p>
            <a:r>
              <a:rPr lang="cs-CZ" dirty="0" smtClean="0"/>
              <a:t>	Začněte s přínosy, vyhnete se tak odmítnutí.</a:t>
            </a:r>
          </a:p>
          <a:p>
            <a:r>
              <a:rPr lang="cs-CZ" dirty="0" smtClean="0"/>
              <a:t>	Skutečné námitky se objeví po seznámení s přínosy.</a:t>
            </a:r>
          </a:p>
          <a:p>
            <a:r>
              <a:rPr lang="cs-CZ" dirty="0" smtClean="0"/>
              <a:t>	Upřímná námitka je zakuklená otázka.</a:t>
            </a:r>
          </a:p>
          <a:p>
            <a:r>
              <a:rPr lang="cs-CZ" dirty="0" smtClean="0"/>
              <a:t>	Malé pochyby se projeví otázkami, velké námitkami.</a:t>
            </a:r>
          </a:p>
          <a:p>
            <a:r>
              <a:rPr lang="cs-CZ" dirty="0" smtClean="0"/>
              <a:t>	Zdržování při uzavření znamená nerozhodnost kvůli nedostatečně silnému přání.</a:t>
            </a:r>
          </a:p>
          <a:p>
            <a:r>
              <a:rPr lang="cs-CZ" dirty="0" smtClean="0"/>
              <a:t>	Zákazník prožívá konflikt, který plyne ze strachu ze špatného rozhodnutí.</a:t>
            </a:r>
          </a:p>
          <a:p>
            <a:r>
              <a:rPr lang="cs-CZ" dirty="0" smtClean="0"/>
              <a:t>	Zákazník si při rozhodování nedokáže zachovat chladnou hlavu.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1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Zdolávání námitek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https://www.youtube.com/watch?v=AnaRC6vXZcM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3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Asertivita a asertivní práva</a:t>
            </a:r>
            <a:r>
              <a:rPr lang="cs-CZ" sz="1600" dirty="0" smtClean="0"/>
              <a:t>(</a:t>
            </a:r>
            <a:r>
              <a:rPr lang="cs-CZ" sz="1600" dirty="0" err="1" smtClean="0"/>
              <a:t>Praško</a:t>
            </a:r>
            <a:r>
              <a:rPr lang="cs-CZ" sz="1600" dirty="0" smtClean="0"/>
              <a:t>, </a:t>
            </a:r>
            <a:r>
              <a:rPr lang="cs-CZ" sz="1600" dirty="0" err="1" smtClean="0"/>
              <a:t>Prašková</a:t>
            </a:r>
            <a:r>
              <a:rPr lang="cs-CZ" sz="1600" dirty="0" smtClean="0"/>
              <a:t>, 1996)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1. Právo posuzovat své vlastní jednání a být za něj odpovědný</a:t>
            </a:r>
          </a:p>
          <a:p>
            <a:r>
              <a:rPr lang="cs-CZ" sz="3400" dirty="0" smtClean="0"/>
              <a:t>2.Právo neposkytovat žádné výmluvy, vysvětlení ani ospravedlnění</a:t>
            </a:r>
          </a:p>
          <a:p>
            <a:r>
              <a:rPr lang="cs-CZ" sz="3400" dirty="0" smtClean="0"/>
              <a:t>3.Právo posoudit, zda a nakolik jsem zodpovědný za řešení problémů jiných lidí</a:t>
            </a:r>
          </a:p>
          <a:p>
            <a:r>
              <a:rPr lang="cs-CZ" sz="3400" dirty="0" smtClean="0"/>
              <a:t>4.Právo změnit svůj názor</a:t>
            </a:r>
          </a:p>
          <a:p>
            <a:r>
              <a:rPr lang="cs-CZ" sz="3400" dirty="0" smtClean="0"/>
              <a:t>5.Právo dělat chyby, ale být za ně zodpovědný</a:t>
            </a:r>
          </a:p>
          <a:p>
            <a:r>
              <a:rPr lang="cs-CZ" sz="3400" dirty="0" smtClean="0"/>
              <a:t>6.Právo říci „Já nevím“</a:t>
            </a:r>
          </a:p>
          <a:p>
            <a:r>
              <a:rPr lang="cs-CZ" sz="3400" dirty="0" smtClean="0"/>
              <a:t>7.Právo být nezávislý na dobré vůli jiných lidí</a:t>
            </a:r>
          </a:p>
          <a:p>
            <a:r>
              <a:rPr lang="cs-CZ" sz="3400" dirty="0" smtClean="0"/>
              <a:t>8.Právo dělat nelogická rozhodnutí</a:t>
            </a:r>
          </a:p>
          <a:p>
            <a:r>
              <a:rPr lang="cs-CZ" sz="3400" dirty="0" smtClean="0"/>
              <a:t>9.Právo říci „ Já ti nerozumím“</a:t>
            </a:r>
          </a:p>
          <a:p>
            <a:r>
              <a:rPr lang="cs-CZ" sz="3400" dirty="0" smtClean="0"/>
              <a:t>10. Právo říci „Je mi to jedno“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2392877"/>
              </p:ext>
            </p:extLst>
          </p:nvPr>
        </p:nvGraphicFramePr>
        <p:xfrm>
          <a:off x="467544" y="476672"/>
          <a:ext cx="8229600" cy="501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79592">
                <a:tc>
                  <a:txBody>
                    <a:bodyPr/>
                    <a:lstStyle/>
                    <a:p>
                      <a:r>
                        <a:rPr lang="cs-CZ" dirty="0" smtClean="0"/>
                        <a:t>Chování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PASIVNÍ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AGRESIVNÍ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ASERTIVNÍ</a:t>
                      </a:r>
                      <a:endParaRPr lang="cs-CZ" dirty="0"/>
                    </a:p>
                  </a:txBody>
                  <a:tcPr/>
                </a:tc>
              </a:tr>
              <a:tr h="2246857">
                <a:tc>
                  <a:txBody>
                    <a:bodyPr/>
                    <a:lstStyle/>
                    <a:p>
                      <a:r>
                        <a:rPr lang="cs-CZ" dirty="0" smtClean="0"/>
                        <a:t>Formulace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Máš pravdu, nezáleží na tom, co si myslím, co cítím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Mám pravdu, pokud si myslíš něco jiného , myslíš si to špatně, na tvých pocitech nezáleží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Takto vidím situaci. Toto si</a:t>
                      </a:r>
                      <a:r>
                        <a:rPr lang="cs-CZ" baseline="0" dirty="0" smtClean="0"/>
                        <a:t> myslím, toto cítím, tohle chci a toto nechci – co ty na to?</a:t>
                      </a:r>
                      <a:endParaRPr lang="cs-CZ" dirty="0"/>
                    </a:p>
                  </a:txBody>
                  <a:tcPr/>
                </a:tc>
              </a:tr>
              <a:tr h="827789">
                <a:tc>
                  <a:txBody>
                    <a:bodyPr/>
                    <a:lstStyle/>
                    <a:p>
                      <a:r>
                        <a:rPr lang="cs-CZ" dirty="0" smtClean="0"/>
                        <a:t>Účel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Vyhnout se konfliktu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Dosáhnout toho co chci</a:t>
                      </a:r>
                      <a:r>
                        <a:rPr lang="cs-CZ" baseline="0" dirty="0" smtClean="0"/>
                        <a:t> já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Komunikace a vzájemný respekt</a:t>
                      </a:r>
                      <a:endParaRPr lang="cs-CZ" dirty="0"/>
                    </a:p>
                  </a:txBody>
                  <a:tcPr/>
                </a:tc>
              </a:tr>
              <a:tr h="479592">
                <a:tc>
                  <a:txBody>
                    <a:bodyPr/>
                    <a:lstStyle/>
                    <a:p>
                      <a:r>
                        <a:rPr lang="cs-CZ" dirty="0" smtClean="0"/>
                        <a:t>Prostředky</a:t>
                      </a:r>
                    </a:p>
                    <a:p>
                      <a:r>
                        <a:rPr lang="cs-CZ" baseline="0" dirty="0" smtClean="0"/>
                        <a:t>   Hlas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Slabý, nejistý, váhavý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Hlasitý povýšený, projev, sarkastická intonace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Pevný vřelý, dobře modulovaný tón hlasu, rovnoměrný  rytmus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9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/>
                <a:gridCol w="2126059"/>
                <a:gridCol w="2126059"/>
                <a:gridCol w="2126059"/>
              </a:tblGrid>
              <a:tr h="479592">
                <a:tc>
                  <a:txBody>
                    <a:bodyPr/>
                    <a:lstStyle/>
                    <a:p>
                      <a:r>
                        <a:rPr lang="cs-CZ" dirty="0" smtClean="0"/>
                        <a:t>   Oči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Pohled dolů, odvrácené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Pronikavé, chladné,</a:t>
                      </a:r>
                      <a:r>
                        <a:rPr lang="cs-CZ" baseline="0" dirty="0" smtClean="0"/>
                        <a:t> nepřátelské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Přímé otevřené, poctivé, udržující</a:t>
                      </a:r>
                      <a:endParaRPr lang="cs-CZ" dirty="0"/>
                    </a:p>
                  </a:txBody>
                  <a:tcPr marL="94492" marR="94492"/>
                </a:tc>
              </a:tr>
              <a:tr h="479592">
                <a:tc>
                  <a:txBody>
                    <a:bodyPr/>
                    <a:lstStyle/>
                    <a:p>
                      <a:r>
                        <a:rPr lang="cs-CZ" dirty="0" smtClean="0"/>
                        <a:t>   Tělo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Shrbené pokroucené, hraní si,</a:t>
                      </a:r>
                      <a:r>
                        <a:rPr lang="cs-CZ" baseline="0" dirty="0" smtClean="0"/>
                        <a:t> kroucení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Tuhé,</a:t>
                      </a:r>
                      <a:r>
                        <a:rPr lang="cs-CZ" baseline="0" dirty="0" smtClean="0"/>
                        <a:t> rigidní, ruce na bocích, ukazování prstem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Uvolněné,</a:t>
                      </a:r>
                      <a:r>
                        <a:rPr lang="cs-CZ" baseline="0" dirty="0" smtClean="0"/>
                        <a:t> vyvážené držení těla, ruce volně po stranách, uvolněná gesta</a:t>
                      </a:r>
                      <a:endParaRPr lang="cs-CZ" dirty="0"/>
                    </a:p>
                  </a:txBody>
                  <a:tcPr marL="94492" marR="94492"/>
                </a:tc>
              </a:tr>
              <a:tr h="479592">
                <a:tc>
                  <a:txBody>
                    <a:bodyPr/>
                    <a:lstStyle/>
                    <a:p>
                      <a:r>
                        <a:rPr lang="cs-CZ" dirty="0" smtClean="0"/>
                        <a:t>Výsledky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Snížený </a:t>
                      </a:r>
                      <a:r>
                        <a:rPr lang="cs-CZ" dirty="0" err="1" smtClean="0"/>
                        <a:t>seberespekt</a:t>
                      </a:r>
                      <a:r>
                        <a:rPr lang="cs-CZ" dirty="0" smtClean="0"/>
                        <a:t>, nenaplněné potřeby, doufá, že někdo uhodne co chce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Pochybný </a:t>
                      </a:r>
                      <a:r>
                        <a:rPr lang="cs-CZ" dirty="0" err="1" smtClean="0"/>
                        <a:t>seberespekt</a:t>
                      </a:r>
                      <a:r>
                        <a:rPr lang="cs-CZ" dirty="0" smtClean="0"/>
                        <a:t>, drží pozici za každou cenu, vytváří nepřátelství vůči sobě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Buduje </a:t>
                      </a:r>
                      <a:r>
                        <a:rPr lang="cs-CZ" dirty="0" err="1" smtClean="0"/>
                        <a:t>seberespekt</a:t>
                      </a:r>
                      <a:r>
                        <a:rPr lang="cs-CZ" dirty="0" smtClean="0"/>
                        <a:t>, pracuje s podstatnými skutečnostmi, zvyšuje sebedůvěru</a:t>
                      </a:r>
                      <a:endParaRPr lang="cs-CZ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rozhovor a jeho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Usmívejte se</a:t>
            </a:r>
          </a:p>
          <a:p>
            <a:r>
              <a:rPr lang="cs-CZ" dirty="0" smtClean="0"/>
              <a:t>Udržujte oční kontakt</a:t>
            </a:r>
          </a:p>
          <a:p>
            <a:r>
              <a:rPr lang="cs-CZ" dirty="0" smtClean="0"/>
              <a:t>Oslovujte jménem nebo </a:t>
            </a:r>
            <a:r>
              <a:rPr lang="cs-CZ" dirty="0" err="1" smtClean="0"/>
              <a:t>přijímením</a:t>
            </a:r>
            <a:endParaRPr lang="cs-CZ" dirty="0" smtClean="0"/>
          </a:p>
          <a:p>
            <a:r>
              <a:rPr lang="cs-CZ" dirty="0" smtClean="0"/>
              <a:t>Naslouchejte a věnujte plnou pozornost (žádný mobil)</a:t>
            </a:r>
          </a:p>
          <a:p>
            <a:r>
              <a:rPr lang="cs-CZ" dirty="0" smtClean="0"/>
              <a:t>Buďte laskaví  a přímočaří</a:t>
            </a:r>
          </a:p>
          <a:p>
            <a:r>
              <a:rPr lang="cs-CZ" dirty="0" smtClean="0"/>
              <a:t>Buďte vstřícní</a:t>
            </a:r>
          </a:p>
          <a:p>
            <a:r>
              <a:rPr lang="cs-CZ" dirty="0" smtClean="0"/>
              <a:t>Zapojte i řeč těla</a:t>
            </a:r>
          </a:p>
          <a:p>
            <a:r>
              <a:rPr lang="cs-CZ" dirty="0" smtClean="0"/>
              <a:t>Hovořte pomalejším tempem, nepodléhejte emocím partnera</a:t>
            </a:r>
          </a:p>
          <a:p>
            <a:r>
              <a:rPr lang="cs-CZ" dirty="0" smtClean="0"/>
              <a:t>Vyjadřujte se kladně o druhých a jejich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9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4327" y="942967"/>
            <a:ext cx="6034617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682" y="987950"/>
            <a:ext cx="6394480" cy="47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0879" y="1158991"/>
            <a:ext cx="6034617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8793" y="1279839"/>
            <a:ext cx="5849271" cy="43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Eva si před časem půjčila od Olgy 500Kč. </a:t>
            </a:r>
            <a:r>
              <a:rPr lang="cs-CZ" smtClean="0"/>
              <a:t>Eva </a:t>
            </a:r>
            <a:r>
              <a:rPr lang="cs-CZ" dirty="0" smtClean="0"/>
              <a:t>jí slíbila, že to vrátí z příští výplaty, přestože uplynulo již čtvrt roku Eva zatím nic nevrátila.</a:t>
            </a:r>
          </a:p>
          <a:p>
            <a:r>
              <a:rPr lang="cs-CZ" dirty="0" smtClean="0"/>
              <a:t>Jak byste reagovali?</a:t>
            </a:r>
          </a:p>
          <a:p>
            <a:r>
              <a:rPr lang="cs-CZ" dirty="0" smtClean="0"/>
              <a:t>Pasivně</a:t>
            </a:r>
          </a:p>
          <a:p>
            <a:r>
              <a:rPr lang="cs-CZ" dirty="0" smtClean="0"/>
              <a:t>Agresivně</a:t>
            </a:r>
          </a:p>
          <a:p>
            <a:r>
              <a:rPr lang="cs-CZ" dirty="0" smtClean="0"/>
              <a:t>Asertivně?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2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Asertivní chování:</a:t>
            </a:r>
          </a:p>
          <a:p>
            <a:r>
              <a:rPr lang="cs-CZ" dirty="0" smtClean="0"/>
              <a:t>Olga přijde za Evou a mezi čtyřma očima jí řekne:</a:t>
            </a:r>
          </a:p>
          <a:p>
            <a:r>
              <a:rPr lang="cs-CZ" dirty="0" smtClean="0"/>
              <a:t>O:“Ráda bych abys mi vrátila ty peníze, které sis ode mě půjčila před třemi měsíci.“</a:t>
            </a:r>
          </a:p>
          <a:p>
            <a:r>
              <a:rPr lang="cs-CZ" dirty="0" smtClean="0"/>
              <a:t>E: „Ale já teď nemám. Víš koupili jsme si novou pračku. Vrátím ti to z příští výplaty.“</a:t>
            </a:r>
          </a:p>
          <a:p>
            <a:r>
              <a:rPr lang="cs-CZ" dirty="0" smtClean="0"/>
              <a:t>O: „To je mrzuté, ale já ty peníze potřebuji hned.“</a:t>
            </a:r>
          </a:p>
          <a:p>
            <a:r>
              <a:rPr lang="cs-CZ" dirty="0" smtClean="0"/>
              <a:t>E:Ale já teď opravdu, žádné nemám. Nemám ti z čeho to vrátit. To bych si musela zase od někoho půjčit.“</a:t>
            </a:r>
          </a:p>
          <a:p>
            <a:r>
              <a:rPr lang="cs-CZ" dirty="0" smtClean="0"/>
              <a:t>O: </a:t>
            </a:r>
            <a:r>
              <a:rPr lang="cs-CZ" dirty="0" err="1" smtClean="0"/>
              <a:t>Evi</a:t>
            </a:r>
            <a:r>
              <a:rPr lang="cs-CZ" dirty="0" smtClean="0"/>
              <a:t>, opravdu ty peníze potřebuji dnes. Zítra má syn narozeniny a chci mu koupit dárek. Chápu, že je ti nepříjemné si od někoho půjčovat, ale na vrácení bylo dost času. Zkus si půjčit např. od Veroniky, ta si většinou nechává rezervu.“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0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Gramofonová deska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Zásady:</a:t>
            </a:r>
          </a:p>
          <a:p>
            <a:r>
              <a:rPr lang="cs-CZ" dirty="0" smtClean="0"/>
              <a:t>Uplatnit si své právo nebo nárok</a:t>
            </a:r>
          </a:p>
          <a:p>
            <a:r>
              <a:rPr lang="cs-CZ" dirty="0" smtClean="0"/>
              <a:t>Udržovat oční kontakt</a:t>
            </a:r>
          </a:p>
          <a:p>
            <a:r>
              <a:rPr lang="cs-CZ" dirty="0" smtClean="0"/>
              <a:t>Klidně stručně a mechanicky opakovat znovu a znovu svůj názor nebo rozhodnutí</a:t>
            </a:r>
          </a:p>
          <a:p>
            <a:r>
              <a:rPr lang="cs-CZ" dirty="0" smtClean="0"/>
              <a:t>Ignorovat pokusy o zlákání na postranní témata</a:t>
            </a:r>
          </a:p>
          <a:p>
            <a:r>
              <a:rPr lang="cs-CZ" dirty="0" smtClean="0"/>
              <a:t>Nenechat se dotlačit k pocitu viny</a:t>
            </a:r>
          </a:p>
          <a:p>
            <a:r>
              <a:rPr lang="cs-CZ" dirty="0" smtClean="0"/>
              <a:t>Nejsou žádné argumenty, vysvětlení ani omluvy</a:t>
            </a:r>
          </a:p>
          <a:p>
            <a:r>
              <a:rPr lang="cs-CZ" dirty="0" smtClean="0"/>
              <a:t>Dáváme najevo, že jsme schopni mluvit jako gramofonová deska celý den a jeho manipulativní triky budeme nadále ignorovat.</a:t>
            </a:r>
          </a:p>
          <a:p>
            <a:r>
              <a:rPr lang="cs-CZ" dirty="0" smtClean="0">
                <a:hlinkClick r:id="rId2"/>
              </a:rPr>
              <a:t>https://www.youtube.com/watch?v=3CI4fZa_iaU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8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https://www.youtube.com/watch?v=DjOHiIECkNE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https://www.youtube.com/watch?v=R7gSm2NPY5M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095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Komunikační zlozvyky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Často dochází k nedorozumění právě díky těmto zlozvykům a to buď na straně naslouchajícího či sdělujícího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90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Zlozvyky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Naslouchání</a:t>
            </a:r>
          </a:p>
          <a:p>
            <a:r>
              <a:rPr lang="cs-CZ" dirty="0" smtClean="0"/>
              <a:t>čtení myšlenek</a:t>
            </a:r>
          </a:p>
          <a:p>
            <a:r>
              <a:rPr lang="cs-CZ" dirty="0" smtClean="0"/>
              <a:t>Skákání do řeči</a:t>
            </a:r>
          </a:p>
          <a:p>
            <a:r>
              <a:rPr lang="cs-CZ" dirty="0" smtClean="0"/>
              <a:t>Nereagování na sdělení – chybějící zpětná vazba</a:t>
            </a:r>
          </a:p>
          <a:p>
            <a:r>
              <a:rPr lang="cs-CZ" dirty="0" smtClean="0"/>
              <a:t>Neverbální odmítání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Sdělování</a:t>
            </a:r>
          </a:p>
          <a:p>
            <a:r>
              <a:rPr lang="cs-CZ" dirty="0" smtClean="0"/>
              <a:t>Nepřímé vyjadřování pocitů oklikou</a:t>
            </a:r>
          </a:p>
          <a:p>
            <a:r>
              <a:rPr lang="cs-CZ" dirty="0" smtClean="0"/>
              <a:t>Neupřímnost</a:t>
            </a:r>
          </a:p>
          <a:p>
            <a:r>
              <a:rPr lang="cs-CZ" dirty="0" smtClean="0"/>
              <a:t>Nejasnost a nekonkrétnost</a:t>
            </a:r>
          </a:p>
          <a:p>
            <a:r>
              <a:rPr lang="cs-CZ" dirty="0" smtClean="0"/>
              <a:t>Přehánění</a:t>
            </a:r>
          </a:p>
          <a:p>
            <a:r>
              <a:rPr lang="cs-CZ" dirty="0" smtClean="0"/>
              <a:t>Značkování</a:t>
            </a:r>
          </a:p>
          <a:p>
            <a:r>
              <a:rPr lang="cs-CZ" dirty="0" smtClean="0"/>
              <a:t>Nadměrné zobecňování</a:t>
            </a:r>
          </a:p>
          <a:p>
            <a:r>
              <a:rPr lang="cs-CZ" dirty="0" smtClean="0"/>
              <a:t>Připisování úmyslu</a:t>
            </a:r>
          </a:p>
          <a:p>
            <a:r>
              <a:rPr lang="cs-CZ" dirty="0" smtClean="0"/>
              <a:t>Překrucování skutečnosti</a:t>
            </a:r>
          </a:p>
          <a:p>
            <a:r>
              <a:rPr lang="cs-CZ" dirty="0" smtClean="0"/>
              <a:t>Nesoulad slovního a mimoslovního projevu</a:t>
            </a:r>
          </a:p>
          <a:p>
            <a:r>
              <a:rPr lang="cs-CZ" dirty="0" smtClean="0"/>
              <a:t>Únik od tématu</a:t>
            </a:r>
          </a:p>
          <a:p>
            <a:r>
              <a:rPr lang="cs-CZ" dirty="0" smtClean="0"/>
              <a:t>Přehnané emoční reakce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723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Zlozvyk – nejasnost nekonkrétnost</a:t>
            </a:r>
          </a:p>
          <a:p>
            <a:r>
              <a:rPr lang="cs-CZ" dirty="0" smtClean="0"/>
              <a:t>Ty se nezajímáš ani o vlastní děti</a:t>
            </a:r>
          </a:p>
          <a:p>
            <a:r>
              <a:rPr lang="cs-CZ" dirty="0" smtClean="0"/>
              <a:t>A já nejsem udřená? Chodím do práce a ještě kolem tebe skáču.</a:t>
            </a:r>
          </a:p>
          <a:p>
            <a:r>
              <a:rPr lang="cs-CZ" dirty="0" smtClean="0"/>
              <a:t>Mohl bys taky doma s něčím pomoci!</a:t>
            </a:r>
          </a:p>
          <a:p>
            <a:r>
              <a:rPr lang="cs-CZ" dirty="0" smtClean="0"/>
              <a:t>To Vláďa ten se chová ke své ženě hezky, je vidět, že ji má rád.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816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Asertivněji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cs-CZ" dirty="0" smtClean="0"/>
              <a:t>Prosím tě, ráda bych s tebou mluvila o naší Karolíně. Trápí mě to.</a:t>
            </a:r>
          </a:p>
          <a:p>
            <a:r>
              <a:rPr lang="cs-CZ" dirty="0" smtClean="0"/>
              <a:t>Víš byla bych ráda, kdybys mi doma pomohl. Třeba s velkými nákupy v sobotu, nebo kdybys umyl nádobí.</a:t>
            </a:r>
          </a:p>
          <a:p>
            <a:r>
              <a:rPr lang="cs-CZ" dirty="0" smtClean="0"/>
              <a:t>Ráda bych, kdyby sis se mnou ve společnosti více povídal, </a:t>
            </a:r>
            <a:r>
              <a:rPr lang="cs-CZ" dirty="0" err="1" smtClean="0"/>
              <a:t>necítla</a:t>
            </a:r>
            <a:r>
              <a:rPr lang="cs-CZ" dirty="0" smtClean="0"/>
              <a:t> bych se tak sama.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9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rozhovor a jeho pravidla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Respektujte názory druhého</a:t>
            </a:r>
          </a:p>
          <a:p>
            <a:r>
              <a:rPr lang="cs-CZ" dirty="0" smtClean="0"/>
              <a:t>Buďte loajální ke svým kolegům</a:t>
            </a:r>
          </a:p>
          <a:p>
            <a:r>
              <a:rPr lang="cs-CZ" dirty="0" smtClean="0"/>
              <a:t>Nehovořte negativně o konkurenci</a:t>
            </a:r>
          </a:p>
          <a:p>
            <a:r>
              <a:rPr lang="cs-CZ" dirty="0" smtClean="0"/>
              <a:t>Vyhýbejte se formulacím typu: „to není moje starost“</a:t>
            </a:r>
          </a:p>
          <a:p>
            <a:r>
              <a:rPr lang="cs-CZ" dirty="0" smtClean="0"/>
              <a:t>Dodržujte sliby a termíny</a:t>
            </a:r>
          </a:p>
          <a:p>
            <a:r>
              <a:rPr lang="cs-CZ" dirty="0" smtClean="0"/>
              <a:t>Buďte vždy dobře </a:t>
            </a:r>
            <a:r>
              <a:rPr lang="cs-CZ" dirty="0" err="1" smtClean="0"/>
              <a:t>oblečenia</a:t>
            </a:r>
            <a:r>
              <a:rPr lang="cs-CZ" dirty="0" smtClean="0"/>
              <a:t> upraveni Snažte se chovat uvolněně a přirozeně</a:t>
            </a:r>
          </a:p>
          <a:p>
            <a:r>
              <a:rPr lang="cs-CZ" dirty="0" smtClean="0"/>
              <a:t>Buďte hrdí na to co děláte, nesnižujte hodnotu své práce.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2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Zlozvyky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Z práce chodíš domů v noci a ani tak nás nedokážeš uživit!</a:t>
            </a:r>
          </a:p>
          <a:p>
            <a:r>
              <a:rPr lang="cs-CZ" dirty="0" smtClean="0"/>
              <a:t>Doma je stále nepořádek!</a:t>
            </a:r>
          </a:p>
          <a:p>
            <a:r>
              <a:rPr lang="cs-CZ" dirty="0" smtClean="0"/>
              <a:t>Jsi sobec!</a:t>
            </a:r>
          </a:p>
          <a:p>
            <a:r>
              <a:rPr lang="cs-CZ" dirty="0" smtClean="0"/>
              <a:t>Neřvi na mě jako pavián!</a:t>
            </a:r>
          </a:p>
          <a:p>
            <a:r>
              <a:rPr lang="cs-CZ" dirty="0" smtClean="0"/>
              <a:t>Všechno zvoráš , nemohu se na tebe v ničem spolehnout!</a:t>
            </a:r>
          </a:p>
          <a:p>
            <a:r>
              <a:rPr lang="cs-CZ" dirty="0" smtClean="0"/>
              <a:t>Stokrát jsem tě o to prosila!</a:t>
            </a:r>
          </a:p>
          <a:p>
            <a:r>
              <a:rPr lang="cs-CZ" dirty="0" smtClean="0"/>
              <a:t>To mi děláš schválně!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9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Asertivněji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787208" cy="485740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Je mi nepříjemné, že jsi dnes </a:t>
            </a:r>
            <a:r>
              <a:rPr lang="cs-CZ" dirty="0" err="1" smtClean="0"/>
              <a:t>přišelpozději</a:t>
            </a:r>
            <a:r>
              <a:rPr lang="cs-CZ" dirty="0" smtClean="0"/>
              <a:t> </a:t>
            </a:r>
            <a:r>
              <a:rPr lang="cs-CZ" dirty="0" err="1" smtClean="0"/>
              <a:t>naž</a:t>
            </a:r>
            <a:r>
              <a:rPr lang="cs-CZ" dirty="0" smtClean="0"/>
              <a:t> jsme se domluvili.</a:t>
            </a:r>
          </a:p>
          <a:p>
            <a:r>
              <a:rPr lang="cs-CZ" dirty="0" smtClean="0"/>
              <a:t>Moc by mě potěšilo, kdyby byla uklizená kuchyň, když se vracím z práce.</a:t>
            </a:r>
          </a:p>
          <a:p>
            <a:r>
              <a:rPr lang="cs-CZ" dirty="0" smtClean="0"/>
              <a:t>Nelíbí se mi , že jsi snědla všechny jogurty z ledničky.</a:t>
            </a:r>
          </a:p>
          <a:p>
            <a:r>
              <a:rPr lang="cs-CZ" dirty="0" smtClean="0"/>
              <a:t>Je mi nepříjemné, když na mě křičíš!</a:t>
            </a:r>
          </a:p>
          <a:p>
            <a:r>
              <a:rPr lang="cs-CZ" dirty="0" smtClean="0"/>
              <a:t>Naštvalo mě, že jsi zase sám pral a část prádla je zabarvená, o to víc mě to mrzí, že jsme se o tom před 14 dny bavili. Praní nech prosím na mě, ale jsme ráda, že jsi opravil auto, můžeme jet na výlet.</a:t>
            </a:r>
          </a:p>
          <a:p>
            <a:r>
              <a:rPr lang="cs-CZ" dirty="0" smtClean="0"/>
              <a:t>Prosím tě ukliď si ponožky!</a:t>
            </a:r>
          </a:p>
          <a:p>
            <a:r>
              <a:rPr lang="cs-CZ" dirty="0" smtClean="0"/>
              <a:t>Rozčiluje mě, že jsi se nevyzul v předsíni!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530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Buchtová, B., Kulhavý, V., </a:t>
            </a:r>
            <a:r>
              <a:rPr lang="cs-CZ" i="1" dirty="0" smtClean="0"/>
              <a:t>Psychologie v obchodní činnosti firmy</a:t>
            </a:r>
            <a:r>
              <a:rPr lang="cs-CZ" dirty="0" smtClean="0"/>
              <a:t>, </a:t>
            </a:r>
            <a:r>
              <a:rPr lang="cs-CZ" dirty="0" err="1" smtClean="0"/>
              <a:t>Brno:MU</a:t>
            </a:r>
            <a:r>
              <a:rPr lang="cs-CZ" dirty="0" smtClean="0"/>
              <a:t>, 2006</a:t>
            </a:r>
          </a:p>
          <a:p>
            <a:r>
              <a:rPr lang="cs-CZ" dirty="0" err="1" smtClean="0"/>
              <a:t>Bedrnová</a:t>
            </a:r>
            <a:r>
              <a:rPr lang="cs-CZ" dirty="0" smtClean="0"/>
              <a:t>, E., Nový, I. </a:t>
            </a:r>
            <a:r>
              <a:rPr lang="cs-CZ" i="1" dirty="0" smtClean="0"/>
              <a:t>Psychologie a sociologie v řízení firmy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, 1996, kap. IV.</a:t>
            </a:r>
          </a:p>
          <a:p>
            <a:r>
              <a:rPr lang="cs-CZ" dirty="0" err="1"/>
              <a:t>Richardson</a:t>
            </a:r>
            <a:r>
              <a:rPr lang="cs-CZ" dirty="0"/>
              <a:t>, L. </a:t>
            </a:r>
            <a:r>
              <a:rPr lang="cs-CZ" i="1" dirty="0"/>
              <a:t>Strategie úspěchu</a:t>
            </a:r>
            <a:r>
              <a:rPr lang="cs-CZ" dirty="0"/>
              <a:t>. Praha: Victoria </a:t>
            </a:r>
            <a:r>
              <a:rPr lang="cs-CZ" dirty="0" err="1"/>
              <a:t>Publishing</a:t>
            </a:r>
            <a:r>
              <a:rPr lang="cs-CZ" dirty="0"/>
              <a:t>, 1992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Praško</a:t>
            </a:r>
            <a:r>
              <a:rPr lang="cs-CZ" dirty="0" smtClean="0"/>
              <a:t>, </a:t>
            </a:r>
            <a:r>
              <a:rPr lang="cs-CZ" dirty="0" err="1" smtClean="0"/>
              <a:t>Prašková</a:t>
            </a:r>
            <a:r>
              <a:rPr lang="cs-CZ" dirty="0" smtClean="0"/>
              <a:t>, Asertivitou proti stresu, 1992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1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Metody, lze využít dle dané situace. </a:t>
            </a:r>
          </a:p>
          <a:p>
            <a:r>
              <a:rPr lang="cs-CZ" dirty="0"/>
              <a:t>Klient se zmíní o nějaké nevýhodě a obchodník ji prezentuje právě jako důležitou přednost </a:t>
            </a:r>
            <a:r>
              <a:rPr lang="cs-CZ" b="1" dirty="0"/>
              <a:t>(metoda převrácení)</a:t>
            </a:r>
            <a:r>
              <a:rPr lang="cs-CZ" dirty="0"/>
              <a:t>.</a:t>
            </a:r>
          </a:p>
          <a:p>
            <a:r>
              <a:rPr lang="cs-CZ" dirty="0"/>
              <a:t>	Uvede přednosti a slabiny produktu </a:t>
            </a:r>
            <a:r>
              <a:rPr lang="cs-CZ" b="1" dirty="0"/>
              <a:t>(metoda kladů a záporů)</a:t>
            </a:r>
            <a:r>
              <a:rPr lang="cs-CZ" dirty="0"/>
              <a:t>.</a:t>
            </a:r>
          </a:p>
          <a:p>
            <a:r>
              <a:rPr lang="cs-CZ" dirty="0"/>
              <a:t>	Potvrdí námitku, přejde však ihned k líčení předností produktu </a:t>
            </a:r>
            <a:r>
              <a:rPr lang="cs-CZ" b="1" dirty="0"/>
              <a:t>(metoda přeskočení)</a:t>
            </a:r>
            <a:r>
              <a:rPr lang="cs-CZ" dirty="0"/>
              <a:t>.</a:t>
            </a:r>
          </a:p>
          <a:p>
            <a:r>
              <a:rPr lang="cs-CZ" dirty="0"/>
              <a:t>	Řídí se metodikou oslabování argumentů, otupuje ostří námitek otázkami </a:t>
            </a:r>
            <a:r>
              <a:rPr lang="cs-CZ" b="1" dirty="0"/>
              <a:t>(rozkládací metoda)</a:t>
            </a:r>
            <a:r>
              <a:rPr lang="cs-CZ" dirty="0"/>
              <a:t>.</a:t>
            </a:r>
          </a:p>
          <a:p>
            <a:r>
              <a:rPr lang="cs-CZ" dirty="0"/>
              <a:t>	Přichází s názornými srovnáními ve formě otázek </a:t>
            </a:r>
            <a:r>
              <a:rPr lang="cs-CZ" b="1" dirty="0"/>
              <a:t>(srovnávací metoda)</a:t>
            </a:r>
            <a:r>
              <a:rPr lang="cs-CZ" dirty="0"/>
              <a:t>. </a:t>
            </a:r>
          </a:p>
          <a:p>
            <a:r>
              <a:rPr lang="cs-CZ" dirty="0"/>
              <a:t>	Nechá klienta, aby sám vypočítal přednosti </a:t>
            </a:r>
            <a:r>
              <a:rPr lang="cs-CZ" b="1" dirty="0"/>
              <a:t>(metoda vypočítávání)</a:t>
            </a:r>
            <a:r>
              <a:rPr lang="cs-CZ" dirty="0"/>
              <a:t>. </a:t>
            </a:r>
          </a:p>
          <a:p>
            <a:r>
              <a:rPr lang="cs-CZ" dirty="0"/>
              <a:t>	Nechá za sebe mluvit fakta (podklady, dokumentaci) </a:t>
            </a:r>
            <a:r>
              <a:rPr lang="cs-CZ" b="1" dirty="0"/>
              <a:t>(referenční metoda)</a:t>
            </a:r>
            <a:r>
              <a:rPr lang="cs-CZ" dirty="0"/>
              <a:t>. </a:t>
            </a:r>
          </a:p>
          <a:p>
            <a:r>
              <a:rPr lang="cs-CZ" dirty="0"/>
              <a:t>	Opakovaně vyslovuje své vlastní stanovisko podle motta: Kapka za kapkou proděraví i kámen! </a:t>
            </a:r>
            <a:r>
              <a:rPr lang="cs-CZ" b="1" dirty="0"/>
              <a:t>(metoda kapek)</a:t>
            </a:r>
            <a:r>
              <a:rPr lang="cs-CZ" dirty="0"/>
              <a:t>.</a:t>
            </a:r>
          </a:p>
          <a:p>
            <a:r>
              <a:rPr lang="cs-CZ" dirty="0"/>
              <a:t>	„Posadí klienta za volant“, tzn. nechá klienta, aby sám zkusil užitnou hodnotu produktu </a:t>
            </a:r>
            <a:r>
              <a:rPr lang="cs-CZ" b="1" dirty="0"/>
              <a:t>(metoda praktického pokusu)</a:t>
            </a:r>
            <a:r>
              <a:rPr lang="cs-CZ" dirty="0"/>
              <a:t>.</a:t>
            </a:r>
          </a:p>
          <a:p>
            <a:r>
              <a:rPr lang="cs-CZ" dirty="0"/>
              <a:t>	</a:t>
            </a:r>
            <a:r>
              <a:rPr lang="cs-CZ" dirty="0" smtClean="0"/>
              <a:t>Nechá klienta, aby sám vypočítal příklady zisku </a:t>
            </a:r>
            <a:r>
              <a:rPr lang="cs-CZ" b="1" dirty="0" smtClean="0"/>
              <a:t>(metoda příkladů)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6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https://www.youtube.com/watch?v=BiAn9E3fFyM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7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Nátlakové taktiky </a:t>
            </a:r>
            <a:r>
              <a:rPr lang="cs-CZ" sz="1300" dirty="0" smtClean="0"/>
              <a:t>(Buchtová, Kulhavý, 2006)</a:t>
            </a:r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Využívají se zejména u </a:t>
            </a:r>
            <a:r>
              <a:rPr lang="cs-CZ" dirty="0" err="1" smtClean="0"/>
              <a:t>nepřítelského</a:t>
            </a:r>
            <a:r>
              <a:rPr lang="cs-CZ" dirty="0" smtClean="0"/>
              <a:t> typu vyjednávání VÝHRA – PROHRA</a:t>
            </a:r>
          </a:p>
          <a:p>
            <a:r>
              <a:rPr lang="cs-CZ" dirty="0" smtClean="0"/>
              <a:t>Výhra pouze v tomto obchodním vztahu, pro příště je pro nás „hra </a:t>
            </a:r>
            <a:r>
              <a:rPr lang="cs-CZ" dirty="0" err="1" smtClean="0"/>
              <a:t>ukončena“a</a:t>
            </a:r>
            <a:r>
              <a:rPr lang="cs-CZ" dirty="0" smtClean="0"/>
              <a:t> končí pro příště prohrou</a:t>
            </a:r>
          </a:p>
          <a:p>
            <a:r>
              <a:rPr lang="cs-CZ" dirty="0" smtClean="0"/>
              <a:t>Zvládnutí nátlakových taktik předpokládá, že rozpoznáme tento styl komunikace u vyjednavače a být připraven jednání vést v konzultativním stylu. Pokud to není možné je lepší od jednání ODSTOUPIT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Nejčastější nátlakové taktiky </a:t>
            </a:r>
            <a:br>
              <a:rPr lang="cs-CZ" dirty="0" smtClean="0"/>
            </a:br>
            <a:r>
              <a:rPr lang="cs-CZ" sz="2200" dirty="0" smtClean="0">
                <a:sym typeface="Wingdings" pitchFamily="2" charset="2"/>
              </a:rPr>
              <a:t>(</a:t>
            </a:r>
            <a:r>
              <a:rPr lang="cs-CZ" sz="2200" dirty="0" err="1" smtClean="0"/>
              <a:t>Richardson</a:t>
            </a:r>
            <a:r>
              <a:rPr lang="cs-CZ" sz="2200" dirty="0" smtClean="0"/>
              <a:t>, L., 1992, s. 25-49):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smtClean="0"/>
              <a:t>Manipulace s rozsahem pravomocí:</a:t>
            </a:r>
          </a:p>
          <a:p>
            <a:pPr lvl="1"/>
            <a:r>
              <a:rPr lang="cs-CZ" dirty="0" smtClean="0"/>
              <a:t>vyjednáváním je pověřena osoba, která nemá příslušné pravomoci k definitivnímu rozhodnutí</a:t>
            </a:r>
          </a:p>
          <a:p>
            <a:pPr lvl="1"/>
            <a:r>
              <a:rPr lang="cs-CZ" dirty="0" smtClean="0"/>
              <a:t>Může jít o manipulaci s cílem získání času nebo získání převahy v počtu jednajících osob</a:t>
            </a:r>
          </a:p>
          <a:p>
            <a:r>
              <a:rPr lang="cs-CZ" i="1" dirty="0" smtClean="0"/>
              <a:t>Protiopatření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prohlásíme totéž a vyvineme snahu dostat se ke kompetentnímu pracovníkovi</a:t>
            </a:r>
          </a:p>
          <a:p>
            <a:pPr lvl="1"/>
            <a:r>
              <a:rPr lang="cs-CZ" dirty="0" smtClean="0"/>
              <a:t>soustředit na důležitou otázku, o které může rozhodnout pouze kompetentní osoba</a:t>
            </a:r>
          </a:p>
          <a:p>
            <a:pPr lvl="1"/>
            <a:r>
              <a:rPr lang="cs-CZ" dirty="0" smtClean="0"/>
              <a:t>v úvodu jednání představíme vedoucího pracovníka naší firmy a vyžadujeme představení protistrany anebo se druhé strany přímo zeptáme - Nezúčastní-li se Ing. Novák jednání, máte jeho plnou moc?</a:t>
            </a:r>
          </a:p>
        </p:txBody>
      </p:sp>
    </p:spTree>
    <p:extLst>
      <p:ext uri="{BB962C8B-B14F-4D97-AF65-F5344CB8AC3E}">
        <p14:creationId xmlns:p14="http://schemas.microsoft.com/office/powerpoint/2010/main" val="24347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Taktizování s novými informacemi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Podstatou je uvést nové informace, popř. přijít na závěr naléhavých jednání s něčím, „co se rozumí samo sebou“ za účelem  dostat partnera nepřipraveného a </a:t>
            </a:r>
            <a:r>
              <a:rPr lang="cs-CZ" dirty="0" err="1" smtClean="0"/>
              <a:t>následněvyžadovat</a:t>
            </a:r>
            <a:r>
              <a:rPr lang="cs-CZ" dirty="0" smtClean="0"/>
              <a:t> rychlé rozhodnutí.</a:t>
            </a:r>
          </a:p>
          <a:p>
            <a:r>
              <a:rPr lang="cs-CZ" i="1" dirty="0" smtClean="0"/>
              <a:t>Protiopatření:</a:t>
            </a:r>
          </a:p>
          <a:p>
            <a:pPr lvl="1"/>
            <a:r>
              <a:rPr lang="cs-CZ" dirty="0" smtClean="0"/>
              <a:t>Získat čas a v průběhu jednání se ujistit zda se nevyskytly nové informace</a:t>
            </a:r>
          </a:p>
          <a:p>
            <a:pPr lvl="1"/>
            <a:r>
              <a:rPr lang="cs-CZ" dirty="0" err="1" smtClean="0"/>
              <a:t>Př</a:t>
            </a:r>
            <a:r>
              <a:rPr lang="cs-CZ" dirty="0" smtClean="0"/>
              <a:t>:“</a:t>
            </a:r>
            <a:r>
              <a:rPr lang="cs-CZ" i="1" dirty="0" smtClean="0"/>
              <a:t>Došlo k nějaké změně od našeho posledního jednání</a:t>
            </a:r>
            <a:r>
              <a:rPr lang="cs-CZ" dirty="0" smtClean="0"/>
              <a:t>…“ popř. „</a:t>
            </a:r>
            <a:r>
              <a:rPr lang="cs-CZ" i="1" dirty="0" smtClean="0"/>
              <a:t>Vyskytly se nějaké nové informace</a:t>
            </a:r>
            <a:r>
              <a:rPr lang="cs-CZ" dirty="0" smtClean="0"/>
              <a:t>..“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9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2879</TotalTime>
  <Words>2320</Words>
  <Application>Microsoft Office PowerPoint</Application>
  <PresentationFormat>Předvádění na obrazovce (4:3)</PresentationFormat>
  <Paragraphs>278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Administrativní</vt:lpstr>
      <vt:lpstr>Komunikace v obchodní činnosti</vt:lpstr>
      <vt:lpstr>Dnešní téma</vt:lpstr>
      <vt:lpstr>Prodejní rozhovor a jeho pravidla</vt:lpstr>
      <vt:lpstr>Prodejní rozhovor a jeho pravidla</vt:lpstr>
      <vt:lpstr>Obchodní metody</vt:lpstr>
      <vt:lpstr>Cvičení</vt:lpstr>
      <vt:lpstr>Nátlakové taktiky (Buchtová, Kulhavý, 2006)</vt:lpstr>
      <vt:lpstr>Nejčastější nátlakové taktiky  (Richardson, L., 1992, s. 25-49): </vt:lpstr>
      <vt:lpstr>Taktizování s novými informacemi</vt:lpstr>
      <vt:lpstr>Časový nátlak</vt:lpstr>
      <vt:lpstr>Taktika „odhryzávání“</vt:lpstr>
      <vt:lpstr>Taktizování s počtem jednajících osob</vt:lpstr>
      <vt:lpstr>Taktizování s konkurenční nabídkou</vt:lpstr>
      <vt:lpstr>Hra s emocemi</vt:lpstr>
      <vt:lpstr>Mlčení</vt:lpstr>
      <vt:lpstr>Manipulace s ústupky</vt:lpstr>
      <vt:lpstr>Další taktiky ( Dle Buchtová, Kulhavý, 2006)</vt:lpstr>
      <vt:lpstr>Přestávky ( Buchtová, Kulhavý, 2006)</vt:lpstr>
      <vt:lpstr>Námitky v obchodním rozhovoru</vt:lpstr>
      <vt:lpstr>Jak načasovat odpovědi na námitky</vt:lpstr>
      <vt:lpstr>Prezentace aplikace PowerPoint</vt:lpstr>
      <vt:lpstr>Námitky ( Buchtová, Kulhavý, 2006)</vt:lpstr>
      <vt:lpstr>Prezentace aplikace PowerPoint</vt:lpstr>
      <vt:lpstr>Námitky</vt:lpstr>
      <vt:lpstr>Prezentace aplikace PowerPoint</vt:lpstr>
      <vt:lpstr>Zdolávání námitek</vt:lpstr>
      <vt:lpstr>Asertivita a asertivní práva(Praško, Prašková, 1996)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  <vt:lpstr>Gramofonová deska</vt:lpstr>
      <vt:lpstr>Další techniky</vt:lpstr>
      <vt:lpstr>Komunikační zlozvyky </vt:lpstr>
      <vt:lpstr>Zlozvyky</vt:lpstr>
      <vt:lpstr>Cvičení</vt:lpstr>
      <vt:lpstr>Asertivněji</vt:lpstr>
      <vt:lpstr>Zlozvyky</vt:lpstr>
      <vt:lpstr>Asertivněji</vt:lpstr>
      <vt:lpstr>Použitá literatura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 v obchodní činnosti</dc:title>
  <dc:creator>Uzivatel</dc:creator>
  <cp:lastModifiedBy>Uzivatel</cp:lastModifiedBy>
  <cp:revision>34</cp:revision>
  <dcterms:created xsi:type="dcterms:W3CDTF">2020-05-11T08:25:04Z</dcterms:created>
  <dcterms:modified xsi:type="dcterms:W3CDTF">2020-05-15T07:29:01Z</dcterms:modified>
</cp:coreProperties>
</file>