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34"/>
  </p:notesMasterIdLst>
  <p:handoutMasterIdLst>
    <p:handoutMasterId r:id="rId35"/>
  </p:handoutMasterIdLst>
  <p:sldIdLst>
    <p:sldId id="256" r:id="rId5"/>
    <p:sldId id="285" r:id="rId6"/>
    <p:sldId id="286" r:id="rId7"/>
    <p:sldId id="288" r:id="rId8"/>
    <p:sldId id="287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4" r:id="rId23"/>
    <p:sldId id="305" r:id="rId24"/>
    <p:sldId id="306" r:id="rId25"/>
    <p:sldId id="307" r:id="rId26"/>
    <p:sldId id="308" r:id="rId27"/>
    <p:sldId id="309" r:id="rId28"/>
    <p:sldId id="314" r:id="rId29"/>
    <p:sldId id="315" r:id="rId30"/>
    <p:sldId id="310" r:id="rId31"/>
    <p:sldId id="311" r:id="rId32"/>
    <p:sldId id="313" r:id="rId3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6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754" autoAdjust="0"/>
  </p:normalViewPr>
  <p:slideViewPr>
    <p:cSldViewPr snapToGrid="0">
      <p:cViewPr>
        <p:scale>
          <a:sx n="76" d="100"/>
          <a:sy n="76" d="100"/>
        </p:scale>
        <p:origin x="260" y="-25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smtClean="0"/>
              <a:t>Sylva Žáková Talpová</a:t>
            </a:r>
            <a:endParaRPr lang="en-GB" noProof="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smtClean="0"/>
              <a:t>Sylva Žáková Talpová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1FF7BBC3-4942-4748-BDEB-393A88A26C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smtClean="0"/>
              <a:t>Sylva Žáková Talpová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17F7BCE-DD2D-4B15-B525-A4DDC38CFB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Sylva Žáková Talpová</a:t>
            </a:r>
            <a:endParaRPr lang="en-US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2E47129-CD29-4FAB-AAFF-2F8F08274D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ECON slid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CF0005C-D689-4DD6-A5D8-EA20231460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en-US" smtClean="0"/>
              <a:t>Sylva Žáková Talpová</a:t>
            </a:r>
            <a:endParaRPr lang="en-US" dirty="0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C44CE881-5C32-4D94-BD5B-1353FF61C8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smtClean="0"/>
              <a:t>Sylva Žáková Talpová</a:t>
            </a:r>
            <a:endParaRPr lang="en-US" dirty="0"/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AE4DA97F-66A7-4782-958D-53BB7E421A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smtClean="0"/>
              <a:t>Sylva Žáková Talpová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E4ED1EA-6D6D-4751-96EE-A54F4980D1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Sylva Žáková Talpová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D02BBC8-BA18-446A-A9BA-BD711450F1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smtClean="0"/>
              <a:t>Sylva Žáková Talpová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E8EB499-B5B8-4411-8A5F-E98450293E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smtClean="0"/>
              <a:t>Sylva Žáková Talpová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8AAC756-AFD3-4AD9-9CB6-A2C9F5EEB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smtClean="0"/>
              <a:t>Sylva Žáková Talpová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06ABEBC-1414-4D9D-9456-64352E0AEA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smtClean="0"/>
              <a:t>Sylva Žáková Talpová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1511ED70-4159-4340-8610-715880E63A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smtClean="0"/>
              <a:t>Sylva Žáková Talpová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B8642D8-D658-40BB-B4D2-E29CAE3850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smtClean="0"/>
              <a:t>Sylva Žáková Talpová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72743CB-F148-49FE-83DC-5E159625F4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smtClean="0"/>
              <a:t>Sylva Žáková Talpová</a:t>
            </a:r>
            <a:endParaRPr lang="en-GB" noProof="0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>
                <a:latin typeface="Arial" panose="020B0604020202020204" pitchFamily="34" charset="0"/>
              </a:rPr>
              <a:t>Organizational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Structure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of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MNEs</a:t>
            </a:r>
            <a:r>
              <a:rPr lang="cs-CZ" altLang="cs-CZ" dirty="0">
                <a:latin typeface="Arial" panose="020B0604020202020204" pitchFamily="34" charset="0"/>
              </a:rPr>
              <a:t> and </a:t>
            </a:r>
            <a:r>
              <a:rPr lang="cs-CZ" altLang="cs-CZ" dirty="0" err="1">
                <a:latin typeface="Arial" panose="020B0604020202020204" pitchFamily="34" charset="0"/>
              </a:rPr>
              <a:t>Control</a:t>
            </a:r>
            <a:r>
              <a:rPr lang="cs-CZ" altLang="cs-CZ" dirty="0">
                <a:latin typeface="Arial" panose="020B0604020202020204" pitchFamily="34" charset="0"/>
              </a:rPr>
              <a:t> Systems</a:t>
            </a:r>
            <a:br>
              <a:rPr lang="cs-CZ" altLang="cs-CZ" dirty="0">
                <a:latin typeface="Arial" panose="020B0604020202020204" pitchFamily="34" charset="0"/>
              </a:rPr>
            </a:b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International Management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0902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smtClean="0"/>
              <a:t>Sylva Žáková Talpová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Basic </a:t>
            </a:r>
            <a:r>
              <a:rPr lang="cs-CZ" altLang="cs-CZ" dirty="0" err="1"/>
              <a:t>structures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MNE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Domestic structure </a:t>
            </a:r>
            <a:r>
              <a:rPr lang="cs-CZ" dirty="0" smtClean="0"/>
              <a:t>+</a:t>
            </a:r>
            <a:endParaRPr lang="en-US" dirty="0"/>
          </a:p>
          <a:p>
            <a:pPr lvl="1"/>
            <a:r>
              <a:rPr lang="en-US" dirty="0" smtClean="0"/>
              <a:t>export </a:t>
            </a:r>
            <a:r>
              <a:rPr lang="en-US" dirty="0"/>
              <a:t>department</a:t>
            </a:r>
          </a:p>
          <a:p>
            <a:pPr lvl="1"/>
            <a:r>
              <a:rPr lang="en-US" dirty="0" smtClean="0"/>
              <a:t>foreign </a:t>
            </a:r>
            <a:r>
              <a:rPr lang="en-US" dirty="0"/>
              <a:t>subsidiary</a:t>
            </a:r>
          </a:p>
          <a:p>
            <a:pPr lvl="1"/>
            <a:r>
              <a:rPr lang="en-US" dirty="0" smtClean="0"/>
              <a:t>international </a:t>
            </a:r>
            <a:r>
              <a:rPr lang="en-US" dirty="0"/>
              <a:t>division</a:t>
            </a:r>
          </a:p>
          <a:p>
            <a:pPr marL="72000" indent="0">
              <a:buNone/>
            </a:pPr>
            <a:r>
              <a:rPr lang="en-US" dirty="0" smtClean="0"/>
              <a:t>Integrated </a:t>
            </a:r>
            <a:r>
              <a:rPr lang="en-US" dirty="0"/>
              <a:t>global structures</a:t>
            </a:r>
          </a:p>
          <a:p>
            <a:r>
              <a:rPr lang="en-US" dirty="0"/>
              <a:t>Global functional structure</a:t>
            </a:r>
          </a:p>
          <a:p>
            <a:r>
              <a:rPr lang="en-US" dirty="0"/>
              <a:t>Global area structure</a:t>
            </a:r>
          </a:p>
          <a:p>
            <a:r>
              <a:rPr lang="en-US" dirty="0"/>
              <a:t>Global product structure</a:t>
            </a:r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009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smtClean="0"/>
              <a:t>Sylva Žáková Talpová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Domestic Structure Plus Export </a:t>
            </a:r>
            <a:r>
              <a:rPr lang="en-US" dirty="0" err="1"/>
              <a:t>Dpt</a:t>
            </a:r>
            <a:r>
              <a:rPr lang="en-US" dirty="0"/>
              <a:t>/Foreign Subsidiary/</a:t>
            </a:r>
            <a:r>
              <a:rPr lang="en-US" dirty="0" err="1"/>
              <a:t>Int</a:t>
            </a:r>
            <a:r>
              <a:rPr lang="en-US" dirty="0"/>
              <a:t> Division</a:t>
            </a:r>
            <a:endParaRPr lang="cs-CZ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" t="8333"/>
          <a:stretch>
            <a:fillRect/>
          </a:stretch>
        </p:blipFill>
        <p:spPr>
          <a:xfrm>
            <a:off x="2069983" y="1820411"/>
            <a:ext cx="7620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smtClean="0"/>
              <a:t>Sylva Žáková Talpová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Domestic Structure Plus Export </a:t>
            </a:r>
            <a:r>
              <a:rPr lang="en-US" dirty="0" err="1"/>
              <a:t>Dpt</a:t>
            </a:r>
            <a:r>
              <a:rPr lang="en-US" dirty="0"/>
              <a:t>/Foreign Subsidiary/</a:t>
            </a:r>
            <a:r>
              <a:rPr lang="en-US" dirty="0" err="1"/>
              <a:t>Int</a:t>
            </a:r>
            <a:r>
              <a:rPr lang="en-US" dirty="0"/>
              <a:t> Division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Organized along functional, product, or geographic lines</a:t>
            </a:r>
          </a:p>
          <a:p>
            <a:endParaRPr lang="en-US" dirty="0"/>
          </a:p>
          <a:p>
            <a:endParaRPr lang="cs-CZ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" t="8333"/>
          <a:stretch>
            <a:fillRect/>
          </a:stretch>
        </p:blipFill>
        <p:spPr>
          <a:xfrm>
            <a:off x="2164359" y="2348917"/>
            <a:ext cx="7279106" cy="400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6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smtClean="0"/>
              <a:t>Sylva Žáková Talpová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</a:t>
            </a:r>
            <a:r>
              <a:rPr lang="en-US" dirty="0"/>
              <a:t>Functional Structure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Designed on the basis of the company’s functions</a:t>
            </a:r>
          </a:p>
          <a:p>
            <a:r>
              <a:rPr lang="en-US" dirty="0" smtClean="0"/>
              <a:t>Allows </a:t>
            </a:r>
            <a:r>
              <a:rPr lang="en-US" dirty="0"/>
              <a:t>for functional specialization and economies of scale</a:t>
            </a:r>
          </a:p>
          <a:p>
            <a:r>
              <a:rPr lang="en-US" dirty="0" smtClean="0"/>
              <a:t>Usually </a:t>
            </a:r>
            <a:r>
              <a:rPr lang="en-US" dirty="0"/>
              <a:t>single product companies</a:t>
            </a:r>
          </a:p>
          <a:p>
            <a:r>
              <a:rPr lang="en-US" dirty="0" smtClean="0"/>
              <a:t>Used </a:t>
            </a:r>
            <a:r>
              <a:rPr lang="en-US" dirty="0"/>
              <a:t>at the beginning of </a:t>
            </a:r>
            <a:r>
              <a:rPr lang="en-US" dirty="0" err="1"/>
              <a:t>interntionalisation</a:t>
            </a:r>
            <a:endParaRPr lang="en-US" dirty="0"/>
          </a:p>
          <a:p>
            <a:r>
              <a:rPr lang="en-US" dirty="0" smtClean="0"/>
              <a:t>No </a:t>
            </a:r>
            <a:r>
              <a:rPr lang="en-US" dirty="0"/>
              <a:t>P&amp;L for each product (impact on motivation)</a:t>
            </a:r>
          </a:p>
          <a:p>
            <a:r>
              <a:rPr lang="en-US" dirty="0" smtClean="0"/>
              <a:t>Needs </a:t>
            </a:r>
            <a:r>
              <a:rPr lang="en-US" dirty="0"/>
              <a:t>collaborative cultures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072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smtClean="0"/>
              <a:t>Sylva Žáková Talpová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</a:t>
            </a:r>
            <a:r>
              <a:rPr lang="en-US" dirty="0"/>
              <a:t>Product (Divisional) Structure</a:t>
            </a:r>
            <a:endParaRPr lang="cs-CZ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7"/>
          <a:stretch/>
        </p:blipFill>
        <p:spPr bwMode="auto">
          <a:xfrm>
            <a:off x="2020348" y="1561470"/>
            <a:ext cx="7696200" cy="440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71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smtClean="0"/>
              <a:t>Sylva Žáková Talpová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</a:t>
            </a:r>
            <a:r>
              <a:rPr lang="en-US" dirty="0"/>
              <a:t>Product (Divisional) Structure</a:t>
            </a:r>
            <a:br>
              <a:rPr lang="en-US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P&amp;L </a:t>
            </a:r>
            <a:r>
              <a:rPr lang="en-US" dirty="0"/>
              <a:t>statement for every division</a:t>
            </a:r>
          </a:p>
          <a:p>
            <a:r>
              <a:rPr lang="en-US" dirty="0" smtClean="0"/>
              <a:t>Needs </a:t>
            </a:r>
            <a:r>
              <a:rPr lang="en-US" dirty="0"/>
              <a:t>competitive cultures</a:t>
            </a:r>
          </a:p>
          <a:p>
            <a:r>
              <a:rPr lang="en-US" dirty="0" smtClean="0"/>
              <a:t>Used </a:t>
            </a:r>
            <a:r>
              <a:rPr lang="en-US" dirty="0"/>
              <a:t>by Microsoft – changed to functional </a:t>
            </a:r>
          </a:p>
          <a:p>
            <a:r>
              <a:rPr lang="en-US" dirty="0" smtClean="0"/>
              <a:t>Heinz</a:t>
            </a:r>
            <a:r>
              <a:rPr lang="en-US" dirty="0"/>
              <a:t>, previously using geographical structure, changed to global product structure</a:t>
            </a:r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18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smtClean="0"/>
              <a:t>Sylva Žáková Talpová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</a:t>
            </a:r>
            <a:r>
              <a:rPr lang="en-US" dirty="0"/>
              <a:t>Geographic (Area) Structure</a:t>
            </a:r>
            <a:endParaRPr lang="cs-CZ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8"/>
          <a:stretch/>
        </p:blipFill>
        <p:spPr>
          <a:xfrm>
            <a:off x="1836986" y="1513808"/>
            <a:ext cx="8289925" cy="471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0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smtClean="0"/>
              <a:t>Sylva Žáková Talpová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Matrix </a:t>
            </a:r>
            <a:r>
              <a:rPr lang="cs-CZ" dirty="0" err="1" smtClean="0"/>
              <a:t>structure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31" y="2290762"/>
            <a:ext cx="6486525" cy="2943225"/>
          </a:xfrm>
        </p:spPr>
      </p:pic>
    </p:spTree>
    <p:extLst>
      <p:ext uri="{BB962C8B-B14F-4D97-AF65-F5344CB8AC3E}">
        <p14:creationId xmlns:p14="http://schemas.microsoft.com/office/powerpoint/2010/main" val="162443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smtClean="0"/>
              <a:t>Sylva Žáková Talpová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Stopford-Wells</a:t>
            </a:r>
            <a:r>
              <a:rPr lang="cs-CZ" dirty="0"/>
              <a:t> model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21" y="2133119"/>
            <a:ext cx="4219575" cy="3476625"/>
          </a:xfrm>
        </p:spPr>
      </p:pic>
    </p:spTree>
    <p:extLst>
      <p:ext uri="{BB962C8B-B14F-4D97-AF65-F5344CB8AC3E}">
        <p14:creationId xmlns:p14="http://schemas.microsoft.com/office/powerpoint/2010/main" val="218067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smtClean="0"/>
              <a:t>Sylva Žáková Talpová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Different</a:t>
            </a:r>
            <a:r>
              <a:rPr lang="cs-CZ" dirty="0" smtClean="0"/>
              <a:t> </a:t>
            </a:r>
            <a:r>
              <a:rPr lang="cs-CZ" dirty="0" err="1" smtClean="0"/>
              <a:t>approaches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approaches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organisational</a:t>
            </a:r>
            <a:r>
              <a:rPr lang="cs-CZ" dirty="0"/>
              <a:t> </a:t>
            </a:r>
            <a:r>
              <a:rPr lang="cs-CZ" dirty="0" err="1" smtClean="0"/>
              <a:t>strategy</a:t>
            </a:r>
            <a:endParaRPr lang="cs-CZ" dirty="0" smtClean="0"/>
          </a:p>
          <a:p>
            <a:r>
              <a:rPr lang="cs-CZ" dirty="0" err="1"/>
              <a:t>Bartlett-Ghoshall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481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smtClean="0"/>
              <a:t>Sylva Žáková Talpová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Lecture</a:t>
            </a:r>
            <a:r>
              <a:rPr lang="cs-CZ" dirty="0"/>
              <a:t> </a:t>
            </a:r>
            <a:r>
              <a:rPr lang="cs-CZ" dirty="0" err="1"/>
              <a:t>Learning</a:t>
            </a:r>
            <a:r>
              <a:rPr lang="cs-CZ" dirty="0"/>
              <a:t> </a:t>
            </a:r>
            <a:r>
              <a:rPr lang="cs-CZ" dirty="0" err="1"/>
              <a:t>Goals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the importance of appropriate organizational structures to effective strategy </a:t>
            </a:r>
            <a:r>
              <a:rPr lang="en-US" dirty="0" smtClean="0"/>
              <a:t>implementation</a:t>
            </a:r>
            <a:endParaRPr lang="en-US" dirty="0"/>
          </a:p>
          <a:p>
            <a:r>
              <a:rPr lang="en-US" dirty="0"/>
              <a:t>Become familiar with the types of organizational designs suitable for the level and scope of internationalization of the </a:t>
            </a:r>
            <a:r>
              <a:rPr lang="en-US" dirty="0" smtClean="0"/>
              <a:t>firm</a:t>
            </a:r>
            <a:endParaRPr lang="en-US" dirty="0"/>
          </a:p>
          <a:p>
            <a:r>
              <a:rPr lang="en-US" dirty="0"/>
              <a:t>Be able to recognize why and when organizational restructuring is </a:t>
            </a:r>
            <a:r>
              <a:rPr lang="en-US" dirty="0" smtClean="0"/>
              <a:t>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8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smtClean="0"/>
              <a:t>Sylva Žáková Talpová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Bartlett-Ghoshall</a:t>
            </a:r>
            <a:endParaRPr lang="cs-CZ" dirty="0"/>
          </a:p>
        </p:txBody>
      </p:sp>
      <p:pic>
        <p:nvPicPr>
          <p:cNvPr id="6" name="Picture 5" descr="Výsledek obrázku pro bartlett ghoshal organisational characteristic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80"/>
          <a:stretch>
            <a:fillRect/>
          </a:stretch>
        </p:blipFill>
        <p:spPr bwMode="auto">
          <a:xfrm>
            <a:off x="1950440" y="1567576"/>
            <a:ext cx="7924800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99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smtClean="0"/>
              <a:t>Sylva Žáková Talpová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International</a:t>
            </a:r>
            <a:endParaRPr lang="cs-CZ" dirty="0"/>
          </a:p>
        </p:txBody>
      </p:sp>
      <p:pic>
        <p:nvPicPr>
          <p:cNvPr id="6" name="Picture 5" descr="Výsledek obrázku pro bartlett ghoshal organisational characteristic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862" t="6480" r="21296" b="5187"/>
          <a:stretch/>
        </p:blipFill>
        <p:spPr bwMode="auto">
          <a:xfrm>
            <a:off x="9979961" y="1731373"/>
            <a:ext cx="1493239" cy="413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" y="1807289"/>
            <a:ext cx="7346950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Výsledek obrázku pro bartlett ghoshal organisational characteristic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79" r="80999" b="5093"/>
          <a:stretch/>
        </p:blipFill>
        <p:spPr bwMode="auto">
          <a:xfrm>
            <a:off x="8359629" y="1729170"/>
            <a:ext cx="1505824" cy="41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42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smtClean="0"/>
              <a:t>Sylva Žáková Talpová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Multinational</a:t>
            </a: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07" y="1755745"/>
            <a:ext cx="7757220" cy="401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Výsledek obrázku pro bartlett ghoshal organisational characteristic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79" r="80999" b="5093"/>
          <a:stretch/>
        </p:blipFill>
        <p:spPr bwMode="auto">
          <a:xfrm>
            <a:off x="8359629" y="1729170"/>
            <a:ext cx="1505824" cy="41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Výsledek obrázku pro bartlett ghoshal organisational characteristic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55" t="6479" r="63532" b="5989"/>
          <a:stretch/>
        </p:blipFill>
        <p:spPr bwMode="auto">
          <a:xfrm>
            <a:off x="10008066" y="1714504"/>
            <a:ext cx="1451295" cy="409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84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smtClean="0"/>
              <a:t>Sylva Žáková Talpová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Global</a:t>
            </a:r>
            <a:endParaRPr lang="cs-CZ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171576"/>
            <a:ext cx="5980703" cy="5430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Výsledek obrázku pro bartlett ghoshal organisational characteristic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79" r="80999" b="5093"/>
          <a:stretch/>
        </p:blipFill>
        <p:spPr bwMode="auto">
          <a:xfrm>
            <a:off x="8359629" y="1729170"/>
            <a:ext cx="1505824" cy="41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Výsledek obrázku pro bartlett ghoshal organisational characteristic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14" t="6480" r="40879" b="5451"/>
          <a:stretch/>
        </p:blipFill>
        <p:spPr bwMode="auto">
          <a:xfrm>
            <a:off x="9938859" y="1728894"/>
            <a:ext cx="1585520" cy="412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51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smtClean="0"/>
              <a:t>Sylva Žáková Talpová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Transnational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7484433" cy="4139998"/>
          </a:xfrm>
        </p:spPr>
        <p:txBody>
          <a:bodyPr/>
          <a:lstStyle/>
          <a:p>
            <a:pPr marL="72000" indent="0">
              <a:buNone/>
            </a:pPr>
            <a:r>
              <a:rPr lang="en-US" sz="2400" dirty="0"/>
              <a:t>Attempts to combine:</a:t>
            </a:r>
          </a:p>
          <a:p>
            <a:r>
              <a:rPr lang="en-US" sz="2400" dirty="0"/>
              <a:t>The capabilities and resources of a </a:t>
            </a:r>
            <a:r>
              <a:rPr lang="cs-CZ" sz="2400" dirty="0" smtClean="0"/>
              <a:t>MNC</a:t>
            </a:r>
            <a:endParaRPr lang="en-US" sz="2400" dirty="0"/>
          </a:p>
          <a:p>
            <a:r>
              <a:rPr lang="en-US" sz="2400" dirty="0"/>
              <a:t>The economies of scale of a global corporation</a:t>
            </a:r>
          </a:p>
          <a:p>
            <a:r>
              <a:rPr lang="en-US" sz="2400" dirty="0"/>
              <a:t>The local responsiveness of a domestic company</a:t>
            </a:r>
          </a:p>
          <a:p>
            <a:r>
              <a:rPr lang="en-US" sz="2400" dirty="0"/>
              <a:t>The ability to transfer technology efficiently typically of the international </a:t>
            </a:r>
            <a:r>
              <a:rPr lang="en-US" sz="2400" dirty="0" smtClean="0"/>
              <a:t>structure</a:t>
            </a:r>
            <a:endParaRPr lang="en-US" sz="2400" dirty="0"/>
          </a:p>
          <a:p>
            <a:endParaRPr lang="cs-CZ" sz="2400" dirty="0"/>
          </a:p>
        </p:txBody>
      </p:sp>
      <p:pic>
        <p:nvPicPr>
          <p:cNvPr id="6" name="Picture 5" descr="Výsledek obrázku pro bartlett ghoshal organisational characteristic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658" t="6479" b="5093"/>
          <a:stretch/>
        </p:blipFill>
        <p:spPr bwMode="auto">
          <a:xfrm>
            <a:off x="10020649" y="1729170"/>
            <a:ext cx="1612084" cy="41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Výsledek obrázku pro bartlett ghoshal organisational characteristic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79" r="80999" b="5093"/>
          <a:stretch/>
        </p:blipFill>
        <p:spPr bwMode="auto">
          <a:xfrm>
            <a:off x="8359629" y="1729170"/>
            <a:ext cx="1505824" cy="41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74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smtClean="0"/>
              <a:t>Sylva Žáková Talpová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Organising</a:t>
            </a:r>
            <a:r>
              <a:rPr lang="cs-CZ" altLang="cs-CZ" dirty="0"/>
              <a:t> </a:t>
            </a:r>
            <a:r>
              <a:rPr lang="cs-CZ" altLang="cs-CZ" dirty="0" err="1"/>
              <a:t>challenges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Integration vs. differentiation</a:t>
            </a:r>
          </a:p>
          <a:p>
            <a:r>
              <a:rPr lang="fr-FR" dirty="0"/>
              <a:t>Globalisation vs. localisation</a:t>
            </a:r>
          </a:p>
          <a:p>
            <a:r>
              <a:rPr lang="fr-FR" dirty="0"/>
              <a:t>Centralisation vs. autonomy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749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smtClean="0"/>
              <a:t>Sylva Žáková Talpová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Centralisation vs. autonomy</a:t>
            </a:r>
            <a:br>
              <a:rPr lang="fr-FR" dirty="0"/>
            </a:br>
            <a:endParaRPr lang="cs-CZ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20"/>
          <a:stretch/>
        </p:blipFill>
        <p:spPr>
          <a:xfrm>
            <a:off x="2000075" y="1786856"/>
            <a:ext cx="8001000" cy="431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9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smtClean="0"/>
              <a:t>Sylva Žáková Talpová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Globalisation vs. localisation</a:t>
            </a:r>
            <a:endParaRPr lang="fr-FR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" t="16426" r="-4999" b="-9960"/>
          <a:stretch/>
        </p:blipFill>
        <p:spPr>
          <a:xfrm>
            <a:off x="2414588" y="2139192"/>
            <a:ext cx="7720012" cy="44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5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smtClean="0"/>
              <a:t>Sylva Žáková Talpová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Direct </a:t>
            </a:r>
            <a:r>
              <a:rPr lang="cs-CZ" dirty="0" err="1"/>
              <a:t>Coordinating</a:t>
            </a:r>
            <a:r>
              <a:rPr lang="cs-CZ" dirty="0"/>
              <a:t> </a:t>
            </a:r>
            <a:r>
              <a:rPr lang="cs-CZ" dirty="0" err="1"/>
              <a:t>Mechanism</a:t>
            </a:r>
            <a:endParaRPr lang="cs-CZ" dirty="0"/>
          </a:p>
          <a:p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Systems for Global Operations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 err="1"/>
              <a:t>Indirect</a:t>
            </a:r>
            <a:r>
              <a:rPr lang="cs-CZ" dirty="0"/>
              <a:t> </a:t>
            </a:r>
            <a:r>
              <a:rPr lang="cs-CZ" dirty="0" err="1"/>
              <a:t>Coordinating</a:t>
            </a:r>
            <a:r>
              <a:rPr lang="cs-CZ" dirty="0"/>
              <a:t> </a:t>
            </a:r>
            <a:r>
              <a:rPr lang="cs-CZ" dirty="0" err="1"/>
              <a:t>Mechanism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McDonald’s in Moscow</a:t>
            </a:r>
          </a:p>
          <a:p>
            <a:pPr lvl="1"/>
            <a:r>
              <a:rPr lang="en-US" sz="1800" dirty="0"/>
              <a:t>Problem: quality control</a:t>
            </a:r>
          </a:p>
          <a:p>
            <a:pPr lvl="1"/>
            <a:r>
              <a:rPr lang="en-US" sz="1800" dirty="0"/>
              <a:t>Solution: built processing plant in Moscow and provided managerial training</a:t>
            </a:r>
          </a:p>
          <a:p>
            <a:r>
              <a:rPr lang="en-US" dirty="0"/>
              <a:t>Other options: visits by head-office personnel and regular meetings</a:t>
            </a:r>
          </a:p>
          <a:p>
            <a:endParaRPr lang="en-US" dirty="0"/>
          </a:p>
          <a:p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r>
              <a:rPr lang="en-US" dirty="0"/>
              <a:t>Examples: sales quotas, budgets, and financial tools and reports</a:t>
            </a:r>
          </a:p>
          <a:p>
            <a:r>
              <a:rPr lang="en-US" dirty="0"/>
              <a:t>Three financial statements</a:t>
            </a:r>
          </a:p>
          <a:p>
            <a:pPr lvl="1"/>
            <a:r>
              <a:rPr lang="en-US" dirty="0"/>
              <a:t>One for accounting standards in host country</a:t>
            </a:r>
          </a:p>
          <a:p>
            <a:pPr lvl="1"/>
            <a:r>
              <a:rPr lang="en-US" dirty="0"/>
              <a:t>One for the standards in the home country</a:t>
            </a:r>
          </a:p>
          <a:p>
            <a:pPr lvl="1"/>
            <a:r>
              <a:rPr lang="en-US" dirty="0"/>
              <a:t>One for consolidation</a:t>
            </a:r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888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>
                <a:latin typeface="Arial" panose="020B0604020202020204" pitchFamily="34" charset="0"/>
              </a:rPr>
              <a:t>Thank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you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for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attention</a:t>
            </a:r>
            <a:r>
              <a:rPr lang="cs-CZ" altLang="cs-CZ" dirty="0">
                <a:latin typeface="Arial" panose="020B0604020202020204" pitchFamily="34" charset="0"/>
              </a:rPr>
              <a:t>!</a:t>
            </a:r>
            <a:br>
              <a:rPr lang="cs-CZ" altLang="cs-CZ" dirty="0">
                <a:latin typeface="Arial" panose="020B0604020202020204" pitchFamily="34" charset="0"/>
              </a:rPr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5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smtClean="0"/>
              <a:t>Sylva Žáková Talpová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Opening</a:t>
            </a:r>
            <a:r>
              <a:rPr lang="cs-CZ" dirty="0" smtClean="0"/>
              <a:t> Profile 1: Samsung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6855259" cy="4139998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Samsung </a:t>
            </a:r>
            <a:r>
              <a:rPr lang="cs-CZ" altLang="cs-CZ" sz="2400" b="1" dirty="0" smtClean="0">
                <a:latin typeface="Arial" panose="020B0604020202020204" pitchFamily="34" charset="0"/>
              </a:rPr>
              <a:t>SH700 </a:t>
            </a:r>
          </a:p>
          <a:p>
            <a:pPr marL="72000" indent="0">
              <a:spcBef>
                <a:spcPct val="0"/>
              </a:spcBef>
              <a:buClrTx/>
              <a:buSzTx/>
              <a:buNone/>
            </a:pPr>
            <a:r>
              <a:rPr lang="en-US" altLang="cs-CZ" sz="2400" dirty="0" smtClean="0">
                <a:latin typeface="Arial" panose="020B0604020202020204" pitchFamily="34" charset="0"/>
              </a:rPr>
              <a:t>In </a:t>
            </a:r>
            <a:r>
              <a:rPr lang="en-US" altLang="cs-CZ" sz="2400" dirty="0">
                <a:latin typeface="Arial" panose="020B0604020202020204" pitchFamily="34" charset="0"/>
              </a:rPr>
              <a:t>1993, they launched the original </a:t>
            </a:r>
            <a:r>
              <a:rPr lang="en-US" altLang="cs-CZ" sz="2400" dirty="0" smtClean="0">
                <a:latin typeface="Arial" panose="020B0604020202020204" pitchFamily="34" charset="0"/>
              </a:rPr>
              <a:t>SH700</a:t>
            </a:r>
            <a:r>
              <a:rPr lang="cs-CZ" altLang="cs-CZ" sz="2400" dirty="0" smtClean="0">
                <a:latin typeface="Arial" panose="020B0604020202020204" pitchFamily="34" charset="0"/>
              </a:rPr>
              <a:t> </a:t>
            </a:r>
            <a:r>
              <a:rPr lang="en-US" altLang="cs-CZ" sz="2400" dirty="0" smtClean="0">
                <a:latin typeface="Arial" panose="020B0604020202020204" pitchFamily="34" charset="0"/>
              </a:rPr>
              <a:t>model</a:t>
            </a:r>
            <a:r>
              <a:rPr lang="en-US" altLang="cs-CZ" sz="2400" dirty="0">
                <a:latin typeface="Arial" panose="020B0604020202020204" pitchFamily="34" charset="0"/>
              </a:rPr>
              <a:t>, an “ultra-light” mobile phone that was definitely a step in the right direction for lighter and more convenient to carry mobile phones in the </a:t>
            </a:r>
            <a:r>
              <a:rPr lang="en-US" altLang="cs-CZ" sz="2400" dirty="0" smtClean="0">
                <a:latin typeface="Arial" panose="020B0604020202020204" pitchFamily="34" charset="0"/>
              </a:rPr>
              <a:t>future</a:t>
            </a:r>
            <a:endParaRPr lang="cs-CZ" altLang="cs-CZ" sz="24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cs-CZ" altLang="cs-CZ" sz="2400" dirty="0" smtClean="0">
              <a:latin typeface="Arial" panose="020B0604020202020204" pitchFamily="34" charset="0"/>
            </a:endParaRPr>
          </a:p>
          <a:p>
            <a:endParaRPr lang="cs-CZ" sz="2400" dirty="0"/>
          </a:p>
        </p:txBody>
      </p:sp>
      <p:pic>
        <p:nvPicPr>
          <p:cNvPr id="6" name="Picture 7" descr="Samsung SH700 Top 5 90s Mobile Ph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208" y="1567576"/>
            <a:ext cx="4210884" cy="312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50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smtClean="0"/>
              <a:t>Sylva Žáková Talpová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Opening</a:t>
            </a:r>
            <a:r>
              <a:rPr lang="cs-CZ" dirty="0"/>
              <a:t> Profile </a:t>
            </a:r>
            <a:r>
              <a:rPr lang="cs-CZ" dirty="0" smtClean="0"/>
              <a:t>1: Samsung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Badly hit by the global economic </a:t>
            </a:r>
            <a:r>
              <a:rPr lang="en-US" dirty="0" smtClean="0"/>
              <a:t>downturn</a:t>
            </a:r>
            <a:r>
              <a:rPr lang="cs-CZ" dirty="0" smtClean="0"/>
              <a:t> in 2009</a:t>
            </a:r>
            <a:endParaRPr lang="en-US" dirty="0"/>
          </a:p>
          <a:p>
            <a:r>
              <a:rPr lang="en-US" dirty="0"/>
              <a:t>Implemented a radical </a:t>
            </a:r>
            <a:r>
              <a:rPr lang="en-US" dirty="0" smtClean="0"/>
              <a:t>reorganization</a:t>
            </a:r>
            <a:endParaRPr lang="en-US" dirty="0"/>
          </a:p>
          <a:p>
            <a:r>
              <a:rPr lang="en-US" dirty="0"/>
              <a:t>Consolidating business operations into two operating divisions</a:t>
            </a:r>
          </a:p>
          <a:p>
            <a:r>
              <a:rPr lang="en-US" dirty="0"/>
              <a:t>Replaced the heads of five of its eight overseas operations</a:t>
            </a:r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260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smtClean="0"/>
              <a:t>Sylva Žáková Talpová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Opening</a:t>
            </a:r>
            <a:r>
              <a:rPr lang="cs-CZ" dirty="0" smtClean="0"/>
              <a:t> Profile 2: ACO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ACO – </a:t>
            </a:r>
            <a:r>
              <a:rPr lang="cs-CZ" dirty="0" err="1" smtClean="0"/>
              <a:t>building</a:t>
            </a:r>
            <a:r>
              <a:rPr lang="cs-CZ" dirty="0" smtClean="0"/>
              <a:t> </a:t>
            </a:r>
            <a:r>
              <a:rPr lang="cs-CZ" dirty="0" err="1" smtClean="0"/>
              <a:t>drainage</a:t>
            </a:r>
            <a:r>
              <a:rPr lang="cs-CZ" dirty="0" smtClean="0"/>
              <a:t> and many more</a:t>
            </a:r>
          </a:p>
          <a:p>
            <a:r>
              <a:rPr lang="cs-CZ" dirty="0" err="1" smtClean="0"/>
              <a:t>Changing</a:t>
            </a:r>
            <a:r>
              <a:rPr lang="cs-CZ" dirty="0" smtClean="0"/>
              <a:t> </a:t>
            </a:r>
            <a:r>
              <a:rPr lang="cs-CZ" dirty="0" err="1" smtClean="0"/>
              <a:t>structure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decentralised</a:t>
            </a:r>
            <a:r>
              <a:rPr lang="cs-CZ" dirty="0" smtClean="0"/>
              <a:t> </a:t>
            </a:r>
            <a:r>
              <a:rPr lang="cs-CZ" dirty="0" err="1" smtClean="0"/>
              <a:t>towards</a:t>
            </a:r>
            <a:r>
              <a:rPr lang="cs-CZ" dirty="0" smtClean="0"/>
              <a:t> </a:t>
            </a:r>
            <a:r>
              <a:rPr lang="cs-CZ" dirty="0" err="1" smtClean="0"/>
              <a:t>higher</a:t>
            </a:r>
            <a:r>
              <a:rPr lang="cs-CZ" dirty="0" smtClean="0"/>
              <a:t> </a:t>
            </a:r>
            <a:r>
              <a:rPr lang="cs-CZ" dirty="0" err="1" smtClean="0"/>
              <a:t>centralisation</a:t>
            </a:r>
            <a:endParaRPr lang="cs-CZ" dirty="0" smtClean="0"/>
          </a:p>
          <a:p>
            <a:r>
              <a:rPr lang="cs-CZ" dirty="0" smtClean="0"/>
              <a:t>Trend in </a:t>
            </a:r>
            <a:r>
              <a:rPr lang="cs-CZ" dirty="0" err="1" smtClean="0"/>
              <a:t>MNEs</a:t>
            </a:r>
            <a:r>
              <a:rPr lang="cs-CZ" dirty="0" smtClean="0"/>
              <a:t>?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142" y="3504024"/>
            <a:ext cx="24384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1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smtClean="0"/>
              <a:t>Sylva Žáková Talpová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Opening</a:t>
            </a:r>
            <a:r>
              <a:rPr lang="cs-CZ" dirty="0" smtClean="0"/>
              <a:t> Profile 3: </a:t>
            </a:r>
            <a:r>
              <a:rPr lang="cs-CZ" dirty="0" err="1" smtClean="0"/>
              <a:t>Alcoa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</a:t>
            </a:r>
            <a:r>
              <a:rPr lang="en-US" dirty="0"/>
              <a:t>smaller units</a:t>
            </a:r>
          </a:p>
          <a:p>
            <a:r>
              <a:rPr lang="en-US" dirty="0"/>
              <a:t>Linked geographically dispersed, but similar businesses (e.g., Brazil and Australia)</a:t>
            </a:r>
          </a:p>
          <a:p>
            <a:endParaRPr lang="en-US" dirty="0"/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918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smtClean="0"/>
              <a:t>Sylva Žáková Talpová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Change and Design </a:t>
            </a:r>
            <a:br>
              <a:rPr lang="en-US" dirty="0"/>
            </a:br>
            <a:r>
              <a:rPr lang="en-US" dirty="0"/>
              <a:t>Needed When:</a:t>
            </a:r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2342276" y="1692002"/>
            <a:ext cx="2262187" cy="1357312"/>
            <a:chOff x="0" y="794"/>
            <a:chExt cx="2262187" cy="1357312"/>
          </a:xfrm>
          <a:scene3d>
            <a:camera prst="orthographicFront"/>
            <a:lightRig rig="flat" dir="t"/>
          </a:scene3d>
        </p:grpSpPr>
        <p:sp>
          <p:nvSpPr>
            <p:cNvPr id="31" name="Obdélník 30"/>
            <p:cNvSpPr/>
            <p:nvPr/>
          </p:nvSpPr>
          <p:spPr>
            <a:xfrm>
              <a:off x="0" y="794"/>
              <a:ext cx="2262187" cy="13573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32" name="TextovéPole 31"/>
            <p:cNvSpPr txBox="1"/>
            <p:nvPr/>
          </p:nvSpPr>
          <p:spPr>
            <a:xfrm>
              <a:off x="0" y="794"/>
              <a:ext cx="2262187" cy="13573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kern="1200" dirty="0" smtClean="0"/>
                <a:t>Clashes among divisions, subsidiaries, or individuals over territories or customers</a:t>
              </a:r>
              <a:endParaRPr lang="en-US" sz="1500" kern="1200" dirty="0"/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4830682" y="1692002"/>
            <a:ext cx="2262187" cy="1357312"/>
            <a:chOff x="2488406" y="794"/>
            <a:chExt cx="2262187" cy="1357312"/>
          </a:xfrm>
          <a:scene3d>
            <a:camera prst="orthographicFront"/>
            <a:lightRig rig="flat" dir="t"/>
          </a:scene3d>
        </p:grpSpPr>
        <p:sp>
          <p:nvSpPr>
            <p:cNvPr id="29" name="Obdélník 28"/>
            <p:cNvSpPr/>
            <p:nvPr/>
          </p:nvSpPr>
          <p:spPr>
            <a:xfrm>
              <a:off x="2488406" y="794"/>
              <a:ext cx="2262187" cy="13573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30" name="TextovéPole 29"/>
            <p:cNvSpPr txBox="1"/>
            <p:nvPr/>
          </p:nvSpPr>
          <p:spPr>
            <a:xfrm>
              <a:off x="2488406" y="794"/>
              <a:ext cx="2262187" cy="13573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kern="1200" dirty="0" smtClean="0"/>
                <a:t>Duplication of administrative or personnel services, sales offices, account executives</a:t>
              </a:r>
              <a:endParaRPr lang="en-US" sz="1500" kern="1200" dirty="0"/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7319088" y="1692002"/>
            <a:ext cx="2262187" cy="1357312"/>
            <a:chOff x="4976812" y="794"/>
            <a:chExt cx="2262187" cy="1357312"/>
          </a:xfrm>
          <a:scene3d>
            <a:camera prst="orthographicFront"/>
            <a:lightRig rig="flat" dir="t"/>
          </a:scene3d>
        </p:grpSpPr>
        <p:sp>
          <p:nvSpPr>
            <p:cNvPr id="27" name="Obdélník 26"/>
            <p:cNvSpPr/>
            <p:nvPr/>
          </p:nvSpPr>
          <p:spPr>
            <a:xfrm>
              <a:off x="4976812" y="794"/>
              <a:ext cx="2262187" cy="13573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8" name="TextovéPole 27"/>
            <p:cNvSpPr txBox="1"/>
            <p:nvPr/>
          </p:nvSpPr>
          <p:spPr>
            <a:xfrm>
              <a:off x="4976812" y="794"/>
              <a:ext cx="2262187" cy="13573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500" b="1" kern="1200" dirty="0" err="1" smtClean="0"/>
                <a:t>Growth</a:t>
              </a:r>
              <a:r>
                <a:rPr lang="cs-CZ" sz="1500" b="1" kern="1200" dirty="0" smtClean="0"/>
                <a:t> (</a:t>
              </a:r>
              <a:r>
                <a:rPr lang="cs-CZ" sz="1500" b="1" kern="1200" dirty="0" err="1" smtClean="0"/>
                <a:t>mergers</a:t>
              </a:r>
              <a:r>
                <a:rPr lang="cs-CZ" sz="1500" b="1" kern="1200" dirty="0" smtClean="0"/>
                <a:t>, </a:t>
              </a:r>
              <a:r>
                <a:rPr lang="cs-CZ" sz="1500" b="1" kern="1200" dirty="0" err="1" smtClean="0"/>
                <a:t>aquisitions</a:t>
              </a:r>
              <a:r>
                <a:rPr lang="cs-CZ" sz="1500" b="1" kern="1200" dirty="0" smtClean="0"/>
                <a:t>, </a:t>
              </a:r>
              <a:r>
                <a:rPr lang="cs-CZ" sz="1500" b="1" kern="1200" dirty="0" err="1" smtClean="0"/>
                <a:t>etc</a:t>
              </a:r>
              <a:r>
                <a:rPr lang="cs-CZ" sz="1500" b="1" kern="1200" dirty="0" smtClean="0"/>
                <a:t>.)</a:t>
              </a:r>
              <a:endParaRPr lang="en-US" sz="1500" kern="1200" dirty="0"/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2342276" y="3275533"/>
            <a:ext cx="2262187" cy="1357312"/>
            <a:chOff x="0" y="1584325"/>
            <a:chExt cx="2262187" cy="1357312"/>
          </a:xfrm>
          <a:scene3d>
            <a:camera prst="orthographicFront"/>
            <a:lightRig rig="flat" dir="t"/>
          </a:scene3d>
        </p:grpSpPr>
        <p:sp>
          <p:nvSpPr>
            <p:cNvPr id="25" name="Obdélník 24"/>
            <p:cNvSpPr/>
            <p:nvPr/>
          </p:nvSpPr>
          <p:spPr>
            <a:xfrm>
              <a:off x="0" y="1584325"/>
              <a:ext cx="2262187" cy="13573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6" name="TextovéPole 25"/>
            <p:cNvSpPr txBox="1"/>
            <p:nvPr/>
          </p:nvSpPr>
          <p:spPr>
            <a:xfrm>
              <a:off x="0" y="1584325"/>
              <a:ext cx="2262187" cy="13573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kern="1200" dirty="0" smtClean="0"/>
                <a:t>An increase in overseas customer service complaints</a:t>
              </a:r>
              <a:endParaRPr lang="en-US" sz="1500" kern="1200" dirty="0"/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4830682" y="3275533"/>
            <a:ext cx="2262187" cy="1357312"/>
            <a:chOff x="2488406" y="1584325"/>
            <a:chExt cx="2262187" cy="1357312"/>
          </a:xfrm>
          <a:scene3d>
            <a:camera prst="orthographicFront"/>
            <a:lightRig rig="flat" dir="t"/>
          </a:scene3d>
        </p:grpSpPr>
        <p:sp>
          <p:nvSpPr>
            <p:cNvPr id="23" name="Obdélník 22"/>
            <p:cNvSpPr/>
            <p:nvPr/>
          </p:nvSpPr>
          <p:spPr>
            <a:xfrm>
              <a:off x="2488406" y="1584325"/>
              <a:ext cx="2262187" cy="13573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4" name="TextovéPole 23"/>
            <p:cNvSpPr txBox="1"/>
            <p:nvPr/>
          </p:nvSpPr>
          <p:spPr>
            <a:xfrm>
              <a:off x="2488406" y="1584325"/>
              <a:ext cx="2262187" cy="13573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kern="1200" dirty="0" smtClean="0"/>
                <a:t>A shift in operational scope</a:t>
              </a:r>
              <a:r>
                <a:rPr lang="cs-CZ" sz="1500" b="1" kern="1200" dirty="0" smtClean="0"/>
                <a:t> (</a:t>
              </a:r>
              <a:r>
                <a:rPr lang="cs-CZ" sz="1500" b="1" kern="1200" dirty="0" err="1" smtClean="0"/>
                <a:t>new</a:t>
              </a:r>
              <a:r>
                <a:rPr lang="cs-CZ" sz="1500" b="1" kern="1200" dirty="0" smtClean="0"/>
                <a:t> </a:t>
              </a:r>
              <a:r>
                <a:rPr lang="cs-CZ" sz="1500" b="1" kern="1200" dirty="0" err="1" smtClean="0"/>
                <a:t>customers</a:t>
              </a:r>
              <a:r>
                <a:rPr lang="cs-CZ" sz="1500" b="1" kern="1200" dirty="0" smtClean="0"/>
                <a:t>, </a:t>
              </a:r>
              <a:r>
                <a:rPr lang="cs-CZ" sz="1500" b="1" kern="1200" dirty="0" err="1" smtClean="0"/>
                <a:t>new</a:t>
              </a:r>
              <a:r>
                <a:rPr lang="cs-CZ" sz="1500" b="1" kern="1200" dirty="0" smtClean="0"/>
                <a:t> </a:t>
              </a:r>
              <a:r>
                <a:rPr lang="cs-CZ" sz="1500" b="1" kern="1200" dirty="0" err="1" smtClean="0"/>
                <a:t>project</a:t>
              </a:r>
              <a:r>
                <a:rPr lang="cs-CZ" sz="1500" b="1" kern="1200" dirty="0" smtClean="0"/>
                <a:t>, </a:t>
              </a:r>
              <a:r>
                <a:rPr lang="cs-CZ" sz="1500" b="1" kern="1200" dirty="0" err="1" smtClean="0"/>
                <a:t>etc</a:t>
              </a:r>
              <a:r>
                <a:rPr lang="cs-CZ" sz="1500" b="1" kern="1200" dirty="0" smtClean="0"/>
                <a:t>.)</a:t>
              </a:r>
              <a:endParaRPr lang="en-US" sz="1500" kern="1200" dirty="0"/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7319088" y="3275533"/>
            <a:ext cx="2262187" cy="1357312"/>
            <a:chOff x="4976812" y="1584325"/>
            <a:chExt cx="2262187" cy="1357312"/>
          </a:xfrm>
          <a:scene3d>
            <a:camera prst="orthographicFront"/>
            <a:lightRig rig="flat" dir="t"/>
          </a:scene3d>
        </p:grpSpPr>
        <p:sp>
          <p:nvSpPr>
            <p:cNvPr id="21" name="Obdélník 20"/>
            <p:cNvSpPr/>
            <p:nvPr/>
          </p:nvSpPr>
          <p:spPr>
            <a:xfrm>
              <a:off x="4976812" y="1584325"/>
              <a:ext cx="2262187" cy="13573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2" name="TextovéPole 21"/>
            <p:cNvSpPr txBox="1"/>
            <p:nvPr/>
          </p:nvSpPr>
          <p:spPr>
            <a:xfrm>
              <a:off x="4976812" y="1584325"/>
              <a:ext cx="2262187" cy="13573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kern="1200" dirty="0" smtClean="0"/>
                <a:t>Conflict between overseas and domestic staff</a:t>
              </a:r>
              <a:endParaRPr lang="en-US" sz="1500" kern="1200" dirty="0"/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2342276" y="4859064"/>
            <a:ext cx="2262187" cy="1357312"/>
            <a:chOff x="0" y="3167856"/>
            <a:chExt cx="2262187" cy="1357312"/>
          </a:xfrm>
          <a:scene3d>
            <a:camera prst="orthographicFront"/>
            <a:lightRig rig="flat" dir="t"/>
          </a:scene3d>
        </p:grpSpPr>
        <p:sp>
          <p:nvSpPr>
            <p:cNvPr id="19" name="Obdélník 18"/>
            <p:cNvSpPr/>
            <p:nvPr/>
          </p:nvSpPr>
          <p:spPr>
            <a:xfrm>
              <a:off x="0" y="3167856"/>
              <a:ext cx="2262187" cy="13573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0" name="TextovéPole 19"/>
            <p:cNvSpPr txBox="1"/>
            <p:nvPr/>
          </p:nvSpPr>
          <p:spPr>
            <a:xfrm>
              <a:off x="0" y="3167856"/>
              <a:ext cx="2262187" cy="13573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kern="1200" dirty="0" smtClean="0"/>
                <a:t>Centralization leads to excessive and, thus, misused or misunderstood data</a:t>
              </a:r>
              <a:endParaRPr lang="en-US" sz="1500" kern="1200" dirty="0"/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4830682" y="4859064"/>
            <a:ext cx="2262187" cy="1357312"/>
            <a:chOff x="2488406" y="3167856"/>
            <a:chExt cx="2262187" cy="1357312"/>
          </a:xfrm>
          <a:scene3d>
            <a:camera prst="orthographicFront"/>
            <a:lightRig rig="flat" dir="t"/>
          </a:scene3d>
        </p:grpSpPr>
        <p:sp>
          <p:nvSpPr>
            <p:cNvPr id="17" name="Obdélník 16"/>
            <p:cNvSpPr/>
            <p:nvPr/>
          </p:nvSpPr>
          <p:spPr>
            <a:xfrm>
              <a:off x="2488406" y="3167856"/>
              <a:ext cx="2262187" cy="13573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8" name="TextovéPole 17"/>
            <p:cNvSpPr txBox="1"/>
            <p:nvPr/>
          </p:nvSpPr>
          <p:spPr>
            <a:xfrm>
              <a:off x="2488406" y="3167856"/>
              <a:ext cx="2262187" cy="13573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kern="1200" dirty="0" smtClean="0"/>
                <a:t>Unclear reporting relationships</a:t>
              </a:r>
              <a:endParaRPr lang="en-US" sz="1500" kern="1200" dirty="0"/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7319088" y="4859064"/>
            <a:ext cx="2262187" cy="1357312"/>
            <a:chOff x="4976812" y="3167856"/>
            <a:chExt cx="2262187" cy="1357312"/>
          </a:xfrm>
          <a:scene3d>
            <a:camera prst="orthographicFront"/>
            <a:lightRig rig="flat" dir="t"/>
          </a:scene3d>
        </p:grpSpPr>
        <p:sp>
          <p:nvSpPr>
            <p:cNvPr id="15" name="Obdélník 14"/>
            <p:cNvSpPr/>
            <p:nvPr/>
          </p:nvSpPr>
          <p:spPr>
            <a:xfrm>
              <a:off x="4976812" y="3167856"/>
              <a:ext cx="2262187" cy="13573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6" name="TextovéPole 15"/>
            <p:cNvSpPr txBox="1"/>
            <p:nvPr/>
          </p:nvSpPr>
          <p:spPr>
            <a:xfrm>
              <a:off x="4976812" y="3167856"/>
              <a:ext cx="2262187" cy="13573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500" b="1" kern="1200" dirty="0" err="1" smtClean="0"/>
                <a:t>Other</a:t>
              </a:r>
              <a:r>
                <a:rPr lang="cs-CZ" sz="1500" b="1" kern="1200" dirty="0" smtClean="0"/>
                <a:t>?</a:t>
              </a:r>
              <a:endParaRPr lang="en-US" sz="1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3075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smtClean="0"/>
              <a:t>Sylva Žáková Talpová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Organizational</a:t>
            </a:r>
            <a:r>
              <a:rPr lang="cs-CZ" dirty="0"/>
              <a:t> </a:t>
            </a:r>
            <a:r>
              <a:rPr lang="cs-CZ" dirty="0" err="1"/>
              <a:t>Structure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Must evolve to accommodate </a:t>
            </a:r>
            <a:r>
              <a:rPr lang="en-US" dirty="0" smtClean="0"/>
              <a:t>internationalization</a:t>
            </a:r>
            <a:endParaRPr lang="cs-CZ" dirty="0" smtClean="0"/>
          </a:p>
          <a:p>
            <a:r>
              <a:rPr lang="en-US" dirty="0"/>
              <a:t>Should be contingency </a:t>
            </a:r>
            <a:r>
              <a:rPr lang="en-US" dirty="0" smtClean="0"/>
              <a:t>based</a:t>
            </a:r>
            <a:endParaRPr lang="cs-CZ" dirty="0" smtClean="0"/>
          </a:p>
          <a:p>
            <a:pPr lvl="0"/>
            <a:r>
              <a:rPr lang="en-US" dirty="0"/>
              <a:t>Must “fit” with strategy</a:t>
            </a:r>
          </a:p>
          <a:p>
            <a:endParaRPr lang="en-US" dirty="0"/>
          </a:p>
          <a:p>
            <a:pPr lvl="0"/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853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smtClean="0"/>
              <a:t>Sylva Žáková Talpová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Stopford-Wells</a:t>
            </a:r>
            <a:r>
              <a:rPr lang="cs-CZ" dirty="0"/>
              <a:t> model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21" y="2133119"/>
            <a:ext cx="4219575" cy="3476625"/>
          </a:xfrm>
        </p:spPr>
      </p:pic>
    </p:spTree>
    <p:extLst>
      <p:ext uri="{BB962C8B-B14F-4D97-AF65-F5344CB8AC3E}">
        <p14:creationId xmlns:p14="http://schemas.microsoft.com/office/powerpoint/2010/main" val="175226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EN.potx" id="{F7C11DC7-1B8A-49B4-9AAA-52303DEDAF7D}" vid="{B13F5AAB-AC0E-4CB5-95CC-537D369F30D3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5165A467E99074B837E8FDEDF829E04" ma:contentTypeVersion="32" ma:contentTypeDescription="Vytvoří nový dokument" ma:contentTypeScope="" ma:versionID="1ae2e6033fb03318d7bef5d19cf14908">
  <xsd:schema xmlns:xsd="http://www.w3.org/2001/XMLSchema" xmlns:xs="http://www.w3.org/2001/XMLSchema" xmlns:p="http://schemas.microsoft.com/office/2006/metadata/properties" xmlns:ns3="e8312105-d3eb-4165-b016-0d7be4344c68" xmlns:ns4="db466b21-9f8e-4555-b4b4-3f204fa426c7" targetNamespace="http://schemas.microsoft.com/office/2006/metadata/properties" ma:root="true" ma:fieldsID="0209292a0f334a0cf818ceac52246a8a" ns3:_="" ns4:_="">
    <xsd:import namespace="e8312105-d3eb-4165-b016-0d7be4344c68"/>
    <xsd:import namespace="db466b21-9f8e-4555-b4b4-3f204fa426c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312105-d3eb-4165-b016-0d7be4344c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NotebookType" ma:index="15" nillable="true" ma:displayName="Notebook Type" ma:internalName="NotebookType">
      <xsd:simpleType>
        <xsd:restriction base="dms:Text"/>
      </xsd:simpleType>
    </xsd:element>
    <xsd:element name="FolderType" ma:index="16" nillable="true" ma:displayName="Folder Type" ma:internalName="FolderType">
      <xsd:simpleType>
        <xsd:restriction base="dms:Text"/>
      </xsd:simpleType>
    </xsd:element>
    <xsd:element name="CultureName" ma:index="17" nillable="true" ma:displayName="Culture Name" ma:internalName="CultureName">
      <xsd:simpleType>
        <xsd:restriction base="dms:Text"/>
      </xsd:simpleType>
    </xsd:element>
    <xsd:element name="AppVersion" ma:index="18" nillable="true" ma:displayName="App Version" ma:internalName="AppVersion">
      <xsd:simpleType>
        <xsd:restriction base="dms:Text"/>
      </xsd:simpleType>
    </xsd:element>
    <xsd:element name="TeamsChannelId" ma:index="19" nillable="true" ma:displayName="Teams Channel Id" ma:internalName="TeamsChannelId">
      <xsd:simpleType>
        <xsd:restriction base="dms:Text"/>
      </xsd:simpleType>
    </xsd:element>
    <xsd:element name="Owner" ma:index="2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1" nillable="true" ma:displayName="Math Settings" ma:internalName="Math_Settings">
      <xsd:simpleType>
        <xsd:restriction base="dms:Text"/>
      </xsd:simpleType>
    </xsd:element>
    <xsd:element name="DefaultSectionNames" ma:index="22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3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8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1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2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3" nillable="true" ma:displayName="Is Collaboration Space Locked" ma:internalName="Is_Collaboration_Space_Locked">
      <xsd:simpleType>
        <xsd:restriction base="dms:Boolean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66b21-9f8e-4555-b4b4-3f204fa426c7" elementFormDefault="qualified">
    <xsd:import namespace="http://schemas.microsoft.com/office/2006/documentManagement/types"/>
    <xsd:import namespace="http://schemas.microsoft.com/office/infopath/2007/PartnerControls"/>
    <xsd:element name="SharedWithUsers" ma:index="35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6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7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e8312105-d3eb-4165-b016-0d7be4344c68" xsi:nil="true"/>
    <Templates xmlns="e8312105-d3eb-4165-b016-0d7be4344c68" xsi:nil="true"/>
    <Teachers xmlns="e8312105-d3eb-4165-b016-0d7be4344c68">
      <UserInfo>
        <DisplayName/>
        <AccountId xsi:nil="true"/>
        <AccountType/>
      </UserInfo>
    </Teachers>
    <Student_Groups xmlns="e8312105-d3eb-4165-b016-0d7be4344c68">
      <UserInfo>
        <DisplayName/>
        <AccountId xsi:nil="true"/>
        <AccountType/>
      </UserInfo>
    </Student_Groups>
    <Distribution_Groups xmlns="e8312105-d3eb-4165-b016-0d7be4344c68" xsi:nil="true"/>
    <AppVersion xmlns="e8312105-d3eb-4165-b016-0d7be4344c68" xsi:nil="true"/>
    <TeamsChannelId xmlns="e8312105-d3eb-4165-b016-0d7be4344c68" xsi:nil="true"/>
    <IsNotebookLocked xmlns="e8312105-d3eb-4165-b016-0d7be4344c68" xsi:nil="true"/>
    <Has_Teacher_Only_SectionGroup xmlns="e8312105-d3eb-4165-b016-0d7be4344c68" xsi:nil="true"/>
    <Students xmlns="e8312105-d3eb-4165-b016-0d7be4344c68">
      <UserInfo>
        <DisplayName/>
        <AccountId xsi:nil="true"/>
        <AccountType/>
      </UserInfo>
    </Students>
    <DefaultSectionNames xmlns="e8312105-d3eb-4165-b016-0d7be4344c68" xsi:nil="true"/>
    <Is_Collaboration_Space_Locked xmlns="e8312105-d3eb-4165-b016-0d7be4344c68" xsi:nil="true"/>
    <Self_Registration_Enabled xmlns="e8312105-d3eb-4165-b016-0d7be4344c68" xsi:nil="true"/>
    <LMS_Mappings xmlns="e8312105-d3eb-4165-b016-0d7be4344c68" xsi:nil="true"/>
    <Invited_Teachers xmlns="e8312105-d3eb-4165-b016-0d7be4344c68" xsi:nil="true"/>
    <NotebookType xmlns="e8312105-d3eb-4165-b016-0d7be4344c68" xsi:nil="true"/>
    <FolderType xmlns="e8312105-d3eb-4165-b016-0d7be4344c68" xsi:nil="true"/>
    <CultureName xmlns="e8312105-d3eb-4165-b016-0d7be4344c68" xsi:nil="true"/>
    <Owner xmlns="e8312105-d3eb-4165-b016-0d7be4344c68">
      <UserInfo>
        <DisplayName/>
        <AccountId xsi:nil="true"/>
        <AccountType/>
      </UserInfo>
    </Owner>
    <Invited_Students xmlns="e8312105-d3eb-4165-b016-0d7be4344c68" xsi:nil="true"/>
  </documentManagement>
</p:properties>
</file>

<file path=customXml/itemProps1.xml><?xml version="1.0" encoding="utf-8"?>
<ds:datastoreItem xmlns:ds="http://schemas.openxmlformats.org/officeDocument/2006/customXml" ds:itemID="{407E220D-CB18-4953-80F8-1CD4D9D253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312105-d3eb-4165-b016-0d7be4344c68"/>
    <ds:schemaRef ds:uri="db466b21-9f8e-4555-b4b4-3f204fa426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681144-C6C4-43A1-BB25-33C0055B70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3907AF-F4B1-4B30-A8DC-347A0F95083B}">
  <ds:schemaRefs>
    <ds:schemaRef ds:uri="db466b21-9f8e-4555-b4b4-3f204fa426c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e8312105-d3eb-4165-b016-0d7be4344c68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prezentace-econ-en-1</Template>
  <TotalTime>82</TotalTime>
  <Words>677</Words>
  <Application>Microsoft Office PowerPoint</Application>
  <PresentationFormat>Širokoúhlá obrazovka</PresentationFormat>
  <Paragraphs>153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Tahoma</vt:lpstr>
      <vt:lpstr>Wingdings</vt:lpstr>
      <vt:lpstr>Presentation_MU_EN</vt:lpstr>
      <vt:lpstr>Organizational Structure of MNEs and Control Systems </vt:lpstr>
      <vt:lpstr>Lecture Learning Goals</vt:lpstr>
      <vt:lpstr>Opening Profile 1: Samsung</vt:lpstr>
      <vt:lpstr>Opening Profile 1: Samsung</vt:lpstr>
      <vt:lpstr>Opening Profile 2: ACO</vt:lpstr>
      <vt:lpstr>Opening Profile 3: Alcoa</vt:lpstr>
      <vt:lpstr>Organizational Change and Design  Needed When:</vt:lpstr>
      <vt:lpstr>Organizational Structure</vt:lpstr>
      <vt:lpstr>Stopford-Wells model</vt:lpstr>
      <vt:lpstr>Basic structures of MNE</vt:lpstr>
      <vt:lpstr>Domestic Structure Plus Export Dpt/Foreign Subsidiary/Int Division</vt:lpstr>
      <vt:lpstr>Domestic Structure Plus Export Dpt/Foreign Subsidiary/Int Division</vt:lpstr>
      <vt:lpstr>Global Functional Structure</vt:lpstr>
      <vt:lpstr>Global Product (Divisional) Structure</vt:lpstr>
      <vt:lpstr>Global Product (Divisional) Structure </vt:lpstr>
      <vt:lpstr>Global Geographic (Area) Structure</vt:lpstr>
      <vt:lpstr>Matrix structure</vt:lpstr>
      <vt:lpstr>Stopford-Wells model</vt:lpstr>
      <vt:lpstr>Different approaches</vt:lpstr>
      <vt:lpstr>Bartlett-Ghoshall</vt:lpstr>
      <vt:lpstr>International</vt:lpstr>
      <vt:lpstr>Multinational</vt:lpstr>
      <vt:lpstr>Global</vt:lpstr>
      <vt:lpstr>Transnational</vt:lpstr>
      <vt:lpstr>Organising challenges</vt:lpstr>
      <vt:lpstr>Centralisation vs. autonomy </vt:lpstr>
      <vt:lpstr>Globalisation vs. localisation</vt:lpstr>
      <vt:lpstr>Control Systems for Global Operations</vt:lpstr>
      <vt:lpstr>Thank you for attention!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Organizational Structure of MNEs and Control Systems</dc:title>
  <dc:creator>Sylva Žáková Talpová</dc:creator>
  <cp:lastModifiedBy>Sylva Žáková Talpová</cp:lastModifiedBy>
  <cp:revision>8</cp:revision>
  <cp:lastPrinted>1601-01-01T00:00:00Z</cp:lastPrinted>
  <dcterms:created xsi:type="dcterms:W3CDTF">2020-04-08T18:20:16Z</dcterms:created>
  <dcterms:modified xsi:type="dcterms:W3CDTF">2020-04-08T19:42:18Z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0x010100A5165A467E99074B837E8FDEDF829E04</vt:lpwstr>
  </property>
</Properties>
</file>